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1"/>
  </p:notesMasterIdLst>
  <p:sldIdLst>
    <p:sldId id="293" r:id="rId2"/>
    <p:sldId id="356" r:id="rId3"/>
    <p:sldId id="294" r:id="rId4"/>
    <p:sldId id="390" r:id="rId5"/>
    <p:sldId id="368" r:id="rId6"/>
    <p:sldId id="369" r:id="rId7"/>
    <p:sldId id="370" r:id="rId8"/>
    <p:sldId id="371" r:id="rId9"/>
    <p:sldId id="374" r:id="rId10"/>
    <p:sldId id="375" r:id="rId11"/>
    <p:sldId id="376" r:id="rId12"/>
    <p:sldId id="377" r:id="rId13"/>
    <p:sldId id="378" r:id="rId14"/>
    <p:sldId id="379" r:id="rId15"/>
    <p:sldId id="383" r:id="rId16"/>
    <p:sldId id="388" r:id="rId17"/>
    <p:sldId id="389" r:id="rId18"/>
    <p:sldId id="384" r:id="rId19"/>
    <p:sldId id="385" r:id="rId20"/>
    <p:sldId id="348" r:id="rId21"/>
    <p:sldId id="350" r:id="rId22"/>
    <p:sldId id="355" r:id="rId23"/>
    <p:sldId id="386" r:id="rId24"/>
    <p:sldId id="381" r:id="rId25"/>
    <p:sldId id="387" r:id="rId26"/>
    <p:sldId id="382" r:id="rId27"/>
    <p:sldId id="365" r:id="rId28"/>
    <p:sldId id="366" r:id="rId29"/>
    <p:sldId id="36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99A"/>
    <a:srgbClr val="2920A0"/>
    <a:srgbClr val="FCBD6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215" autoAdjust="0"/>
    <p:restoredTop sz="98427" autoAdjust="0"/>
  </p:normalViewPr>
  <p:slideViewPr>
    <p:cSldViewPr>
      <p:cViewPr>
        <p:scale>
          <a:sx n="90" d="100"/>
          <a:sy n="90" d="100"/>
        </p:scale>
        <p:origin x="-58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D5D7B4-4529-401A-A8F7-5DF878868542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99B44E-462A-4EE3-A2FB-4DA82EE1A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 the absence of loss, we see in Fig. 4(a) that the photon triplet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state completely vanishes periodically, within the limits of numerical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accuracy of the order of 10−10. If signal and idler photons exhibit loss,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but there is no loss for the pump, then the photon triplet state does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vanish, and its minimum population grows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quadratically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as predicted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by Eq. (22) and observed in Fig. 4(b). However, when pump exhibits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loss at half the rate of signal and idler photons, then photon triplet state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again vanishes at minima up to numerical noise, see Fig. 4(c).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illustrates a nontrivial interplay between the losses of the pump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down-converted photons, where specific effects of loss can actually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compensated.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5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involving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several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particles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can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be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used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to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implement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algorithms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which</a:t>
            </a:r>
            <a:endParaRPr lang="ru-RU" altLang="ru-RU" dirty="0" smtClean="0"/>
          </a:p>
          <a:p>
            <a:r>
              <a:rPr lang="ru-RU" altLang="ru-RU" dirty="0" err="1" smtClean="0"/>
              <a:t>can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perform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faster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then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classical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analogues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particular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interest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are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walks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where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interference</a:t>
            </a:r>
            <a:endParaRPr lang="ru-RU" altLang="ru-RU" dirty="0" smtClean="0"/>
          </a:p>
          <a:p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several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walkers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can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be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used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to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realize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various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simulations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including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database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search</a:t>
            </a:r>
            <a:endParaRPr lang="en-US" altLang="ru-RU" dirty="0" smtClean="0"/>
          </a:p>
          <a:p>
            <a:endParaRPr lang="en-US" altLang="ru-RU" dirty="0" smtClean="0"/>
          </a:p>
          <a:p>
            <a:r>
              <a:rPr lang="ru-RU" altLang="ru-RU" dirty="0" err="1" smtClean="0"/>
              <a:t>In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this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work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we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study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the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eect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twist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on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photons</a:t>
            </a:r>
            <a:r>
              <a:rPr lang="ru-RU" altLang="ru-RU" dirty="0" smtClean="0"/>
              <a:t>.</a:t>
            </a:r>
            <a:endParaRPr lang="en-US" altLang="ru-RU" dirty="0" smtClean="0"/>
          </a:p>
          <a:p>
            <a:endParaRPr lang="en-US" alt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Quantum walks —natural extensions of the ubiquitous classical random walk into the quantum world  provide an ideal framework for emulation due to their rich dynamics [2].</a:t>
            </a:r>
            <a:endParaRPr lang="en-AU" sz="1200" dirty="0" smtClean="0"/>
          </a:p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involving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several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particles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can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be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used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to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implement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algorithms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which</a:t>
            </a:r>
            <a:endParaRPr lang="ru-RU" altLang="ru-RU" dirty="0" smtClean="0"/>
          </a:p>
          <a:p>
            <a:r>
              <a:rPr lang="ru-RU" altLang="ru-RU" dirty="0" err="1" smtClean="0"/>
              <a:t>can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perform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faster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then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classical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analogues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particular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interest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are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walks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where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interference</a:t>
            </a:r>
            <a:endParaRPr lang="ru-RU" altLang="ru-RU" dirty="0" smtClean="0"/>
          </a:p>
          <a:p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several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walkers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can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be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used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to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realize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various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simulations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including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database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search</a:t>
            </a:r>
            <a:endParaRPr lang="en-US" altLang="ru-RU" dirty="0" smtClean="0"/>
          </a:p>
          <a:p>
            <a:endParaRPr lang="en-US" altLang="ru-RU" dirty="0" smtClean="0"/>
          </a:p>
          <a:p>
            <a:r>
              <a:rPr lang="ru-RU" altLang="ru-RU" dirty="0" err="1" smtClean="0"/>
              <a:t>In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this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work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we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study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the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eect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twist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on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quantum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walks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of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photons</a:t>
            </a:r>
            <a:r>
              <a:rPr lang="ru-RU" altLang="ru-RU" dirty="0" smtClean="0"/>
              <a:t>.</a:t>
            </a:r>
            <a:endParaRPr lang="en-US" altLang="ru-RU" dirty="0" smtClean="0"/>
          </a:p>
          <a:p>
            <a:endParaRPr lang="en-US" alt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Quantum walks —natural extensions of the ubiquitous classical random walk into the quantum world  provide an ideal framework for emulation due to their rich dynamics [2].</a:t>
            </a:r>
            <a:endParaRPr lang="en-AU" sz="1200" dirty="0" smtClean="0"/>
          </a:p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Пары сигнальных и холостых фотонов генерируются из волны накачки посредством спонтанного </a:t>
            </a:r>
            <a:r>
              <a:rPr lang="ru-RU" dirty="0" err="1" smtClean="0"/>
              <a:t>четырёхволнового</a:t>
            </a:r>
            <a:r>
              <a:rPr lang="ru-RU" dirty="0" smtClean="0"/>
              <a:t> смешения.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1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features can be controlled by the amount of twist</a:t>
            </a:r>
            <a:r>
              <a:rPr lang="en-US" sz="1800" dirty="0" smtClean="0"/>
              <a:t>.</a:t>
            </a:r>
            <a:endParaRPr lang="en-AU" sz="1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Мы также анализируем интегрированную генерацию фотонов и квантовые блуждания [6], реализованную через спонтанное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четырёхволновое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смешение (СЧВС) в оптических волокнах. Такая система может быть дополнительно адаптирована для получения запутанных состояний с оптическим угловым моментом, которые имеют приложения для квантовых коммуникаций и визуализации.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Мы также анализируем интегрированную генерацию фотонов и квантовые блуждания [6], реализованную через спонтанное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четырёхволновое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смешение (СЧВС) в оптических волокнах. Такая система может быть дополнительно адаптирована для получения запутанных состояний с оптическим угловым моментом, которые имеют приложения для квантовых коммуникаций и визуализации.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lnSpcReduction="10000"/>
              </a:bodyPr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A range of quantum protocols, including quantum teleportation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[1] and quantum cryptography [2], can be realized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photons prepared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specic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non-classical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states. In particular, non-classical photon states can be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generated through the process of spontaneous parametric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down-conversion (SPDC)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quadratically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nonlinear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or spontaneous four-wave-mixing (SFWM) in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cubic nonlinearity [3].</a:t>
                </a:r>
              </a:p>
              <a:p>
                <a:endParaRPr lang="en-US" altLang="ru-RU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Spontaneous </a:t>
                </a:r>
                <a:r>
                  <a:rPr lang="en-US" sz="1200" dirty="0"/>
                  <a:t>parametric down-conversion (SPDC)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occurs</a:t>
                </a:r>
                <a:r>
                  <a:rPr lang="en-US" sz="1200" dirty="0"/>
                  <a:t> in </a:t>
                </a:r>
                <a:r>
                  <a:rPr lang="en-US" sz="1200" dirty="0" err="1"/>
                  <a:t>quadratically</a:t>
                </a:r>
                <a:r>
                  <a:rPr lang="en-US" sz="1200" dirty="0"/>
                  <a:t> nonlinear </a:t>
                </a:r>
                <a:r>
                  <a:rPr lang="en-US" sz="1200" dirty="0" smtClean="0"/>
                  <a:t>media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pump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photon splits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:r>
                  <a:rPr lang="en-AU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signal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AU" sz="1200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idler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photons (which 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</a:t>
                </a: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become entangled in space and in frequency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20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ru-RU" sz="1200" i="1">
                        <a:latin typeface="Cambria Math"/>
                        <a:sym typeface="Symbol"/>
                      </a:rPr>
                      <m:t>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20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AU" sz="1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2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process of SPDC can be viewed as parametric amplification seeded by vacuum fluctuations.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When a quantum photon state is present at the input, the resulting process of quantum-injected optical parametric amplification (QI-OPA) provides a nontrivial state transformation.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It was predicted that even a weak input signal can drastically increase the conversion efficiency [15] and just a single input photon can lead to macroscopic differences in the output </a:t>
                </a:r>
                <a:r>
                  <a:rPr lang="en-US" sz="1200" dirty="0" smtClean="0"/>
                  <a:t>state</a:t>
                </a:r>
                <a:endParaRPr lang="ru-RU" sz="1200" dirty="0"/>
              </a:p>
            </p:txBody>
          </p:sp>
        </mc:Choice>
        <mc:Fallback xmlns="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lnSpcReduction="10000"/>
              </a:bodyPr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A range of quantum protocols, including quantum teleportation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[1] and quantum cryptography [2], can be realized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photons prepared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specic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non-classical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states. In particular, non-classical photon states can be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generated through the process of spontaneous parametric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down-conversion (SPDC)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quadratically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nonlinear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or spontaneous four-wave-mixing (SFWM) in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cubic nonlinearity [3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].</a:t>
                </a:r>
              </a:p>
              <a:p>
                <a:endParaRPr lang="en-US" altLang="ru-RU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Spontaneous </a:t>
                </a:r>
                <a:r>
                  <a:rPr lang="en-US" sz="1200" dirty="0"/>
                  <a:t>parametric down-conversion (SPDC)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occurs</a:t>
                </a:r>
                <a:r>
                  <a:rPr lang="en-US" sz="1200" dirty="0"/>
                  <a:t> in </a:t>
                </a:r>
                <a:r>
                  <a:rPr lang="en-US" sz="1200" dirty="0" err="1"/>
                  <a:t>quadratically</a:t>
                </a:r>
                <a:r>
                  <a:rPr lang="en-US" sz="1200" dirty="0"/>
                  <a:t> nonlinear </a:t>
                </a:r>
                <a:r>
                  <a:rPr lang="en-US" sz="1200" dirty="0" smtClean="0"/>
                  <a:t>media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pump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photon splits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:r>
                  <a:rPr lang="en-AU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signal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AU" sz="1200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idler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photons (which 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</a:t>
                </a: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become entangled in space and in frequency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:r>
                  <a:rPr lang="ru-RU" sz="1200" i="0">
                    <a:latin typeface="Cambria Math"/>
                  </a:rPr>
                  <a:t>𝜔_</a:t>
                </a:r>
                <a:r>
                  <a:rPr lang="en-AU" sz="1200" i="0">
                    <a:latin typeface="Cambria Math"/>
                  </a:rPr>
                  <a:t>p</a:t>
                </a:r>
                <a:r>
                  <a:rPr lang="ru-RU" sz="1200" i="0">
                    <a:latin typeface="Cambria Math"/>
                    <a:sym typeface="Symbol"/>
                  </a:rPr>
                  <a:t></a:t>
                </a:r>
                <a:r>
                  <a:rPr lang="ru-RU" sz="1200" i="0">
                    <a:latin typeface="Cambria Math"/>
                  </a:rPr>
                  <a:t>𝜔_</a:t>
                </a:r>
                <a:r>
                  <a:rPr lang="en-AU" sz="1200" i="0">
                    <a:latin typeface="Cambria Math"/>
                  </a:rPr>
                  <a:t>s+</a:t>
                </a:r>
                <a:r>
                  <a:rPr lang="ru-RU" sz="1200" i="0">
                    <a:latin typeface="Cambria Math"/>
                  </a:rPr>
                  <a:t>𝜔_</a:t>
                </a:r>
                <a:r>
                  <a:rPr lang="en-AU" sz="1200" i="0">
                    <a:latin typeface="Cambria Math"/>
                  </a:rPr>
                  <a:t>i</a:t>
                </a:r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process of SPDC can be viewed as parametric amplification seeded by vacuum fluctuations.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When a quantum photon state is present at the input, the resulting process of quantum-injected optical parametric amplification (QI-OPA) provides a nontrivial state transformation.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It was predicted that even a weak input signal can drastically increase the conversion efficiency [15] and just a single input photon can lead to macroscopic differences in the output </a:t>
                </a:r>
                <a:r>
                  <a:rPr lang="en-US" sz="1200" dirty="0" smtClean="0"/>
                  <a:t>state</a:t>
                </a:r>
                <a:endParaRPr lang="ru-RU" sz="1200" dirty="0"/>
              </a:p>
            </p:txBody>
          </p:sp>
        </mc:Fallback>
      </mc:AlternateContent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Решая уравнение </a:t>
                </a:r>
                <a:r>
                  <a:rPr lang="ru-RU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Шрёдингера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для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𝛹</m:t>
                    </m:r>
                  </m:oMath>
                </a14:m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-функции в Фурье пространстве получим, что в случае пучка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накачки с определённым ОУМ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могут генерироваться только </a:t>
                </a:r>
                <a:r>
                  <a:rPr lang="ru-RU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бифотоны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удовлетворяющие соотношению:</a:t>
                </a: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>Далее, исследуется возможность генерации </a:t>
                </a:r>
                <a:r>
                  <a:rPr lang="ru-RU" dirty="0" err="1" smtClean="0"/>
                  <a:t>бифотонов</a:t>
                </a:r>
                <a:r>
                  <a:rPr lang="ru-RU" dirty="0" smtClean="0"/>
                  <a:t> с определенным состоянием </a:t>
                </a:r>
                <a:r>
                  <a:rPr lang="en-US" dirty="0" smtClean="0"/>
                  <a:t>O</a:t>
                </a:r>
                <a:r>
                  <a:rPr lang="ru-RU" dirty="0" smtClean="0"/>
                  <a:t>У</a:t>
                </a:r>
                <a:r>
                  <a:rPr lang="en-US" dirty="0" smtClean="0"/>
                  <a:t>M</a:t>
                </a:r>
                <a:r>
                  <a:rPr lang="ru-RU" dirty="0" smtClean="0"/>
                  <a:t>, что важно для многих приложений.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/>
                  <a:t>Дальнейшая селективность в возбуждении конкретных состояний фотонов может быть достигнута путем регулировки фазового рассогласования.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ешая уравнение </a:t>
                </a:r>
                <a:r>
                  <a:rPr lang="ru-RU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Шрёдингера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для </a:t>
                </a:r>
                <a:r>
                  <a:rPr lang="ru-RU" sz="1200" i="0">
                    <a:latin typeface="Cambria Math"/>
                  </a:rPr>
                  <a:t>𝛹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-функции в Фурье пространстве получим, что в случае пучка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накачки с определённым ОУМ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могут генерироваться только </a:t>
                </a:r>
                <a:r>
                  <a:rPr lang="ru-RU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бифотоны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удовлетворяющие соотношению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>Далее, исследуется возможность генерации </a:t>
                </a:r>
                <a:r>
                  <a:rPr lang="ru-RU" dirty="0" err="1" smtClean="0"/>
                  <a:t>бифотонов</a:t>
                </a:r>
                <a:r>
                  <a:rPr lang="ru-RU" dirty="0" smtClean="0"/>
                  <a:t> с определенным состоянием </a:t>
                </a:r>
                <a:r>
                  <a:rPr lang="en-US" dirty="0" smtClean="0"/>
                  <a:t>O</a:t>
                </a:r>
                <a:r>
                  <a:rPr lang="ru-RU" dirty="0" smtClean="0"/>
                  <a:t>У</a:t>
                </a:r>
                <a:r>
                  <a:rPr lang="en-US" dirty="0" smtClean="0"/>
                  <a:t>M</a:t>
                </a:r>
                <a:r>
                  <a:rPr lang="ru-RU" dirty="0" smtClean="0"/>
                  <a:t>, что важно для многих приложений.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/>
                  <a:t>Дальнейшая селективность в возбуждении конкретных состояний фотонов может быть достигнута путем регулировки фазового рассогласования.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61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features can be controlled by the amount of twist and the input pump profile.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63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Заметим, что в прямых волноводах неоднородности приводят к генерации состояний фотонов с разными ОУМ по сравнению с генерацией одиночного состояния в однородной структуре, ср. рисунок 3 (а, с) и рисунок 2 (а, с). Это происходит потому, что дефект в постоянной распространения волновода приводит к рассеянию между ОУМ противоположных знаков (то есть |1&gt; и |-1&gt;).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63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features can be controlled by the amount of twist and the input pump profile.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Можно увидеть, что при прямой структуре волноводов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φ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= 0) качество генерации уменьшается по мере увеличения величины дефекта. Важно отметить,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бифотонные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состояния с высоким качеством получаются тогда, когда угол закручивания превышает определенный порог. Данные результаты также указывают на то, что качество генерации состояний в закрученных волноводных массивах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будет высоким, даже если величины неоднородностей (ρ) изменяются вдоль массива волноводов, при условии, что они остаются ниже определенного максимального значения.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6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A range of quantum protocols, including quantum teleportation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[1] and quantum cryptography [2], can be realized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photons prepared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specic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non-classical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states. In particular, non-classical photon states can be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generated through the process of spontaneous parametric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down-conversion (SPDC)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quadratically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nonlinear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or spontaneous four-wave-mixing (SFWM) in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cubic nonlinearity [3].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endParaRPr lang="en-US" altLang="ru-RU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Spontaneous </a:t>
                </a:r>
                <a:r>
                  <a:rPr lang="en-US" sz="1200" dirty="0"/>
                  <a:t>parametric down-conversion (SPDC)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occurs</a:t>
                </a:r>
                <a:r>
                  <a:rPr lang="en-US" sz="1200" dirty="0"/>
                  <a:t> in </a:t>
                </a:r>
                <a:r>
                  <a:rPr lang="en-US" sz="1200" dirty="0" err="1"/>
                  <a:t>quadratically</a:t>
                </a:r>
                <a:r>
                  <a:rPr lang="en-US" sz="1200" dirty="0"/>
                  <a:t> nonlinear </a:t>
                </a:r>
                <a:r>
                  <a:rPr lang="en-US" sz="1200" dirty="0" smtClean="0"/>
                  <a:t>media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pump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photon splits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:r>
                  <a:rPr lang="en-AU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signal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AU" sz="1200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idler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photons (which 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</a:t>
                </a: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become entangled in space and in frequency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200"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ru-RU" sz="1200" i="1">
                        <a:latin typeface="Cambria Math"/>
                        <a:sym typeface="Symbol"/>
                      </a:rPr>
                      <m:t>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20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AU" sz="1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2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process of SPDC can be viewed as parametric amplification seeded by vacuum fluctuations.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When a quantum photon state is present at the input, the resulting process of quantum-injected optical parametric amplification (QI-OPA) provides a nontrivial state transformation.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It was predicted that even a weak input signal can drastically increase the conversion efficiency [15] and just a single input photon can lead to macroscopic differences in the output </a:t>
                </a:r>
                <a:r>
                  <a:rPr lang="en-US" sz="1200" dirty="0" smtClean="0"/>
                  <a:t>state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marL="342900" marR="0" indent="-342900" algn="just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 smtClean="0"/>
                  <a:t>Optical losses can have a detrimental effect on photonic quantum states. It was suggested that QI-OPA can be employed to create </a:t>
                </a:r>
                <a:r>
                  <a:rPr lang="en-US" dirty="0" err="1" smtClean="0"/>
                  <a:t>macroqubits</a:t>
                </a:r>
                <a:r>
                  <a:rPr lang="en-US" dirty="0" smtClean="0"/>
                  <a:t>, which can then facilitate efficient long range communication over a </a:t>
                </a:r>
                <a:r>
                  <a:rPr lang="en-US" dirty="0" err="1" smtClean="0"/>
                  <a:t>lossy</a:t>
                </a:r>
                <a:r>
                  <a:rPr lang="en-US" dirty="0" smtClean="0"/>
                  <a:t> transmission channel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[18].</a:t>
                </a:r>
                <a:r>
                  <a:rPr lang="en-US" dirty="0" smtClean="0"/>
                  <a:t> On the other hand, it was shown that losses inside a nonlinear medium can significantly affect the process of photon-pair generation through SPDC [19,20] or SFWM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[21,22]. </a:t>
                </a:r>
                <a:r>
                  <a:rPr lang="en-US" dirty="0" smtClean="0"/>
                  <a:t>In this work, we perform a detailed theoretical investigation of weak QI-OPA of a single photon, while fully accounting for the effect of linear losses in a nonlinear optical structure.</a:t>
                </a:r>
                <a:endParaRPr lang="ru-RU" dirty="0" smtClean="0"/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ru-RU" sz="1200" dirty="0"/>
              </a:p>
            </p:txBody>
          </p:sp>
        </mc:Choice>
        <mc:Fallback xmlns="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lnSpcReduction="10000"/>
              </a:bodyPr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A range of quantum protocols, including quantum teleportation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[1] and quantum cryptography [2], can be realized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photons prepared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specic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non-classical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states. In particular, non-classical photon states can be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generated through the process of spontaneous parametric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down-conversion (SPDC) in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quadratically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nonlinear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or spontaneous four-wave-mixing (SFWM) in media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with cubic nonlinearity [3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].</a:t>
                </a:r>
              </a:p>
              <a:p>
                <a:endParaRPr lang="en-US" altLang="ru-RU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Spontaneous </a:t>
                </a:r>
                <a:r>
                  <a:rPr lang="en-US" sz="1200" dirty="0"/>
                  <a:t>parametric down-conversion (SPDC)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occurs</a:t>
                </a:r>
                <a:r>
                  <a:rPr lang="en-US" sz="1200" dirty="0"/>
                  <a:t> in </a:t>
                </a:r>
                <a:r>
                  <a:rPr lang="en-US" sz="1200" dirty="0" err="1"/>
                  <a:t>quadratically</a:t>
                </a:r>
                <a:r>
                  <a:rPr lang="en-US" sz="1200" dirty="0"/>
                  <a:t> nonlinear </a:t>
                </a:r>
                <a:r>
                  <a:rPr lang="en-US" sz="1200" dirty="0" smtClean="0"/>
                  <a:t>media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pump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photon splits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:r>
                  <a:rPr lang="en-AU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signal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AU" sz="1200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idler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photons (which </a:t>
                </a:r>
                <a:r>
                  <a:rPr lang="en-A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</a:t>
                </a: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become entangled in space and in frequency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:r>
                  <a:rPr lang="ru-RU" sz="1200" i="0">
                    <a:latin typeface="Cambria Math"/>
                  </a:rPr>
                  <a:t>𝜔_</a:t>
                </a:r>
                <a:r>
                  <a:rPr lang="en-AU" sz="1200" i="0">
                    <a:latin typeface="Cambria Math"/>
                  </a:rPr>
                  <a:t>p</a:t>
                </a:r>
                <a:r>
                  <a:rPr lang="ru-RU" sz="1200" i="0">
                    <a:latin typeface="Cambria Math"/>
                    <a:sym typeface="Symbol"/>
                  </a:rPr>
                  <a:t></a:t>
                </a:r>
                <a:r>
                  <a:rPr lang="ru-RU" sz="1200" i="0">
                    <a:latin typeface="Cambria Math"/>
                  </a:rPr>
                  <a:t>𝜔_</a:t>
                </a:r>
                <a:r>
                  <a:rPr lang="en-AU" sz="1200" i="0">
                    <a:latin typeface="Cambria Math"/>
                  </a:rPr>
                  <a:t>s+</a:t>
                </a:r>
                <a:r>
                  <a:rPr lang="ru-RU" sz="1200" i="0">
                    <a:latin typeface="Cambria Math"/>
                  </a:rPr>
                  <a:t>𝜔_</a:t>
                </a:r>
                <a:r>
                  <a:rPr lang="en-AU" sz="1200" i="0">
                    <a:latin typeface="Cambria Math"/>
                  </a:rPr>
                  <a:t>i</a:t>
                </a:r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process of SPDC can be viewed as parametric amplification seeded by vacuum fluctuations.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When a quantum photon state is present at the input, the resulting process of quantum-injected optical parametric amplification (QI-OPA) provides a nontrivial state transformation.</a:t>
                </a:r>
              </a:p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It was predicted that even a weak input signal can drastically increase the conversion efficiency [15] and just a single input photon can lead to macroscopic differences in the output </a:t>
                </a:r>
                <a:r>
                  <a:rPr lang="en-US" sz="1200" dirty="0" smtClean="0"/>
                  <a:t>state</a:t>
                </a:r>
                <a:endParaRPr lang="ru-RU" sz="1200" dirty="0"/>
              </a:p>
            </p:txBody>
          </p:sp>
        </mc:Fallback>
      </mc:AlternateContent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We consider the process of travelling-wave parametric amplification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in a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quadratically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nonlinear waveguide, under the presence of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linear losses. We assume narrow-band (quasi-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cw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) pump and photon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spectra, and neglect the frequency dispersion effects. Following Ref.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[19], the total effective Hamiltonian can be written as:</a:t>
                </a:r>
              </a:p>
              <a:p>
                <a:endParaRPr lang="en-US" altLang="ru-RU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To simplify the notations, we define propagation</a:t>
                </a:r>
                <a:r>
                  <a:rPr lang="ru-RU" dirty="0" smtClean="0"/>
                  <a:t> </a:t>
                </a:r>
                <a:r>
                  <a:rPr lang="en-US" dirty="0" smtClean="0"/>
                  <a:t>constants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 </m:t>
                    </m:r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 smtClean="0"/>
                  <a:t>s</a:t>
                </a:r>
                <a:r>
                  <a:rPr lang="en-US" dirty="0" smtClean="0"/>
                  <a:t> and </a:t>
                </a:r>
                <a:r>
                  <a:rPr lang="el-GR" i="1" dirty="0" smtClean="0"/>
                  <a:t>β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relative to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 smtClean="0"/>
                  <a:t>p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/2.</a:t>
                </a:r>
                <a:r>
                  <a:rPr lang="ru-RU" dirty="0" smtClean="0"/>
                  <a:t> </a:t>
                </a:r>
                <a:r>
                  <a:rPr lang="en-US" dirty="0" smtClean="0"/>
                  <a:t>Therefore</a:t>
                </a:r>
                <a:r>
                  <a:rPr lang="en-US" dirty="0"/>
                  <a:t>, we formally take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/>
                  <a:t>p</a:t>
                </a:r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0, </a:t>
                </a:r>
                <a:r>
                  <a:rPr lang="en-US" dirty="0"/>
                  <a:t>such </a:t>
                </a:r>
                <a:r>
                  <a:rPr lang="en-US" dirty="0" smtClean="0"/>
                  <a:t>that the phase</a:t>
                </a:r>
                <a:r>
                  <a:rPr lang="ru-RU" dirty="0" smtClean="0"/>
                  <a:t> </a:t>
                </a:r>
                <a:r>
                  <a:rPr lang="en-US" dirty="0" smtClean="0"/>
                  <a:t>mismatch </a:t>
                </a:r>
                <a:r>
                  <a:rPr lang="en-US" dirty="0"/>
                  <a:t>of nonlinear wave-mixing is determined </a:t>
                </a:r>
                <a:r>
                  <a:rPr lang="en-US" dirty="0" smtClean="0"/>
                  <a:t>as</a:t>
                </a:r>
                <a:endParaRPr lang="ru-RU" dirty="0"/>
              </a:p>
            </p:txBody>
          </p:sp>
        </mc:Choice>
        <mc:Fallback xmlns="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We consider the process of travelling-wave parametric amplification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in a 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quadratically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 nonlinear waveguide, under the presence of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linear losses. We assume narrow-band (quasi-</a:t>
                </a:r>
                <a:r>
                  <a:rPr 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cw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) pump and photon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spectra, and neglect the frequency dispersion effects. Following Ref.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[19], the total effective Hamiltonian can be written as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charset="0"/>
                  </a:rPr>
                  <a:t>:</a:t>
                </a:r>
              </a:p>
              <a:p>
                <a:endParaRPr lang="en-US" altLang="ru-RU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To simplify the notations, we define propagation</a:t>
                </a:r>
                <a:r>
                  <a:rPr lang="ru-RU" dirty="0" smtClean="0"/>
                  <a:t> </a:t>
                </a:r>
                <a:r>
                  <a:rPr lang="en-US" dirty="0" smtClean="0"/>
                  <a:t>constants</a:t>
                </a:r>
                <a:r>
                  <a:rPr lang="en-US" altLang="zh-HK" i="0">
                    <a:latin typeface="Cambria Math"/>
                  </a:rPr>
                  <a:t> </a:t>
                </a:r>
                <a:r>
                  <a:rPr lang="en-AU" altLang="zh-HK" i="0">
                    <a:latin typeface="Cambria Math"/>
                  </a:rPr>
                  <a:t>𝛽</a:t>
                </a:r>
                <a:r>
                  <a:rPr lang="en-US" i="1" baseline="-25000" dirty="0" smtClean="0"/>
                  <a:t>s</a:t>
                </a:r>
                <a:r>
                  <a:rPr lang="en-US" dirty="0" smtClean="0"/>
                  <a:t> and </a:t>
                </a:r>
                <a:r>
                  <a:rPr lang="el-GR" i="1" dirty="0" smtClean="0"/>
                  <a:t>β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relative to </a:t>
                </a:r>
                <a:r>
                  <a:rPr lang="en-AU" altLang="zh-HK" i="0">
                    <a:latin typeface="Cambria Math"/>
                  </a:rPr>
                  <a:t>𝛽</a:t>
                </a:r>
                <a:r>
                  <a:rPr lang="en-US" i="1" baseline="-25000" dirty="0" smtClean="0"/>
                  <a:t>p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/2.</a:t>
                </a:r>
                <a:r>
                  <a:rPr lang="ru-RU" dirty="0" smtClean="0"/>
                  <a:t> </a:t>
                </a:r>
                <a:r>
                  <a:rPr lang="en-US" dirty="0" smtClean="0"/>
                  <a:t>Therefore</a:t>
                </a:r>
                <a:r>
                  <a:rPr lang="en-US" dirty="0"/>
                  <a:t>, we formally take </a:t>
                </a:r>
                <a:r>
                  <a:rPr lang="en-AU" altLang="zh-HK" i="0">
                    <a:latin typeface="Cambria Math"/>
                  </a:rPr>
                  <a:t>𝛽</a:t>
                </a:r>
                <a:r>
                  <a:rPr lang="en-US" i="1" baseline="-25000" dirty="0"/>
                  <a:t>p</a:t>
                </a:r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0, </a:t>
                </a:r>
                <a:r>
                  <a:rPr lang="en-US" dirty="0"/>
                  <a:t>such </a:t>
                </a:r>
                <a:r>
                  <a:rPr lang="en-US" dirty="0" smtClean="0"/>
                  <a:t>that the phase</a:t>
                </a:r>
                <a:r>
                  <a:rPr lang="ru-RU" dirty="0" smtClean="0"/>
                  <a:t> </a:t>
                </a:r>
                <a:r>
                  <a:rPr lang="en-US" dirty="0" smtClean="0"/>
                  <a:t>mismatch </a:t>
                </a:r>
                <a:r>
                  <a:rPr lang="en-US" dirty="0"/>
                  <a:t>of nonlinear wave-mixing is determined </a:t>
                </a:r>
                <a:r>
                  <a:rPr lang="en-US" dirty="0" smtClean="0"/>
                  <a:t>as</a:t>
                </a:r>
                <a:endParaRPr lang="ru-RU" dirty="0"/>
              </a:p>
            </p:txBody>
          </p:sp>
        </mc:Fallback>
      </mc:AlternateContent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squared modulus of the </a:t>
                </a:r>
                <a:r>
                  <a:rPr lang="en-US" dirty="0" err="1" smtClean="0"/>
                  <a:t>wavefunction</a:t>
                </a:r>
                <a:r>
                  <a:rPr lang="en-US" dirty="0" smtClean="0"/>
                  <a:t> amplitudes provide the</a:t>
                </a:r>
              </a:p>
              <a:p>
                <a:r>
                  <a:rPr lang="en-US" dirty="0" smtClean="0"/>
                  <a:t>expectation values of the photon counts, which can be detected experimentally. Specifically,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1(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= |</a:t>
                </a:r>
                <a:r>
                  <a:rPr lang="el-GR" i="1" dirty="0" smtClean="0"/>
                  <a:t>Φ</a:t>
                </a:r>
                <a:r>
                  <a:rPr lang="el-GR" dirty="0" smtClean="0"/>
                  <a:t>1(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)|</a:t>
                </a:r>
              </a:p>
              <a:p>
                <a:r>
                  <a:rPr lang="en-US" dirty="0" smtClean="0"/>
                  <a:t>2 is equal to the average</a:t>
                </a:r>
              </a:p>
              <a:p>
                <a:r>
                  <a:rPr lang="en-US" dirty="0" smtClean="0"/>
                  <a:t>number of signal photons without paired idler photons which can be</a:t>
                </a:r>
              </a:p>
              <a:p>
                <a:r>
                  <a:rPr lang="en-US" dirty="0" smtClean="0"/>
                  <a:t>detected at the coordinate z, per unit time. The value of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2 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= |</a:t>
                </a:r>
                <a:r>
                  <a:rPr lang="en-US" i="1" dirty="0" smtClean="0"/>
                  <a:t>Φ</a:t>
                </a:r>
                <a:r>
                  <a:rPr lang="en-US" dirty="0" smtClean="0"/>
                  <a:t>2 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)|</a:t>
                </a:r>
              </a:p>
              <a:p>
                <a:r>
                  <a:rPr lang="ru-RU" dirty="0" smtClean="0"/>
                  <a:t>2</a:t>
                </a:r>
              </a:p>
              <a:p>
                <a:r>
                  <a:rPr lang="en-US" dirty="0" smtClean="0"/>
                  <a:t>is equal to the average number of sets of three photons (two signal and</a:t>
                </a:r>
              </a:p>
              <a:p>
                <a:r>
                  <a:rPr lang="en-US" dirty="0" smtClean="0"/>
                  <a:t>one idler) at coordinate z per unit time.</a:t>
                </a:r>
                <a:endParaRPr lang="ru-RU" dirty="0" smtClean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We consider the following state of a single photon propagating within the fiber:</a:t>
                </a:r>
                <a:endParaRPr lang="ru-RU" sz="1200" dirty="0" smtClean="0"/>
              </a:p>
              <a:p>
                <a:endParaRPr lang="en-US" altLang="ru-RU" dirty="0" smtClean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Evolution of the state vector can be approximately described by Schrödinger equation for the </a:t>
                </a:r>
                <a:r>
                  <a:rPr lang="en-US" sz="1200" dirty="0" err="1" smtClean="0"/>
                  <a:t>biphoton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wavefunction</a:t>
                </a:r>
                <a:r>
                  <a:rPr lang="en-US" sz="1200" dirty="0" smtClean="0"/>
                  <a:t>:</a:t>
                </a:r>
                <a:endParaRPr lang="ru-RU" sz="1200" dirty="0" smtClean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Scenarios of single input photon propagation through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A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200" dirty="0" smtClean="0"/>
                  <a:t> waveguide with </a:t>
                </a:r>
                <a:r>
                  <a:rPr lang="en-US" sz="1200" dirty="0"/>
                  <a:t>linear </a:t>
                </a:r>
                <a:r>
                  <a:rPr lang="en-US" sz="1200" dirty="0" smtClean="0"/>
                  <a:t>losses </a:t>
                </a:r>
                <a:r>
                  <a:rPr lang="en-US" sz="1200" dirty="0"/>
                  <a:t>in the regime of weak parametric </a:t>
                </a:r>
                <a:r>
                  <a:rPr lang="en-US" sz="1200" dirty="0" smtClean="0"/>
                  <a:t>amplification:</a:t>
                </a:r>
                <a:endParaRPr lang="ru-RU" sz="1200" dirty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squared modulus of the </a:t>
                </a:r>
                <a:r>
                  <a:rPr lang="en-US" sz="1200" dirty="0" err="1" smtClean="0"/>
                  <a:t>wavefunction</a:t>
                </a:r>
                <a:r>
                  <a:rPr lang="en-US" sz="1200" dirty="0" smtClean="0"/>
                  <a:t> amplitudes provide the expectation values of the photon counts, which can be detected experimentally: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(z) = |</a:t>
                </a:r>
                <a:r>
                  <a:rPr lang="ru-RU" sz="1200" dirty="0" smtClean="0"/>
                  <a:t>Ф</a:t>
                </a:r>
                <a:r>
                  <a:rPr lang="en-US" sz="1200" baseline="-25000" dirty="0" smtClean="0"/>
                  <a:t>n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(z)|</a:t>
                </a:r>
                <a:r>
                  <a:rPr lang="en-US" sz="1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1200" baseline="30000" dirty="0" smtClean="0"/>
              </a:p>
              <a:p>
                <a:endParaRPr lang="ru-RU" altLang="ru-RU" dirty="0" smtClean="0"/>
              </a:p>
            </p:txBody>
          </p:sp>
        </mc:Choice>
        <mc:Fallback xmlns="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squared modulus of the </a:t>
                </a:r>
                <a:r>
                  <a:rPr lang="en-US" dirty="0" err="1" smtClean="0"/>
                  <a:t>wavefunction</a:t>
                </a:r>
                <a:r>
                  <a:rPr lang="en-US" dirty="0" smtClean="0"/>
                  <a:t> amplitudes provide the</a:t>
                </a:r>
              </a:p>
              <a:p>
                <a:r>
                  <a:rPr lang="en-US" dirty="0" smtClean="0"/>
                  <a:t>expectation values of the photon counts, which can be detected experimentally. Specifically,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1(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= |</a:t>
                </a:r>
                <a:r>
                  <a:rPr lang="el-GR" i="1" dirty="0" smtClean="0"/>
                  <a:t>Φ</a:t>
                </a:r>
                <a:r>
                  <a:rPr lang="el-GR" dirty="0" smtClean="0"/>
                  <a:t>1(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)|</a:t>
                </a:r>
              </a:p>
              <a:p>
                <a:r>
                  <a:rPr lang="en-US" dirty="0" smtClean="0"/>
                  <a:t>2 is equal to the average</a:t>
                </a:r>
              </a:p>
              <a:p>
                <a:r>
                  <a:rPr lang="en-US" dirty="0" smtClean="0"/>
                  <a:t>number of signal photons without paired idler photons which can be</a:t>
                </a:r>
              </a:p>
              <a:p>
                <a:r>
                  <a:rPr lang="en-US" dirty="0" smtClean="0"/>
                  <a:t>detected at the coordinate z, per unit time. The value of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2 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= |</a:t>
                </a:r>
                <a:r>
                  <a:rPr lang="en-US" i="1" dirty="0" smtClean="0"/>
                  <a:t>Φ</a:t>
                </a:r>
                <a:r>
                  <a:rPr lang="en-US" dirty="0" smtClean="0"/>
                  <a:t>2 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)|</a:t>
                </a:r>
              </a:p>
              <a:p>
                <a:r>
                  <a:rPr lang="ru-RU" dirty="0" smtClean="0"/>
                  <a:t>2</a:t>
                </a:r>
              </a:p>
              <a:p>
                <a:r>
                  <a:rPr lang="en-US" dirty="0" smtClean="0"/>
                  <a:t>is equal to the average number of sets of three photons (two signal and</a:t>
                </a:r>
              </a:p>
              <a:p>
                <a:r>
                  <a:rPr lang="en-US" dirty="0" smtClean="0"/>
                  <a:t>one idler) at coordinate z per unit time.</a:t>
                </a:r>
                <a:endParaRPr lang="ru-RU" dirty="0" smtClean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We consider the following state of a single photon propagating within the fiber:</a:t>
                </a:r>
                <a:endParaRPr lang="ru-RU" sz="1200" dirty="0" smtClean="0"/>
              </a:p>
              <a:p>
                <a:endParaRPr lang="en-US" altLang="ru-RU" dirty="0" smtClean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Evolution of the state vector can be approximately described by Schrödinger equation for the </a:t>
                </a:r>
                <a:r>
                  <a:rPr lang="en-US" sz="1200" dirty="0" err="1" smtClean="0"/>
                  <a:t>biphoton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wavefunction</a:t>
                </a:r>
                <a:r>
                  <a:rPr lang="en-US" sz="1200" dirty="0" smtClean="0"/>
                  <a:t>:</a:t>
                </a:r>
                <a:endParaRPr lang="ru-RU" sz="1200" dirty="0" smtClean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Scenarios of single input photon propagation </a:t>
                </a:r>
                <a:r>
                  <a:rPr lang="en-US" sz="1200" dirty="0" smtClean="0"/>
                  <a:t>through a </a:t>
                </a:r>
                <a:r>
                  <a:rPr lang="en-AU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𝜒</a:t>
                </a:r>
                <a:r>
                  <a:rPr lang="en-AU" sz="1200" i="0">
                    <a:latin typeface="Cambria Math"/>
                    <a:ea typeface="Cambria Math" panose="02040503050406030204" pitchFamily="18" charset="0"/>
                  </a:rPr>
                  <a:t>^(</a:t>
                </a:r>
                <a:r>
                  <a:rPr lang="en-AU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/>
                    <a:ea typeface="Cambria Math" panose="02040503050406030204" pitchFamily="18" charset="0"/>
                  </a:rPr>
                  <a:t>2</a:t>
                </a:r>
                <a:r>
                  <a:rPr lang="en-AU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AU" sz="1200" i="0">
                    <a:latin typeface="Cambria Math"/>
                    <a:ea typeface="Cambria Math" panose="02040503050406030204" pitchFamily="18" charset="0"/>
                  </a:rPr>
                  <a:t>)</a:t>
                </a:r>
                <a:r>
                  <a:rPr lang="en-US" sz="1200" dirty="0" smtClean="0"/>
                  <a:t> waveguide with </a:t>
                </a:r>
                <a:r>
                  <a:rPr lang="en-US" sz="1200" dirty="0"/>
                  <a:t>linear </a:t>
                </a:r>
                <a:r>
                  <a:rPr lang="en-US" sz="1200" dirty="0" smtClean="0"/>
                  <a:t>losses </a:t>
                </a:r>
                <a:r>
                  <a:rPr lang="en-US" sz="1200" dirty="0"/>
                  <a:t>in the regime of weak parametric </a:t>
                </a:r>
                <a:r>
                  <a:rPr lang="en-US" sz="1200" dirty="0" smtClean="0"/>
                  <a:t>amplification:</a:t>
                </a:r>
                <a:endParaRPr lang="ru-RU" sz="1200" dirty="0"/>
              </a:p>
              <a:p>
                <a:endParaRPr lang="en-US" altLang="ru-RU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squared modulus of the </a:t>
                </a:r>
                <a:r>
                  <a:rPr lang="en-US" sz="1200" dirty="0" err="1" smtClean="0"/>
                  <a:t>wavefunction</a:t>
                </a:r>
                <a:r>
                  <a:rPr lang="en-US" sz="1200" dirty="0" smtClean="0"/>
                  <a:t> amplitudes provide the expectation values of the photon counts, which can be detected experimentally: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(z) = |</a:t>
                </a:r>
                <a:r>
                  <a:rPr lang="ru-RU" sz="1200" dirty="0" smtClean="0"/>
                  <a:t>Ф</a:t>
                </a:r>
                <a:r>
                  <a:rPr lang="en-US" sz="1200" baseline="-25000" dirty="0" smtClean="0"/>
                  <a:t>n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(z)|</a:t>
                </a:r>
                <a:r>
                  <a:rPr lang="en-US" sz="1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1200" baseline="30000" dirty="0" smtClean="0"/>
              </a:p>
              <a:p>
                <a:endParaRPr lang="ru-RU" altLang="ru-RU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 case without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losses, the single-photon population only decreases due to the creation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of photon triplets, which happens efficiently close to zero phase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mismatch, see Figs. 2(a) and Fig 3(a). In presence of losses, we observe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an overall decrease of the signal photon counts, although creation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photon triplets can still be quite efficient, see Figs. 2(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) and 3(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 case without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losses, the single-photon population only decreases due to the creation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of photon triplets, which happens efficiently close to zero phase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mismatch, see Figs. 2(a) and Fig 3(a). In presence of losses, we observe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an overall decrease of the signal photon counts, although creation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photon triplets can still be quite efficient, see Figs. 2(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) and 3(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 case without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losses, the single-photon population only decreases due to the creation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of photon triplets, which happens efficiently close to zero phase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mismatch, see Figs. 2(a) and Fig 3(a). In presence of losses, we observe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an overall decrease of the signal photon counts, although creation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photon triplets can still be quite efficient, see Figs. 2(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) and 3(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9B44E-462A-4EE3-A2FB-4DA82EE1AED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062DC-1098-41D1-B704-689DA3AA2E9D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FFB27-C4BC-4CB8-B6E4-DB13413CE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783DF-29B2-40A4-96BE-930753943118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51B7-D549-475F-82D2-BBD098040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2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91740-C838-473D-A7AB-4142FE4E5505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8B05-D6FD-4F7B-839F-AD7DF258B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3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730D0-2B40-47D6-8268-686574A7C5F8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B9900-C326-43E5-833C-3AB5BC9497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4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47B11-1E08-4787-8640-D13F1A6E6654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0D338-AA27-483B-AEC1-54E2CAB82C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A15BA-428E-4EFD-BB98-B2B70EA525AB}" type="datetime1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89934-9D28-40C5-901C-F40E84EE2C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3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D014B-FB01-4650-BC6A-C066078D471D}" type="datetime1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935-5BF6-4A48-973D-C3AF3871A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3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F0818-49EF-413F-A77E-B2BC31565D0B}" type="datetime1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11CEA-2A82-49CE-A9E3-DD78DE3A8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2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14CA7-302A-4B21-9712-D7DEB4B49DFB}" type="datetime1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7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B924A-61C6-4572-ACB2-4E05FB7706B1}" type="datetime1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1F1A3-30AD-4678-AD20-5D51196A00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1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15A11-8474-4BDC-AB03-14E96C0FDBE9}" type="datetime1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78B7A-F7AC-422C-A32F-5FD9E4EE06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3779A9-4D99-4EFC-A992-514269DE32AB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E24332-AC94-40DA-A105-7F4476715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8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68"/>
          <p:cNvSpPr/>
          <p:nvPr/>
        </p:nvSpPr>
        <p:spPr>
          <a:xfrm>
            <a:off x="214026" y="1232756"/>
            <a:ext cx="8750461" cy="2988332"/>
          </a:xfrm>
          <a:prstGeom prst="roundRect">
            <a:avLst/>
          </a:prstGeom>
          <a:solidFill>
            <a:srgbClr val="324F73"/>
          </a:solidFill>
          <a:ln w="101600">
            <a:solidFill>
              <a:srgbClr val="8CC63F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396" y="141277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</a:rPr>
              <a:t>ГЕНЕРАЦИЯ </a:t>
            </a:r>
            <a:r>
              <a:rPr lang="ru-RU" sz="2800" b="1" dirty="0">
                <a:solidFill>
                  <a:schemeClr val="bg1"/>
                </a:solidFill>
              </a:rPr>
              <a:t>И РАСПРОСТРАНЕНИЕ ПЕРЕПУТАННЫХ ФОТОНОВ В ВОЛОКОННЫХ ЛИНИЯХ </a:t>
            </a:r>
            <a:r>
              <a:rPr lang="ru-RU" sz="2800" b="1" dirty="0" smtClean="0">
                <a:solidFill>
                  <a:schemeClr val="bg1"/>
                </a:solidFill>
              </a:rPr>
              <a:t>СВЯЗИ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7920" y="5074524"/>
            <a:ext cx="8643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latin typeface="+mn-lt"/>
              </a:rPr>
              <a:t>Научный руководитель, д.ф.-м.н., профессор А.А. Сухоруков</a:t>
            </a:r>
            <a:endParaRPr lang="ru-RU" altLang="ru-RU" sz="3200" baseline="30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64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ct val="60000"/>
              <a:buFont typeface="Wingdings" pitchFamily="2" charset="2"/>
              <a:buNone/>
            </a:pPr>
            <a:r>
              <a:rPr lang="ru-RU" altLang="ru-RU" sz="2000" dirty="0">
                <a:latin typeface="Calibri" pitchFamily="34" charset="0"/>
              </a:rPr>
              <a:t>Федеральное государственное автономное образовательное учреждение высшего образования Санкт-Петербургский национальный исследовательский университет информационных технологий, механики и оптики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084" y="2797771"/>
            <a:ext cx="8479720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ct val="60000"/>
              <a:buFont typeface="Wingdings" pitchFamily="2" charset="2"/>
              <a:buNone/>
            </a:pPr>
            <a:r>
              <a:rPr lang="ru-RU" altLang="ru-RU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Диссертация на соискание ученой степени кандидата </a:t>
            </a:r>
          </a:p>
          <a:p>
            <a:pPr algn="ctr">
              <a:spcBef>
                <a:spcPts val="700"/>
              </a:spcBef>
              <a:buSzPct val="60000"/>
              <a:buFont typeface="Wingdings" pitchFamily="2" charset="2"/>
              <a:buNone/>
            </a:pPr>
            <a:r>
              <a:rPr lang="ru-RU" altLang="ru-RU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физико-математических наук</a:t>
            </a:r>
            <a:endParaRPr lang="ru-RU" alt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spcBef>
                <a:spcPts val="700"/>
              </a:spcBef>
              <a:buSzPct val="60000"/>
            </a:pPr>
            <a:r>
              <a:rPr lang="ru-RU" altLang="ru-RU" sz="2400" dirty="0" smtClean="0">
                <a:solidFill>
                  <a:schemeClr val="bg1"/>
                </a:solidFill>
                <a:latin typeface="+mn-lt"/>
              </a:rPr>
              <a:t>Специальность</a:t>
            </a:r>
            <a:r>
              <a:rPr lang="en-US" alt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01.04.05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Оптика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1742" y="6293649"/>
            <a:ext cx="311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n-lt"/>
              </a:rPr>
              <a:t>Санкт-Петербург, 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9036" y="4473115"/>
            <a:ext cx="2445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dirty="0" err="1" smtClean="0">
                <a:latin typeface="+mn-lt"/>
              </a:rPr>
              <a:t>Вавулин</a:t>
            </a:r>
            <a:r>
              <a:rPr lang="ru-RU" altLang="ru-RU" sz="3200" dirty="0" smtClean="0">
                <a:latin typeface="+mn-lt"/>
              </a:rPr>
              <a:t> Д.Н.</a:t>
            </a:r>
            <a:endParaRPr lang="ru-RU" alt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00" y="4781892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/>
                  <a:t>Рис.: Нормированное число (а) </a:t>
                </a:r>
                <a:r>
                  <a:rPr lang="ru-RU" sz="2000" dirty="0"/>
                  <a:t>одиночных сигнальных фотонов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(z) </a:t>
                </a:r>
                <a:r>
                  <a:rPr lang="ru-RU" sz="2000" dirty="0" smtClean="0"/>
                  <a:t>и (б)</a:t>
                </a:r>
                <a:r>
                  <a:rPr lang="en-US" sz="2000" dirty="0" smtClean="0"/>
                  <a:t> </a:t>
                </a:r>
                <a:r>
                  <a:rPr lang="ru-RU" sz="2000" dirty="0"/>
                  <a:t>фотонных </a:t>
                </a:r>
                <a:r>
                  <a:rPr lang="ru-RU" sz="2000" dirty="0" smtClean="0"/>
                  <a:t>триплетов </a:t>
                </a:r>
                <a:r>
                  <a:rPr lang="ru-RU" sz="2000" dirty="0">
                    <a:cs typeface="Arial" charset="0"/>
                  </a:rPr>
                  <a:t>(два сигнальных и один холостой</a:t>
                </a:r>
                <a:r>
                  <a:rPr lang="ru-RU" sz="2000" dirty="0" smtClean="0">
                    <a:cs typeface="Arial" charset="0"/>
                  </a:rPr>
                  <a:t>)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(z)</a:t>
                </a:r>
                <a:r>
                  <a:rPr lang="ru-RU" sz="2000" dirty="0" smtClean="0">
                    <a:cs typeface="Arial" charset="0"/>
                  </a:rPr>
                  <a:t> </a:t>
                </a:r>
                <a:r>
                  <a:rPr lang="ru-RU" sz="2000" dirty="0" smtClean="0"/>
                  <a:t>для различных фазовых рассогласований </a:t>
                </a:r>
                <a:r>
                  <a:rPr lang="en-US" sz="2000" dirty="0" smtClean="0"/>
                  <a:t>Δ</a:t>
                </a:r>
                <a:r>
                  <a:rPr lang="en-US" sz="2000" i="1" dirty="0" smtClean="0"/>
                  <a:t>β</a:t>
                </a:r>
                <a:r>
                  <a:rPr lang="ru-RU" sz="2000" i="1" dirty="0" smtClean="0"/>
                  <a:t> </a:t>
                </a:r>
                <a:r>
                  <a:rPr lang="ru-RU" sz="2000" dirty="0" smtClean="0"/>
                  <a:t>и дистанций распространения </a:t>
                </a:r>
                <a:r>
                  <a:rPr lang="en-US" sz="2000" dirty="0"/>
                  <a:t>z </a:t>
                </a:r>
                <a:r>
                  <a:rPr lang="ru-RU" sz="2000" dirty="0" smtClean="0"/>
                  <a:t>для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A=0.0144</a:t>
                </a:r>
                <a:r>
                  <a:rPr lang="ru-RU" sz="2000" dirty="0" smtClean="0"/>
                  <a:t> в отсутствии потерь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4781892"/>
                <a:ext cx="91440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67" t="-1835" r="-733" b="-7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2700" y="4745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+mj-lt"/>
              </a:rPr>
              <a:t>Нормированное число одиночных сигнальных фотонов </a:t>
            </a:r>
            <a:r>
              <a:rPr lang="en-US" sz="3200" dirty="0" smtClean="0">
                <a:latin typeface="+mj-lt"/>
              </a:rPr>
              <a:t>vs </a:t>
            </a:r>
            <a:r>
              <a:rPr lang="ru-RU" sz="3200" dirty="0" smtClean="0">
                <a:latin typeface="+mj-lt"/>
              </a:rPr>
              <a:t>фотонных триплетов без потерь</a:t>
            </a:r>
            <a:endParaRPr lang="en-US" sz="3200" dirty="0">
              <a:latin typeface="+mj-lt"/>
            </a:endParaRPr>
          </a:p>
        </p:txBody>
      </p:sp>
      <p:pic>
        <p:nvPicPr>
          <p:cNvPr id="57346" name="Picture 2" descr="C:\Работа\(4) Аспирантура, квантовая криптография\(1) Для совместной статьи с А.А.Сухоруковым\Рисунки для редактирования\2a_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885"/>
            <a:ext cx="4527151" cy="22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11"/>
          <p:cNvSpPr/>
          <p:nvPr/>
        </p:nvSpPr>
        <p:spPr>
          <a:xfrm>
            <a:off x="631762" y="6104187"/>
            <a:ext cx="8083585" cy="707886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31624"/>
            <a:ext cx="3957602" cy="4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07" y="1231624"/>
            <a:ext cx="4873450" cy="4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7" y="1802559"/>
            <a:ext cx="2190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580"/>
          <p:cNvSpPr/>
          <p:nvPr/>
        </p:nvSpPr>
        <p:spPr>
          <a:xfrm>
            <a:off x="1002023" y="1740509"/>
            <a:ext cx="2350559" cy="571776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9" y="1763950"/>
            <a:ext cx="2257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580"/>
          <p:cNvSpPr/>
          <p:nvPr/>
        </p:nvSpPr>
        <p:spPr>
          <a:xfrm>
            <a:off x="5412053" y="1701899"/>
            <a:ext cx="2350559" cy="571776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p:grpSp>
        <p:nvGrpSpPr>
          <p:cNvPr id="5" name="Группа 4"/>
          <p:cNvGrpSpPr/>
          <p:nvPr/>
        </p:nvGrpSpPr>
        <p:grpSpPr>
          <a:xfrm>
            <a:off x="4527150" y="2547754"/>
            <a:ext cx="4616849" cy="2232434"/>
            <a:chOff x="4527150" y="2547754"/>
            <a:chExt cx="4616849" cy="2232434"/>
          </a:xfrm>
        </p:grpSpPr>
        <p:pic>
          <p:nvPicPr>
            <p:cNvPr id="15" name="Picture 3" descr="C:\Работа\(4) Аспирантура, квантовая криптография\(1) Для совместной статьи с А.А.Сухоруковым\Рисунки pdf для v54\Gammasip0_A012_I2_L8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150" y="2547754"/>
              <a:ext cx="4616849" cy="2232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282233" y="2699218"/>
              <a:ext cx="216024" cy="268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031463" y="2598462"/>
              <a:ext cx="3818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200" b="1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28874" y="2640613"/>
            <a:ext cx="216024" cy="26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1225" y="2598461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018" y="6104187"/>
            <a:ext cx="8118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Arial" charset="0"/>
              </a:rPr>
              <a:t>В отсутствии потерь количество одиночных фотонов уменьшается только за счёт создания фотонных триплетов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63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4" name="Picture 3" descr="C:\Работа\(4) Аспирантура, квантовая криптография\(1) Для совместной статьи с А.А.Сухоруковым\Рисунки для редактирования\2b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8865"/>
            <a:ext cx="4535386" cy="22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Работа\(4) Аспирантура, квантовая криптография\(1) Для совместной статьи с А.А.Сухоруковым\Рисунки pdf для v54\Gammasi0005_p0_A012_I2_L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48" y="2548865"/>
            <a:ext cx="4621314" cy="22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13832" y="2640613"/>
            <a:ext cx="216024" cy="26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1225" y="2598461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82233" y="2699218"/>
            <a:ext cx="216024" cy="26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31463" y="2598462"/>
            <a:ext cx="351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31624"/>
            <a:ext cx="3957602" cy="4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07" y="1231624"/>
            <a:ext cx="4873450" cy="4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7" y="1802559"/>
            <a:ext cx="2190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580"/>
          <p:cNvSpPr/>
          <p:nvPr/>
        </p:nvSpPr>
        <p:spPr>
          <a:xfrm>
            <a:off x="1002023" y="1740509"/>
            <a:ext cx="2350559" cy="571776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9" y="1763950"/>
            <a:ext cx="2257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580"/>
          <p:cNvSpPr/>
          <p:nvPr/>
        </p:nvSpPr>
        <p:spPr>
          <a:xfrm>
            <a:off x="5412053" y="1701899"/>
            <a:ext cx="2350559" cy="571776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p:sp>
        <p:nvSpPr>
          <p:cNvPr id="40" name="Rounded Rectangle 11"/>
          <p:cNvSpPr/>
          <p:nvPr/>
        </p:nvSpPr>
        <p:spPr>
          <a:xfrm>
            <a:off x="174270" y="5816126"/>
            <a:ext cx="8880549" cy="1015663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Прямоугольник 40"/>
          <p:cNvSpPr/>
          <p:nvPr/>
        </p:nvSpPr>
        <p:spPr>
          <a:xfrm>
            <a:off x="12700" y="5842333"/>
            <a:ext cx="9130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Arial" charset="0"/>
              </a:rPr>
              <a:t>В присутствии потерь для сигнальной и холостой волн, наблюдается общее снижение числа сигнальных фотонов, хотя генерация триплетов всё ещё достаточно эффективная</a:t>
            </a:r>
            <a:endParaRPr lang="ru-RU" sz="2000" dirty="0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2700" y="47451"/>
            <a:ext cx="92398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+mj-lt"/>
              </a:rPr>
              <a:t>Нормированное число одиночных фотонов </a:t>
            </a:r>
            <a:r>
              <a:rPr lang="en-US" sz="3200" dirty="0" smtClean="0">
                <a:latin typeface="+mj-lt"/>
              </a:rPr>
              <a:t>vs </a:t>
            </a:r>
            <a:r>
              <a:rPr lang="ru-RU" sz="3200" dirty="0" smtClean="0">
                <a:latin typeface="+mj-lt"/>
              </a:rPr>
              <a:t>фотонных триплетов без потерь в накачке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00" y="4781892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/>
                  <a:t>Рис.: Нормированное число (в) </a:t>
                </a:r>
                <a:r>
                  <a:rPr lang="ru-RU" sz="2000" dirty="0"/>
                  <a:t>одиночных сигнальных фотонов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(z) </a:t>
                </a:r>
                <a:r>
                  <a:rPr lang="ru-RU" sz="2000" dirty="0" smtClean="0"/>
                  <a:t>и (г)</a:t>
                </a:r>
                <a:r>
                  <a:rPr lang="en-US" sz="2000" dirty="0" smtClean="0"/>
                  <a:t> </a:t>
                </a:r>
                <a:r>
                  <a:rPr lang="ru-RU" sz="2000" dirty="0"/>
                  <a:t>фотонных </a:t>
                </a:r>
                <a:r>
                  <a:rPr lang="ru-RU" sz="2000" dirty="0" smtClean="0"/>
                  <a:t>триплетов</a:t>
                </a:r>
                <a:r>
                  <a:rPr lang="ru-RU" sz="2000" dirty="0" smtClean="0">
                    <a:cs typeface="Arial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(z)</a:t>
                </a:r>
                <a:r>
                  <a:rPr lang="ru-RU" sz="2000" dirty="0" smtClean="0">
                    <a:cs typeface="Arial" charset="0"/>
                  </a:rPr>
                  <a:t> </a:t>
                </a:r>
                <a:r>
                  <a:rPr lang="ru-RU" sz="2000" dirty="0" smtClean="0"/>
                  <a:t>для различных фазовых рассогласований </a:t>
                </a:r>
                <a:r>
                  <a:rPr lang="en-US" sz="2000" dirty="0" smtClean="0"/>
                  <a:t>Δ</a:t>
                </a:r>
                <a:r>
                  <a:rPr lang="en-US" sz="2000" i="1" dirty="0" smtClean="0"/>
                  <a:t>β</a:t>
                </a:r>
                <a:r>
                  <a:rPr lang="ru-RU" sz="2000" i="1" dirty="0" smtClean="0"/>
                  <a:t> </a:t>
                </a:r>
                <a:r>
                  <a:rPr lang="ru-RU" sz="2000" dirty="0" smtClean="0"/>
                  <a:t>и дистанций распространения </a:t>
                </a:r>
                <a:r>
                  <a:rPr lang="en-US" sz="2000" dirty="0"/>
                  <a:t>z </a:t>
                </a:r>
                <a:r>
                  <a:rPr lang="ru-RU" sz="2000" dirty="0" smtClean="0"/>
                  <a:t>для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A=0.0144</a:t>
                </a:r>
                <a:r>
                  <a:rPr lang="ru-RU" sz="2000" dirty="0" smtClean="0"/>
                  <a:t> и потерь</a:t>
                </a:r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0;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005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4781892"/>
                <a:ext cx="9144000" cy="1015663"/>
              </a:xfrm>
              <a:prstGeom prst="rect">
                <a:avLst/>
              </a:prstGeom>
              <a:blipFill rotWithShape="1">
                <a:blip r:embed="rId9"/>
                <a:stretch>
                  <a:fillRect l="-667" t="-2395" r="-733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23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2" name="Picture 4" descr="C:\Работа\(4) Аспирантура, квантовая криптография\(1) Для совместной статьи с А.А.Сухоруковым\Рисунки для редактирования\2c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98461"/>
            <a:ext cx="4459220" cy="21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Работа\(4) Аспирантура, квантовая криптография\(1) Для совместной статьи с А.А.Сухоруковым\Рисунки pdf для v54\Gammasi0005_p0_A012_I2_L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48" y="2548865"/>
            <a:ext cx="4621314" cy="22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Работа\(4) Аспирантура, квантовая криптография\(1) Для совместной статьи с А.А.Сухоруковым\Рисунки pdf для v54\Gammasip0005_A012_I2_L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48" y="2548865"/>
            <a:ext cx="4621314" cy="22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13832" y="2640613"/>
            <a:ext cx="216024" cy="26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11225" y="2598461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282233" y="2699218"/>
            <a:ext cx="216024" cy="26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31463" y="2598462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31624"/>
            <a:ext cx="3957602" cy="4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07" y="1231624"/>
            <a:ext cx="4873450" cy="4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9" y="1763950"/>
            <a:ext cx="2257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le 580"/>
          <p:cNvSpPr/>
          <p:nvPr/>
        </p:nvSpPr>
        <p:spPr>
          <a:xfrm>
            <a:off x="5412053" y="1701899"/>
            <a:ext cx="2350559" cy="571776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p:sp>
        <p:nvSpPr>
          <p:cNvPr id="23" name="Rounded Rectangle 11"/>
          <p:cNvSpPr/>
          <p:nvPr/>
        </p:nvSpPr>
        <p:spPr>
          <a:xfrm>
            <a:off x="76957" y="5851153"/>
            <a:ext cx="8994383" cy="974979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Прямоугольник 23"/>
          <p:cNvSpPr/>
          <p:nvPr/>
        </p:nvSpPr>
        <p:spPr>
          <a:xfrm>
            <a:off x="-43483" y="5810470"/>
            <a:ext cx="9130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Arial" charset="0"/>
              </a:rPr>
              <a:t>В присутствии потерь для всех трёх волн, наблюдается почти такая же генерация триплетов, как и в отсутствии потерь в накачке. Однако, амплитуда осцилляций числа триплетов будет затухать с расстоянием.</a:t>
            </a:r>
            <a:endParaRPr lang="ru-RU" sz="2000" dirty="0"/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2700" y="47451"/>
            <a:ext cx="92398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+mj-lt"/>
              </a:rPr>
              <a:t>Нормированное число одиночных фотонов </a:t>
            </a:r>
            <a:r>
              <a:rPr lang="en-US" sz="3200" dirty="0" smtClean="0">
                <a:latin typeface="+mj-lt"/>
              </a:rPr>
              <a:t>vs </a:t>
            </a:r>
            <a:r>
              <a:rPr lang="ru-RU" sz="3200" dirty="0" smtClean="0">
                <a:latin typeface="+mj-lt"/>
              </a:rPr>
              <a:t>фотонных триплетов в присутствии потерь</a:t>
            </a:r>
            <a:endParaRPr lang="en-US" sz="3200" dirty="0">
              <a:latin typeface="+mj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7" y="1802559"/>
            <a:ext cx="2190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580"/>
          <p:cNvSpPr/>
          <p:nvPr/>
        </p:nvSpPr>
        <p:spPr>
          <a:xfrm>
            <a:off x="1002023" y="1740509"/>
            <a:ext cx="2350559" cy="571776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700" y="4781892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/>
                  <a:t>Рис.: Нормированное число (д) </a:t>
                </a:r>
                <a:r>
                  <a:rPr lang="ru-RU" sz="2000" dirty="0"/>
                  <a:t>одиночных сигнальных фотонов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(z) </a:t>
                </a:r>
                <a:r>
                  <a:rPr lang="ru-RU" sz="2000" dirty="0" smtClean="0"/>
                  <a:t>и (е)</a:t>
                </a:r>
                <a:r>
                  <a:rPr lang="en-US" sz="2000" dirty="0" smtClean="0"/>
                  <a:t> </a:t>
                </a:r>
                <a:r>
                  <a:rPr lang="ru-RU" sz="2000" dirty="0"/>
                  <a:t>фотонных </a:t>
                </a:r>
                <a:r>
                  <a:rPr lang="ru-RU" sz="2000" dirty="0" smtClean="0"/>
                  <a:t>триплетов</a:t>
                </a:r>
                <a:r>
                  <a:rPr lang="ru-RU" sz="2000" dirty="0" smtClean="0">
                    <a:cs typeface="Arial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(z)</a:t>
                </a:r>
                <a:r>
                  <a:rPr lang="ru-RU" sz="2000" dirty="0" smtClean="0">
                    <a:cs typeface="Arial" charset="0"/>
                  </a:rPr>
                  <a:t> </a:t>
                </a:r>
                <a:r>
                  <a:rPr lang="ru-RU" sz="2000" dirty="0" smtClean="0"/>
                  <a:t>для различных фазовых рассогласований </a:t>
                </a:r>
                <a:r>
                  <a:rPr lang="en-US" sz="2000" dirty="0" smtClean="0"/>
                  <a:t>Δ</a:t>
                </a:r>
                <a:r>
                  <a:rPr lang="en-US" sz="2000" i="1" dirty="0" smtClean="0"/>
                  <a:t>β</a:t>
                </a:r>
                <a:r>
                  <a:rPr lang="ru-RU" sz="2000" i="1" dirty="0" smtClean="0"/>
                  <a:t> </a:t>
                </a:r>
                <a:r>
                  <a:rPr lang="ru-RU" sz="2000" dirty="0" smtClean="0"/>
                  <a:t>и дистанций распространения </a:t>
                </a:r>
                <a:r>
                  <a:rPr lang="en-US" sz="2000" dirty="0"/>
                  <a:t>z </a:t>
                </a:r>
                <a:r>
                  <a:rPr lang="ru-RU" sz="2000" dirty="0" smtClean="0"/>
                  <a:t>для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A=0.0144</a:t>
                </a:r>
                <a:r>
                  <a:rPr lang="ru-RU" sz="2000" dirty="0" smtClean="0"/>
                  <a:t> и потерь</a:t>
                </a:r>
                <a:r>
                  <a:rPr lang="en-US" sz="2000" dirty="0" smtClean="0"/>
                  <a:t>: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  <m:r>
                      <m:rPr>
                        <m:nor/>
                      </m:rPr>
                      <a:rPr lang="pl-PL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/2</m:t>
                    </m:r>
                    <m:r>
                      <m:rPr>
                        <m:nor/>
                      </m:rPr>
                      <a:rPr lang="pl-PL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l-PL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ru-RU" sz="2000" i="1">
                        <a:latin typeface="Cambria Math"/>
                      </a:rPr>
                      <m:t>𝛾</m:t>
                    </m:r>
                    <m:r>
                      <m:rPr>
                        <m:nor/>
                      </m:rPr>
                      <a:rPr lang="pl-PL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ru-RU" sz="2000" b="0" i="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l-PL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𝛾</m:t>
                    </m:r>
                    <m:r>
                      <m:rPr>
                        <m:nor/>
                      </m:rPr>
                      <a:rPr lang="pl-PL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pl-PL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0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pl-PL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005.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4781892"/>
                <a:ext cx="9144000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667" t="-2395" r="-733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5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0418" name="Picture 2" descr="C:\Работа\(4) Аспирантура, квантовая криптография\(1) Для совместной статьи с А.А.Сухоруковым\Рисунки\Рис6 (от 28.09.2016)\03.10.2016\Fig_min_I2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3690"/>
            <a:ext cx="6285105" cy="32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17288" y="3068807"/>
                <a:ext cx="2997169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ru-RU" sz="2000" dirty="0" smtClean="0"/>
              </a:p>
              <a:p>
                <a:r>
                  <a:rPr lang="ru-RU" sz="2000" dirty="0" smtClean="0"/>
                  <a:t>Триплеты периодически исчезают</a:t>
                </a:r>
                <a:endParaRPr lang="en-US" sz="2000" dirty="0" smtClean="0"/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(b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l-P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005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/>
                  <a:t>Триплеты </a:t>
                </a:r>
                <a:r>
                  <a:rPr lang="ru-RU" sz="2000" dirty="0" smtClean="0"/>
                  <a:t>не </a:t>
                </a:r>
                <a:r>
                  <a:rPr lang="ru-RU" sz="2000" dirty="0"/>
                  <a:t>исчезают</a:t>
                </a:r>
                <a:endParaRPr lang="en-US" sz="2000" dirty="0"/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l-P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(c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pl-PL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/2</a:t>
                </a:r>
                <a:r>
                  <a:rPr lang="pl-PL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pl-PL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pl-PL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l-P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005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/>
                  <a:t>Триплеты </a:t>
                </a:r>
                <a:r>
                  <a:rPr lang="ru-RU" sz="2000" dirty="0" smtClean="0"/>
                  <a:t>снова исчезают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288" y="3068807"/>
                <a:ext cx="2997169" cy="3170099"/>
              </a:xfrm>
              <a:prstGeom prst="rect">
                <a:avLst/>
              </a:prstGeom>
              <a:blipFill rotWithShape="1">
                <a:blip r:embed="rId4"/>
                <a:stretch>
                  <a:fillRect l="-2033" t="-769" r="-1829" b="-2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1766862" y="6126445"/>
            <a:ext cx="5214940" cy="707886"/>
            <a:chOff x="3931334" y="6342739"/>
            <a:chExt cx="8504912" cy="70788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31334" y="6342739"/>
              <a:ext cx="8504911" cy="6974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4053576" y="6342739"/>
                  <a:ext cx="838267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000" b="1" dirty="0" smtClean="0">
                      <a:cs typeface="Arial" charset="0"/>
                    </a:rPr>
                    <a:t>Определённые эффекты потерь могут быть скомпенсированы, когда</a:t>
                  </a:r>
                  <a:r>
                    <a:rPr lang="en-US" sz="2000" b="1" dirty="0" smtClean="0">
                      <a:cs typeface="Arial" charset="0"/>
                    </a:rPr>
                    <a:t> </a:t>
                  </a:r>
                  <a:r>
                    <a: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Δ</a:t>
                  </a:r>
                  <a14:m>
                    <m:oMath xmlns:m="http://schemas.openxmlformats.org/officeDocument/2006/math">
                      <m:r>
                        <a:rPr lang="ru-RU" sz="2000" b="1" i="1">
                          <a:latin typeface="Cambria Math"/>
                        </a:rPr>
                        <m:t>𝜸</m:t>
                      </m:r>
                    </m:oMath>
                  </a14:m>
                  <a:r>
                    <a:rPr lang="en-US" sz="2000" b="1" dirty="0" smtClean="0">
                      <a:cs typeface="Arial" charset="0"/>
                    </a:rPr>
                    <a:t> = 0</a:t>
                  </a:r>
                  <a:endParaRPr lang="ru-RU" sz="2000" b="1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576" y="6342739"/>
                  <a:ext cx="8382670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30" t="-3448" r="-2254" b="-155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68673"/>
            <a:ext cx="3383868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4273"/>
            <a:ext cx="1644818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29" y="1387836"/>
            <a:ext cx="2060548" cy="3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8221" y="1888937"/>
            <a:ext cx="2477555" cy="1197999"/>
            <a:chOff x="78221" y="1888937"/>
            <a:chExt cx="2477555" cy="1197999"/>
          </a:xfrm>
        </p:grpSpPr>
        <p:pic>
          <p:nvPicPr>
            <p:cNvPr id="13" name="Picture 2" descr="C:\Работа\(4) Аспирантура, квантовая криптография\(1) Для совместной статьи с А.А.Сухоруковым\Рисунки pdf для v54\Gammasip0005_A012_I2_L8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1" y="1888937"/>
              <a:ext cx="2477555" cy="119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9532" y="1957809"/>
              <a:ext cx="263255" cy="137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-14041" y="288925"/>
            <a:ext cx="9158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Анализ минимумов функции фотонных триплетов</a:t>
            </a:r>
            <a:endParaRPr lang="ru-RU" altLang="ru-RU" sz="3200" dirty="0">
              <a:latin typeface="Calibri (Заголовки)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2026682"/>
            <a:ext cx="6160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Число фотонных триплетов в минимумах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/>
              <a:t>(синий — численные расчёты</a:t>
            </a:r>
            <a:r>
              <a:rPr lang="en-US" sz="2000" dirty="0" smtClean="0"/>
              <a:t>;</a:t>
            </a:r>
            <a:r>
              <a:rPr lang="ru-RU" sz="2000" dirty="0" smtClean="0"/>
              <a:t> зелёный — аналитические результаты):</a:t>
            </a:r>
            <a:endParaRPr lang="ru-RU" sz="2000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92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394" name="Picture 2" descr="C:\Работа\(4) Аспирантура, квантовая криптография\(1) Для совместной статьи с А.А.Сухоруковым\Рисунки для редактирования\2\30.11.16\02.12.16\Gammasi0005_p0_A012_P4_L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" y="2981017"/>
            <a:ext cx="5848187" cy="30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00" y="2273131"/>
            <a:ext cx="605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число сигнальных и холостых пар </a:t>
            </a:r>
            <a:r>
              <a:rPr lang="en-US" sz="2000" i="1" dirty="0"/>
              <a:t>P</a:t>
            </a:r>
            <a:r>
              <a:rPr lang="en-US" sz="2000" baseline="-25000" dirty="0"/>
              <a:t>4</a:t>
            </a:r>
            <a:r>
              <a:rPr lang="en-US" sz="2000" dirty="0"/>
              <a:t>(</a:t>
            </a:r>
            <a:r>
              <a:rPr lang="en-US" sz="2000" i="1" dirty="0"/>
              <a:t>z</a:t>
            </a:r>
            <a:r>
              <a:rPr lang="en-US" sz="2000" dirty="0"/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сдвоенных сигнальных фотонов </a:t>
            </a:r>
            <a:r>
              <a:rPr lang="en-US" sz="2000" i="1" dirty="0"/>
              <a:t>P</a:t>
            </a:r>
            <a:r>
              <a:rPr lang="en-US" sz="2000" baseline="-25000" dirty="0"/>
              <a:t>5</a:t>
            </a:r>
            <a:r>
              <a:rPr lang="en-US" sz="2000" dirty="0"/>
              <a:t>(</a:t>
            </a:r>
            <a:r>
              <a:rPr lang="en-US" sz="2000" i="1" dirty="0"/>
              <a:t>z</a:t>
            </a:r>
            <a:r>
              <a:rPr lang="en-US" sz="2000" dirty="0"/>
              <a:t>) (</a:t>
            </a:r>
            <a:r>
              <a:rPr lang="en-US" sz="2000" i="1" dirty="0"/>
              <a:t>P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  <a:r>
              <a:rPr lang="en-US" sz="2000" dirty="0" smtClean="0"/>
              <a:t>≡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):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564" y="6030702"/>
            <a:ext cx="8736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Данные величины значительно меньше величины триплетов</a:t>
            </a:r>
            <a:r>
              <a:rPr lang="en-US" sz="2000" dirty="0" smtClean="0"/>
              <a:t>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</a:t>
            </a:r>
            <a:r>
              <a:rPr lang="ru-RU" sz="2000" dirty="0" smtClean="0"/>
              <a:t> Это подтверждает применимость нашего подхода в режиме малых потерь.</a:t>
            </a:r>
          </a:p>
        </p:txBody>
      </p:sp>
      <p:sp>
        <p:nvSpPr>
          <p:cNvPr id="11" name="Rounded Rectangle 11"/>
          <p:cNvSpPr/>
          <p:nvPr/>
        </p:nvSpPr>
        <p:spPr>
          <a:xfrm>
            <a:off x="159873" y="5970996"/>
            <a:ext cx="8792963" cy="827298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" y="1211411"/>
            <a:ext cx="5109248" cy="51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84" y="1322381"/>
            <a:ext cx="1345693" cy="3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" y="1735592"/>
            <a:ext cx="6042594" cy="5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38682" y="5157192"/>
                <a:ext cx="261958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A=0.0144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005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82" y="5157192"/>
                <a:ext cx="2619586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2326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14041" y="288925"/>
            <a:ext cx="9158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Анализ нелинейных процессов высших порядков</a:t>
            </a:r>
            <a:endParaRPr lang="ru-RU" altLang="ru-RU" sz="3200" dirty="0">
              <a:latin typeface="Calibri (Заголовки)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84" y="3690659"/>
            <a:ext cx="3047757" cy="145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67378" y="1659334"/>
            <a:ext cx="29177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Полученные уравнения совпадают с результатами точной модели в отсутствии потерь </a:t>
            </a:r>
            <a:r>
              <a:rPr lang="en-US" dirty="0" smtClean="0"/>
              <a:t>[R. </a:t>
            </a:r>
            <a:r>
              <a:rPr lang="en-US" dirty="0" err="1" smtClean="0"/>
              <a:t>Ghobadi</a:t>
            </a:r>
            <a:r>
              <a:rPr lang="en-US" dirty="0" smtClean="0"/>
              <a:t> et al., Phys.</a:t>
            </a:r>
            <a:r>
              <a:rPr lang="ru-RU" dirty="0" smtClean="0"/>
              <a:t> </a:t>
            </a:r>
            <a:r>
              <a:rPr lang="en-US" dirty="0" smtClean="0"/>
              <a:t>Rev.</a:t>
            </a:r>
            <a:r>
              <a:rPr lang="ru-RU" dirty="0" smtClean="0"/>
              <a:t> </a:t>
            </a:r>
            <a:r>
              <a:rPr lang="en-US" dirty="0" smtClean="0"/>
              <a:t>Lett</a:t>
            </a:r>
            <a:r>
              <a:rPr lang="en-US" dirty="0"/>
              <a:t>. 110 (2013) </a:t>
            </a:r>
            <a:r>
              <a:rPr lang="en-US" dirty="0" smtClean="0"/>
              <a:t>170405–170406]</a:t>
            </a:r>
            <a:endParaRPr lang="ru-RU" dirty="0"/>
          </a:p>
        </p:txBody>
      </p:sp>
      <p:sp>
        <p:nvSpPr>
          <p:cNvPr id="21" name="Rounded Rectangle 578"/>
          <p:cNvSpPr/>
          <p:nvPr/>
        </p:nvSpPr>
        <p:spPr>
          <a:xfrm>
            <a:off x="6138682" y="1639657"/>
            <a:ext cx="2781259" cy="2051001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" y="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41" y="1412776"/>
            <a:ext cx="8978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smtClean="0"/>
              <a:t>1</a:t>
            </a:r>
            <a:r>
              <a:rPr lang="ru-RU" sz="2000" dirty="0" smtClean="0"/>
              <a:t>). </a:t>
            </a:r>
            <a:r>
              <a:rPr lang="ru-RU" sz="2000" dirty="0"/>
              <a:t>В рамках теории возмущений выведена система самосогласованных дифференциальных уравнений в частных производных, определяющая на различных дистанциях </a:t>
            </a:r>
            <a:r>
              <a:rPr lang="ru-RU" sz="2000" dirty="0" smtClean="0"/>
              <a:t>вероятности </a:t>
            </a:r>
            <a:r>
              <a:rPr lang="ru-RU" sz="2000" dirty="0"/>
              <a:t>появления различных квантовых состояний для случая распространения одиночного фотона в нелинейном оптическом волокне с потерями, в присутствии классической волны накачки.</a:t>
            </a:r>
          </a:p>
          <a:p>
            <a:pPr lvl="0" algn="just"/>
            <a:endParaRPr lang="ru-RU" sz="2000" dirty="0" smtClean="0"/>
          </a:p>
          <a:p>
            <a:pPr lvl="0" algn="just"/>
            <a:r>
              <a:rPr lang="ru-RU" sz="2000" dirty="0" smtClean="0"/>
              <a:t>2). </a:t>
            </a:r>
            <a:r>
              <a:rPr lang="ru-RU" sz="2000" dirty="0"/>
              <a:t>При слабом квантово-инжектированном оптическом параметрическом усилении одиночного фотона в нелинейной </a:t>
            </a:r>
            <a:r>
              <a:rPr lang="ru-RU" sz="2000" dirty="0" smtClean="0"/>
              <a:t>оптической структуре влияние эффекта </a:t>
            </a:r>
            <a:r>
              <a:rPr lang="ru-RU" sz="2000" dirty="0" smtClean="0"/>
              <a:t>потерь </a:t>
            </a:r>
            <a:r>
              <a:rPr lang="ru-RU" sz="2000" dirty="0"/>
              <a:t>для функции интенсивности фотонных триплетов в её </a:t>
            </a:r>
            <a:r>
              <a:rPr lang="ru-RU" sz="2000" dirty="0" smtClean="0"/>
              <a:t>минимумах может быть эффективно скомпенсировано, когда </a:t>
            </a:r>
            <a:r>
              <a:rPr lang="ru-RU" sz="2000" dirty="0" smtClean="0"/>
              <a:t>разность </a:t>
            </a:r>
            <a:r>
              <a:rPr lang="ru-RU" sz="2000" dirty="0"/>
              <a:t>коэффициента линейных потерь для волны накачки и суммы коэффициентов потерь для сигнальной и холостой волн равна </a:t>
            </a:r>
            <a:r>
              <a:rPr lang="ru-RU" sz="2000" dirty="0" smtClean="0"/>
              <a:t>нулю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5772" y="6320566"/>
            <a:ext cx="7979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[</a:t>
            </a:r>
            <a:r>
              <a:rPr lang="en-US" dirty="0"/>
              <a:t>D.N. </a:t>
            </a:r>
            <a:r>
              <a:rPr lang="en-US" dirty="0" err="1"/>
              <a:t>Vavulin</a:t>
            </a:r>
            <a:r>
              <a:rPr lang="en-US" dirty="0"/>
              <a:t>, A.A. </a:t>
            </a:r>
            <a:r>
              <a:rPr lang="en-US" dirty="0" err="1"/>
              <a:t>Sukhorukov</a:t>
            </a:r>
            <a:r>
              <a:rPr lang="fr-FR" dirty="0"/>
              <a:t>, Optics Communications 390 (2017) </a:t>
            </a:r>
            <a:r>
              <a:rPr lang="ru-RU" dirty="0"/>
              <a:t>117122]</a:t>
            </a:r>
            <a:endParaRPr lang="en-AU" dirty="0"/>
          </a:p>
        </p:txBody>
      </p:sp>
      <p:sp>
        <p:nvSpPr>
          <p:cNvPr id="9" name="Rounded Rectangle 11"/>
          <p:cNvSpPr/>
          <p:nvPr/>
        </p:nvSpPr>
        <p:spPr>
          <a:xfrm>
            <a:off x="533840" y="6291534"/>
            <a:ext cx="7812229" cy="427396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700" y="293672"/>
            <a:ext cx="8555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Научные положения, выносимые на защиту</a:t>
            </a:r>
          </a:p>
        </p:txBody>
      </p:sp>
    </p:spTree>
    <p:extLst>
      <p:ext uri="{BB962C8B-B14F-4D97-AF65-F5344CB8AC3E}">
        <p14:creationId xmlns:p14="http://schemas.microsoft.com/office/powerpoint/2010/main" val="55648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503" y="288925"/>
            <a:ext cx="728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+mj-lt"/>
              </a:rPr>
              <a:t>К</a:t>
            </a:r>
            <a:r>
              <a:rPr lang="ru-RU" altLang="ru-RU" sz="3200" dirty="0" smtClean="0">
                <a:latin typeface="+mj-lt"/>
              </a:rPr>
              <a:t>вантовые блуждания</a:t>
            </a:r>
            <a:endParaRPr lang="ru-RU" altLang="ru-RU" sz="3200" dirty="0">
              <a:latin typeface="Calibri (Заголовки)"/>
            </a:endParaRPr>
          </a:p>
        </p:txBody>
      </p:sp>
      <p:pic>
        <p:nvPicPr>
          <p:cNvPr id="7" name="Picture 168" descr="C:\Работа\Командировки и конференции\(21) Saint-Petersburg OPEN 2015\Постер\nature11035-f1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5" y="1483637"/>
            <a:ext cx="3167844" cy="41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9" descr="C:\Работа\Командировки и конференции\(21) Saint-Petersburg OPEN 2015\Постер\nature11035-f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70" y="4136975"/>
            <a:ext cx="4485471" cy="27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51520" y="5733256"/>
            <a:ext cx="41435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[Jonathan </a:t>
            </a:r>
            <a:r>
              <a:rPr lang="en-US" dirty="0"/>
              <a:t>C. F. Matthews and Mark G. Thompson, </a:t>
            </a:r>
            <a:r>
              <a:rPr lang="en-US" dirty="0" smtClean="0"/>
              <a:t>Nature </a:t>
            </a:r>
            <a:r>
              <a:rPr lang="en-US" dirty="0"/>
              <a:t>484, 47–48 (2012</a:t>
            </a:r>
            <a:r>
              <a:rPr lang="en-US" dirty="0" smtClean="0"/>
              <a:t>)]</a:t>
            </a:r>
            <a:endParaRPr lang="en-US" dirty="0"/>
          </a:p>
        </p:txBody>
      </p:sp>
      <p:sp>
        <p:nvSpPr>
          <p:cNvPr id="15" name="Rectangle 271"/>
          <p:cNvSpPr/>
          <p:nvPr/>
        </p:nvSpPr>
        <p:spPr>
          <a:xfrm>
            <a:off x="4561340" y="1922487"/>
            <a:ext cx="4345858" cy="1686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en-AU" sz="5798" dirty="0"/>
          </a:p>
        </p:txBody>
      </p:sp>
      <p:sp>
        <p:nvSpPr>
          <p:cNvPr id="16" name="TextBox 15"/>
          <p:cNvSpPr txBox="1"/>
          <p:nvPr/>
        </p:nvSpPr>
        <p:spPr>
          <a:xfrm>
            <a:off x="4558212" y="1977333"/>
            <a:ext cx="4348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Квантовые блуждания могут использоваться для реализации квантовых алгоритмов, которые могут работать быстрее, чем их классические аналоги.</a:t>
            </a:r>
            <a:endParaRPr lang="en-A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3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-508" y="4214671"/>
            <a:ext cx="45725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2200" dirty="0" smtClean="0"/>
              <a:t>Квантовые блуждания фотонов могут быть реализованы в массивах связанных волноводов.</a:t>
            </a:r>
            <a:endParaRPr lang="ru-RU" altLang="ru-RU" sz="2200" dirty="0"/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23" y="1376771"/>
            <a:ext cx="4132538" cy="2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613455" y="3641957"/>
            <a:ext cx="4540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[J</a:t>
            </a:r>
            <a:r>
              <a:rPr lang="ru-RU" altLang="ru-RU" dirty="0"/>
              <a:t>. O. </a:t>
            </a:r>
            <a:r>
              <a:rPr lang="ru-RU" altLang="ru-RU" dirty="0" err="1"/>
              <a:t>Owens</a:t>
            </a:r>
            <a:r>
              <a:rPr lang="ru-RU" altLang="ru-RU" dirty="0"/>
              <a:t> </a:t>
            </a:r>
            <a:r>
              <a:rPr lang="ru-RU" altLang="ru-RU" dirty="0" err="1"/>
              <a:t>et</a:t>
            </a:r>
            <a:r>
              <a:rPr lang="ru-RU" altLang="ru-RU" dirty="0"/>
              <a:t> </a:t>
            </a:r>
            <a:r>
              <a:rPr lang="ru-RU" altLang="ru-RU" dirty="0" err="1"/>
              <a:t>al</a:t>
            </a:r>
            <a:r>
              <a:rPr lang="ru-RU" altLang="ru-RU" dirty="0"/>
              <a:t>., </a:t>
            </a:r>
            <a:r>
              <a:rPr lang="ru-RU" altLang="ru-RU" dirty="0" err="1" smtClean="0"/>
              <a:t>New</a:t>
            </a:r>
            <a:r>
              <a:rPr lang="ru-RU" altLang="ru-RU" dirty="0" smtClean="0"/>
              <a:t> </a:t>
            </a:r>
            <a:r>
              <a:rPr lang="ru-RU" altLang="ru-RU" dirty="0"/>
              <a:t>J. </a:t>
            </a:r>
            <a:r>
              <a:rPr lang="ru-RU" altLang="ru-RU" dirty="0" err="1"/>
              <a:t>Phys</a:t>
            </a:r>
            <a:r>
              <a:rPr lang="ru-RU" altLang="ru-RU" dirty="0"/>
              <a:t>. 13, 075003</a:t>
            </a:r>
            <a:r>
              <a:rPr lang="en-US" altLang="ru-RU" dirty="0"/>
              <a:t>-</a:t>
            </a:r>
            <a:r>
              <a:rPr lang="ru-RU" altLang="ru-RU" dirty="0"/>
              <a:t>13 (2011</a:t>
            </a:r>
            <a:r>
              <a:rPr lang="ru-RU" altLang="ru-RU" dirty="0" smtClean="0"/>
              <a:t>)</a:t>
            </a:r>
            <a:r>
              <a:rPr lang="en-US" altLang="ru-RU" dirty="0" smtClean="0"/>
              <a:t>]</a:t>
            </a: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4" name="Picture 2" descr="C:\Работа\Командировки и конференции\(20) (Дни дифракции 2015)\Презентация\003284_10_fi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8" t="-220"/>
          <a:stretch/>
        </p:blipFill>
        <p:spPr bwMode="auto">
          <a:xfrm>
            <a:off x="1044922" y="1376771"/>
            <a:ext cx="1874148" cy="2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32419" y="5481228"/>
            <a:ext cx="37066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[</a:t>
            </a:r>
            <a:r>
              <a:rPr lang="it-IT" dirty="0"/>
              <a:t>Alberto Peruzzo and Jeremy </a:t>
            </a:r>
            <a:r>
              <a:rPr lang="it-IT" dirty="0" smtClean="0"/>
              <a:t>O’Brien</a:t>
            </a:r>
            <a:r>
              <a:rPr lang="ru-RU" altLang="ru-RU" dirty="0" smtClean="0"/>
              <a:t>, </a:t>
            </a:r>
            <a:r>
              <a:rPr lang="en-US" altLang="ru-RU" dirty="0" smtClean="0"/>
              <a:t>SPIE Newsroom,</a:t>
            </a:r>
            <a:r>
              <a:rPr lang="ru-RU" dirty="0"/>
              <a:t> </a:t>
            </a:r>
            <a:r>
              <a:rPr lang="ru-RU" dirty="0" smtClean="0"/>
              <a:t>10.1117/2.1201010.003284</a:t>
            </a:r>
            <a:r>
              <a:rPr lang="en-US" dirty="0" smtClean="0"/>
              <a:t>, 2010</a:t>
            </a:r>
            <a:r>
              <a:rPr lang="en-US" altLang="ru-RU" dirty="0" smtClean="0"/>
              <a:t>]</a:t>
            </a:r>
            <a:endParaRPr lang="ru-RU" altLang="ru-RU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4300" y="288924"/>
            <a:ext cx="728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+mj-lt"/>
              </a:rPr>
              <a:t>К</a:t>
            </a:r>
            <a:r>
              <a:rPr lang="ru-RU" altLang="ru-RU" sz="3200" dirty="0" smtClean="0">
                <a:latin typeface="+mj-lt"/>
              </a:rPr>
              <a:t>вантовые блуждания</a:t>
            </a:r>
            <a:endParaRPr lang="ru-RU" altLang="ru-RU" sz="3200" dirty="0">
              <a:latin typeface="Calibri (Заголовки)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-508" y="4242547"/>
            <a:ext cx="4572508" cy="1080120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206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9922" y="4626353"/>
            <a:ext cx="44925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2000" dirty="0" smtClean="0"/>
              <a:t>В замкнутых системах возможны состояния с орбитальным угловым моментом (ОУМ), которые невозможны в планарных системах. Такие состояния применимы для квантовой передачи информации.</a:t>
            </a: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15134" y="6488668"/>
            <a:ext cx="573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J</a:t>
            </a:r>
            <a:r>
              <a:rPr lang="en-US" dirty="0"/>
              <a:t>. Leach, </a:t>
            </a:r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Boyd </a:t>
            </a:r>
            <a:r>
              <a:rPr lang="ru-RU" altLang="ru-RU" dirty="0" err="1"/>
              <a:t>et</a:t>
            </a:r>
            <a:r>
              <a:rPr lang="ru-RU" altLang="ru-RU" dirty="0"/>
              <a:t> </a:t>
            </a:r>
            <a:r>
              <a:rPr lang="ru-RU" altLang="ru-RU" dirty="0" err="1"/>
              <a:t>al</a:t>
            </a:r>
            <a:r>
              <a:rPr lang="ru-RU" altLang="ru-RU" dirty="0"/>
              <a:t>.,</a:t>
            </a:r>
            <a:r>
              <a:rPr lang="en-US" dirty="0" smtClean="0"/>
              <a:t> </a:t>
            </a:r>
            <a:r>
              <a:rPr lang="en-US" dirty="0"/>
              <a:t>Science </a:t>
            </a:r>
            <a:r>
              <a:rPr lang="en-US" b="1" dirty="0"/>
              <a:t>329</a:t>
            </a:r>
            <a:r>
              <a:rPr lang="en-US" dirty="0"/>
              <a:t>, 662 (2010</a:t>
            </a:r>
            <a:r>
              <a:rPr lang="en-US" dirty="0" smtClean="0"/>
              <a:t>)]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2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205724" y="1448780"/>
            <a:ext cx="48007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smtClean="0"/>
              <a:t>Недавно был продемонстрирован новый тип связанных волноводов с закрученной геометрией.</a:t>
            </a:r>
            <a:endParaRPr lang="ru-RU" altLang="ru-RU" sz="2200" dirty="0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1166189"/>
            <a:ext cx="4175563" cy="397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79408" y="5162923"/>
            <a:ext cx="3417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ru-RU" dirty="0" smtClean="0"/>
              <a:t>[</a:t>
            </a:r>
            <a:r>
              <a:rPr lang="ru-RU" altLang="ru-RU" dirty="0" smtClean="0"/>
              <a:t>X</a:t>
            </a:r>
            <a:r>
              <a:rPr lang="ru-RU" altLang="ru-RU" dirty="0"/>
              <a:t>. M. </a:t>
            </a:r>
            <a:r>
              <a:rPr lang="ru-RU" altLang="ru-RU" dirty="0" err="1" smtClean="0"/>
              <a:t>Xi</a:t>
            </a:r>
            <a:r>
              <a:rPr lang="ru-RU" altLang="ru-RU" dirty="0" smtClean="0"/>
              <a:t>, P</a:t>
            </a:r>
            <a:r>
              <a:rPr lang="ru-RU" altLang="ru-RU" dirty="0"/>
              <a:t>. </a:t>
            </a:r>
            <a:r>
              <a:rPr lang="ru-RU" altLang="ru-RU" dirty="0" err="1"/>
              <a:t>St.J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 err="1" smtClean="0"/>
              <a:t>Russell</a:t>
            </a:r>
            <a:r>
              <a:rPr lang="ru-RU" altLang="ru-RU" dirty="0" smtClean="0"/>
              <a:t> </a:t>
            </a:r>
            <a:r>
              <a:rPr lang="en-US" altLang="ru-RU" dirty="0" smtClean="0"/>
              <a:t>et al.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Optica</a:t>
            </a:r>
            <a:r>
              <a:rPr lang="ru-RU" altLang="ru-RU" dirty="0" smtClean="0"/>
              <a:t> </a:t>
            </a:r>
            <a:r>
              <a:rPr lang="ru-RU" altLang="ru-RU" dirty="0"/>
              <a:t>1, 165</a:t>
            </a:r>
            <a:r>
              <a:rPr lang="en-US" altLang="ru-RU" dirty="0"/>
              <a:t>-</a:t>
            </a:r>
            <a:r>
              <a:rPr lang="ru-RU" altLang="ru-RU" dirty="0"/>
              <a:t>169 (2014</a:t>
            </a:r>
            <a:r>
              <a:rPr lang="ru-RU" altLang="ru-RU" dirty="0" smtClean="0"/>
              <a:t>)</a:t>
            </a:r>
            <a:r>
              <a:rPr lang="en-US" altLang="ru-RU" dirty="0" smtClean="0"/>
              <a:t>]</a:t>
            </a: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93" y="288924"/>
            <a:ext cx="728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+mj-lt"/>
              </a:rPr>
              <a:t>З</a:t>
            </a:r>
            <a:r>
              <a:rPr lang="ru-RU" altLang="ru-RU" sz="3200" dirty="0" smtClean="0">
                <a:latin typeface="+mj-lt"/>
              </a:rPr>
              <a:t>акрученные волноводы</a:t>
            </a:r>
            <a:endParaRPr lang="ru-RU" altLang="ru-RU" sz="32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057292"/>
            <a:ext cx="7344816" cy="707887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8252" y="6057292"/>
            <a:ext cx="810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данной части работы было изучено влияние эффекта закручивания на корреляционные свойства фотонов</a:t>
            </a:r>
            <a:endParaRPr lang="en-US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54321" y="2780928"/>
            <a:ext cx="48521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Рис. (а</a:t>
            </a:r>
            <a:r>
              <a:rPr lang="ru-RU" dirty="0"/>
              <a:t>) </a:t>
            </a:r>
            <a:r>
              <a:rPr lang="ru-RU" dirty="0" smtClean="0"/>
              <a:t>Схема сердечника волокна.</a:t>
            </a:r>
          </a:p>
          <a:p>
            <a:pPr algn="just"/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ru-RU" dirty="0"/>
              <a:t>Сканирующая электронная </a:t>
            </a:r>
            <a:r>
              <a:rPr lang="ru-RU" dirty="0" smtClean="0"/>
              <a:t>фотография закрученных волокон.</a:t>
            </a:r>
          </a:p>
          <a:p>
            <a:pPr algn="just"/>
            <a:r>
              <a:rPr lang="ru-RU" dirty="0" smtClean="0"/>
              <a:t>(</a:t>
            </a:r>
            <a:r>
              <a:rPr lang="ru-RU" dirty="0"/>
              <a:t>c) Р</a:t>
            </a:r>
            <a:r>
              <a:rPr lang="ru-RU" dirty="0" smtClean="0"/>
              <a:t>аспределение вектора </a:t>
            </a:r>
            <a:r>
              <a:rPr lang="ru-RU" dirty="0" err="1" smtClean="0"/>
              <a:t>Пойнтинга</a:t>
            </a:r>
            <a:r>
              <a:rPr lang="ru-RU" dirty="0" smtClean="0"/>
              <a:t> </a:t>
            </a:r>
            <a:r>
              <a:rPr lang="ru-RU" dirty="0"/>
              <a:t>одной из кольцевых мод (радиус </a:t>
            </a:r>
            <a:r>
              <a:rPr lang="ru-RU" dirty="0" smtClean="0"/>
              <a:t>3 </a:t>
            </a:r>
            <a:r>
              <a:rPr lang="ru-RU" dirty="0"/>
              <a:t>мкм) на длине волны 800 </a:t>
            </a:r>
            <a:r>
              <a:rPr lang="ru-RU" dirty="0" err="1"/>
              <a:t>нм</a:t>
            </a:r>
            <a:r>
              <a:rPr lang="ru-RU" dirty="0"/>
              <a:t> и </a:t>
            </a:r>
            <a:r>
              <a:rPr lang="ru-RU" dirty="0" smtClean="0"/>
              <a:t>скорости закручивания </a:t>
            </a:r>
            <a:r>
              <a:rPr lang="ru-RU" dirty="0"/>
              <a:t>1,26 </a:t>
            </a:r>
            <a:r>
              <a:rPr lang="ru-RU" dirty="0" smtClean="0"/>
              <a:t>рад/мм </a:t>
            </a:r>
            <a:r>
              <a:rPr lang="ru-RU" dirty="0"/>
              <a:t>(период </a:t>
            </a:r>
            <a:r>
              <a:rPr lang="ru-RU" dirty="0" smtClean="0"/>
              <a:t>5 мм).</a:t>
            </a:r>
          </a:p>
          <a:p>
            <a:pPr algn="just"/>
            <a:r>
              <a:rPr lang="ru-RU" dirty="0" smtClean="0"/>
              <a:t>(</a:t>
            </a:r>
            <a:r>
              <a:rPr lang="ru-RU" dirty="0"/>
              <a:t>d) </a:t>
            </a:r>
            <a:r>
              <a:rPr lang="ru-RU" dirty="0" smtClean="0"/>
              <a:t>Распределение </a:t>
            </a:r>
            <a:r>
              <a:rPr lang="ru-RU" dirty="0"/>
              <a:t>вектора </a:t>
            </a:r>
            <a:r>
              <a:rPr lang="ru-RU" dirty="0" err="1" smtClean="0"/>
              <a:t>Пойнтинга</a:t>
            </a:r>
            <a:r>
              <a:rPr lang="ru-RU" dirty="0" smtClean="0"/>
              <a:t> для моды, </a:t>
            </a:r>
            <a:r>
              <a:rPr lang="ru-RU" dirty="0"/>
              <a:t>которая не несет </a:t>
            </a:r>
            <a:r>
              <a:rPr lang="ru-RU" dirty="0" smtClean="0"/>
              <a:t>OУM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782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4274" name="Picture 2" descr="Рис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" y="3003117"/>
            <a:ext cx="5040253" cy="30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00" y="5949959"/>
            <a:ext cx="49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Схема </a:t>
            </a:r>
            <a:r>
              <a:rPr lang="ru-RU" sz="2000" dirty="0"/>
              <a:t>закрученного кругового массива связанных </a:t>
            </a:r>
            <a:r>
              <a:rPr lang="ru-RU" sz="2000" dirty="0" smtClean="0"/>
              <a:t>волноводов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4200" y="1192111"/>
            <a:ext cx="907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Рассматривается массив близко расположенных закрученных волноводов.</a:t>
            </a:r>
            <a:endParaRPr lang="en-US" sz="2000" dirty="0" smtClean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46222"/>
              </p:ext>
            </p:extLst>
          </p:nvPr>
        </p:nvGraphicFramePr>
        <p:xfrm>
          <a:off x="84200" y="2010552"/>
          <a:ext cx="8981034" cy="68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4" name="Equation" r:id="rId5" imgW="5486400" imgH="419040" progId="Equation.DSMT4">
                  <p:embed/>
                </p:oleObj>
              </mc:Choice>
              <mc:Fallback>
                <p:oleObj name="Equation" r:id="rId5" imgW="548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0" y="2010552"/>
                        <a:ext cx="8981034" cy="6873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11477" y="2490227"/>
            <a:ext cx="3683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A8F00"/>
                </a:solidFill>
              </a:rPr>
              <a:t>Связь между волноводами</a:t>
            </a:r>
            <a:endParaRPr lang="en-AU" sz="2200" dirty="0">
              <a:solidFill>
                <a:srgbClr val="FA8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252" y="1593779"/>
            <a:ext cx="8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Уравнение типа </a:t>
            </a:r>
            <a:r>
              <a:rPr lang="ru-RU" sz="2000" dirty="0" err="1" smtClean="0"/>
              <a:t>Шрёдингера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бифотонной</a:t>
            </a:r>
            <a:r>
              <a:rPr lang="ru-RU" sz="2000" dirty="0" smtClean="0"/>
              <a:t> волновой функции:</a:t>
            </a:r>
            <a:endParaRPr lang="en-US" sz="2000" dirty="0" smtClean="0"/>
          </a:p>
        </p:txBody>
      </p:sp>
      <p:sp>
        <p:nvSpPr>
          <p:cNvPr id="25" name="Rounded Rectangle 580"/>
          <p:cNvSpPr/>
          <p:nvPr/>
        </p:nvSpPr>
        <p:spPr>
          <a:xfrm>
            <a:off x="994047" y="2422030"/>
            <a:ext cx="3800745" cy="567279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02693" y="2611743"/>
                <a:ext cx="3828616" cy="3787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altLang="zh-H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zh-HK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AU" altLang="zh-HK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AU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zh-HK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AU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Номера волноводов сигнального и холостого фотонов</a:t>
                </a:r>
                <a:endParaRPr lang="en-AU" altLang="zh-HK" i="1" dirty="0" smtClean="0">
                  <a:latin typeface="Cambria Math"/>
                </a:endParaRPr>
              </a:p>
              <a:p>
                <a:endParaRPr lang="en-AU" altLang="zh-HK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𝐶</m:t>
                    </m:r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 связи</a:t>
                </a:r>
                <a:r>
                  <a:rPr lang="en-A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𝑧</m:t>
                    </m:r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Ось распространения вдоль массива</a:t>
                </a:r>
                <a:endParaRPr lang="en-A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𝛥𝜑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𝜔</m:t>
                    </m:r>
                    <m:limUpp>
                      <m:limUppPr>
                        <m:ctrlPr>
                          <a:rPr lang="ru-RU" i="1">
                            <a:latin typeface="Cambria Math"/>
                          </a:rPr>
                        </m:ctrlPr>
                      </m:limUppPr>
                      <m:e>
                        <m:r>
                          <a:rPr lang="ru-RU" i="1">
                            <a:latin typeface="Cambria Math"/>
                          </a:rPr>
                          <m:t>𝜒</m:t>
                        </m:r>
                      </m:e>
                      <m:lim>
                        <m:r>
                          <a:rPr lang="ru-RU">
                            <a:latin typeface="Cambria Math"/>
                          </a:rPr>
                          <m:t>•</m:t>
                        </m:r>
                      </m:lim>
                    </m:limUpp>
                    <m:r>
                      <a:rPr lang="ru-RU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Добавочная фаза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𝜔</m:t>
                    </m:r>
                  </m:oMath>
                </a14:m>
                <a:r>
                  <a:rPr lang="en-AU" altLang="zh-HK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Частота</a:t>
                </a:r>
                <a:endParaRPr lang="en-A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limUpp>
                      <m:limUppPr>
                        <m:ctrlPr>
                          <a:rPr lang="ru-RU" i="1">
                            <a:latin typeface="Cambria Math"/>
                          </a:rPr>
                        </m:ctrlPr>
                      </m:limUppPr>
                      <m:e>
                        <m:r>
                          <a:rPr lang="ru-RU" i="1">
                            <a:latin typeface="Cambria Math"/>
                          </a:rPr>
                          <m:t>𝜒</m:t>
                        </m:r>
                      </m:e>
                      <m:lim>
                        <m:r>
                          <a:rPr lang="ru-RU">
                            <a:latin typeface="Cambria Math"/>
                          </a:rPr>
                          <m:t>•</m:t>
                        </m:r>
                      </m:lim>
                    </m:limUpp>
                    <m:r>
                      <a:rPr lang="ru-RU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AU" altLang="zh-HK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Величина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закручивания</a:t>
                </a:r>
                <a:endParaRPr lang="en-A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93" y="2611743"/>
                <a:ext cx="3828616" cy="3787832"/>
              </a:xfrm>
              <a:prstGeom prst="rect">
                <a:avLst/>
              </a:prstGeom>
              <a:blipFill rotWithShape="1">
                <a:blip r:embed="rId7"/>
                <a:stretch>
                  <a:fillRect l="-1274" t="-804" b="-1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71500" y="93777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Квантовые блуждания в закрученных массивах волноводов</a:t>
            </a:r>
            <a:endParaRPr lang="en-AU" sz="3200" dirty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14116" y="6519446"/>
            <a:ext cx="6012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[</a:t>
            </a:r>
            <a:r>
              <a:rPr lang="en-US" sz="1600" dirty="0"/>
              <a:t>D.N. </a:t>
            </a:r>
            <a:r>
              <a:rPr lang="en-US" sz="1600" dirty="0" err="1"/>
              <a:t>Vavulin</a:t>
            </a:r>
            <a:r>
              <a:rPr lang="en-US" sz="1600" dirty="0"/>
              <a:t>, A.A. </a:t>
            </a:r>
            <a:r>
              <a:rPr lang="en-US" sz="1600" dirty="0" err="1"/>
              <a:t>Sukhorukov</a:t>
            </a:r>
            <a:r>
              <a:rPr lang="fr-FR" sz="1600" dirty="0"/>
              <a:t>, </a:t>
            </a:r>
            <a:r>
              <a:rPr lang="en-US" sz="1600" dirty="0" smtClean="0"/>
              <a:t>Phys</a:t>
            </a:r>
            <a:r>
              <a:rPr lang="en-US" sz="1600" dirty="0"/>
              <a:t>. Rev. A 96, 013812 (2017</a:t>
            </a:r>
            <a:r>
              <a:rPr lang="en-US" sz="1600" dirty="0" smtClean="0"/>
              <a:t>)</a:t>
            </a:r>
            <a:r>
              <a:rPr lang="ru-RU" sz="1600" dirty="0" smtClean="0"/>
              <a:t>]</a:t>
            </a:r>
            <a:endParaRPr lang="en-AU" sz="1600" dirty="0"/>
          </a:p>
        </p:txBody>
      </p:sp>
      <p:sp>
        <p:nvSpPr>
          <p:cNvPr id="35" name="Rounded Rectangle 11"/>
          <p:cNvSpPr/>
          <p:nvPr/>
        </p:nvSpPr>
        <p:spPr>
          <a:xfrm>
            <a:off x="5184068" y="2622466"/>
            <a:ext cx="3888431" cy="380188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4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676" y="307123"/>
            <a:ext cx="728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Calibri" pitchFamily="34" charset="0"/>
              </a:rPr>
              <a:t>Содержание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6" name="Rectangle 271"/>
          <p:cNvSpPr/>
          <p:nvPr/>
        </p:nvSpPr>
        <p:spPr>
          <a:xfrm>
            <a:off x="6676" y="1686860"/>
            <a:ext cx="9137324" cy="4212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en-AU" sz="5798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86860"/>
            <a:ext cx="903649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altLang="ru-RU" sz="2600" dirty="0" smtClean="0"/>
              <a:t>Цель и задачи исследования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600" dirty="0" smtClean="0"/>
              <a:t>Введение и постановка задачи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dirty="0"/>
              <a:t>Влияние потерь на параметрическое усиление одиночного </a:t>
            </a:r>
            <a:r>
              <a:rPr lang="ru-RU" sz="2600" dirty="0" smtClean="0"/>
              <a:t>фотона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dirty="0" smtClean="0"/>
              <a:t>К</a:t>
            </a:r>
            <a:r>
              <a:rPr lang="ru-RU" altLang="ru-RU" sz="2600" dirty="0" smtClean="0"/>
              <a:t>вантовые блуждания в закрученных массивах волноводов</a:t>
            </a:r>
            <a:endParaRPr lang="en-AU" sz="2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600" dirty="0" smtClean="0"/>
              <a:t>Генерация фотонных пар в закрученных массивах волноводов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dirty="0" smtClean="0"/>
              <a:t>Научные положения, выносимые на защиту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600" dirty="0" smtClean="0"/>
              <a:t>Список публикаций и апробаций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B9900-C326-43E5-833C-3AB5BC94979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-9001"/>
          <a:stretch/>
        </p:blipFill>
        <p:spPr bwMode="auto">
          <a:xfrm>
            <a:off x="299982" y="2240868"/>
            <a:ext cx="8964996" cy="24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43049" y="1449764"/>
            <a:ext cx="4683301" cy="555538"/>
            <a:chOff x="12700" y="5674151"/>
            <a:chExt cx="9131300" cy="555538"/>
          </a:xfrm>
        </p:grpSpPr>
        <p:sp>
          <p:nvSpPr>
            <p:cNvPr id="14" name="Rounded Rectangle 11"/>
            <p:cNvSpPr/>
            <p:nvPr/>
          </p:nvSpPr>
          <p:spPr>
            <a:xfrm>
              <a:off x="12700" y="5674151"/>
              <a:ext cx="9131300" cy="555538"/>
            </a:xfrm>
            <a:prstGeom prst="roundRect">
              <a:avLst/>
            </a:prstGeom>
            <a:solidFill>
              <a:srgbClr val="0000FF">
                <a:alpha val="10000"/>
              </a:srgbClr>
            </a:solidFill>
            <a:ln>
              <a:solidFill>
                <a:srgbClr val="0000F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700" y="5719998"/>
                  <a:ext cx="9131300" cy="4638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Б</a:t>
                  </a:r>
                  <a:r>
                    <a:rPr lang="ru-RU" sz="22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ифотонные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корреляции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AU" altLang="zh-HK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AU" altLang="zh-HK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b>
                          <m:sSub>
                            <m:sSubPr>
                              <m:ctrlPr>
                                <a:rPr lang="en-AU" altLang="zh-HK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altLang="zh-HK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altLang="zh-HK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altLang="zh-HK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AU" altLang="zh-HK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altLang="zh-HK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HK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zh-HK" sz="22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AU" sz="2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" y="5719998"/>
                  <a:ext cx="9131300" cy="4638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93" t="-7895" r="-1432" b="-184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Прямоугольник 8"/>
          <p:cNvSpPr/>
          <p:nvPr/>
        </p:nvSpPr>
        <p:spPr>
          <a:xfrm>
            <a:off x="6520628" y="4891696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z </a:t>
            </a:r>
            <a:r>
              <a:rPr lang="pl-PL" dirty="0"/>
              <a:t>= </a:t>
            </a:r>
            <a:r>
              <a:rPr lang="pl-PL" dirty="0" smtClean="0"/>
              <a:t>L</a:t>
            </a:r>
            <a:r>
              <a:rPr lang="ru-RU" dirty="0" smtClean="0"/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входное состояние практически полностью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восстановлено</a:t>
            </a:r>
            <a:endParaRPr lang="en-A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23387" y="4937444"/>
            <a:ext cx="1657296" cy="1477328"/>
            <a:chOff x="1870588" y="4010137"/>
            <a:chExt cx="1657296" cy="14773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870588" y="4010137"/>
              <a:ext cx="165729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z</a:t>
              </a:r>
              <a:r>
                <a:rPr lang="ru-RU" dirty="0" smtClean="0"/>
                <a:t> </a:t>
              </a:r>
              <a:r>
                <a:rPr lang="pl-PL" dirty="0" smtClean="0"/>
                <a:t>= 0</a:t>
              </a:r>
              <a:r>
                <a:rPr lang="ru-RU" dirty="0" smtClean="0"/>
                <a:t>,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фотоны не могут находиться в различных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волноводах</a:t>
              </a:r>
              <a:endParaRPr lang="ru-RU" dirty="0"/>
            </a:p>
          </p:txBody>
        </p:sp>
        <p:sp>
          <p:nvSpPr>
            <p:cNvPr id="10" name="Rounded Rectangle 11"/>
            <p:cNvSpPr/>
            <p:nvPr/>
          </p:nvSpPr>
          <p:spPr>
            <a:xfrm>
              <a:off x="1870588" y="4010137"/>
              <a:ext cx="1657296" cy="1477328"/>
            </a:xfrm>
            <a:prstGeom prst="roundRect">
              <a:avLst/>
            </a:prstGeom>
            <a:solidFill>
              <a:schemeClr val="accent4">
                <a:lumMod val="50000"/>
                <a:alpha val="10000"/>
              </a:schemeClr>
            </a:solidFill>
            <a:ln>
              <a:solidFill>
                <a:srgbClr val="0000F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94211" y="5015610"/>
            <a:ext cx="2589802" cy="1200329"/>
            <a:chOff x="3782398" y="3965866"/>
            <a:chExt cx="2589802" cy="12003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82398" y="3965866"/>
              <a:ext cx="25898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/>
                <a:t>z </a:t>
              </a:r>
              <a:r>
                <a:rPr lang="pl-PL" dirty="0"/>
                <a:t>= </a:t>
              </a:r>
              <a:r>
                <a:rPr lang="pl-PL" dirty="0" smtClean="0"/>
                <a:t>L/2</a:t>
              </a:r>
              <a:r>
                <a:rPr lang="ru-RU" dirty="0" smtClean="0"/>
                <a:t>,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фотоны наиболее вероятно появятся в различных волноводах </a:t>
              </a:r>
              <a:endParaRPr lang="ru-RU" dirty="0"/>
            </a:p>
          </p:txBody>
        </p:sp>
        <p:sp>
          <p:nvSpPr>
            <p:cNvPr id="11" name="Rounded Rectangle 11"/>
            <p:cNvSpPr/>
            <p:nvPr/>
          </p:nvSpPr>
          <p:spPr>
            <a:xfrm>
              <a:off x="3782398" y="3974147"/>
              <a:ext cx="2589802" cy="1192048"/>
            </a:xfrm>
            <a:prstGeom prst="roundRect">
              <a:avLst/>
            </a:prstGeom>
            <a:solidFill>
              <a:schemeClr val="accent4">
                <a:lumMod val="50000"/>
                <a:alpha val="10000"/>
              </a:schemeClr>
            </a:solidFill>
            <a:ln>
              <a:solidFill>
                <a:srgbClr val="0000F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Rounded Rectangle 11"/>
          <p:cNvSpPr/>
          <p:nvPr/>
        </p:nvSpPr>
        <p:spPr>
          <a:xfrm>
            <a:off x="6516216" y="4917252"/>
            <a:ext cx="1866522" cy="1477328"/>
          </a:xfrm>
          <a:prstGeom prst="roundRect">
            <a:avLst/>
          </a:prstGeom>
          <a:solidFill>
            <a:schemeClr val="accent4">
              <a:lumMod val="50000"/>
              <a:alpha val="10000"/>
            </a:scheme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2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8" r="97773"/>
          <a:stretch/>
        </p:blipFill>
        <p:spPr bwMode="auto">
          <a:xfrm>
            <a:off x="236020" y="2240868"/>
            <a:ext cx="277059" cy="3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71500" y="93777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Квантовые блуждания в закрученных массивах волноводов</a:t>
            </a:r>
            <a:endParaRPr lang="en-AU" sz="32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1169" y="228908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  <p:pic>
        <p:nvPicPr>
          <p:cNvPr id="23" name="Picture 2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8" r="97773"/>
          <a:stretch/>
        </p:blipFill>
        <p:spPr bwMode="auto">
          <a:xfrm>
            <a:off x="3091719" y="2240867"/>
            <a:ext cx="277059" cy="3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8" r="97773"/>
          <a:stretch/>
        </p:blipFill>
        <p:spPr bwMode="auto">
          <a:xfrm>
            <a:off x="5735579" y="2341496"/>
            <a:ext cx="277059" cy="3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091719" y="2289083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26529" y="2289084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4032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47230"/>
              </p:ext>
            </p:extLst>
          </p:nvPr>
        </p:nvGraphicFramePr>
        <p:xfrm>
          <a:off x="164216" y="1919734"/>
          <a:ext cx="61880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2" name="Equation" r:id="rId4" imgW="3416040" imgH="393480" progId="Equation.DSMT4">
                  <p:embed/>
                </p:oleObj>
              </mc:Choice>
              <mc:Fallback>
                <p:oleObj name="Equation" r:id="rId4" imgW="341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16" y="1919734"/>
                        <a:ext cx="6188075" cy="712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13242" y="1919734"/>
                <a:ext cx="230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altLang="zh-HK" sz="2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AU" altLang="zh-HK" sz="2200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  <m:r>
                      <a:rPr lang="ru-RU" altLang="zh-HK" sz="22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Амплитуда накачки</a:t>
                </a:r>
                <a:endParaRPr lang="en-AU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242" y="1919734"/>
                <a:ext cx="2304256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175" t="-3968" r="-1587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83826"/>
              </p:ext>
            </p:extLst>
          </p:nvPr>
        </p:nvGraphicFramePr>
        <p:xfrm>
          <a:off x="429492" y="3288530"/>
          <a:ext cx="80629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" name="Equation" r:id="rId7" imgW="4609800" imgH="685800" progId="Equation.DSMT4">
                  <p:embed/>
                </p:oleObj>
              </mc:Choice>
              <mc:Fallback>
                <p:oleObj name="Equation" r:id="rId7" imgW="4609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92" y="3288530"/>
                        <a:ext cx="8062912" cy="1200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4216" y="5144874"/>
                <a:ext cx="5338861" cy="1741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2000" b="0" i="0" smtClean="0">
                        <a:latin typeface="Cambria Math"/>
                      </a:rPr>
                      <m:t>,  </m:t>
                    </m:r>
                    <m:sSubSup>
                      <m:sSub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ru-RU" sz="20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en-AU" altLang="zh-HK" sz="2000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/>
                  <a:t>Рассогласования </a:t>
                </a:r>
                <a14:m>
                  <m:oMath xmlns:m="http://schemas.openxmlformats.org/officeDocument/2006/math">
                    <m:r>
                      <a:rPr lang="en-AU" altLang="zh-HK" sz="20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i="1" baseline="-25000" dirty="0" smtClean="0"/>
                  <a:t>p</a:t>
                </a:r>
                <a:r>
                  <a:rPr lang="ru-RU" sz="2000" dirty="0" smtClean="0"/>
                  <a:t>, </a:t>
                </a:r>
                <a14:m>
                  <m:oMath xmlns:m="http://schemas.openxmlformats.org/officeDocument/2006/math">
                    <m:r>
                      <a:rPr lang="en-AU" altLang="zh-HK" sz="20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i="1" baseline="-25000" dirty="0"/>
                  <a:t>s</a:t>
                </a:r>
                <a:r>
                  <a:rPr lang="en-US" sz="2000" dirty="0"/>
                  <a:t> </a:t>
                </a:r>
                <a:r>
                  <a:rPr lang="ru-RU" sz="2000" dirty="0"/>
                  <a:t>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AU" altLang="zh-HK" sz="20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i="1" baseline="-25000" dirty="0" err="1"/>
                  <a:t>i</a:t>
                </a:r>
                <a:r>
                  <a:rPr lang="ru-RU" sz="2000" dirty="0"/>
                  <a:t> из-за </a:t>
                </a:r>
                <a:r>
                  <a:rPr lang="ru-RU" sz="2000" dirty="0" smtClean="0"/>
                  <a:t>дефектов волноводов</a:t>
                </a:r>
                <a:endParaRPr lang="ru-RU" altLang="zh-HK" sz="20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zh-HK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𝛥</m:t>
                        </m:r>
                        <m:r>
                          <a:rPr lang="en-AU" altLang="zh-HK" sz="2000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AU" altLang="zh-HK" sz="2000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AU" altLang="zh-HK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HK" sz="2000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Фазовое рассогласование</a:t>
                </a:r>
                <a:endParaRPr lang="en-A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AU" altLang="zh-HK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HK" sz="2000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елинейный коэффициент</a:t>
                </a:r>
                <a:endParaRPr lang="en-A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𝛿</m:t>
                    </m:r>
                    <m:r>
                      <a:rPr lang="en-AU" altLang="zh-HK" sz="2000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HK" sz="20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Дельта-символ Кронекера</a:t>
                </a:r>
                <a:endParaRPr lang="en-A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6" y="5144874"/>
                <a:ext cx="5338861" cy="1741631"/>
              </a:xfrm>
              <a:prstGeom prst="rect">
                <a:avLst/>
              </a:prstGeom>
              <a:blipFill rotWithShape="1">
                <a:blip r:embed="rId9"/>
                <a:stretch>
                  <a:fillRect l="-1256" t="-350" b="-5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578"/>
          <p:cNvSpPr/>
          <p:nvPr/>
        </p:nvSpPr>
        <p:spPr>
          <a:xfrm>
            <a:off x="4666054" y="4332199"/>
            <a:ext cx="4128927" cy="648072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660844" y="4431405"/>
            <a:ext cx="4134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FF"/>
                </a:solidFill>
              </a:rPr>
              <a:t>Управляется спонтанным ЧВС</a:t>
            </a:r>
            <a:endParaRPr lang="en-AU" sz="22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64" y="1304764"/>
            <a:ext cx="8951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Эволюция амплитуды накачки в закрученном массиве волноводов: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64" y="2717566"/>
            <a:ext cx="8867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И уравнение </a:t>
            </a:r>
            <a:r>
              <a:rPr lang="ru-RU" sz="2200" dirty="0" err="1" smtClean="0"/>
              <a:t>бифотонной</a:t>
            </a:r>
            <a:r>
              <a:rPr lang="ru-RU" sz="2200" dirty="0" smtClean="0"/>
              <a:t> волновой функции приобретает форму:</a:t>
            </a:r>
            <a:endParaRPr lang="en-US" sz="2200" dirty="0">
              <a:effectLst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1500" y="93777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Генерация фотонных пар в закрученных массивах волноводов</a:t>
            </a:r>
            <a:endParaRPr lang="en-AU" sz="32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62260" y="5180833"/>
            <a:ext cx="3205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Полученные уравнения совпадают с результатами статьи </a:t>
            </a:r>
            <a:r>
              <a:rPr lang="en-US" dirty="0" smtClean="0"/>
              <a:t>[</a:t>
            </a:r>
            <a:r>
              <a:rPr lang="en-US" dirty="0" err="1" smtClean="0"/>
              <a:t>D.Markin</a:t>
            </a:r>
            <a:r>
              <a:rPr lang="en-US" dirty="0" smtClean="0"/>
              <a:t> et al. Phys</a:t>
            </a:r>
            <a:r>
              <a:rPr lang="en-US" dirty="0"/>
              <a:t>. Rev. A </a:t>
            </a:r>
            <a:r>
              <a:rPr lang="en-US" dirty="0" smtClean="0"/>
              <a:t>87 (2013), 063814-5]</a:t>
            </a:r>
            <a:endParaRPr lang="ru-RU" dirty="0"/>
          </a:p>
        </p:txBody>
      </p:sp>
      <p:sp>
        <p:nvSpPr>
          <p:cNvPr id="16" name="Rounded Rectangle 578"/>
          <p:cNvSpPr/>
          <p:nvPr/>
        </p:nvSpPr>
        <p:spPr>
          <a:xfrm>
            <a:off x="5630130" y="5180833"/>
            <a:ext cx="3069576" cy="12003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le 578"/>
          <p:cNvSpPr/>
          <p:nvPr/>
        </p:nvSpPr>
        <p:spPr>
          <a:xfrm>
            <a:off x="2606934" y="4332199"/>
            <a:ext cx="1896814" cy="848634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820664" y="4371795"/>
            <a:ext cx="1469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</a:rPr>
              <a:t>Влияние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</a:rPr>
              <a:t>дефектов</a:t>
            </a:r>
            <a:endParaRPr lang="en-A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21149"/>
              </p:ext>
            </p:extLst>
          </p:nvPr>
        </p:nvGraphicFramePr>
        <p:xfrm>
          <a:off x="1876771" y="1218230"/>
          <a:ext cx="5405189" cy="71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1" name="Equation" r:id="rId4" imgW="2984400" imgH="393480" progId="Equation.DSMT4">
                  <p:embed/>
                </p:oleObj>
              </mc:Choice>
              <mc:Fallback>
                <p:oleObj name="Equation" r:id="rId4" imgW="298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771" y="1218230"/>
                        <a:ext cx="5405189" cy="7124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844" y="5856018"/>
            <a:ext cx="8267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HK" sz="2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</a:t>
            </a:r>
            <a:r>
              <a:rPr lang="ru-RU" altLang="zh-HK" sz="2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акачка подаётся только в один волновод (Е</a:t>
            </a:r>
            <a:r>
              <a:rPr lang="ru-RU" altLang="zh-HK" sz="2200" baseline="-25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ru-RU" altLang="zh-HK" sz="2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Е</a:t>
            </a:r>
            <a:r>
              <a:rPr lang="ru-RU" altLang="zh-HK" sz="2200" baseline="-25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ru-RU" altLang="zh-HK" sz="2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0, </a:t>
            </a:r>
            <a:r>
              <a:rPr lang="en-AU" altLang="zh-HK" sz="2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ru-RU" altLang="zh-HK" sz="2200" baseline="-25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ru-RU" altLang="zh-HK" sz="2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1</a:t>
            </a:r>
            <a:r>
              <a:rPr lang="ru-RU" altLang="zh-HK" sz="2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A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2700" y="9145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Распространение пучка накачки в бездефектной структуре</a:t>
            </a:r>
            <a:endParaRPr lang="en-AU" sz="3200" dirty="0">
              <a:latin typeface="+mj-lt"/>
            </a:endParaRPr>
          </a:p>
        </p:txBody>
      </p:sp>
      <p:pic>
        <p:nvPicPr>
          <p:cNvPr id="49171" name="Picture 19" descr="C:\Работа\Командировки и конференции\(22) Волны-2015\Презентация\E (n2 = 1) Скри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09" y="1942911"/>
            <a:ext cx="4243442" cy="27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1"/>
          <p:cNvSpPr/>
          <p:nvPr/>
        </p:nvSpPr>
        <p:spPr>
          <a:xfrm>
            <a:off x="308197" y="5677765"/>
            <a:ext cx="8532948" cy="75608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9173" name="Picture 21" descr="C:\Работа\Командировки и конференции\(22) Волны-2015\Презентация\E (n2 = 1) без закручивания Скри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6" y="1941838"/>
            <a:ext cx="4243442" cy="27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146" y="1941837"/>
            <a:ext cx="540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HK" sz="2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</a:t>
            </a:r>
            <a:r>
              <a:rPr lang="ru-RU" altLang="zh-HK" sz="2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A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209" y="1942911"/>
            <a:ext cx="540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HK" sz="2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</a:t>
            </a:r>
            <a:r>
              <a:rPr lang="ru-RU" altLang="zh-HK" sz="2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A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60754" y="4797152"/>
            <a:ext cx="2016225" cy="670163"/>
            <a:chOff x="162344" y="4033406"/>
            <a:chExt cx="2016225" cy="67016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2344" y="4033406"/>
              <a:ext cx="20162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Прямой массив волноводов</a:t>
              </a:r>
              <a:endParaRPr lang="ru-RU" dirty="0"/>
            </a:p>
          </p:txBody>
        </p:sp>
        <p:sp>
          <p:nvSpPr>
            <p:cNvPr id="15" name="Rounded Rectangle 11"/>
            <p:cNvSpPr/>
            <p:nvPr/>
          </p:nvSpPr>
          <p:spPr>
            <a:xfrm>
              <a:off x="179512" y="4060592"/>
              <a:ext cx="1999057" cy="642977"/>
            </a:xfrm>
            <a:prstGeom prst="roundRect">
              <a:avLst/>
            </a:prstGeom>
            <a:solidFill>
              <a:schemeClr val="accent4">
                <a:lumMod val="50000"/>
                <a:alpha val="10000"/>
              </a:schemeClr>
            </a:solidFill>
            <a:ln>
              <a:solidFill>
                <a:srgbClr val="0000F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595981" y="4824338"/>
            <a:ext cx="2519898" cy="648305"/>
            <a:chOff x="162344" y="4031432"/>
            <a:chExt cx="2519898" cy="64830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2344" y="4033406"/>
              <a:ext cx="25198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Закрученный массив волноводов</a:t>
              </a:r>
              <a:endParaRPr lang="ru-RU" dirty="0"/>
            </a:p>
          </p:txBody>
        </p:sp>
        <p:sp>
          <p:nvSpPr>
            <p:cNvPr id="18" name="Rounded Rectangle 11"/>
            <p:cNvSpPr/>
            <p:nvPr/>
          </p:nvSpPr>
          <p:spPr>
            <a:xfrm>
              <a:off x="179512" y="4031432"/>
              <a:ext cx="2502730" cy="642977"/>
            </a:xfrm>
            <a:prstGeom prst="roundRect">
              <a:avLst/>
            </a:prstGeom>
            <a:solidFill>
              <a:schemeClr val="accent4">
                <a:lumMod val="50000"/>
                <a:alpha val="10000"/>
              </a:schemeClr>
            </a:solidFill>
            <a:ln>
              <a:solidFill>
                <a:srgbClr val="0000F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47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700" y="293672"/>
            <a:ext cx="849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Сводка возможных </a:t>
            </a:r>
            <a:r>
              <a:rPr lang="ru-RU" sz="3200" dirty="0" err="1" smtClean="0">
                <a:latin typeface="Calibri" pitchFamily="34" charset="0"/>
              </a:rPr>
              <a:t>бифотонных</a:t>
            </a:r>
            <a:r>
              <a:rPr lang="ru-RU" sz="3200" dirty="0" smtClean="0">
                <a:latin typeface="Calibri" pitchFamily="34" charset="0"/>
              </a:rPr>
              <a:t> состояний</a:t>
            </a:r>
            <a:endParaRPr lang="en-AU" sz="3200" dirty="0">
              <a:latin typeface="+mj-lt"/>
            </a:endParaRPr>
          </a:p>
        </p:txBody>
      </p:sp>
      <p:pic>
        <p:nvPicPr>
          <p:cNvPr id="5" name="Picture 3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" y="2954942"/>
            <a:ext cx="9157898" cy="200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700" y="4977172"/>
            <a:ext cx="9131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Таблица. </a:t>
            </a:r>
            <a:r>
              <a:rPr lang="ru-RU" sz="2000" dirty="0"/>
              <a:t>Сводка </a:t>
            </a:r>
            <a:r>
              <a:rPr lang="ru-RU" sz="2000" dirty="0" err="1"/>
              <a:t>бифотонных</a:t>
            </a:r>
            <a:r>
              <a:rPr lang="ru-RU" sz="2000" dirty="0"/>
              <a:t> состояний, которые могут генерироваться пучками накачки с различными ОУМ в </a:t>
            </a:r>
            <a:r>
              <a:rPr lang="ru-RU" sz="2000" dirty="0" err="1" smtClean="0"/>
              <a:t>трёхволноводной</a:t>
            </a:r>
            <a:r>
              <a:rPr lang="ru-RU" sz="2000" dirty="0" smtClean="0"/>
              <a:t> </a:t>
            </a:r>
            <a:r>
              <a:rPr lang="ru-RU" sz="2000" dirty="0"/>
              <a:t>структуре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19007" y="1168673"/>
                <a:ext cx="91630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ешая уравнение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Шрёдингера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для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𝛹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-функции в Фурье-пространстве получим, что в случае пучка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накачки с определённым ОУМ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могут генерироваться только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бифотоны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удовлетворяющие соотношению:</a:t>
                </a:r>
                <a:endParaRPr lang="en-A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07" y="1168673"/>
                <a:ext cx="9163008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2410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30491" y="2276871"/>
                <a:ext cx="2342116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AU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A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91" y="2276871"/>
                <a:ext cx="2342116" cy="494559"/>
              </a:xfrm>
              <a:prstGeom prst="rect">
                <a:avLst/>
              </a:prstGeom>
              <a:blipFill rotWithShape="1"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30491" y="2276870"/>
            <a:ext cx="2342116" cy="494559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Прямоугольник 12"/>
          <p:cNvSpPr/>
          <p:nvPr/>
        </p:nvSpPr>
        <p:spPr>
          <a:xfrm>
            <a:off x="1124115" y="6011613"/>
            <a:ext cx="6876764" cy="838439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24115" y="6076889"/>
            <a:ext cx="6876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Для каждого </a:t>
            </a:r>
            <a:r>
              <a:rPr lang="en-US" sz="2000" b="1" dirty="0"/>
              <a:t>O</a:t>
            </a:r>
            <a:r>
              <a:rPr lang="ru-RU" sz="2000" b="1" dirty="0"/>
              <a:t>У</a:t>
            </a:r>
            <a:r>
              <a:rPr lang="en-US" sz="2000" b="1" dirty="0"/>
              <a:t>M</a:t>
            </a:r>
            <a:r>
              <a:rPr lang="ru-RU" sz="2000" b="1" dirty="0"/>
              <a:t> накачки могут генерироваться два различных состояния моментов </a:t>
            </a:r>
            <a:r>
              <a:rPr lang="ru-RU" sz="2000" b="1" dirty="0" err="1"/>
              <a:t>бифотонов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20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358" descr="C:\Работа\(4) Аспирантура, квантовая криптография\(2) Для второй совместной статьи с А.А.Сухоруковым, закрученные волноводы\Рисунки\Рис.4-5\7 (от 01.04.2016)\P_Fi_rhopsi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0" y="1614313"/>
            <a:ext cx="6704292" cy="35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699" y="514216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Эволюция </a:t>
            </a:r>
            <a:r>
              <a:rPr lang="ru-RU" sz="2000" dirty="0"/>
              <a:t>корреляций </a:t>
            </a:r>
            <a:r>
              <a:rPr lang="ru-RU" sz="2000" dirty="0" smtClean="0"/>
              <a:t>ОУМ при </a:t>
            </a:r>
            <a:r>
              <a:rPr lang="en-US" sz="2000" dirty="0" smtClean="0"/>
              <a:t>ρ</a:t>
            </a:r>
            <a:r>
              <a:rPr lang="ru-RU" sz="2000" dirty="0" smtClean="0"/>
              <a:t> = 0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|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ru-RU" sz="2000" dirty="0"/>
              <a:t>&gt; = |2&gt;, </a:t>
            </a:r>
            <a:r>
              <a:rPr lang="en-US" sz="2000" dirty="0"/>
              <a:t>C</a:t>
            </a:r>
            <a:r>
              <a:rPr lang="ru-RU" sz="2000" dirty="0"/>
              <a:t> = 1, </a:t>
            </a:r>
            <a:r>
              <a:rPr lang="en-US" sz="2000" dirty="0"/>
              <a:t>γ</a:t>
            </a:r>
            <a:r>
              <a:rPr lang="ru-RU" sz="2000" dirty="0"/>
              <a:t> = 0.01.</a:t>
            </a:r>
            <a:r>
              <a:rPr lang="ru-RU" sz="2000" dirty="0" smtClean="0"/>
              <a:t> </a:t>
            </a:r>
            <a:r>
              <a:rPr lang="ru-RU" sz="2000" dirty="0"/>
              <a:t>Нормированное фазовое рассогласование </a:t>
            </a:r>
            <a:r>
              <a:rPr lang="en-US" sz="2000" dirty="0"/>
              <a:t>Δ</a:t>
            </a:r>
            <a:r>
              <a:rPr lang="en-AU" sz="2000" dirty="0"/>
              <a:t>β</a:t>
            </a:r>
            <a:r>
              <a:rPr lang="ru-RU" sz="2000" baseline="30000" dirty="0"/>
              <a:t>(0</a:t>
            </a:r>
            <a:r>
              <a:rPr lang="ru-RU" sz="2000" baseline="30000" dirty="0" smtClean="0"/>
              <a:t>)</a:t>
            </a:r>
            <a:r>
              <a:rPr lang="ru-RU" sz="2000" dirty="0" smtClean="0"/>
              <a:t>: (а) </a:t>
            </a:r>
            <a:r>
              <a:rPr lang="ru-RU" sz="2000" dirty="0"/>
              <a:t>3, </a:t>
            </a:r>
            <a:r>
              <a:rPr lang="ru-RU" sz="2000" dirty="0" smtClean="0"/>
              <a:t>(б) </a:t>
            </a:r>
            <a:r>
              <a:rPr lang="ru-RU" sz="2000" dirty="0"/>
              <a:t>3.5037, </a:t>
            </a:r>
            <a:r>
              <a:rPr lang="ru-RU" sz="2000" dirty="0" smtClean="0"/>
              <a:t>(в, г) </a:t>
            </a:r>
            <a:r>
              <a:rPr lang="ru-RU" sz="2000" dirty="0"/>
              <a:t>0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71500" y="93777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Устойчивая генерация фотонных пар в закрученных массивах волноводов</a:t>
            </a:r>
            <a:endParaRPr lang="en-AU" sz="32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9028" y="1264942"/>
            <a:ext cx="2988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Прямой массив (</a:t>
            </a:r>
            <a:r>
              <a:rPr lang="en-US" sz="2000" dirty="0" smtClean="0"/>
              <a:t>φ</a:t>
            </a:r>
            <a:r>
              <a:rPr lang="ru-RU" sz="2000" baseline="-25000" dirty="0"/>
              <a:t>0</a:t>
            </a:r>
            <a:r>
              <a:rPr lang="ru-RU" sz="2000" dirty="0"/>
              <a:t> = </a:t>
            </a:r>
            <a:r>
              <a:rPr lang="ru-RU" sz="2000" dirty="0" smtClean="0"/>
              <a:t>0)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93214" y="1267153"/>
            <a:ext cx="3849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Закрученный массив (</a:t>
            </a:r>
            <a:r>
              <a:rPr lang="en-US" sz="2000" dirty="0" smtClean="0"/>
              <a:t>φ</a:t>
            </a:r>
            <a:r>
              <a:rPr lang="ru-RU" sz="2000" baseline="-25000" dirty="0"/>
              <a:t>0</a:t>
            </a:r>
            <a:r>
              <a:rPr lang="ru-RU" sz="2000" dirty="0"/>
              <a:t> = </a:t>
            </a:r>
            <a:r>
              <a:rPr lang="ru-RU" sz="2000" dirty="0" smtClean="0"/>
              <a:t>0.1)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6432" y="5976000"/>
            <a:ext cx="8788056" cy="86395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48058" y="5976000"/>
                <a:ext cx="8473283" cy="863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/>
                  <a:t>В отсутствие дефектов, </a:t>
                </a:r>
                <a:r>
                  <a:rPr lang="ru-RU" sz="2000" b="1" dirty="0"/>
                  <a:t>по существу нет различий в эффективности генерации </a:t>
                </a:r>
                <a:r>
                  <a:rPr lang="ru-RU" sz="2000" b="1" dirty="0" err="1" smtClean="0"/>
                  <a:t>бифотонов</a:t>
                </a:r>
                <a:r>
                  <a:rPr lang="ru-RU" sz="2000" b="1" dirty="0" smtClean="0"/>
                  <a:t>, если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𝜟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𝜷</m:t>
                        </m:r>
                      </m:e>
                      <m:sup>
                        <m:d>
                          <m:d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ru-RU" sz="2000" b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ru-RU" sz="2000" b="1" i="1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ru-RU" sz="20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ru-RU" sz="20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ru-RU" sz="2000" b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ru-RU" sz="2000" b="1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sub>
                    </m:sSub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8" y="5976000"/>
                <a:ext cx="8473283" cy="863954"/>
              </a:xfrm>
              <a:prstGeom prst="rect">
                <a:avLst/>
              </a:prstGeom>
              <a:blipFill rotWithShape="1">
                <a:blip r:embed="rId4"/>
                <a:stretch>
                  <a:fillRect l="-576" t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653572" y="4440745"/>
            <a:ext cx="216024" cy="252028"/>
          </a:xfrm>
          <a:prstGeom prst="rect">
            <a:avLst/>
          </a:prstGeom>
          <a:solidFill>
            <a:srgbClr val="2920A0"/>
          </a:solidFill>
          <a:ln>
            <a:solidFill>
              <a:srgbClr val="292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0666" y="4416710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4876" y="4416710"/>
            <a:ext cx="216024" cy="252028"/>
          </a:xfrm>
          <a:prstGeom prst="rect">
            <a:avLst/>
          </a:prstGeom>
          <a:solidFill>
            <a:srgbClr val="2920A0"/>
          </a:solidFill>
          <a:ln>
            <a:solidFill>
              <a:srgbClr val="292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1970" y="4403753"/>
            <a:ext cx="351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4876" y="2721405"/>
            <a:ext cx="216024" cy="252028"/>
          </a:xfrm>
          <a:prstGeom prst="rect">
            <a:avLst/>
          </a:prstGeom>
          <a:solidFill>
            <a:srgbClr val="2920A0"/>
          </a:solidFill>
          <a:ln>
            <a:solidFill>
              <a:srgbClr val="292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42629" y="2694238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3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62494" y="1514108"/>
            <a:ext cx="350596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Рис. (а-г) Эволюция </a:t>
            </a:r>
            <a:r>
              <a:rPr lang="ru-RU" sz="2000" dirty="0"/>
              <a:t>корреляций ОУМ при </a:t>
            </a:r>
            <a:r>
              <a:rPr lang="en-US" sz="2000" dirty="0" smtClean="0"/>
              <a:t>ρ</a:t>
            </a:r>
            <a:r>
              <a:rPr lang="ru-RU" sz="2000" baseline="-25000" dirty="0"/>
              <a:t>2</a:t>
            </a:r>
            <a:r>
              <a:rPr lang="ru-RU" sz="2000" dirty="0" smtClean="0"/>
              <a:t> </a:t>
            </a:r>
            <a:r>
              <a:rPr lang="ru-RU" sz="2000" dirty="0"/>
              <a:t>= </a:t>
            </a:r>
            <a:r>
              <a:rPr lang="ru-RU" sz="2000" dirty="0" smtClean="0"/>
              <a:t>0.1, </a:t>
            </a:r>
            <a:r>
              <a:rPr lang="ru-RU" sz="2000" dirty="0"/>
              <a:t>|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ru-RU" sz="2000" dirty="0"/>
              <a:t>&gt; = |2&gt;, </a:t>
            </a:r>
            <a:r>
              <a:rPr lang="en-US" sz="2000" dirty="0"/>
              <a:t>C</a:t>
            </a:r>
            <a:r>
              <a:rPr lang="ru-RU" sz="2000" dirty="0"/>
              <a:t> = 1, </a:t>
            </a:r>
            <a:r>
              <a:rPr lang="en-US" sz="2000" dirty="0"/>
              <a:t>γ</a:t>
            </a:r>
            <a:r>
              <a:rPr lang="ru-RU" sz="2000" dirty="0"/>
              <a:t> = 0.01. </a:t>
            </a:r>
            <a:r>
              <a:rPr lang="en-US" sz="2000" dirty="0" smtClean="0"/>
              <a:t>Δ</a:t>
            </a:r>
            <a:r>
              <a:rPr lang="en-AU" sz="2000" dirty="0"/>
              <a:t>β</a:t>
            </a:r>
            <a:r>
              <a:rPr lang="ru-RU" sz="2000" baseline="30000" dirty="0"/>
              <a:t>(0)</a:t>
            </a:r>
            <a:r>
              <a:rPr lang="ru-RU" sz="2000" dirty="0"/>
              <a:t>: </a:t>
            </a:r>
            <a:r>
              <a:rPr lang="ru-RU" sz="2000" dirty="0" smtClean="0"/>
              <a:t>(а) </a:t>
            </a:r>
            <a:r>
              <a:rPr lang="ru-RU" sz="2000" dirty="0"/>
              <a:t>3, </a:t>
            </a:r>
            <a:r>
              <a:rPr lang="ru-RU" sz="2000" dirty="0" smtClean="0"/>
              <a:t>(б) </a:t>
            </a:r>
            <a:r>
              <a:rPr lang="ru-RU" sz="2000" dirty="0"/>
              <a:t>3.5037, </a:t>
            </a:r>
            <a:r>
              <a:rPr lang="ru-RU" sz="2000" dirty="0" smtClean="0"/>
              <a:t>(в, г) </a:t>
            </a:r>
            <a:r>
              <a:rPr lang="ru-RU" sz="2000" dirty="0"/>
              <a:t>0</a:t>
            </a:r>
            <a:r>
              <a:rPr lang="ru-RU" sz="2000" dirty="0" smtClean="0"/>
              <a:t>.</a:t>
            </a:r>
          </a:p>
          <a:p>
            <a:pPr algn="ctr"/>
            <a:endParaRPr lang="ru-RU" sz="1100" dirty="0"/>
          </a:p>
          <a:p>
            <a:pPr algn="ctr"/>
            <a:r>
              <a:rPr lang="ru-RU" sz="2000" dirty="0" smtClean="0"/>
              <a:t>(д, е) </a:t>
            </a:r>
            <a:r>
              <a:rPr lang="ru-RU" sz="2000" dirty="0"/>
              <a:t>Эволюция спектра накачки в пространстве </a:t>
            </a:r>
            <a:r>
              <a:rPr lang="en-US" sz="2000" dirty="0"/>
              <a:t>O</a:t>
            </a:r>
            <a:r>
              <a:rPr lang="ru-RU" sz="2000" dirty="0"/>
              <a:t>У</a:t>
            </a:r>
            <a:r>
              <a:rPr lang="en-US" sz="2000" dirty="0" smtClean="0"/>
              <a:t>M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6646" y="4237931"/>
            <a:ext cx="3257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прямых волноводах </a:t>
            </a:r>
            <a:r>
              <a:rPr lang="ru-RU" sz="2000" dirty="0" smtClean="0"/>
              <a:t>дефект приводит </a:t>
            </a:r>
            <a:r>
              <a:rPr lang="ru-RU" sz="2000" dirty="0"/>
              <a:t>к рассеянию между ОУМ противоположных знаков (то есть |1&gt; и |-1</a:t>
            </a:r>
            <a:r>
              <a:rPr lang="ru-RU" sz="2000" dirty="0" smtClean="0"/>
              <a:t>&gt;)</a:t>
            </a:r>
            <a:endParaRPr lang="ru-RU" sz="2000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1500" y="93777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Устойчивая генерация фотонных пар в закрученных массивах волноводов</a:t>
            </a:r>
            <a:endParaRPr lang="en-AU" sz="3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057292"/>
            <a:ext cx="8829758" cy="72449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4134" y="6057292"/>
            <a:ext cx="862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</a:t>
            </a:r>
            <a:r>
              <a:rPr lang="ru-RU" sz="2000" b="1" dirty="0" smtClean="0"/>
              <a:t>акрученные </a:t>
            </a:r>
            <a:r>
              <a:rPr lang="ru-RU" sz="2000" b="1" dirty="0"/>
              <a:t>структуры обеспечивают устойчивую </a:t>
            </a:r>
            <a:r>
              <a:rPr lang="ru-RU" sz="2000" b="1" dirty="0" smtClean="0"/>
              <a:t>генерацию </a:t>
            </a:r>
            <a:r>
              <a:rPr lang="ru-RU" sz="2000" b="1" dirty="0" err="1" smtClean="0"/>
              <a:t>бифотонов</a:t>
            </a:r>
            <a:r>
              <a:rPr lang="ru-RU" sz="2000" b="1" dirty="0" smtClean="0"/>
              <a:t> даже когда </a:t>
            </a:r>
            <a:r>
              <a:rPr lang="en-US" sz="2000" b="1" dirty="0"/>
              <a:t>Δ</a:t>
            </a:r>
            <a:r>
              <a:rPr lang="en-AU" sz="2000" b="1" dirty="0"/>
              <a:t>β</a:t>
            </a:r>
            <a:r>
              <a:rPr lang="ru-RU" sz="2000" b="1" baseline="30000" dirty="0" smtClean="0"/>
              <a:t>(0)</a:t>
            </a:r>
            <a:r>
              <a:rPr lang="ru-RU" sz="2000" b="1" dirty="0"/>
              <a:t> </a:t>
            </a:r>
            <a:r>
              <a:rPr lang="ru-RU" sz="2000" b="1" dirty="0" smtClean="0"/>
              <a:t>различается для разных </a:t>
            </a:r>
            <a:r>
              <a:rPr lang="ru-RU" sz="2000" b="1" dirty="0"/>
              <a:t>волн.</a:t>
            </a:r>
          </a:p>
        </p:txBody>
      </p:sp>
      <p:sp>
        <p:nvSpPr>
          <p:cNvPr id="14" name="Rounded Rectangle 11"/>
          <p:cNvSpPr/>
          <p:nvPr/>
        </p:nvSpPr>
        <p:spPr>
          <a:xfrm>
            <a:off x="5621677" y="4237931"/>
            <a:ext cx="3387593" cy="1653831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1304764"/>
            <a:ext cx="5587161" cy="46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557" y="5647879"/>
            <a:ext cx="1440160" cy="10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2257" y="5594000"/>
            <a:ext cx="18362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0           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5669602"/>
            <a:ext cx="1440160" cy="10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54901" y="5594000"/>
            <a:ext cx="18362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0           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6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3448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71500" y="93777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Calibri" pitchFamily="34" charset="0"/>
              </a:rPr>
              <a:t>Качество генерации фотонных пар в закрученных массивах волноводов</a:t>
            </a:r>
            <a:endParaRPr lang="en-AU" sz="3200" dirty="0">
              <a:latin typeface="+mj-lt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44736"/>
              </p:ext>
            </p:extLst>
          </p:nvPr>
        </p:nvGraphicFramePr>
        <p:xfrm>
          <a:off x="5652120" y="1258442"/>
          <a:ext cx="3151755" cy="104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Equation" r:id="rId4" imgW="1574640" imgH="520560" progId="Equation.DSMT4">
                  <p:embed/>
                </p:oleObj>
              </mc:Choice>
              <mc:Fallback>
                <p:oleObj name="Equation" r:id="rId4" imgW="1574640" imgH="520560" progId="Equation.DSMT4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258442"/>
                        <a:ext cx="3151755" cy="10441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3" name="Picture 3" descr="Fid_Psi_rho_x0_0_02_z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939"/>
            <a:ext cx="5549987" cy="30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67" y="1628800"/>
            <a:ext cx="5770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Оценим </a:t>
            </a:r>
            <a:r>
              <a:rPr lang="ru-RU" sz="2000" dirty="0"/>
              <a:t>качество </a:t>
            </a:r>
            <a:r>
              <a:rPr lang="ru-RU" sz="2000" dirty="0" smtClean="0"/>
              <a:t>генерации </a:t>
            </a:r>
            <a:r>
              <a:rPr lang="ru-RU" sz="2000" dirty="0" err="1"/>
              <a:t>бифотонов</a:t>
            </a:r>
            <a:r>
              <a:rPr lang="ru-RU" sz="2000" dirty="0"/>
              <a:t> </a:t>
            </a:r>
            <a:r>
              <a:rPr lang="en-US" sz="2000" dirty="0" smtClean="0"/>
              <a:t>F</a:t>
            </a:r>
            <a:r>
              <a:rPr lang="ru-RU" sz="2000" dirty="0" smtClean="0"/>
              <a:t> как: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792474" y="2408705"/>
                <a:ext cx="3352034" cy="151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𝜓</m:t>
                        </m:r>
                      </m:e>
                      <m:sup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ru-RU" dirty="0" smtClean="0"/>
                  <a:t> — </a:t>
                </a:r>
                <a:r>
                  <a:rPr lang="ru-RU" dirty="0"/>
                  <a:t>целевое </a:t>
                </a:r>
                <a:r>
                  <a:rPr lang="ru-RU" dirty="0" smtClean="0"/>
                  <a:t>состояние</a:t>
                </a:r>
              </a:p>
              <a:p>
                <a:r>
                  <a:rPr lang="ru-RU" dirty="0" smtClean="0"/>
                  <a:t>(в </a:t>
                </a:r>
                <a:r>
                  <a:rPr lang="ru-RU" dirty="0"/>
                  <a:t>однородном </a:t>
                </a:r>
                <a:r>
                  <a:rPr lang="ru-RU" dirty="0" smtClean="0"/>
                  <a:t>массиве)</a:t>
                </a:r>
              </a:p>
              <a:p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𝜓</m:t>
                    </m:r>
                  </m:oMath>
                </a14:m>
                <a:r>
                  <a:rPr lang="ru-RU" dirty="0" smtClean="0"/>
                  <a:t> — состояние </a:t>
                </a:r>
                <a:r>
                  <a:rPr lang="ru-RU" dirty="0"/>
                  <a:t>при наличии </a:t>
                </a:r>
                <a:r>
                  <a:rPr lang="ru-RU" dirty="0" smtClean="0"/>
                  <a:t>неоднородностей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474" y="2408705"/>
                <a:ext cx="3352034" cy="1517531"/>
              </a:xfrm>
              <a:prstGeom prst="rect">
                <a:avLst/>
              </a:prstGeom>
              <a:blipFill rotWithShape="1">
                <a:blip r:embed="rId7"/>
                <a:stretch>
                  <a:fillRect l="-1455" b="-5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231389" y="3991144"/>
                <a:ext cx="2474201" cy="421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/>
                  <a:t>F </a:t>
                </a:r>
                <a:r>
                  <a:rPr lang="ru-RU" sz="2000" dirty="0"/>
                  <a:t>= 1, </a:t>
                </a:r>
                <a:r>
                  <a:rPr lang="ru-RU" sz="2000" dirty="0" smtClean="0"/>
                  <a:t>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𝜓</m:t>
                    </m:r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𝜓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89" y="3991144"/>
                <a:ext cx="2474201" cy="421013"/>
              </a:xfrm>
              <a:prstGeom prst="rect">
                <a:avLst/>
              </a:prstGeom>
              <a:blipFill rotWithShape="1">
                <a:blip r:embed="rId8"/>
                <a:stretch>
                  <a:fillRect t="-1449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68472" y="5121188"/>
            <a:ext cx="9088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Рис. Качество генерации </a:t>
            </a:r>
            <a:r>
              <a:rPr lang="ru-RU" sz="2000" dirty="0" err="1" smtClean="0"/>
              <a:t>бифотонов</a:t>
            </a:r>
            <a:r>
              <a:rPr lang="ru-RU" sz="2000" dirty="0" smtClean="0"/>
              <a:t> </a:t>
            </a:r>
            <a:r>
              <a:rPr lang="en-US" sz="2000" dirty="0"/>
              <a:t>F </a:t>
            </a:r>
            <a:r>
              <a:rPr lang="ru-RU" sz="2000" dirty="0" smtClean="0"/>
              <a:t>в зависимости </a:t>
            </a:r>
            <a:r>
              <a:rPr lang="ru-RU" sz="2000" dirty="0"/>
              <a:t>от величины дефекта </a:t>
            </a:r>
            <a:r>
              <a:rPr lang="en-US" sz="2000" dirty="0" smtClean="0"/>
              <a:t>ρ</a:t>
            </a:r>
            <a:r>
              <a:rPr lang="ru-RU" sz="2000" dirty="0" smtClean="0"/>
              <a:t> </a:t>
            </a:r>
            <a:r>
              <a:rPr lang="ru-RU" sz="2000" dirty="0"/>
              <a:t>и угла поворота </a:t>
            </a:r>
            <a:r>
              <a:rPr lang="en-US" sz="2000" dirty="0" smtClean="0"/>
              <a:t>φ</a:t>
            </a:r>
            <a:r>
              <a:rPr lang="ru-RU" sz="2000" baseline="-25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smtClean="0"/>
              <a:t>дистанции </a:t>
            </a:r>
            <a:r>
              <a:rPr lang="ru-RU" sz="2000" dirty="0"/>
              <a:t>распространения </a:t>
            </a:r>
            <a:r>
              <a:rPr lang="ru-RU" sz="2000" dirty="0" smtClean="0"/>
              <a:t>z </a:t>
            </a:r>
            <a:r>
              <a:rPr lang="ru-RU" sz="2000" dirty="0"/>
              <a:t>= </a:t>
            </a:r>
            <a:r>
              <a:rPr lang="ru-RU" sz="2000" dirty="0" smtClean="0"/>
              <a:t>20</a:t>
            </a:r>
            <a:endParaRPr lang="ru-RU" sz="2000" dirty="0"/>
          </a:p>
        </p:txBody>
      </p:sp>
      <p:sp>
        <p:nvSpPr>
          <p:cNvPr id="17" name="Rounded Rectangle 11"/>
          <p:cNvSpPr/>
          <p:nvPr/>
        </p:nvSpPr>
        <p:spPr>
          <a:xfrm>
            <a:off x="5776093" y="2311617"/>
            <a:ext cx="3188396" cy="1614619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Прямоугольник 18"/>
          <p:cNvSpPr/>
          <p:nvPr/>
        </p:nvSpPr>
        <p:spPr>
          <a:xfrm>
            <a:off x="251932" y="6011614"/>
            <a:ext cx="8621132" cy="724496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931" y="6028223"/>
            <a:ext cx="862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прямой структуре (</a:t>
            </a:r>
            <a:r>
              <a:rPr lang="en-US" sz="2000" dirty="0" smtClean="0"/>
              <a:t>φ</a:t>
            </a:r>
            <a:r>
              <a:rPr lang="ru-RU" sz="2000" baseline="-25000" dirty="0"/>
              <a:t>0</a:t>
            </a:r>
            <a:r>
              <a:rPr lang="ru-RU" sz="2000" dirty="0"/>
              <a:t> = </a:t>
            </a:r>
            <a:r>
              <a:rPr lang="ru-RU" sz="2000" dirty="0" smtClean="0"/>
              <a:t>0) </a:t>
            </a:r>
            <a:r>
              <a:rPr lang="en-US" sz="2000" dirty="0" smtClean="0"/>
              <a:t>F</a:t>
            </a:r>
            <a:r>
              <a:rPr lang="ru-RU" sz="2000" dirty="0" smtClean="0"/>
              <a:t> </a:t>
            </a:r>
            <a:r>
              <a:rPr lang="ru-RU" sz="2000" dirty="0"/>
              <a:t>уменьшается </a:t>
            </a:r>
            <a:r>
              <a:rPr lang="ru-RU" sz="2000" dirty="0" smtClean="0"/>
              <a:t>с ростом </a:t>
            </a:r>
            <a:r>
              <a:rPr lang="en-US" sz="2000" dirty="0"/>
              <a:t>ρ</a:t>
            </a:r>
            <a:r>
              <a:rPr lang="ru-RU" sz="2000" dirty="0" smtClean="0"/>
              <a:t>. Качественные </a:t>
            </a:r>
            <a:r>
              <a:rPr lang="ru-RU" sz="2000" dirty="0"/>
              <a:t>состояния </a:t>
            </a:r>
            <a:r>
              <a:rPr lang="ru-RU" sz="2000" dirty="0" smtClean="0"/>
              <a:t>получаются, </a:t>
            </a:r>
            <a:r>
              <a:rPr lang="ru-RU" sz="2000" dirty="0"/>
              <a:t>когда </a:t>
            </a:r>
            <a:r>
              <a:rPr lang="en-US" sz="2000" dirty="0"/>
              <a:t>φ</a:t>
            </a:r>
            <a:r>
              <a:rPr lang="ru-RU" sz="2000" baseline="-25000" dirty="0" smtClean="0"/>
              <a:t>0</a:t>
            </a:r>
            <a:r>
              <a:rPr lang="ru-RU" sz="2000" dirty="0" smtClean="0"/>
              <a:t> превышает </a:t>
            </a:r>
            <a:r>
              <a:rPr lang="ru-RU" sz="2000" dirty="0"/>
              <a:t>определенный порог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1" name="Номер слайда 6"/>
          <p:cNvSpPr txBox="1">
            <a:spLocks/>
          </p:cNvSpPr>
          <p:nvPr/>
        </p:nvSpPr>
        <p:spPr>
          <a:xfrm>
            <a:off x="6705600" y="63945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34733" y="4427666"/>
            <a:ext cx="310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[</a:t>
            </a:r>
            <a:r>
              <a:rPr lang="en-US" sz="1600" dirty="0"/>
              <a:t>D.N. </a:t>
            </a:r>
            <a:r>
              <a:rPr lang="en-US" sz="1600" dirty="0" err="1"/>
              <a:t>Vavulin</a:t>
            </a:r>
            <a:r>
              <a:rPr lang="en-US" sz="1600" dirty="0"/>
              <a:t>, A.A. </a:t>
            </a:r>
            <a:r>
              <a:rPr lang="en-US" sz="1600" dirty="0" err="1"/>
              <a:t>Sukhorukov</a:t>
            </a:r>
            <a:r>
              <a:rPr lang="fr-FR" sz="1600" dirty="0"/>
              <a:t>, </a:t>
            </a:r>
            <a:r>
              <a:rPr lang="en-US" sz="1600" dirty="0" smtClean="0"/>
              <a:t>Phys</a:t>
            </a:r>
            <a:r>
              <a:rPr lang="en-US" sz="1600" dirty="0"/>
              <a:t>. Rev. A 96, 013812 (2017</a:t>
            </a:r>
            <a:r>
              <a:rPr lang="en-US" sz="1600" dirty="0" smtClean="0"/>
              <a:t>)</a:t>
            </a:r>
            <a:r>
              <a:rPr lang="ru-RU" sz="1600" dirty="0" smtClean="0"/>
              <a:t>]</a:t>
            </a:r>
            <a:endParaRPr lang="en-AU" sz="1600" dirty="0"/>
          </a:p>
        </p:txBody>
      </p:sp>
      <p:sp>
        <p:nvSpPr>
          <p:cNvPr id="23" name="Rounded Rectangle 11"/>
          <p:cNvSpPr/>
          <p:nvPr/>
        </p:nvSpPr>
        <p:spPr>
          <a:xfrm>
            <a:off x="5734733" y="4456817"/>
            <a:ext cx="3160656" cy="55562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828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" y="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3046" y="108874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/>
              <a:t>3). В режиме квантовых блужданий фотонных пар в связанных круговых массивах волноводов, </a:t>
            </a:r>
            <a:r>
              <a:rPr lang="ru-RU" sz="2200" dirty="0" smtClean="0"/>
              <a:t>можно </a:t>
            </a:r>
            <a:r>
              <a:rPr lang="ru-RU" sz="2200" dirty="0" smtClean="0"/>
              <a:t>управлять дистанциями, на которых фотоны проявляют свойства группировки (находятся в одном волокне) или </a:t>
            </a:r>
            <a:r>
              <a:rPr lang="ru-RU" sz="2200" smtClean="0"/>
              <a:t>свойства анти-группировки </a:t>
            </a:r>
            <a:r>
              <a:rPr lang="ru-RU" sz="2200" dirty="0" smtClean="0"/>
              <a:t>(находятся в разных </a:t>
            </a:r>
            <a:r>
              <a:rPr lang="ru-RU" sz="2200" dirty="0"/>
              <a:t>волокнах) путём добавления в массив угла закручивания вдоль центральной оси.</a:t>
            </a:r>
            <a:endParaRPr lang="ru-RU" sz="2200" dirty="0"/>
          </a:p>
          <a:p>
            <a:pPr lvl="0" algn="just"/>
            <a:endParaRPr lang="ru-RU" sz="2200" dirty="0"/>
          </a:p>
          <a:p>
            <a:pPr lvl="0" algn="just"/>
            <a:r>
              <a:rPr lang="ru-RU" sz="2200" dirty="0"/>
              <a:t>4). Показана возможность генерации фотонных пар с требуемым орбитальным угловым моментом в закрученных массивах волноводов из классической волны накачки путём выбора подходящего орбитального углового момента волны накачки и угла закручивания волноводов.</a:t>
            </a:r>
          </a:p>
          <a:p>
            <a:pPr lvl="0" algn="just"/>
            <a:endParaRPr lang="ru-RU" sz="2200" dirty="0"/>
          </a:p>
          <a:p>
            <a:pPr lvl="0" algn="just"/>
            <a:r>
              <a:rPr lang="ru-RU" sz="2200" dirty="0"/>
              <a:t>5). Показано, что генерация фотонных пар с требуемым орбитальным угловым моментом в закрученных массивах волноводов является устойчивой к дефектам и неоднородностям структуры, в отличие от генерации в прямых массивах волноводов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700" y="293672"/>
            <a:ext cx="8555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Научные положения, выносимые на защиту</a:t>
            </a:r>
          </a:p>
        </p:txBody>
      </p:sp>
    </p:spTree>
    <p:extLst>
      <p:ext uri="{BB962C8B-B14F-4D97-AF65-F5344CB8AC3E}">
        <p14:creationId xmlns:p14="http://schemas.microsoft.com/office/powerpoint/2010/main" val="129088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" y="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700" y="293672"/>
            <a:ext cx="8555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Calibri" pitchFamily="34" charset="0"/>
              </a:rPr>
              <a:t>Список публикаций по теме диссертации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0" y="117345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2000" dirty="0" smtClean="0"/>
              <a:t>D.N</a:t>
            </a:r>
            <a:r>
              <a:rPr lang="en-US" sz="2000" dirty="0"/>
              <a:t>. </a:t>
            </a:r>
            <a:r>
              <a:rPr lang="en-US" sz="2000" dirty="0" err="1"/>
              <a:t>Vavulin</a:t>
            </a:r>
            <a:r>
              <a:rPr lang="en-US" sz="2000" dirty="0"/>
              <a:t>, A.A. </a:t>
            </a:r>
            <a:r>
              <a:rPr lang="en-US" sz="2000" dirty="0" err="1"/>
              <a:t>Sukhorukov</a:t>
            </a:r>
            <a:r>
              <a:rPr lang="en-US" sz="2000" dirty="0"/>
              <a:t> "Robust generation of orbital-angular-momentum–entangled </a:t>
            </a:r>
            <a:r>
              <a:rPr lang="en-US" sz="2000" dirty="0" err="1"/>
              <a:t>biphotons</a:t>
            </a:r>
            <a:r>
              <a:rPr lang="en-US" sz="2000" dirty="0"/>
              <a:t> in twisted nonlinear-waveguide arrays" Phys. Rev. A 96, 013812 (</a:t>
            </a:r>
            <a:r>
              <a:rPr lang="en-US" sz="2000" dirty="0" smtClean="0"/>
              <a:t>2017)</a:t>
            </a:r>
            <a:endParaRPr lang="ru-RU" sz="20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2000" dirty="0" smtClean="0"/>
              <a:t>D.N</a:t>
            </a:r>
            <a:r>
              <a:rPr lang="en-US" sz="2000" dirty="0"/>
              <a:t>. </a:t>
            </a:r>
            <a:r>
              <a:rPr lang="en-US" sz="2000" dirty="0" err="1"/>
              <a:t>Vavulin</a:t>
            </a:r>
            <a:r>
              <a:rPr lang="en-US" sz="2000" dirty="0"/>
              <a:t>, A.A. </a:t>
            </a:r>
            <a:r>
              <a:rPr lang="en-US" sz="2000" dirty="0" err="1"/>
              <a:t>Sukhorukov</a:t>
            </a:r>
            <a:r>
              <a:rPr lang="en-US" sz="2000" dirty="0"/>
              <a:t> "Effect of loss on single photon parametric amplification" // Optics Communications 390, 117122 (2017), pp. </a:t>
            </a:r>
            <a:r>
              <a:rPr lang="en-US" sz="2000" dirty="0" smtClean="0"/>
              <a:t>117-122.</a:t>
            </a:r>
            <a:endParaRPr lang="ru-RU" sz="20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2000" dirty="0" smtClean="0"/>
              <a:t>D.N</a:t>
            </a:r>
            <a:r>
              <a:rPr lang="en-US" sz="2000" dirty="0"/>
              <a:t>. </a:t>
            </a:r>
            <a:r>
              <a:rPr lang="en-US" sz="2000" dirty="0" err="1"/>
              <a:t>Vavulin</a:t>
            </a:r>
            <a:r>
              <a:rPr lang="en-US" sz="2000" dirty="0"/>
              <a:t>, A.A. </a:t>
            </a:r>
            <a:r>
              <a:rPr lang="en-US" sz="2000" dirty="0" err="1"/>
              <a:t>Sukhorukov</a:t>
            </a:r>
            <a:r>
              <a:rPr lang="en-US" sz="2000" dirty="0"/>
              <a:t> " Generation of orbital-angular-momentum entangled </a:t>
            </a:r>
            <a:r>
              <a:rPr lang="en-US" sz="2000" dirty="0" err="1"/>
              <a:t>biphotons</a:t>
            </a:r>
            <a:r>
              <a:rPr lang="en-US" sz="2000" dirty="0"/>
              <a:t> in twisted nonlinear waveguides " // Journal of Physics: Conference Series 917 (6),</a:t>
            </a:r>
            <a:r>
              <a:rPr lang="ru-RU" sz="2000" dirty="0"/>
              <a:t> </a:t>
            </a:r>
            <a:r>
              <a:rPr lang="en-US" sz="2000" dirty="0"/>
              <a:t>062010 (</a:t>
            </a:r>
            <a:r>
              <a:rPr lang="en-US" sz="2000" dirty="0" smtClean="0"/>
              <a:t>2017)</a:t>
            </a:r>
            <a:endParaRPr lang="ru-RU" sz="2000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en-US" sz="2000" dirty="0" smtClean="0"/>
              <a:t>D.N</a:t>
            </a:r>
            <a:r>
              <a:rPr lang="en-US" sz="2000" dirty="0"/>
              <a:t>. </a:t>
            </a:r>
            <a:r>
              <a:rPr lang="en-US" sz="2000" dirty="0" err="1"/>
              <a:t>Vavulin</a:t>
            </a:r>
            <a:r>
              <a:rPr lang="en-US" sz="2000" dirty="0"/>
              <a:t>, A.A. </a:t>
            </a:r>
            <a:r>
              <a:rPr lang="en-US" sz="2000" dirty="0" err="1"/>
              <a:t>Sukhorukov</a:t>
            </a:r>
            <a:r>
              <a:rPr lang="en-US" sz="2000" dirty="0"/>
              <a:t> "Generation of photon pairs through parametric processes in nonlinear waveguides with the account of losses" // Journal of Physics: Conference Series 741 (1),  012133 (</a:t>
            </a:r>
            <a:r>
              <a:rPr lang="en-US" sz="2000" dirty="0" smtClean="0"/>
              <a:t>2016)</a:t>
            </a:r>
            <a:endParaRPr lang="ru-RU" sz="20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2000" dirty="0" smtClean="0"/>
              <a:t>D.N</a:t>
            </a:r>
            <a:r>
              <a:rPr lang="en-US" sz="2000" dirty="0"/>
              <a:t>. </a:t>
            </a:r>
            <a:r>
              <a:rPr lang="en-US" sz="2000" dirty="0" err="1"/>
              <a:t>Vavulin</a:t>
            </a:r>
            <a:r>
              <a:rPr lang="en-US" sz="2000" dirty="0"/>
              <a:t>, A.A. </a:t>
            </a:r>
            <a:r>
              <a:rPr lang="en-US" sz="2000" dirty="0" err="1"/>
              <a:t>Sukhorukov</a:t>
            </a:r>
            <a:r>
              <a:rPr lang="en-US" sz="2000" dirty="0"/>
              <a:t> "Numerical solution of </a:t>
            </a:r>
            <a:r>
              <a:rPr lang="ru-RU" sz="2000" dirty="0" err="1"/>
              <a:t>Schrödinger</a:t>
            </a:r>
            <a:r>
              <a:rPr lang="en-US" sz="2000" dirty="0"/>
              <a:t> equation for </a:t>
            </a:r>
            <a:r>
              <a:rPr lang="en-US" sz="2000" dirty="0" err="1"/>
              <a:t>biphoton</a:t>
            </a:r>
            <a:r>
              <a:rPr lang="en-US" sz="2000" dirty="0"/>
              <a:t> wave function in twisted waveguide arrays" // </a:t>
            </a:r>
            <a:r>
              <a:rPr lang="en-US" sz="2000" dirty="0" err="1"/>
              <a:t>Nanosystems</a:t>
            </a:r>
            <a:r>
              <a:rPr lang="en-US" sz="2000" dirty="0"/>
              <a:t>: Physics, Chemistry, Mathematics. 2015, 6 (5), pp. </a:t>
            </a:r>
            <a:r>
              <a:rPr lang="en-US" sz="2000" dirty="0" smtClean="0"/>
              <a:t>689–696</a:t>
            </a:r>
            <a:endParaRPr lang="ru-RU" sz="20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2000" dirty="0" smtClean="0"/>
              <a:t>D.N</a:t>
            </a:r>
            <a:r>
              <a:rPr lang="en-US" sz="2000" dirty="0"/>
              <a:t>. </a:t>
            </a:r>
            <a:r>
              <a:rPr lang="en-US" sz="2000" dirty="0" err="1"/>
              <a:t>Vavulin</a:t>
            </a:r>
            <a:r>
              <a:rPr lang="en-US" sz="2000" dirty="0"/>
              <a:t>, A.A. </a:t>
            </a:r>
            <a:r>
              <a:rPr lang="en-US" sz="2000" dirty="0" err="1"/>
              <a:t>Sukhorukov</a:t>
            </a:r>
            <a:r>
              <a:rPr lang="en-US" sz="2000" dirty="0"/>
              <a:t> "Quantum walks of photon pairs in twisted waveguide arrays" // Journal of Physics: Conference Series 643, 012050 (2015)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986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" y="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700" y="293672"/>
            <a:ext cx="8555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Calibri" pitchFamily="34" charset="0"/>
              </a:rPr>
              <a:t>Список </a:t>
            </a:r>
            <a:r>
              <a:rPr lang="ru-RU" altLang="ru-RU" sz="3200" dirty="0">
                <a:latin typeface="Calibri" pitchFamily="34" charset="0"/>
              </a:rPr>
              <a:t>апробаций по теме </a:t>
            </a:r>
            <a:r>
              <a:rPr lang="ru-RU" altLang="ru-RU" sz="3200" dirty="0" smtClean="0">
                <a:latin typeface="Calibri" pitchFamily="34" charset="0"/>
              </a:rPr>
              <a:t>диссертации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2031" y="1165225"/>
            <a:ext cx="916603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2nd International School and Conference "Saint-Petersburg OPEN 2015", Saint Petersburg, Russia, April 7, 2015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Days on Diffraction - 2015, Saint Petersburg, Russia, 25 - 29 May, 2015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Mathematical Challenge of Quantum Transport in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Nanosystems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2015, September 9-11, 2015, NRU ITMO, Saint Petersburg, Russia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IX International Conference of Young Scientists and Specialists "Optics-2015", October 12-16, 2015, St. Petersburg, Russia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3rd International School and Conference "Saint-Petersburg OPEN 2016", Saint Petersburg, Russia, March 29-30, 2016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Days on Diffraction - 2016, Saint Petersburg, Russia, June 27-July 1, 2016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4th International School and Conference "Saint-Petersburg OPEN 2017", Saint Petersburg, Russia, April 3-6, 2017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Days on Diffraction - 2017, Saint Petersburg, Russia, June 19 - 23, 2017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«CLEO-PR, OECC&amp;PGC 2017» international conference, Singapore, July 31 – Aug 4, 2017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Всероссийская школа-семинар "Физика и применение микроволн" имени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А.П.Сухорукова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("Волны-2015"), 1-6 июня 2015, Можайск, Московская область, Россия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0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676" y="307123"/>
            <a:ext cx="728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Calibri" pitchFamily="34" charset="0"/>
              </a:rPr>
              <a:t>Цель и задачи исследования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6" y="1268760"/>
            <a:ext cx="91373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Цель </a:t>
            </a:r>
            <a:r>
              <a:rPr lang="ru-RU" sz="2200" b="1" dirty="0"/>
              <a:t>диссертационного исследования:</a:t>
            </a:r>
            <a:endParaRPr lang="ru-RU" sz="2200" dirty="0"/>
          </a:p>
          <a:p>
            <a:pPr algn="just"/>
            <a:r>
              <a:rPr lang="ru-RU" sz="2000" dirty="0" smtClean="0"/>
              <a:t>Изучить </a:t>
            </a:r>
            <a:r>
              <a:rPr lang="ru-RU" sz="2000" dirty="0"/>
              <a:t>эффекты генерации перепутанных фотонов в оптических волокнах через классическую волну </a:t>
            </a:r>
            <a:r>
              <a:rPr lang="ru-RU" sz="2000" dirty="0" smtClean="0"/>
              <a:t>накачки.</a:t>
            </a:r>
            <a:endParaRPr lang="ru-RU" sz="2000" dirty="0"/>
          </a:p>
          <a:p>
            <a:pPr algn="just"/>
            <a:endParaRPr lang="ru-RU" sz="2000" b="1" dirty="0">
              <a:latin typeface="Arial" pitchFamily="34" charset="0"/>
              <a:ea typeface="TimesNewRomanPSMT"/>
              <a:cs typeface="Arial" pitchFamily="34" charset="0"/>
            </a:endParaRPr>
          </a:p>
          <a:p>
            <a:pPr algn="just"/>
            <a:endParaRPr lang="ru-RU" sz="2000" b="1" dirty="0" smtClean="0">
              <a:latin typeface="Arial" pitchFamily="34" charset="0"/>
              <a:ea typeface="TimesNewRomanPSMT"/>
              <a:cs typeface="Arial" pitchFamily="34" charset="0"/>
            </a:endParaRPr>
          </a:p>
          <a:p>
            <a:pPr algn="just"/>
            <a:endParaRPr lang="ru-RU" sz="2000" b="1" dirty="0" smtClean="0">
              <a:latin typeface="Arial" pitchFamily="34" charset="0"/>
              <a:ea typeface="TimesNewRomanPSMT"/>
              <a:cs typeface="Arial" pitchFamily="34" charset="0"/>
            </a:endParaRPr>
          </a:p>
          <a:p>
            <a:pPr algn="just"/>
            <a:endParaRPr lang="ru-RU" sz="2000" b="1" dirty="0">
              <a:latin typeface="Arial" pitchFamily="34" charset="0"/>
              <a:ea typeface="TimesNewRomanPSMT"/>
              <a:cs typeface="Arial" pitchFamily="34" charset="0"/>
            </a:endParaRPr>
          </a:p>
          <a:p>
            <a:pPr algn="just"/>
            <a:r>
              <a:rPr lang="ru-RU" sz="2200" b="1" dirty="0" smtClean="0">
                <a:latin typeface="Arial" pitchFamily="34" charset="0"/>
                <a:ea typeface="TimesNewRomanPSMT"/>
                <a:cs typeface="Arial" pitchFamily="34" charset="0"/>
              </a:rPr>
              <a:t>Решаемые </a:t>
            </a:r>
            <a:r>
              <a:rPr lang="ru-RU" sz="2200" b="1" dirty="0">
                <a:latin typeface="Arial" pitchFamily="34" charset="0"/>
                <a:ea typeface="TimesNewRomanPSMT"/>
                <a:cs typeface="Arial" pitchFamily="34" charset="0"/>
              </a:rPr>
              <a:t>задачи: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AutoNum type="arabicPeriod"/>
            </a:pPr>
            <a:r>
              <a:rPr lang="ru-RU" sz="2000" dirty="0" smtClean="0"/>
              <a:t>Определить </a:t>
            </a:r>
            <a:r>
              <a:rPr lang="ru-RU" sz="2000" dirty="0"/>
              <a:t>влияние потерь и нелинейных эффектов на </a:t>
            </a:r>
            <a:r>
              <a:rPr lang="ru-RU" sz="2000" dirty="0" smtClean="0"/>
              <a:t>генерацию фотонных пар.</a:t>
            </a:r>
          </a:p>
          <a:p>
            <a:pPr marL="342900" lvl="0" indent="-342900" algn="just">
              <a:buAutoNum type="arabicPeriod"/>
            </a:pPr>
            <a:r>
              <a:rPr lang="ru-RU" sz="2000" dirty="0" smtClean="0"/>
              <a:t>Найти </a:t>
            </a:r>
            <a:r>
              <a:rPr lang="ru-RU" sz="2000" dirty="0"/>
              <a:t>способ уменьшения негативного влияния потерь для более эффективной передачи информации</a:t>
            </a:r>
            <a:r>
              <a:rPr lang="ru-RU" sz="2000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/>
              <a:t>Исследовать возможность компенсации дефектов путём добавления закручивания вдоль направления распространения в массив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B9900-C326-43E5-833C-3AB5BC94979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28" y="288925"/>
            <a:ext cx="728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+mj-lt"/>
              </a:rPr>
              <a:t>Введение: </a:t>
            </a:r>
            <a:r>
              <a:rPr lang="ru-RU" sz="3200" dirty="0" err="1" smtClean="0">
                <a:latin typeface="+mj-lt"/>
              </a:rPr>
              <a:t>четырёхволновое</a:t>
            </a:r>
            <a:r>
              <a:rPr lang="ru-RU" sz="3200" dirty="0" smtClean="0">
                <a:latin typeface="+mj-lt"/>
              </a:rPr>
              <a:t> смешение</a:t>
            </a:r>
            <a:endParaRPr lang="ru-RU" altLang="ru-RU" sz="3200" dirty="0">
              <a:latin typeface="+mj-lt"/>
            </a:endParaRPr>
          </a:p>
        </p:txBody>
      </p:sp>
      <p:pic>
        <p:nvPicPr>
          <p:cNvPr id="16" name="Picture 2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39" y="3645024"/>
            <a:ext cx="3169377" cy="29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8" y="1150817"/>
            <a:ext cx="6073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Четырёхволновое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смешение (ЧВС) возникает в средах с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Керровской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нелинейностью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Спонтанное ЧВС: два фотона накачки расщепляются на сигнальный и холостой фотоны: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925571" y="5836673"/>
            <a:ext cx="4319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Solntsev, </a:t>
            </a:r>
            <a:r>
              <a:rPr lang="en-US" dirty="0"/>
              <a:t>Sukhorukov, </a:t>
            </a:r>
            <a:r>
              <a:rPr lang="en-US" dirty="0" smtClean="0"/>
              <a:t> Neshev, Kivshar, Opt. </a:t>
            </a:r>
            <a:r>
              <a:rPr lang="en-US" dirty="0"/>
              <a:t>Express 20, </a:t>
            </a:r>
            <a:r>
              <a:rPr lang="en-US" dirty="0" smtClean="0"/>
              <a:t>27441 (2012)]</a:t>
            </a:r>
            <a:endParaRPr lang="en-US" dirty="0"/>
          </a:p>
        </p:txBody>
      </p:sp>
      <p:pic>
        <p:nvPicPr>
          <p:cNvPr id="19" name="Picture 2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0" b="77245"/>
          <a:stretch/>
        </p:blipFill>
        <p:spPr bwMode="auto">
          <a:xfrm>
            <a:off x="5784387" y="5836673"/>
            <a:ext cx="579265" cy="5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1"/>
          <p:cNvSpPr/>
          <p:nvPr/>
        </p:nvSpPr>
        <p:spPr>
          <a:xfrm>
            <a:off x="2195736" y="2575198"/>
            <a:ext cx="2162034" cy="1080120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Isosceles Triangle 16"/>
          <p:cNvSpPr/>
          <p:nvPr/>
        </p:nvSpPr>
        <p:spPr>
          <a:xfrm flipV="1">
            <a:off x="2300585" y="2586305"/>
            <a:ext cx="1952336" cy="493517"/>
          </a:xfrm>
          <a:prstGeom prst="triangle">
            <a:avLst>
              <a:gd name="adj" fmla="val 51010"/>
            </a:avLst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5736" y="2901093"/>
                <a:ext cx="2115131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ru-RU" sz="2400" i="1">
                          <a:latin typeface="Cambria Math"/>
                          <a:sym typeface="Symbol"/>
                        </a:rPr>
                        <m:t>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AU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01093"/>
                <a:ext cx="2115131" cy="494559"/>
              </a:xfrm>
              <a:prstGeom prst="rect">
                <a:avLst/>
              </a:prstGeom>
              <a:blipFill rotWithShape="1"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3756617"/>
            <a:ext cx="5911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Сигнальный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холостой</a:t>
            </a:r>
            <a:r>
              <a:rPr lang="en-A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фотоны могут стать запутанными в пространстве и по частоте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Связанные массивы волноводов позволяют одновременно генерировать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бифотоны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через спонтанное ЧВС и придавать форму их пространственной запутанности</a:t>
            </a:r>
            <a:endParaRPr lang="ru-RU" sz="20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5680939" y="1613724"/>
            <a:ext cx="3370240" cy="1651924"/>
            <a:chOff x="9326812" y="1566316"/>
            <a:chExt cx="3370240" cy="165192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9468544" y="1966425"/>
              <a:ext cx="2521653" cy="1251815"/>
              <a:chOff x="6052558" y="1828156"/>
              <a:chExt cx="2521653" cy="1251815"/>
            </a:xfrm>
          </p:grpSpPr>
          <p:grpSp>
            <p:nvGrpSpPr>
              <p:cNvPr id="24" name="Group 285"/>
              <p:cNvGrpSpPr/>
              <p:nvPr/>
            </p:nvGrpSpPr>
            <p:grpSpPr>
              <a:xfrm>
                <a:off x="6052558" y="1828156"/>
                <a:ext cx="2521653" cy="851704"/>
                <a:chOff x="23748984" y="4789999"/>
                <a:chExt cx="3632268" cy="1202056"/>
              </a:xfrm>
            </p:grpSpPr>
            <p:sp>
              <p:nvSpPr>
                <p:cNvPr id="26" name="Rectangle 286"/>
                <p:cNvSpPr/>
                <p:nvPr/>
              </p:nvSpPr>
              <p:spPr>
                <a:xfrm>
                  <a:off x="24944571" y="4789999"/>
                  <a:ext cx="2436681" cy="447857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" name="Isosceles Triangle 287"/>
                <p:cNvSpPr/>
                <p:nvPr/>
              </p:nvSpPr>
              <p:spPr>
                <a:xfrm>
                  <a:off x="24461707" y="4798837"/>
                  <a:ext cx="482864" cy="447858"/>
                </a:xfrm>
                <a:prstGeom prst="triangl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8" name="Rectangle 290"/>
                <p:cNvSpPr/>
                <p:nvPr/>
              </p:nvSpPr>
              <p:spPr>
                <a:xfrm>
                  <a:off x="24028932" y="4953057"/>
                  <a:ext cx="2792673" cy="14057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23748984" y="5409259"/>
                      <a:ext cx="2821407" cy="5827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AU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a14:m>
                      <a:r>
                        <a:rPr lang="en-AU" sz="2000" dirty="0" smtClean="0"/>
                        <a:t> </a:t>
                      </a:r>
                      <a:r>
                        <a:rPr lang="ru-RU" sz="2000" dirty="0" smtClean="0"/>
                        <a:t>волновод</a:t>
                      </a:r>
                      <a:endParaRPr lang="en-AU" sz="20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748984" y="5409259"/>
                      <a:ext cx="2821407" cy="582796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t="-2941" b="-26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5" name="Прямоугольник 24"/>
              <p:cNvSpPr/>
              <p:nvPr/>
            </p:nvSpPr>
            <p:spPr>
              <a:xfrm>
                <a:off x="7016864" y="2679861"/>
                <a:ext cx="905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/>
                  <a:t>СЧВС</a:t>
                </a:r>
                <a:endParaRPr lang="ru-RU" sz="2000" b="1" dirty="0"/>
              </a:p>
            </p:txBody>
          </p:sp>
        </p:grpSp>
        <p:sp>
          <p:nvSpPr>
            <p:cNvPr id="30" name="Isosceles Triangle 287"/>
            <p:cNvSpPr/>
            <p:nvPr/>
          </p:nvSpPr>
          <p:spPr>
            <a:xfrm>
              <a:off x="11465110" y="1966426"/>
              <a:ext cx="335222" cy="317325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0677519" y="2125088"/>
              <a:ext cx="1277834" cy="99606"/>
              <a:chOff x="4976483" y="2758736"/>
              <a:chExt cx="1090857" cy="82516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2" name="Стрелка вправо 31"/>
              <p:cNvSpPr/>
              <p:nvPr/>
            </p:nvSpPr>
            <p:spPr>
              <a:xfrm>
                <a:off x="4976483" y="2789215"/>
                <a:ext cx="1048514" cy="29170"/>
              </a:xfrm>
              <a:prstGeom prst="rightArrow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Isosceles Triangle 287"/>
              <p:cNvSpPr/>
              <p:nvPr/>
            </p:nvSpPr>
            <p:spPr>
              <a:xfrm>
                <a:off x="5982658" y="2758736"/>
                <a:ext cx="84682" cy="82516"/>
              </a:xfrm>
              <a:prstGeom prst="triangl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10679646" y="2026963"/>
              <a:ext cx="1277831" cy="99606"/>
              <a:chOff x="4976486" y="2758736"/>
              <a:chExt cx="1090854" cy="82516"/>
            </a:xfrm>
            <a:solidFill>
              <a:srgbClr val="FF0000"/>
            </a:solidFill>
          </p:grpSpPr>
          <p:sp>
            <p:nvSpPr>
              <p:cNvPr id="35" name="Стрелка вправо 34"/>
              <p:cNvSpPr/>
              <p:nvPr/>
            </p:nvSpPr>
            <p:spPr>
              <a:xfrm>
                <a:off x="4976486" y="2789215"/>
                <a:ext cx="1048515" cy="29170"/>
              </a:xfrm>
              <a:prstGeom prst="right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Isosceles Triangle 287"/>
              <p:cNvSpPr/>
              <p:nvPr/>
            </p:nvSpPr>
            <p:spPr>
              <a:xfrm>
                <a:off x="5982658" y="2758736"/>
                <a:ext cx="84682" cy="82516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26812" y="1566316"/>
              <a:ext cx="1562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>
                  <a:solidFill>
                    <a:srgbClr val="0000FF"/>
                  </a:solidFill>
                </a:rPr>
                <a:t>p (</a:t>
              </a:r>
              <a:r>
                <a:rPr lang="ru-RU" sz="2000" dirty="0" smtClean="0">
                  <a:solidFill>
                    <a:srgbClr val="0000FF"/>
                  </a:solidFill>
                </a:rPr>
                <a:t>накачка</a:t>
              </a:r>
              <a:r>
                <a:rPr lang="en-AU" sz="2000" dirty="0" smtClean="0">
                  <a:solidFill>
                    <a:srgbClr val="0000FF"/>
                  </a:solidFill>
                </a:rPr>
                <a:t>)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167563" y="1566316"/>
              <a:ext cx="1400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</a:rPr>
                <a:t>s</a:t>
              </a:r>
              <a:r>
                <a:rPr lang="en-AU" sz="2000" dirty="0" smtClean="0">
                  <a:solidFill>
                    <a:srgbClr val="FF0000"/>
                  </a:solidFill>
                </a:rPr>
                <a:t> (</a:t>
              </a:r>
              <a:r>
                <a:rPr lang="ru-RU" sz="2000" dirty="0" smtClean="0">
                  <a:solidFill>
                    <a:srgbClr val="FF0000"/>
                  </a:solidFill>
                </a:rPr>
                <a:t>сигнал</a:t>
              </a:r>
              <a:r>
                <a:rPr lang="en-AU" sz="2000" dirty="0" smtClean="0">
                  <a:solidFill>
                    <a:srgbClr val="FF0000"/>
                  </a:solidFill>
                </a:rPr>
                <a:t>)</a:t>
              </a:r>
              <a:endParaRPr lang="en-AU" sz="2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18503" y="2232944"/>
              <a:ext cx="1578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i</a:t>
              </a:r>
              <a:r>
                <a:rPr lang="en-AU" sz="2000" dirty="0" smtClean="0">
                  <a:solidFill>
                    <a:schemeClr val="accent3">
                      <a:lumMod val="50000"/>
                    </a:schemeClr>
                  </a:solidFill>
                </a:rPr>
                <a:t> (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</a:rPr>
                <a:t>холостой</a:t>
              </a:r>
              <a:r>
                <a:rPr lang="en-AU" sz="2000" dirty="0" smtClean="0">
                  <a:solidFill>
                    <a:schemeClr val="accent3">
                      <a:lumMod val="50000"/>
                    </a:schemeClr>
                  </a:solidFill>
                </a:rPr>
                <a:t>)</a:t>
              </a:r>
              <a:endParaRPr lang="en-AU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81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30413" y="1260962"/>
                <a:ext cx="5579711" cy="129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Спонтанное параметрическое рассеяние (СПР) возникает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нелинейных средах (один фотон накачки расщепляется на </a:t>
                </a:r>
                <a:r>
                  <a:rPr lang="ru-RU" sz="19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сигнальный</a:t>
                </a:r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900" dirty="0" smtClean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холостой</a:t>
                </a:r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фотоны):</a:t>
                </a:r>
                <a:endParaRPr lang="en-US" sz="1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13" y="1260962"/>
                <a:ext cx="5579711" cy="1290097"/>
              </a:xfrm>
              <a:prstGeom prst="rect">
                <a:avLst/>
              </a:prstGeom>
              <a:blipFill rotWithShape="1">
                <a:blip r:embed="rId3"/>
                <a:stretch>
                  <a:fillRect l="-765" t="-2844" r="-1093" b="-7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826465" y="5365059"/>
            <a:ext cx="386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 smtClean="0"/>
              <a:t>[Martini</a:t>
            </a:r>
            <a:r>
              <a:rPr lang="it-IT" dirty="0"/>
              <a:t>, </a:t>
            </a:r>
            <a:r>
              <a:rPr lang="it-IT" dirty="0" smtClean="0"/>
              <a:t>Sciarrino</a:t>
            </a:r>
            <a:r>
              <a:rPr lang="it-IT" dirty="0"/>
              <a:t>, </a:t>
            </a:r>
            <a:r>
              <a:rPr lang="pt-BR" dirty="0" smtClean="0"/>
              <a:t>Prog</a:t>
            </a:r>
            <a:r>
              <a:rPr lang="pt-BR" dirty="0"/>
              <a:t>. Quantum Electron. 29 </a:t>
            </a:r>
            <a:r>
              <a:rPr lang="pt-BR" dirty="0" smtClean="0"/>
              <a:t>165–256 </a:t>
            </a:r>
            <a:r>
              <a:rPr lang="pt-BR" dirty="0"/>
              <a:t>(2005</a:t>
            </a:r>
            <a:r>
              <a:rPr lang="pt-BR" dirty="0" smtClean="0"/>
              <a:t>)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20" name="Rounded Rectangle 11"/>
          <p:cNvSpPr/>
          <p:nvPr/>
        </p:nvSpPr>
        <p:spPr>
          <a:xfrm>
            <a:off x="2076170" y="2594886"/>
            <a:ext cx="2291355" cy="721506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Isosceles Triangle 16"/>
          <p:cNvSpPr/>
          <p:nvPr/>
        </p:nvSpPr>
        <p:spPr>
          <a:xfrm flipV="1">
            <a:off x="2123728" y="2594886"/>
            <a:ext cx="2218399" cy="248664"/>
          </a:xfrm>
          <a:prstGeom prst="triangle">
            <a:avLst>
              <a:gd name="adj" fmla="val 51010"/>
            </a:avLst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76170" y="2767126"/>
                <a:ext cx="2313517" cy="494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ru-RU" sz="2400" i="1">
                          <a:latin typeface="Cambria Math"/>
                          <a:sym typeface="Symbol"/>
                        </a:rPr>
                        <m:t>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AU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70" y="2767126"/>
                <a:ext cx="2313517" cy="494559"/>
              </a:xfrm>
              <a:prstGeom prst="rect">
                <a:avLst/>
              </a:prstGeom>
              <a:blipFill rotWithShape="1"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827815" y="1843187"/>
            <a:ext cx="2521653" cy="1251815"/>
            <a:chOff x="6052558" y="1828156"/>
            <a:chExt cx="2521653" cy="1251815"/>
          </a:xfrm>
        </p:grpSpPr>
        <p:grpSp>
          <p:nvGrpSpPr>
            <p:cNvPr id="4" name="Group 285"/>
            <p:cNvGrpSpPr/>
            <p:nvPr/>
          </p:nvGrpSpPr>
          <p:grpSpPr>
            <a:xfrm>
              <a:off x="6052558" y="1828156"/>
              <a:ext cx="2521653" cy="851704"/>
              <a:chOff x="23748984" y="4789999"/>
              <a:chExt cx="3632268" cy="1202056"/>
            </a:xfrm>
          </p:grpSpPr>
          <p:sp>
            <p:nvSpPr>
              <p:cNvPr id="5" name="Rectangle 286"/>
              <p:cNvSpPr/>
              <p:nvPr/>
            </p:nvSpPr>
            <p:spPr>
              <a:xfrm>
                <a:off x="24944571" y="4789999"/>
                <a:ext cx="2436681" cy="447857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Isosceles Triangle 287"/>
              <p:cNvSpPr/>
              <p:nvPr/>
            </p:nvSpPr>
            <p:spPr>
              <a:xfrm>
                <a:off x="24461707" y="4798837"/>
                <a:ext cx="482864" cy="447858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 290"/>
              <p:cNvSpPr/>
              <p:nvPr/>
            </p:nvSpPr>
            <p:spPr>
              <a:xfrm>
                <a:off x="24028932" y="4953057"/>
                <a:ext cx="2792673" cy="14057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3748984" y="5409259"/>
                    <a:ext cx="2821407" cy="582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AU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a14:m>
                    <a:r>
                      <a:rPr lang="en-AU" sz="2000" dirty="0" smtClean="0"/>
                      <a:t> </a:t>
                    </a:r>
                    <a:r>
                      <a:rPr lang="ru-RU" sz="2000" dirty="0" smtClean="0"/>
                      <a:t>волновод</a:t>
                    </a:r>
                    <a:endParaRPr lang="en-AU" sz="20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48984" y="5409259"/>
                    <a:ext cx="2821407" cy="58279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2941" b="-2647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Прямоугольник 38"/>
            <p:cNvSpPr/>
            <p:nvPr/>
          </p:nvSpPr>
          <p:spPr>
            <a:xfrm>
              <a:off x="7016864" y="2679861"/>
              <a:ext cx="7264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/>
                <a:t>СПР</a:t>
              </a:r>
              <a:endParaRPr lang="ru-RU" sz="20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56687" y="4938207"/>
            <a:ext cx="4278863" cy="1779926"/>
            <a:chOff x="5009661" y="3968676"/>
            <a:chExt cx="4278863" cy="1779926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5009661" y="3968676"/>
              <a:ext cx="4278863" cy="1072376"/>
              <a:chOff x="4680373" y="3968676"/>
              <a:chExt cx="4278863" cy="1072376"/>
            </a:xfrm>
          </p:grpSpPr>
          <p:grpSp>
            <p:nvGrpSpPr>
              <p:cNvPr id="26" name="Group 285"/>
              <p:cNvGrpSpPr/>
              <p:nvPr/>
            </p:nvGrpSpPr>
            <p:grpSpPr>
              <a:xfrm>
                <a:off x="4680373" y="3968676"/>
                <a:ext cx="4278863" cy="1072376"/>
                <a:chOff x="22221389" y="4166723"/>
                <a:chExt cx="6163405" cy="151350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6249338" y="4166723"/>
                  <a:ext cx="2017971" cy="564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0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AU" sz="2000" dirty="0" smtClean="0">
                      <a:solidFill>
                        <a:srgbClr val="FF0000"/>
                      </a:solidFill>
                    </a:rPr>
                    <a:t> (</a:t>
                  </a:r>
                  <a:r>
                    <a:rPr lang="ru-RU" sz="2000" dirty="0" smtClean="0">
                      <a:solidFill>
                        <a:srgbClr val="FF0000"/>
                      </a:solidFill>
                    </a:rPr>
                    <a:t>сигнал</a:t>
                  </a:r>
                  <a:r>
                    <a:rPr lang="en-AU" sz="2000" dirty="0" smtClean="0">
                      <a:solidFill>
                        <a:srgbClr val="FF0000"/>
                      </a:solidFill>
                    </a:rPr>
                    <a:t>)</a:t>
                  </a:r>
                  <a:endParaRPr lang="en-AU" sz="2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6111004" y="5115529"/>
                  <a:ext cx="2273790" cy="564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000" dirty="0" err="1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i</a:t>
                  </a:r>
                  <a:r>
                    <a:rPr lang="en-AU" sz="20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 (</a:t>
                  </a:r>
                  <a:r>
                    <a:rPr lang="ru-RU" sz="20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холостой</a:t>
                  </a:r>
                  <a:r>
                    <a:rPr lang="en-AU" sz="20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)</a:t>
                  </a:r>
                  <a:endParaRPr lang="en-AU" sz="2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2221389" y="4970481"/>
                  <a:ext cx="2250356" cy="564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000" dirty="0" smtClean="0">
                      <a:solidFill>
                        <a:srgbClr val="0000FF"/>
                      </a:solidFill>
                    </a:rPr>
                    <a:t>p (</a:t>
                  </a:r>
                  <a:r>
                    <a:rPr lang="ru-RU" sz="2000" dirty="0" smtClean="0">
                      <a:solidFill>
                        <a:srgbClr val="0000FF"/>
                      </a:solidFill>
                    </a:rPr>
                    <a:t>накачка</a:t>
                  </a:r>
                  <a:r>
                    <a:rPr lang="en-AU" sz="2000" dirty="0" smtClean="0">
                      <a:solidFill>
                        <a:srgbClr val="0000FF"/>
                      </a:solidFill>
                    </a:rPr>
                    <a:t>)</a:t>
                  </a:r>
                  <a:endParaRPr lang="en-AU" sz="2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680374" y="4023735"/>
                <a:ext cx="2385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FF0000"/>
                    </a:solidFill>
                  </a:rPr>
                  <a:t>одиночный фотон</a:t>
                </a:r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6843527" y="5348492"/>
              <a:ext cx="11544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/>
                <a:t>КИ-ОПУ</a:t>
              </a:r>
              <a:endParaRPr lang="ru-RU" sz="2000" b="1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-30413" y="3501008"/>
            <a:ext cx="912202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900" dirty="0" smtClean="0"/>
              <a:t>СПР может рассматриваться как оптическое параметрическое усиление (ОПУ) порождённое флуктуациями вакуума.</a:t>
            </a:r>
            <a:endParaRPr lang="en-US" sz="1900" dirty="0" smtClean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900" dirty="0" smtClean="0"/>
              <a:t>Когда на вход подаётся сигнальный фотон, результирующий процесс квантово-инжектированного ОПУ (КИ-ОПУ) обеспечивает нетривиальную трансформацию состояния.</a:t>
            </a:r>
            <a:endParaRPr lang="ru-RU" sz="1900" dirty="0"/>
          </a:p>
        </p:txBody>
      </p:sp>
      <p:sp>
        <p:nvSpPr>
          <p:cNvPr id="42" name="Isosceles Triangle 287"/>
          <p:cNvSpPr/>
          <p:nvPr/>
        </p:nvSpPr>
        <p:spPr>
          <a:xfrm>
            <a:off x="7824381" y="1843188"/>
            <a:ext cx="335222" cy="317325"/>
          </a:xfrm>
          <a:prstGeom prst="triangle">
            <a:avLst/>
          </a:prstGeom>
          <a:solidFill>
            <a:srgbClr val="0000FF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286"/>
          <p:cNvSpPr/>
          <p:nvPr/>
        </p:nvSpPr>
        <p:spPr>
          <a:xfrm>
            <a:off x="6697151" y="5349043"/>
            <a:ext cx="1691633" cy="3173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290"/>
          <p:cNvSpPr/>
          <p:nvPr/>
        </p:nvSpPr>
        <p:spPr>
          <a:xfrm>
            <a:off x="6118517" y="5448145"/>
            <a:ext cx="1938776" cy="9960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Isosceles Triangle 287"/>
          <p:cNvSpPr/>
          <p:nvPr/>
        </p:nvSpPr>
        <p:spPr>
          <a:xfrm>
            <a:off x="6418967" y="5338874"/>
            <a:ext cx="335222" cy="317325"/>
          </a:xfrm>
          <a:prstGeom prst="triangle">
            <a:avLst/>
          </a:prstGeom>
          <a:solidFill>
            <a:srgbClr val="0000FF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Isosceles Triangle 287"/>
          <p:cNvSpPr/>
          <p:nvPr/>
        </p:nvSpPr>
        <p:spPr>
          <a:xfrm>
            <a:off x="7922150" y="5349043"/>
            <a:ext cx="335222" cy="317325"/>
          </a:xfrm>
          <a:prstGeom prst="triangle">
            <a:avLst/>
          </a:prstGeom>
          <a:solidFill>
            <a:srgbClr val="0000FF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817626" y="5810528"/>
                <a:ext cx="1953772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AU" sz="2000" dirty="0" smtClean="0"/>
                  <a:t> </a:t>
                </a:r>
                <a:r>
                  <a:rPr lang="ru-RU" sz="2000" dirty="0" smtClean="0"/>
                  <a:t>волновод</a:t>
                </a:r>
                <a:endParaRPr lang="en-A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26" y="5810528"/>
                <a:ext cx="1953772" cy="412934"/>
              </a:xfrm>
              <a:prstGeom prst="rect">
                <a:avLst/>
              </a:prstGeom>
              <a:blipFill rotWithShape="1">
                <a:blip r:embed="rId6"/>
                <a:stretch>
                  <a:fillRect t="-2941" b="-2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Группа 61"/>
          <p:cNvGrpSpPr/>
          <p:nvPr/>
        </p:nvGrpSpPr>
        <p:grpSpPr>
          <a:xfrm>
            <a:off x="6068450" y="5403333"/>
            <a:ext cx="629073" cy="88879"/>
            <a:chOff x="4976485" y="2758736"/>
            <a:chExt cx="1139036" cy="82516"/>
          </a:xfrm>
        </p:grpSpPr>
        <p:sp>
          <p:nvSpPr>
            <p:cNvPr id="63" name="Стрелка вправо 62"/>
            <p:cNvSpPr/>
            <p:nvPr/>
          </p:nvSpPr>
          <p:spPr>
            <a:xfrm>
              <a:off x="4976485" y="2789215"/>
              <a:ext cx="1048514" cy="2917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Isosceles Triangle 287"/>
            <p:cNvSpPr/>
            <p:nvPr/>
          </p:nvSpPr>
          <p:spPr>
            <a:xfrm>
              <a:off x="5982657" y="2758736"/>
              <a:ext cx="132864" cy="8251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036789" y="2001850"/>
            <a:ext cx="1277831" cy="99606"/>
            <a:chOff x="4976485" y="2758736"/>
            <a:chExt cx="1090855" cy="82516"/>
          </a:xfrm>
          <a:solidFill>
            <a:schemeClr val="accent3">
              <a:lumMod val="50000"/>
            </a:schemeClr>
          </a:solidFill>
        </p:grpSpPr>
        <p:sp>
          <p:nvSpPr>
            <p:cNvPr id="72" name="Стрелка вправо 71"/>
            <p:cNvSpPr/>
            <p:nvPr/>
          </p:nvSpPr>
          <p:spPr>
            <a:xfrm>
              <a:off x="4976485" y="2789215"/>
              <a:ext cx="1048514" cy="29170"/>
            </a:xfrm>
            <a:prstGeom prst="rightArrow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Isosceles Triangle 287"/>
            <p:cNvSpPr/>
            <p:nvPr/>
          </p:nvSpPr>
          <p:spPr>
            <a:xfrm>
              <a:off x="5982658" y="2758736"/>
              <a:ext cx="84682" cy="82516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038917" y="1903725"/>
            <a:ext cx="1277831" cy="99606"/>
            <a:chOff x="4976486" y="2758736"/>
            <a:chExt cx="1090854" cy="82516"/>
          </a:xfrm>
          <a:solidFill>
            <a:srgbClr val="FF0000"/>
          </a:solidFill>
        </p:grpSpPr>
        <p:sp>
          <p:nvSpPr>
            <p:cNvPr id="75" name="Стрелка вправо 74"/>
            <p:cNvSpPr/>
            <p:nvPr/>
          </p:nvSpPr>
          <p:spPr>
            <a:xfrm>
              <a:off x="4976486" y="2789215"/>
              <a:ext cx="1048515" cy="29170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Isosceles Triangle 287"/>
            <p:cNvSpPr/>
            <p:nvPr/>
          </p:nvSpPr>
          <p:spPr>
            <a:xfrm>
              <a:off x="5982658" y="2758736"/>
              <a:ext cx="84682" cy="82516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127863" y="5491501"/>
            <a:ext cx="1226070" cy="99606"/>
            <a:chOff x="4976485" y="2758736"/>
            <a:chExt cx="1090855" cy="82516"/>
          </a:xfrm>
          <a:solidFill>
            <a:schemeClr val="accent3">
              <a:lumMod val="50000"/>
            </a:schemeClr>
          </a:solidFill>
        </p:grpSpPr>
        <p:sp>
          <p:nvSpPr>
            <p:cNvPr id="78" name="Стрелка вправо 77"/>
            <p:cNvSpPr/>
            <p:nvPr/>
          </p:nvSpPr>
          <p:spPr>
            <a:xfrm>
              <a:off x="4976485" y="2789215"/>
              <a:ext cx="1048514" cy="29170"/>
            </a:xfrm>
            <a:prstGeom prst="rightArrow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Isosceles Triangle 287"/>
            <p:cNvSpPr/>
            <p:nvPr/>
          </p:nvSpPr>
          <p:spPr>
            <a:xfrm>
              <a:off x="5982658" y="2758736"/>
              <a:ext cx="84682" cy="82516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697523" y="5393376"/>
            <a:ext cx="1658537" cy="99606"/>
            <a:chOff x="4976486" y="2758736"/>
            <a:chExt cx="1090854" cy="82516"/>
          </a:xfrm>
          <a:solidFill>
            <a:srgbClr val="FF0000"/>
          </a:solidFill>
        </p:grpSpPr>
        <p:sp>
          <p:nvSpPr>
            <p:cNvPr id="81" name="Стрелка вправо 80"/>
            <p:cNvSpPr/>
            <p:nvPr/>
          </p:nvSpPr>
          <p:spPr>
            <a:xfrm>
              <a:off x="4976486" y="2789215"/>
              <a:ext cx="1048515" cy="29170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Isosceles Triangle 287"/>
            <p:cNvSpPr/>
            <p:nvPr/>
          </p:nvSpPr>
          <p:spPr>
            <a:xfrm>
              <a:off x="5982658" y="2758736"/>
              <a:ext cx="84682" cy="82516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50" y="52957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0" y="58713"/>
            <a:ext cx="91580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Введение: нелинейные эффекты в волоконных линиях связи</a:t>
            </a:r>
            <a:endParaRPr lang="ru-RU" altLang="ru-RU" sz="3200" dirty="0">
              <a:latin typeface="Calibri (Заголовки)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86083" y="1443078"/>
            <a:ext cx="156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p (</a:t>
            </a:r>
            <a:r>
              <a:rPr lang="ru-RU" sz="2000" dirty="0" smtClean="0">
                <a:solidFill>
                  <a:srgbClr val="0000FF"/>
                </a:solidFill>
              </a:rPr>
              <a:t>накачка</a:t>
            </a:r>
            <a:r>
              <a:rPr lang="en-AU" sz="2000" dirty="0" smtClean="0">
                <a:solidFill>
                  <a:srgbClr val="0000FF"/>
                </a:solidFill>
              </a:rPr>
              <a:t>)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26834" y="1443078"/>
            <a:ext cx="14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s</a:t>
            </a:r>
            <a:r>
              <a:rPr lang="en-AU" sz="2000" dirty="0" smtClean="0">
                <a:solidFill>
                  <a:srgbClr val="FF0000"/>
                </a:solidFill>
              </a:rPr>
              <a:t> (</a:t>
            </a:r>
            <a:r>
              <a:rPr lang="ru-RU" sz="2000" dirty="0" smtClean="0">
                <a:solidFill>
                  <a:srgbClr val="FF0000"/>
                </a:solidFill>
              </a:rPr>
              <a:t>сигнал</a:t>
            </a:r>
            <a:r>
              <a:rPr lang="en-AU" sz="2000" dirty="0" smtClean="0">
                <a:solidFill>
                  <a:srgbClr val="FF0000"/>
                </a:solidFill>
              </a:rPr>
              <a:t>)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7774" y="2109706"/>
            <a:ext cx="157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холостой</a:t>
            </a: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11560" y="1135931"/>
            <a:ext cx="504628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1900" dirty="0" smtClean="0"/>
              <a:t>Было предсказано, что даже одиночный входной фотон может колоссально увеличить эффективность конверсии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418" y="3702548"/>
            <a:ext cx="567392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КИ-ОПУ может быть применено для создания </a:t>
            </a:r>
            <a:r>
              <a:rPr lang="ru-RU" sz="1900" dirty="0" err="1" smtClean="0"/>
              <a:t>макрокубитов</a:t>
            </a:r>
            <a:r>
              <a:rPr lang="ru-RU" sz="1900" dirty="0" smtClean="0"/>
              <a:t>, которые могут облегчить передачу информации на большие расстояния по волокну. Но оптические потери могут полностью разрушить квантовые состояния.</a:t>
            </a:r>
            <a:endParaRPr lang="ru-RU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" y="2105427"/>
            <a:ext cx="3174563" cy="17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" y="3880692"/>
            <a:ext cx="2963310" cy="229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68" y="1228596"/>
            <a:ext cx="3063447" cy="247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79852" y="5409220"/>
            <a:ext cx="5673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[C</a:t>
            </a:r>
            <a:r>
              <a:rPr lang="en-US" sz="1600" dirty="0"/>
              <a:t>. </a:t>
            </a:r>
            <a:r>
              <a:rPr lang="en-US" sz="1600" dirty="0" smtClean="0"/>
              <a:t>Vitelli</a:t>
            </a:r>
            <a:r>
              <a:rPr lang="ru-RU" sz="1600" dirty="0" smtClean="0"/>
              <a:t> </a:t>
            </a:r>
            <a:r>
              <a:rPr lang="en-US" sz="1600" dirty="0" smtClean="0"/>
              <a:t>et al., Vol</a:t>
            </a:r>
            <a:r>
              <a:rPr lang="en-US" sz="1600" dirty="0"/>
              <a:t>. 43 of Lecture Notes of the Institute for </a:t>
            </a:r>
            <a:r>
              <a:rPr lang="en-US" sz="1600" dirty="0" smtClean="0"/>
              <a:t>CSSITE</a:t>
            </a:r>
            <a:r>
              <a:rPr lang="de-DE" sz="1600" dirty="0" smtClean="0"/>
              <a:t>, Springer</a:t>
            </a:r>
            <a:r>
              <a:rPr lang="de-DE" sz="1600" dirty="0"/>
              <a:t>, Verlag, Berlin, 2010, pp. 330–339</a:t>
            </a:r>
            <a:r>
              <a:rPr lang="de-DE" sz="1600" dirty="0" smtClean="0"/>
              <a:t>.]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0642" y="2276872"/>
            <a:ext cx="1944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[M.K</a:t>
            </a:r>
            <a:r>
              <a:rPr lang="en-US" sz="1600" dirty="0"/>
              <a:t>. </a:t>
            </a:r>
            <a:r>
              <a:rPr lang="en-US" sz="1600" dirty="0" smtClean="0"/>
              <a:t>Olsen et al., </a:t>
            </a:r>
            <a:r>
              <a:rPr lang="en-US" sz="1600" dirty="0"/>
              <a:t>Opt. </a:t>
            </a:r>
            <a:r>
              <a:rPr lang="en-US" sz="1600" dirty="0" err="1"/>
              <a:t>Commun</a:t>
            </a:r>
            <a:r>
              <a:rPr lang="en-US" sz="1600" dirty="0"/>
              <a:t>. </a:t>
            </a:r>
            <a:r>
              <a:rPr lang="en-US" sz="1600" dirty="0" smtClean="0"/>
              <a:t>215 (2003), </a:t>
            </a:r>
            <a:r>
              <a:rPr lang="ru-RU" sz="1600" dirty="0" smtClean="0"/>
              <a:t>101–111</a:t>
            </a:r>
            <a:r>
              <a:rPr lang="en-US" sz="1600" dirty="0"/>
              <a:t>]</a:t>
            </a:r>
            <a:endParaRPr lang="ru-RU" sz="1600" dirty="0"/>
          </a:p>
        </p:txBody>
      </p:sp>
      <p:sp>
        <p:nvSpPr>
          <p:cNvPr id="15" name="Rectangle 271"/>
          <p:cNvSpPr/>
          <p:nvPr/>
        </p:nvSpPr>
        <p:spPr>
          <a:xfrm>
            <a:off x="59944" y="6179259"/>
            <a:ext cx="8976552" cy="662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en-AU" sz="5798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634" y="6179259"/>
            <a:ext cx="90208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В данной работе проведено детальное изучение слабого КИ-ОПУ одиночного фотона, с учётом линейных потерь в нелинейной оптической структуре</a:t>
            </a:r>
            <a:endParaRPr lang="ru-RU" sz="1900" dirty="0"/>
          </a:p>
        </p:txBody>
      </p:sp>
      <p:sp>
        <p:nvSpPr>
          <p:cNvPr id="17" name="Rounded Rectangle 578"/>
          <p:cNvSpPr/>
          <p:nvPr/>
        </p:nvSpPr>
        <p:spPr>
          <a:xfrm>
            <a:off x="719571" y="1204971"/>
            <a:ext cx="4752529" cy="900455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578"/>
          <p:cNvSpPr/>
          <p:nvPr/>
        </p:nvSpPr>
        <p:spPr>
          <a:xfrm>
            <a:off x="3235418" y="3702548"/>
            <a:ext cx="5673922" cy="1554272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0" y="58713"/>
            <a:ext cx="91580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Введение: нелинейные эффекты в волоконных линиях связи</a:t>
            </a:r>
            <a:endParaRPr lang="ru-RU" altLang="ru-RU" sz="3200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5936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59992" y="2343157"/>
            <a:ext cx="266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Параметрическое усиление в волноводе без потерь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90" y="4597541"/>
                <a:ext cx="508932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altLang="zh-HK" i="1" smtClean="0">
                        <a:latin typeface="Cambria Math"/>
                      </a:rPr>
                      <m:t>𝑧</m:t>
                    </m:r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/>
                  <a:t>Дистанция распространения в волноводе</a:t>
                </a:r>
                <a:endParaRPr lang="en-US" i="1" dirty="0" smtClean="0">
                  <a:latin typeface="Cambria Math"/>
                </a:endParaRPr>
              </a:p>
              <a:p>
                <a:endParaRPr lang="en-US" i="1" dirty="0" smtClean="0"/>
              </a:p>
              <a:p>
                <a:r>
                  <a:rPr lang="en-US" i="1" dirty="0" err="1" smtClean="0"/>
                  <a:t>a</a:t>
                </a:r>
                <a:r>
                  <a:rPr lang="en-US" baseline="30000" dirty="0" err="1" smtClean="0"/>
                  <a:t>†</a:t>
                </a:r>
                <a:r>
                  <a:rPr lang="en-US" i="1" baseline="-25000" dirty="0" err="1" smtClean="0"/>
                  <a:t>s</a:t>
                </a:r>
                <a:r>
                  <a:rPr lang="en-US" baseline="-25000" dirty="0" err="1" smtClean="0"/>
                  <a:t>,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,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s,i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H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операторы рождения и уничтожения для сигнального </a:t>
                </a:r>
                <a:r>
                  <a:rPr lang="en-US" dirty="0" smtClean="0"/>
                  <a:t>(s)</a:t>
                </a:r>
                <a:r>
                  <a:rPr lang="ru-RU" dirty="0" smtClean="0"/>
                  <a:t> и холостого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</a:t>
                </a:r>
                <a:r>
                  <a:rPr lang="ru-RU" dirty="0" smtClean="0"/>
                  <a:t> фотонов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AU" altLang="zh-HK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/>
                  <a:t>p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, </m:t>
                    </m:r>
                    <m:r>
                      <a:rPr lang="en-AU" altLang="zh-HK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 smtClean="0"/>
                  <a:t>s</a:t>
                </a:r>
                <a:r>
                  <a:rPr lang="en-US" i="1" baseline="30000" dirty="0" smtClean="0"/>
                  <a:t>(0)</a:t>
                </a:r>
                <a:r>
                  <a:rPr lang="en-A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i="1" dirty="0" smtClean="0"/>
                  <a:t> </a:t>
                </a:r>
                <a:r>
                  <a:rPr lang="el-GR" i="1" dirty="0"/>
                  <a:t>β</a:t>
                </a:r>
                <a:r>
                  <a:rPr lang="en-US" i="1" baseline="-25000" dirty="0" err="1" smtClean="0"/>
                  <a:t>i</a:t>
                </a:r>
                <a:r>
                  <a:rPr lang="en-US" i="1" baseline="30000" dirty="0" smtClean="0"/>
                  <a:t>(0)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постоянные распространения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" y="4597541"/>
                <a:ext cx="5089321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079" t="-1502" r="-360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08611" y="4549675"/>
                <a:ext cx="38242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latin typeface="Cambria Math"/>
                      </a:rPr>
                      <m:t>p</m:t>
                    </m:r>
                    <m:r>
                      <a:rPr lang="en-US" altLang="zh-HK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HK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ru-RU" i="1">
                        <a:latin typeface="Cambria Math"/>
                      </a:rPr>
                      <m:t>𝛾</m:t>
                    </m:r>
                    <m:r>
                      <a:rPr lang="en-US" i="1" baseline="-25000" dirty="0">
                        <a:latin typeface="Cambria Math"/>
                      </a:rPr>
                      <m:t>𝑠</m:t>
                    </m:r>
                    <m:r>
                      <a:rPr lang="en-US" altLang="zh-HK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HK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ru-RU" i="1" smtClean="0">
                        <a:latin typeface="Cambria Math"/>
                      </a:rPr>
                      <m:t>𝛾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  <m:r>
                      <a:rPr lang="en-US" b="0" i="1" baseline="-25000" dirty="0" smtClean="0">
                        <a:latin typeface="Cambria Math"/>
                      </a:rPr>
                      <m:t> </m:t>
                    </m:r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dirty="0" smtClean="0"/>
                  <a:t>коэффициенты линейных потерь</a:t>
                </a:r>
                <a:endParaRPr lang="en-AU" dirty="0" smtClean="0"/>
              </a:p>
              <a:p>
                <a:endParaRPr lang="en-US" altLang="zh-HK" i="1" dirty="0" smtClean="0">
                  <a:latin typeface="Cambria Math"/>
                </a:endParaRPr>
              </a:p>
              <a:p>
                <a:r>
                  <a:rPr lang="el-GR" i="1" dirty="0"/>
                  <a:t>κ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altLang="zh-HK" i="1" dirty="0">
                    <a:latin typeface="Cambria Math"/>
                  </a:rPr>
                  <a:t> </a:t>
                </a:r>
                <a:r>
                  <a:rPr lang="ru-RU" altLang="zh-HK" dirty="0" smtClean="0"/>
                  <a:t>эффективный коэффициент нелинейности</a:t>
                </a:r>
                <a:endParaRPr lang="en-US" dirty="0" smtClean="0"/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/>
                  <a:t>Классическая амплитуда накачки</a:t>
                </a:r>
                <a:endParaRPr lang="en-A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11" y="4549675"/>
                <a:ext cx="3824248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435" t="-1319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35" y="1753827"/>
            <a:ext cx="2781555" cy="4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3" y="3203637"/>
            <a:ext cx="8180408" cy="5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-18396" y="1154541"/>
                <a:ext cx="9211298" cy="102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процесс параметрического усиления распространяющейся волны 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волноводе с линейными потерями. Полный эффективный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гамильтониан запишем в виде: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96" y="1154541"/>
                <a:ext cx="9211298" cy="1028487"/>
              </a:xfrm>
              <a:prstGeom prst="rect">
                <a:avLst/>
              </a:prstGeom>
              <a:blipFill rotWithShape="1">
                <a:blip r:embed="rId7"/>
                <a:stretch>
                  <a:fillRect l="-728" t="-2367" r="-662" b="-10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61642" y="2195080"/>
            <a:ext cx="3191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Antonosyan</a:t>
            </a:r>
            <a:r>
              <a:rPr lang="en-US" dirty="0"/>
              <a:t>, </a:t>
            </a:r>
            <a:r>
              <a:rPr lang="en-US" dirty="0" err="1" smtClean="0"/>
              <a:t>Solntsev</a:t>
            </a:r>
            <a:r>
              <a:rPr lang="en-US" dirty="0"/>
              <a:t>, </a:t>
            </a:r>
            <a:r>
              <a:rPr lang="en-US" dirty="0" err="1" smtClean="0"/>
              <a:t>Sukhorukov</a:t>
            </a:r>
            <a:r>
              <a:rPr lang="en-US" dirty="0"/>
              <a:t>, </a:t>
            </a:r>
            <a:r>
              <a:rPr lang="en-US" dirty="0" smtClean="0"/>
              <a:t>Phys</a:t>
            </a:r>
            <a:r>
              <a:rPr lang="en-US" dirty="0"/>
              <a:t>. Rev. A 90 (</a:t>
            </a:r>
            <a:r>
              <a:rPr lang="en-US" dirty="0" smtClean="0"/>
              <a:t>2014) </a:t>
            </a:r>
            <a:r>
              <a:rPr lang="ru-RU" dirty="0" smtClean="0"/>
              <a:t>043845–0438410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4936" y="2375283"/>
            <a:ext cx="117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Влияние потерь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Isosceles Triangle 16"/>
          <p:cNvSpPr/>
          <p:nvPr/>
        </p:nvSpPr>
        <p:spPr>
          <a:xfrm>
            <a:off x="4139952" y="2183028"/>
            <a:ext cx="1584880" cy="231783"/>
          </a:xfrm>
          <a:prstGeom prst="triangle">
            <a:avLst>
              <a:gd name="adj" fmla="val 51010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Isosceles Triangle 16"/>
          <p:cNvSpPr/>
          <p:nvPr/>
        </p:nvSpPr>
        <p:spPr>
          <a:xfrm>
            <a:off x="5903491" y="2211652"/>
            <a:ext cx="916218" cy="187953"/>
          </a:xfrm>
          <a:prstGeom prst="triangle">
            <a:avLst>
              <a:gd name="adj" fmla="val 51010"/>
            </a:avLst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24885" y="6400323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40955" y="3944941"/>
                <a:ext cx="88365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*</a:t>
                </a:r>
                <a:r>
                  <a:rPr lang="ru-RU" dirty="0" smtClean="0"/>
                  <a:t>Постоянные распространения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/>
                  <a:t>s</a:t>
                </a:r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 smtClean="0"/>
                  <a:t> </a:t>
                </a:r>
                <a:r>
                  <a:rPr lang="el-GR" i="1" dirty="0"/>
                  <a:t>β</a:t>
                </a:r>
                <a:r>
                  <a:rPr lang="en-US" i="1" baseline="-25000" dirty="0" err="1"/>
                  <a:t>i</a:t>
                </a:r>
                <a:r>
                  <a:rPr lang="ru-RU" dirty="0" smtClean="0"/>
                  <a:t> определим относительно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/>
                  <a:t>p</a:t>
                </a:r>
                <a:r>
                  <a:rPr lang="en-US" baseline="30000" dirty="0"/>
                  <a:t> </a:t>
                </a:r>
                <a:r>
                  <a:rPr lang="en-US" dirty="0"/>
                  <a:t>/2 </a:t>
                </a:r>
                <a:r>
                  <a:rPr lang="ru-RU" dirty="0" smtClean="0"/>
                  <a:t>и положим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/>
                  <a:t>p</a:t>
                </a:r>
                <a:r>
                  <a:rPr lang="en-US" i="1" dirty="0"/>
                  <a:t> </a:t>
                </a:r>
                <a:r>
                  <a:rPr lang="en-US" dirty="0"/>
                  <a:t>= 0</a:t>
                </a:r>
                <a:r>
                  <a:rPr lang="ru-RU" dirty="0" smtClean="0"/>
                  <a:t>, тогда фазовое рассогласование нелинейного смешения волн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𝛥</m:t>
                    </m:r>
                    <m:r>
                      <a:rPr lang="en-AU" altLang="zh-HK" i="1">
                        <a:latin typeface="Cambria Math"/>
                      </a:rPr>
                      <m:t>𝛽</m:t>
                    </m:r>
                    <m:r>
                      <a:rPr lang="en-US" altLang="zh-HK">
                        <a:latin typeface="Cambria Math"/>
                      </a:rPr>
                      <m:t>=</m:t>
                    </m:r>
                    <m:r>
                      <a:rPr lang="en-AU" altLang="zh-HK" i="1">
                        <a:latin typeface="Cambria Math"/>
                      </a:rPr>
                      <m:t>𝛽</m:t>
                    </m:r>
                    <m:r>
                      <m:rPr>
                        <m:nor/>
                      </m:rPr>
                      <a:rPr lang="en-US" i="1" baseline="-25000" dirty="0"/>
                      <m:t>s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AU" altLang="zh-HK" i="1">
                        <a:latin typeface="Cambria Math"/>
                      </a:rPr>
                      <m:t>𝛽</m:t>
                    </m:r>
                  </m:oMath>
                </a14:m>
                <a:r>
                  <a:rPr lang="en-US" i="1" baseline="-25000" dirty="0" smtClean="0"/>
                  <a:t> i</a:t>
                </a:r>
                <a:endParaRPr lang="ru-RU" i="1" baseline="-250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5" y="3944941"/>
                <a:ext cx="8836583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55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580"/>
          <p:cNvSpPr/>
          <p:nvPr/>
        </p:nvSpPr>
        <p:spPr>
          <a:xfrm>
            <a:off x="94473" y="3944940"/>
            <a:ext cx="8955052" cy="646331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  <p:grpSp>
        <p:nvGrpSpPr>
          <p:cNvPr id="38" name="Group 285"/>
          <p:cNvGrpSpPr/>
          <p:nvPr/>
        </p:nvGrpSpPr>
        <p:grpSpPr>
          <a:xfrm>
            <a:off x="7056283" y="2607941"/>
            <a:ext cx="1862022" cy="317324"/>
            <a:chOff x="24699139" y="4789999"/>
            <a:chExt cx="2682113" cy="447857"/>
          </a:xfrm>
        </p:grpSpPr>
        <p:sp>
          <p:nvSpPr>
            <p:cNvPr id="40" name="Rectangle 286"/>
            <p:cNvSpPr/>
            <p:nvPr/>
          </p:nvSpPr>
          <p:spPr>
            <a:xfrm>
              <a:off x="24944571" y="4789999"/>
              <a:ext cx="2436681" cy="447857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Rectangle 290"/>
            <p:cNvSpPr/>
            <p:nvPr/>
          </p:nvSpPr>
          <p:spPr>
            <a:xfrm>
              <a:off x="24699139" y="4953056"/>
              <a:ext cx="2122466" cy="16249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6" name="Isosceles Triangle 287"/>
          <p:cNvSpPr/>
          <p:nvPr/>
        </p:nvSpPr>
        <p:spPr>
          <a:xfrm>
            <a:off x="8393205" y="2607944"/>
            <a:ext cx="335222" cy="317325"/>
          </a:xfrm>
          <a:prstGeom prst="triangle">
            <a:avLst/>
          </a:prstGeom>
          <a:solidFill>
            <a:srgbClr val="0000FF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7" name="Группа 46"/>
          <p:cNvGrpSpPr/>
          <p:nvPr/>
        </p:nvGrpSpPr>
        <p:grpSpPr>
          <a:xfrm>
            <a:off x="7605613" y="2766606"/>
            <a:ext cx="1277831" cy="99606"/>
            <a:chOff x="4976485" y="2758736"/>
            <a:chExt cx="1090855" cy="82516"/>
          </a:xfrm>
          <a:solidFill>
            <a:schemeClr val="accent3">
              <a:lumMod val="50000"/>
            </a:schemeClr>
          </a:solidFill>
        </p:grpSpPr>
        <p:sp>
          <p:nvSpPr>
            <p:cNvPr id="48" name="Стрелка вправо 47"/>
            <p:cNvSpPr/>
            <p:nvPr/>
          </p:nvSpPr>
          <p:spPr>
            <a:xfrm>
              <a:off x="4976485" y="2789215"/>
              <a:ext cx="1048514" cy="29170"/>
            </a:xfrm>
            <a:prstGeom prst="rightArrow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Isosceles Triangle 287"/>
            <p:cNvSpPr/>
            <p:nvPr/>
          </p:nvSpPr>
          <p:spPr>
            <a:xfrm>
              <a:off x="5982658" y="2758736"/>
              <a:ext cx="84682" cy="82516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607741" y="2668481"/>
            <a:ext cx="1277831" cy="99606"/>
            <a:chOff x="4976486" y="2758736"/>
            <a:chExt cx="1090854" cy="82516"/>
          </a:xfrm>
          <a:solidFill>
            <a:srgbClr val="FF0000"/>
          </a:solidFill>
        </p:grpSpPr>
        <p:sp>
          <p:nvSpPr>
            <p:cNvPr id="51" name="Стрелка вправо 50"/>
            <p:cNvSpPr/>
            <p:nvPr/>
          </p:nvSpPr>
          <p:spPr>
            <a:xfrm>
              <a:off x="4976486" y="2789215"/>
              <a:ext cx="1048515" cy="29170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Isosceles Triangle 287"/>
            <p:cNvSpPr/>
            <p:nvPr/>
          </p:nvSpPr>
          <p:spPr>
            <a:xfrm>
              <a:off x="5982658" y="2758736"/>
              <a:ext cx="84682" cy="82516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-18396" y="304934"/>
            <a:ext cx="724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Введение: генерация фотонных пар</a:t>
            </a:r>
            <a:endParaRPr lang="ru-RU" altLang="ru-RU" sz="3200" dirty="0">
              <a:latin typeface="Calibri (Заголовки)"/>
            </a:endParaRPr>
          </a:p>
        </p:txBody>
      </p:sp>
      <p:sp>
        <p:nvSpPr>
          <p:cNvPr id="36" name="Rounded Rectangle 580"/>
          <p:cNvSpPr/>
          <p:nvPr/>
        </p:nvSpPr>
        <p:spPr>
          <a:xfrm>
            <a:off x="3259992" y="2414810"/>
            <a:ext cx="2594027" cy="788827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ounded Rectangle 580"/>
          <p:cNvSpPr/>
          <p:nvPr/>
        </p:nvSpPr>
        <p:spPr>
          <a:xfrm>
            <a:off x="5876846" y="2388807"/>
            <a:ext cx="963406" cy="632807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/>
          <p:cNvSpPr txBox="1"/>
          <p:nvPr/>
        </p:nvSpPr>
        <p:spPr>
          <a:xfrm>
            <a:off x="7705776" y="2214756"/>
            <a:ext cx="14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s</a:t>
            </a:r>
            <a:r>
              <a:rPr lang="en-AU" sz="2000" dirty="0" smtClean="0">
                <a:solidFill>
                  <a:srgbClr val="FF0000"/>
                </a:solidFill>
              </a:rPr>
              <a:t> (</a:t>
            </a:r>
            <a:r>
              <a:rPr lang="ru-RU" sz="2000" dirty="0" smtClean="0">
                <a:solidFill>
                  <a:srgbClr val="FF0000"/>
                </a:solidFill>
              </a:rPr>
              <a:t>сигнал</a:t>
            </a:r>
            <a:r>
              <a:rPr lang="en-AU" sz="2000" dirty="0" smtClean="0">
                <a:solidFill>
                  <a:srgbClr val="FF0000"/>
                </a:solidFill>
              </a:rPr>
              <a:t>)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8225" y="2894387"/>
            <a:ext cx="157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холостой</a:t>
            </a: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Rounded Rectangle 11"/>
          <p:cNvSpPr/>
          <p:nvPr/>
        </p:nvSpPr>
        <p:spPr>
          <a:xfrm>
            <a:off x="51890" y="4597540"/>
            <a:ext cx="9054836" cy="2260459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0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-3510" y="6205391"/>
            <a:ext cx="9128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[1] </a:t>
            </a:r>
            <a:r>
              <a:rPr lang="en-US" dirty="0" smtClean="0"/>
              <a:t>Loudon</a:t>
            </a:r>
            <a:r>
              <a:rPr lang="en-US" dirty="0"/>
              <a:t>, “</a:t>
            </a:r>
            <a:r>
              <a:rPr lang="en-US" i="1" dirty="0"/>
              <a:t>The Quantum Theory of Light”</a:t>
            </a:r>
            <a:r>
              <a:rPr lang="en-US" dirty="0"/>
              <a:t>, 3rd </a:t>
            </a:r>
            <a:r>
              <a:rPr lang="en-US" dirty="0" err="1" smtClean="0"/>
              <a:t>ed</a:t>
            </a:r>
            <a:r>
              <a:rPr lang="en-US" dirty="0" smtClean="0"/>
              <a:t>, Oxford</a:t>
            </a:r>
            <a:r>
              <a:rPr lang="ru-RU" dirty="0" smtClean="0"/>
              <a:t> </a:t>
            </a:r>
            <a:r>
              <a:rPr lang="en-US" dirty="0"/>
              <a:t>University </a:t>
            </a:r>
            <a:r>
              <a:rPr lang="en-US" dirty="0" smtClean="0"/>
              <a:t>Press (2000)</a:t>
            </a:r>
            <a:endParaRPr lang="en-US" dirty="0"/>
          </a:p>
          <a:p>
            <a:r>
              <a:rPr lang="en-US" dirty="0" smtClean="0"/>
              <a:t>[2] </a:t>
            </a:r>
            <a:r>
              <a:rPr lang="en-US" dirty="0" err="1" smtClean="0"/>
              <a:t>Antonosyan</a:t>
            </a:r>
            <a:r>
              <a:rPr lang="en-US" dirty="0"/>
              <a:t>, </a:t>
            </a:r>
            <a:r>
              <a:rPr lang="en-US" dirty="0" err="1" smtClean="0"/>
              <a:t>Solntsev</a:t>
            </a:r>
            <a:r>
              <a:rPr lang="en-US" dirty="0" smtClean="0"/>
              <a:t>, </a:t>
            </a:r>
            <a:r>
              <a:rPr lang="en-US" dirty="0" err="1" smtClean="0"/>
              <a:t>Sukhorukov</a:t>
            </a:r>
            <a:r>
              <a:rPr lang="en-US" dirty="0"/>
              <a:t>, </a:t>
            </a:r>
            <a:r>
              <a:rPr lang="en-US" dirty="0" smtClean="0"/>
              <a:t>Phys</a:t>
            </a:r>
            <a:r>
              <a:rPr lang="en-US" dirty="0"/>
              <a:t>. Rev. A 90, 043845 (2014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1179597"/>
            <a:ext cx="81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Нормированная амплитуда накачки</a:t>
            </a:r>
            <a:r>
              <a:rPr lang="en-US" sz="2000" i="1" dirty="0" smtClean="0">
                <a:latin typeface="Cambria Math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пропорциональна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l-GR" sz="2000" i="1" dirty="0" smtClean="0"/>
              <a:t>κ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32674" y="549750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Схема гамильтониана, описывающего распространение </a:t>
            </a:r>
            <a:r>
              <a:rPr lang="ru-RU" sz="2000" dirty="0" err="1" smtClean="0"/>
              <a:t>бифотона</a:t>
            </a:r>
            <a:r>
              <a:rPr lang="ru-RU" sz="2000" dirty="0" smtClean="0"/>
              <a:t> в волокне. Потери представлены </a:t>
            </a:r>
            <a:r>
              <a:rPr lang="ru-RU" sz="2000" dirty="0" err="1" smtClean="0"/>
              <a:t>светоделителями</a:t>
            </a:r>
            <a:r>
              <a:rPr lang="ru-RU" sz="2000" dirty="0" smtClean="0"/>
              <a:t> </a:t>
            </a:r>
            <a:r>
              <a:rPr lang="en-US" sz="2000" dirty="0" smtClean="0"/>
              <a:t>[1,2]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98" y="1579707"/>
            <a:ext cx="2757422" cy="5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519158" y="2977882"/>
            <a:ext cx="6142537" cy="2473908"/>
            <a:chOff x="1500731" y="2662615"/>
            <a:chExt cx="6142537" cy="2473908"/>
          </a:xfrm>
        </p:grpSpPr>
        <p:pic>
          <p:nvPicPr>
            <p:cNvPr id="23" name="Picture 360" descr="C:\Работа\Командировки и конференции\(26) Saint-Petersburg OPEN 2016\Рисунки\Схема потерь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31" y="2662615"/>
              <a:ext cx="6142537" cy="2473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2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30" b="77245"/>
            <a:stretch/>
          </p:blipFill>
          <p:spPr bwMode="auto">
            <a:xfrm>
              <a:off x="2813668" y="3582184"/>
              <a:ext cx="742728" cy="35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609386" y="3582184"/>
              <a:ext cx="1025689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latin typeface="+mn-lt"/>
                </a:rPr>
                <a:t>КИ</a:t>
              </a:r>
              <a:r>
                <a:rPr lang="en-US" sz="1900" b="1" dirty="0" smtClean="0">
                  <a:latin typeface="+mn-lt"/>
                </a:rPr>
                <a:t>-</a:t>
              </a:r>
              <a:r>
                <a:rPr lang="ru-RU" sz="1900" b="1" dirty="0" smtClean="0">
                  <a:latin typeface="+mn-lt"/>
                </a:rPr>
                <a:t>ОПУ</a:t>
              </a:r>
              <a:endParaRPr lang="ru-RU" sz="1900" b="1" dirty="0">
                <a:latin typeface="+mn-lt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8" y="2121042"/>
            <a:ext cx="8204876" cy="4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7684" y="2603446"/>
                <a:ext cx="709278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700" i="1" dirty="0" err="1" smtClean="0"/>
                  <a:t>b</a:t>
                </a:r>
                <a:r>
                  <a:rPr lang="en-US" sz="1700" i="1" baseline="-25000" dirty="0" err="1" smtClean="0"/>
                  <a:t>s</a:t>
                </a:r>
                <a:r>
                  <a:rPr lang="en-US" sz="1700" baseline="-25000" dirty="0" err="1" smtClean="0"/>
                  <a:t>,</a:t>
                </a:r>
                <a:r>
                  <a:rPr lang="en-US" sz="1700" i="1" baseline="-25000" dirty="0" err="1" smtClean="0"/>
                  <a:t>i</a:t>
                </a:r>
                <a:r>
                  <a:rPr lang="en-US" sz="1700" dirty="0" smtClean="0"/>
                  <a:t>(</a:t>
                </a:r>
                <a:r>
                  <a:rPr lang="en-US" sz="1700" i="1" dirty="0" smtClean="0"/>
                  <a:t>z</a:t>
                </a:r>
                <a:r>
                  <a:rPr lang="en-US" sz="1700" dirty="0"/>
                  <a:t>) </a:t>
                </a:r>
                <a14:m>
                  <m:oMath xmlns:m="http://schemas.openxmlformats.org/officeDocument/2006/math">
                    <m:r>
                      <a:rPr lang="en-AU" altLang="zh-HK" sz="1700" i="1" smtClean="0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1700" dirty="0" smtClean="0"/>
                  <a:t>операторы уничтожения фотонов, обусловленные потерями</a:t>
                </a:r>
                <a:endParaRPr lang="en-US" altLang="zh-HK" sz="17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2603446"/>
                <a:ext cx="7092789" cy="353943"/>
              </a:xfrm>
              <a:prstGeom prst="rect">
                <a:avLst/>
              </a:prstGeom>
              <a:blipFill rotWithShape="1">
                <a:blip r:embed="rId7"/>
                <a:stretch>
                  <a:fillRect l="-515" t="-5172" b="-22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-18396" y="304934"/>
            <a:ext cx="724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Введение: схема потерь</a:t>
            </a:r>
            <a:endParaRPr lang="ru-RU" altLang="ru-RU" sz="3200" dirty="0">
              <a:latin typeface="Calibri (Заголовки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3375561"/>
            <a:ext cx="636933" cy="305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3375561"/>
            <a:ext cx="636933" cy="305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0454" y="332823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сигнал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4211" y="3328239"/>
            <a:ext cx="1325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холостой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Rounded Rectangle 580"/>
          <p:cNvSpPr/>
          <p:nvPr/>
        </p:nvSpPr>
        <p:spPr>
          <a:xfrm>
            <a:off x="1727684" y="2603446"/>
            <a:ext cx="7092788" cy="353943"/>
          </a:xfrm>
          <a:prstGeom prst="roundRect">
            <a:avLst/>
          </a:prstGeom>
          <a:solidFill>
            <a:srgbClr val="FA8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73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710"/>
            <a:ext cx="9144000" cy="1165225"/>
          </a:xfrm>
          <a:prstGeom prst="rect">
            <a:avLst/>
          </a:prstGeom>
          <a:solidFill>
            <a:srgbClr val="FCBD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3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68" y="1887819"/>
            <a:ext cx="4327390" cy="7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76404" y="1209333"/>
            <a:ext cx="5155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Эволюция вектора состояния может быть описана уравнением </a:t>
            </a:r>
            <a:r>
              <a:rPr lang="ru-RU" sz="2000" dirty="0" err="1" smtClean="0"/>
              <a:t>Шрёдингера</a:t>
            </a:r>
            <a:r>
              <a:rPr lang="en-US" sz="2000" dirty="0" smtClean="0"/>
              <a:t> [1]</a:t>
            </a:r>
            <a:r>
              <a:rPr lang="ru-RU" sz="2000" dirty="0" smtClean="0"/>
              <a:t>: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14041" y="288925"/>
            <a:ext cx="9158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+mj-lt"/>
              </a:rPr>
              <a:t>Сценарии распространения одиночного фотона</a:t>
            </a:r>
            <a:endParaRPr lang="ru-RU" altLang="ru-RU" sz="3200" dirty="0">
              <a:latin typeface="Calibri (Заголовки)"/>
            </a:endParaRPr>
          </a:p>
        </p:txBody>
      </p:sp>
      <p:pic>
        <p:nvPicPr>
          <p:cNvPr id="19" name="Picture 2" descr="C:\Работа\(4) Аспирантура, квантовая криптография\Диссертация\Диссертация_Вавулин\Статья в OC и др для второй главы\pict\Схема (рус)_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7" y="2612332"/>
            <a:ext cx="7559069" cy="38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60531" y="2964867"/>
            <a:ext cx="2962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Возможные сценарии распространения одиночного фотона: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3500" y="5426231"/>
            <a:ext cx="3926758" cy="1310915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2959" y="5413707"/>
            <a:ext cx="3924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Квадрат модуля амплитуды волновой функции показывает ожидаемое значения числа фотонов: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(z) = |</a:t>
            </a:r>
            <a:r>
              <a:rPr lang="ru-RU" sz="2000" dirty="0" smtClean="0"/>
              <a:t>Ф</a:t>
            </a:r>
            <a:r>
              <a:rPr lang="en-US" sz="2000" baseline="-25000" dirty="0" smtClean="0"/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)|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aseline="30000" dirty="0"/>
          </a:p>
        </p:txBody>
      </p:sp>
      <p:sp>
        <p:nvSpPr>
          <p:cNvPr id="24" name="Rounded Rectangle 578"/>
          <p:cNvSpPr/>
          <p:nvPr/>
        </p:nvSpPr>
        <p:spPr>
          <a:xfrm>
            <a:off x="1403648" y="2960948"/>
            <a:ext cx="2919355" cy="1019582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3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8" y="2195598"/>
            <a:ext cx="2398854" cy="5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9107" y="1179935"/>
            <a:ext cx="3808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Рассматривается следующее состояние одиночного фотона в оптическом волокне:</a:t>
            </a:r>
            <a:endParaRPr lang="ru-RU" sz="2000" dirty="0"/>
          </a:p>
        </p:txBody>
      </p:sp>
      <p:sp>
        <p:nvSpPr>
          <p:cNvPr id="27" name="Rounded Rectangle 578"/>
          <p:cNvSpPr/>
          <p:nvPr/>
        </p:nvSpPr>
        <p:spPr>
          <a:xfrm>
            <a:off x="97359" y="1217140"/>
            <a:ext cx="3804875" cy="155945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7182002-0B3F-4C5C-BA0B-AD2B3049BB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56076" y="6306136"/>
            <a:ext cx="3109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[1] </a:t>
            </a:r>
            <a:r>
              <a:rPr lang="de-DE" sz="1600" dirty="0" smtClean="0"/>
              <a:t>R</a:t>
            </a:r>
            <a:r>
              <a:rPr lang="de-DE" sz="1600" dirty="0"/>
              <a:t>. Kruse et al.</a:t>
            </a:r>
            <a:r>
              <a:rPr lang="en-US" sz="1600" dirty="0"/>
              <a:t>, New J. Phys. 15 083046–0830424 (2013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sp>
        <p:nvSpPr>
          <p:cNvPr id="17" name="Rounded Rectangle 578"/>
          <p:cNvSpPr/>
          <p:nvPr/>
        </p:nvSpPr>
        <p:spPr>
          <a:xfrm>
            <a:off x="4013489" y="1238485"/>
            <a:ext cx="5081549" cy="67873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13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8764</TotalTime>
  <Words>4558</Words>
  <Application>Microsoft Office PowerPoint</Application>
  <PresentationFormat>Экран (4:3)</PresentationFormat>
  <Paragraphs>403</Paragraphs>
  <Slides>29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Вавулин</dc:creator>
  <cp:lastModifiedBy>Дима</cp:lastModifiedBy>
  <cp:revision>696</cp:revision>
  <dcterms:created xsi:type="dcterms:W3CDTF">2010-11-11T11:34:04Z</dcterms:created>
  <dcterms:modified xsi:type="dcterms:W3CDTF">2018-06-20T11:59:48Z</dcterms:modified>
</cp:coreProperties>
</file>