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464" r:id="rId2"/>
    <p:sldId id="500" r:id="rId3"/>
    <p:sldId id="436" r:id="rId4"/>
    <p:sldId id="576" r:id="rId5"/>
    <p:sldId id="579" r:id="rId6"/>
    <p:sldId id="580" r:id="rId7"/>
    <p:sldId id="581" r:id="rId8"/>
    <p:sldId id="578" r:id="rId9"/>
    <p:sldId id="601" r:id="rId10"/>
    <p:sldId id="602" r:id="rId11"/>
    <p:sldId id="574" r:id="rId12"/>
    <p:sldId id="575" r:id="rId13"/>
    <p:sldId id="582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95" r:id="rId27"/>
    <p:sldId id="596" r:id="rId28"/>
    <p:sldId id="597" r:id="rId29"/>
    <p:sldId id="603" r:id="rId30"/>
    <p:sldId id="598" r:id="rId31"/>
    <p:sldId id="599" r:id="rId32"/>
    <p:sldId id="600" r:id="rId33"/>
    <p:sldId id="504" r:id="rId34"/>
    <p:sldId id="539" r:id="rId35"/>
    <p:sldId id="509" r:id="rId36"/>
    <p:sldId id="433" r:id="rId37"/>
    <p:sldId id="472" r:id="rId38"/>
    <p:sldId id="536" r:id="rId39"/>
    <p:sldId id="538" r:id="rId40"/>
    <p:sldId id="604" r:id="rId41"/>
    <p:sldId id="605" r:id="rId42"/>
    <p:sldId id="622" r:id="rId43"/>
    <p:sldId id="483" r:id="rId44"/>
    <p:sldId id="567" r:id="rId45"/>
    <p:sldId id="606" r:id="rId46"/>
    <p:sldId id="607" r:id="rId47"/>
    <p:sldId id="609" r:id="rId48"/>
    <p:sldId id="610" r:id="rId49"/>
    <p:sldId id="611" r:id="rId50"/>
    <p:sldId id="612" r:id="rId51"/>
    <p:sldId id="614" r:id="rId52"/>
    <p:sldId id="618" r:id="rId53"/>
    <p:sldId id="619" r:id="rId54"/>
    <p:sldId id="621" r:id="rId55"/>
    <p:sldId id="620" r:id="rId56"/>
    <p:sldId id="608" r:id="rId57"/>
    <p:sldId id="395" r:id="rId58"/>
    <p:sldId id="373" r:id="rId59"/>
    <p:sldId id="375" r:id="rId60"/>
    <p:sldId id="376" r:id="rId61"/>
    <p:sldId id="564" r:id="rId62"/>
    <p:sldId id="562" r:id="rId63"/>
    <p:sldId id="569" r:id="rId64"/>
    <p:sldId id="461" r:id="rId65"/>
    <p:sldId id="546" r:id="rId66"/>
    <p:sldId id="493" r:id="rId67"/>
    <p:sldId id="495" r:id="rId68"/>
    <p:sldId id="561" r:id="rId69"/>
    <p:sldId id="494" r:id="rId70"/>
    <p:sldId id="485" r:id="rId71"/>
    <p:sldId id="486" r:id="rId72"/>
    <p:sldId id="487" r:id="rId73"/>
    <p:sldId id="488" r:id="rId74"/>
    <p:sldId id="489" r:id="rId75"/>
    <p:sldId id="490" r:id="rId76"/>
    <p:sldId id="553" r:id="rId77"/>
    <p:sldId id="542" r:id="rId78"/>
    <p:sldId id="570" r:id="rId79"/>
    <p:sldId id="571" r:id="rId80"/>
    <p:sldId id="572" r:id="rId81"/>
    <p:sldId id="573" r:id="rId82"/>
    <p:sldId id="616" r:id="rId83"/>
    <p:sldId id="615" r:id="rId84"/>
    <p:sldId id="568" r:id="rId85"/>
    <p:sldId id="455" r:id="rId86"/>
    <p:sldId id="532" r:id="rId8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66CC"/>
    <a:srgbClr val="0000FF"/>
    <a:srgbClr val="FF3399"/>
    <a:srgbClr val="CC6600"/>
    <a:srgbClr val="66FFFF"/>
    <a:srgbClr val="FFFFCC"/>
    <a:srgbClr val="CC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040" autoAdjust="0"/>
  </p:normalViewPr>
  <p:slideViewPr>
    <p:cSldViewPr snapToGrid="0">
      <p:cViewPr varScale="1">
        <p:scale>
          <a:sx n="54" d="100"/>
          <a:sy n="54" d="100"/>
        </p:scale>
        <p:origin x="5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8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45A0D-B986-4D13-AE13-242DF147446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055D4-7DE2-4100-80E5-302FEF93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6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55D4-7DE2-4100-80E5-302FEF93C4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64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CCB15-B866-4298-A71D-903FF85FDA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5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CCB15-B866-4298-A71D-903FF85FDA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56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CCB15-B866-4298-A71D-903FF85FDA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7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CCB15-B866-4298-A71D-903FF85FDA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43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CCB15-B866-4298-A71D-903FF85FDA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11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CCB15-B866-4298-A71D-903FF85FDA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89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C786F-B662-421D-8C11-682E9A24F1C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15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06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41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55D4-7DE2-4100-80E5-302FEF93C42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8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9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77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38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555A53-8431-49F7-8B73-0B599E0BA2AB}" type="slidenum">
              <a:rPr lang="en-US" sz="1200"/>
              <a:pPr algn="r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78880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D284A5D-ED66-4078-81B9-CA009E3DC5F1}" type="slidenum">
              <a:rPr lang="en-US" altLang="ru-RU" sz="1200"/>
              <a:pPr algn="r" eaLnBrk="1" hangingPunct="1"/>
              <a:t>37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1757972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89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14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99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63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16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7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582CE-4411-4BFE-84BF-DE532DB69F48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128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39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916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27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53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84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18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66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714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563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3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314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036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30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09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980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37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55D4-7DE2-4100-80E5-302FEF93C427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287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55D4-7DE2-4100-80E5-302FEF93C427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23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55D4-7DE2-4100-80E5-302FEF93C427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15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55D4-7DE2-4100-80E5-302FEF93C427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645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9B52AEF9-1FB0-4582-882F-E14BD96D8C7B}" type="slidenum">
              <a:rPr lang="en-US" altLang="ru-RU" sz="1400" smtClean="0"/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85</a:t>
            </a:fld>
            <a:endParaRPr lang="en-US" altLang="ru-RU" sz="1400" smtClean="0"/>
          </a:p>
        </p:txBody>
      </p:sp>
    </p:spTree>
    <p:extLst>
      <p:ext uri="{BB962C8B-B14F-4D97-AF65-F5344CB8AC3E}">
        <p14:creationId xmlns:p14="http://schemas.microsoft.com/office/powerpoint/2010/main" val="57389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66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1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83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91A8-36B8-D74C-8D89-46270783225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9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E53BC7-DD23-452B-9288-FEAAC152365D}" type="slidenum">
              <a:rPr lang="en-US" sz="1200"/>
              <a:pPr algn="r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7153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CCB15-B866-4298-A71D-903FF85FDA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9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4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9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119A-D143-42DA-8D8A-FAB348B6E8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919100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99BE6F4-366B-412C-8D11-6C20B94CFD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71768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7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7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1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9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9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3C1D1-2E6E-4A00-8374-F7624A0EEC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324A-F9C6-48F6-97D7-D54CDB011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3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0.png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1.png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130.png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130.png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8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11.04018" TargetMode="External"/><Relationship Id="rId7" Type="http://schemas.openxmlformats.org/officeDocument/2006/relationships/hyperlink" Target="https://arxiv.org/abs/1801.100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ru/citations?user=xfGId7sAAAAJ&amp;hl=ru&amp;oi=sra" TargetMode="External"/><Relationship Id="rId5" Type="http://schemas.openxmlformats.org/officeDocument/2006/relationships/hyperlink" Target="https://scholar.google.ru/citations?user=YOCtdE8AAAAJ&amp;hl=ru&amp;oi=sra" TargetMode="External"/><Relationship Id="rId4" Type="http://schemas.openxmlformats.org/officeDocument/2006/relationships/hyperlink" Target="https://scholar.google.ru/citations?user=swhvVGsAAAAJ&amp;hl=ru&amp;oi=sra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7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0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8.emf"/><Relationship Id="rId11" Type="http://schemas.openxmlformats.org/officeDocument/2006/relationships/image" Target="../media/image105.wmf"/><Relationship Id="rId5" Type="http://schemas.openxmlformats.org/officeDocument/2006/relationships/image" Target="../media/image107.emf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106.emf"/><Relationship Id="rId9" Type="http://schemas.openxmlformats.org/officeDocument/2006/relationships/image" Target="../media/image11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5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9.08759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emf"/><Relationship Id="rId4" Type="http://schemas.openxmlformats.org/officeDocument/2006/relationships/image" Target="../media/image11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5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6.png"/><Relationship Id="rId4" Type="http://schemas.openxmlformats.org/officeDocument/2006/relationships/image" Target="../media/image1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emf"/><Relationship Id="rId5" Type="http://schemas.openxmlformats.org/officeDocument/2006/relationships/image" Target="../media/image127.emf"/><Relationship Id="rId4" Type="http://schemas.openxmlformats.org/officeDocument/2006/relationships/image" Target="../media/image1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emf"/><Relationship Id="rId5" Type="http://schemas.openxmlformats.org/officeDocument/2006/relationships/image" Target="../media/image127.emf"/><Relationship Id="rId4" Type="http://schemas.openxmlformats.org/officeDocument/2006/relationships/image" Target="../media/image11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13" Type="http://schemas.openxmlformats.org/officeDocument/2006/relationships/image" Target="../media/image135.emf"/><Relationship Id="rId3" Type="http://schemas.openxmlformats.org/officeDocument/2006/relationships/image" Target="../media/image116.jpeg"/><Relationship Id="rId7" Type="http://schemas.openxmlformats.org/officeDocument/2006/relationships/image" Target="../media/image129.emf"/><Relationship Id="rId12" Type="http://schemas.openxmlformats.org/officeDocument/2006/relationships/image" Target="../media/image13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emf"/><Relationship Id="rId11" Type="http://schemas.openxmlformats.org/officeDocument/2006/relationships/image" Target="../media/image133.emf"/><Relationship Id="rId5" Type="http://schemas.openxmlformats.org/officeDocument/2006/relationships/image" Target="../media/image127.emf"/><Relationship Id="rId10" Type="http://schemas.openxmlformats.org/officeDocument/2006/relationships/image" Target="../media/image132.emf"/><Relationship Id="rId4" Type="http://schemas.openxmlformats.org/officeDocument/2006/relationships/image" Target="../media/image117.png"/><Relationship Id="rId9" Type="http://schemas.openxmlformats.org/officeDocument/2006/relationships/image" Target="../media/image1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hyperlink" Target="https://arxiv.org/abs/1706.0059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136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7" Type="http://schemas.openxmlformats.org/officeDocument/2006/relationships/hyperlink" Target="https://arxiv.org/abs/1706.0059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36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140.wmf"/><Relationship Id="rId3" Type="http://schemas.openxmlformats.org/officeDocument/2006/relationships/hyperlink" Target="https://arxiv.org/abs/1706.00592" TargetMode="External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5" Type="http://schemas.openxmlformats.org/officeDocument/2006/relationships/oleObject" Target="../embeddings/oleObject87.bin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37.wmf"/><Relationship Id="rId14" Type="http://schemas.openxmlformats.org/officeDocument/2006/relationships/image" Target="../media/image14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3.emf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44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41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hyperlink" Target="https://arxiv.org/abs/1809.087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hyperlink" Target="http://&#1088;&#1085;&#1092;.&#1088;&#1092;/" TargetMode="External"/><Relationship Id="rId7" Type="http://schemas.openxmlformats.org/officeDocument/2006/relationships/image" Target="../media/image15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jpeg"/><Relationship Id="rId5" Type="http://schemas.openxmlformats.org/officeDocument/2006/relationships/hyperlink" Target="http://www.rfbr.ru/" TargetMode="External"/><Relationship Id="rId10" Type="http://schemas.openxmlformats.org/officeDocument/2006/relationships/image" Target="../media/image159.jpeg"/><Relationship Id="rId4" Type="http://schemas.openxmlformats.org/officeDocument/2006/relationships/image" Target="../media/image154.png"/><Relationship Id="rId9" Type="http://schemas.openxmlformats.org/officeDocument/2006/relationships/image" Target="../media/image15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800099" y="223916"/>
            <a:ext cx="10544175" cy="1335260"/>
          </a:xfrm>
          <a:prstGeom prst="roundRect">
            <a:avLst>
              <a:gd name="adj" fmla="val 5239"/>
            </a:avLst>
          </a:prstGeom>
          <a:solidFill>
            <a:srgbClr val="FFC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9149" y="1581449"/>
            <a:ext cx="10544175" cy="3697283"/>
          </a:xfrm>
          <a:prstGeom prst="roundRect">
            <a:avLst>
              <a:gd name="adj" fmla="val 5239"/>
            </a:avLst>
          </a:prstGeom>
          <a:solidFill>
            <a:srgbClr val="FFC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752850" y="-747464"/>
            <a:ext cx="680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en-US" sz="2000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4624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3" name="Picture 3" descr="kaz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3022632"/>
            <a:ext cx="10544175" cy="31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4360" y="494682"/>
            <a:ext cx="11066150" cy="101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>
              <a:lnSpc>
                <a:spcPts val="157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Photon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echo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quantum memories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>
              <a:lnSpc>
                <a:spcPts val="1705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>
              <a:lnSpc>
                <a:spcPts val="1705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Moiseev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 algn="ctr">
              <a:spcAft>
                <a:spcPts val="0"/>
              </a:spcAft>
            </a:pPr>
            <a:endParaRPr lang="en-US" i="1" dirty="0" smtClean="0">
              <a:latin typeface="TimesNewRomanPS-ItalicMT"/>
              <a:ea typeface="Times New Roman" panose="02020603050405020304" pitchFamily="18" charset="0"/>
              <a:cs typeface="TimesNewRomanPS-ItalicMT"/>
            </a:endParaRPr>
          </a:p>
        </p:txBody>
      </p:sp>
      <p:grpSp>
        <p:nvGrpSpPr>
          <p:cNvPr id="104" name="Group 22"/>
          <p:cNvGrpSpPr/>
          <p:nvPr/>
        </p:nvGrpSpPr>
        <p:grpSpPr>
          <a:xfrm>
            <a:off x="10096528" y="5112327"/>
            <a:ext cx="1219207" cy="1445417"/>
            <a:chOff x="7124719" y="1683545"/>
            <a:chExt cx="1219207" cy="1445417"/>
          </a:xfrm>
        </p:grpSpPr>
        <p:sp>
          <p:nvSpPr>
            <p:cNvPr id="105" name="TextBox 104"/>
            <p:cNvSpPr txBox="1"/>
            <p:nvPr/>
          </p:nvSpPr>
          <p:spPr>
            <a:xfrm>
              <a:off x="7124719" y="2790408"/>
              <a:ext cx="1219207" cy="338554"/>
            </a:xfrm>
            <a:prstGeom prst="rect">
              <a:avLst/>
            </a:prstGeom>
            <a:solidFill>
              <a:srgbClr val="FFC000">
                <a:alpha val="52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Volga river </a:t>
              </a:r>
              <a:endParaRPr lang="en-US" sz="1600" b="1" dirty="0"/>
            </a:p>
          </p:txBody>
        </p:sp>
        <p:cxnSp>
          <p:nvCxnSpPr>
            <p:cNvPr id="106" name="Straight Arrow Connector 20"/>
            <p:cNvCxnSpPr/>
            <p:nvPr/>
          </p:nvCxnSpPr>
          <p:spPr>
            <a:xfrm flipV="1">
              <a:off x="7685110" y="1683545"/>
              <a:ext cx="126373" cy="10572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Прямоугольник 106"/>
          <p:cNvSpPr/>
          <p:nvPr/>
        </p:nvSpPr>
        <p:spPr>
          <a:xfrm>
            <a:off x="2118767" y="1830857"/>
            <a:ext cx="93994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Kazan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Quantum Center, Kazan National Research Technical University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named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A.N.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Tupolev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 Marx Street, Kazan 420111, Russia, Russia    </a:t>
            </a:r>
          </a:p>
          <a:p>
            <a:pPr indent="182880" algn="ctr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 algn="ctr">
              <a:lnSpc>
                <a:spcPts val="1225"/>
              </a:lnSpc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823171" y="1989853"/>
            <a:ext cx="1152128" cy="338477"/>
            <a:chOff x="7458699" y="4520158"/>
            <a:chExt cx="1152128" cy="338477"/>
          </a:xfrm>
        </p:grpSpPr>
        <p:grpSp>
          <p:nvGrpSpPr>
            <p:cNvPr id="109" name="Group 4"/>
            <p:cNvGrpSpPr>
              <a:grpSpLocks/>
            </p:cNvGrpSpPr>
            <p:nvPr/>
          </p:nvGrpSpPr>
          <p:grpSpPr bwMode="auto">
            <a:xfrm>
              <a:off x="8254293" y="4523737"/>
              <a:ext cx="356534" cy="280636"/>
              <a:chOff x="5359" y="2335"/>
              <a:chExt cx="985" cy="756"/>
            </a:xfrm>
          </p:grpSpPr>
          <p:sp>
            <p:nvSpPr>
              <p:cNvPr id="152" name="AutoShape 5"/>
              <p:cNvSpPr>
                <a:spLocks noChangeArrowheads="1"/>
              </p:cNvSpPr>
              <p:nvPr/>
            </p:nvSpPr>
            <p:spPr bwMode="auto">
              <a:xfrm flipH="1">
                <a:off x="5558" y="2470"/>
                <a:ext cx="306" cy="144"/>
              </a:xfrm>
              <a:prstGeom prst="homePlate">
                <a:avLst>
                  <a:gd name="adj" fmla="val 5312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Rectangle 6"/>
              <p:cNvSpPr>
                <a:spLocks noChangeArrowheads="1"/>
              </p:cNvSpPr>
              <p:nvPr/>
            </p:nvSpPr>
            <p:spPr bwMode="auto">
              <a:xfrm>
                <a:off x="5734" y="2470"/>
                <a:ext cx="205" cy="143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AutoShape 7"/>
              <p:cNvSpPr>
                <a:spLocks noChangeArrowheads="1"/>
              </p:cNvSpPr>
              <p:nvPr/>
            </p:nvSpPr>
            <p:spPr bwMode="auto">
              <a:xfrm flipH="1">
                <a:off x="5618" y="2527"/>
                <a:ext cx="260" cy="143"/>
              </a:xfrm>
              <a:prstGeom prst="homePlate">
                <a:avLst>
                  <a:gd name="adj" fmla="val 4545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AutoShape 8"/>
              <p:cNvSpPr>
                <a:spLocks noChangeArrowheads="1"/>
              </p:cNvSpPr>
              <p:nvPr/>
            </p:nvSpPr>
            <p:spPr bwMode="auto">
              <a:xfrm flipH="1">
                <a:off x="5683" y="2594"/>
                <a:ext cx="260" cy="143"/>
              </a:xfrm>
              <a:prstGeom prst="homePlate">
                <a:avLst>
                  <a:gd name="adj" fmla="val 4545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AutoShape 9"/>
              <p:cNvSpPr>
                <a:spLocks noChangeArrowheads="1"/>
              </p:cNvSpPr>
              <p:nvPr/>
            </p:nvSpPr>
            <p:spPr bwMode="auto">
              <a:xfrm flipH="1">
                <a:off x="5481" y="2391"/>
                <a:ext cx="271" cy="143"/>
              </a:xfrm>
              <a:prstGeom prst="homePlate">
                <a:avLst>
                  <a:gd name="adj" fmla="val 47378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7" name="Group 10"/>
              <p:cNvGrpSpPr>
                <a:grpSpLocks/>
              </p:cNvGrpSpPr>
              <p:nvPr/>
            </p:nvGrpSpPr>
            <p:grpSpPr bwMode="auto">
              <a:xfrm>
                <a:off x="5645" y="2361"/>
                <a:ext cx="663" cy="143"/>
                <a:chOff x="5473" y="2393"/>
                <a:chExt cx="663" cy="143"/>
              </a:xfrm>
            </p:grpSpPr>
            <p:sp>
              <p:nvSpPr>
                <p:cNvPr id="181" name="Rectangle 11"/>
                <p:cNvSpPr>
                  <a:spLocks noChangeArrowheads="1"/>
                </p:cNvSpPr>
                <p:nvPr/>
              </p:nvSpPr>
              <p:spPr bwMode="auto">
                <a:xfrm>
                  <a:off x="5711" y="2393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2" name="AutoShape 12"/>
                <p:cNvSpPr>
                  <a:spLocks noChangeArrowheads="1"/>
                </p:cNvSpPr>
                <p:nvPr/>
              </p:nvSpPr>
              <p:spPr bwMode="auto">
                <a:xfrm flipH="1">
                  <a:off x="5473" y="2393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3" name="AutoShape 13"/>
                <p:cNvSpPr>
                  <a:spLocks noChangeArrowheads="1"/>
                </p:cNvSpPr>
                <p:nvPr/>
              </p:nvSpPr>
              <p:spPr bwMode="auto">
                <a:xfrm>
                  <a:off x="5916" y="2393"/>
                  <a:ext cx="220" cy="142"/>
                </a:xfrm>
                <a:prstGeom prst="homePlate">
                  <a:avLst>
                    <a:gd name="adj" fmla="val 38732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58" name="Rectangle 14"/>
              <p:cNvSpPr>
                <a:spLocks noChangeArrowheads="1"/>
              </p:cNvSpPr>
              <p:nvPr/>
            </p:nvSpPr>
            <p:spPr bwMode="auto">
              <a:xfrm>
                <a:off x="5417" y="2335"/>
                <a:ext cx="923" cy="1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Rectangle 15"/>
              <p:cNvSpPr>
                <a:spLocks noChangeArrowheads="1"/>
              </p:cNvSpPr>
              <p:nvPr/>
            </p:nvSpPr>
            <p:spPr bwMode="auto">
              <a:xfrm>
                <a:off x="5885" y="2478"/>
                <a:ext cx="205" cy="143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60" name="AutoShape 16"/>
              <p:cNvCxnSpPr>
                <a:cxnSpLocks noChangeShapeType="1"/>
              </p:cNvCxnSpPr>
              <p:nvPr/>
            </p:nvCxnSpPr>
            <p:spPr bwMode="auto">
              <a:xfrm>
                <a:off x="5621" y="2820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1" name="Rectangle 17"/>
              <p:cNvSpPr>
                <a:spLocks noChangeArrowheads="1"/>
              </p:cNvSpPr>
              <p:nvPr/>
            </p:nvSpPr>
            <p:spPr bwMode="auto">
              <a:xfrm>
                <a:off x="5754" y="2844"/>
                <a:ext cx="345" cy="1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2" name="Group 18"/>
              <p:cNvGrpSpPr>
                <a:grpSpLocks/>
              </p:cNvGrpSpPr>
              <p:nvPr/>
            </p:nvGrpSpPr>
            <p:grpSpPr bwMode="auto">
              <a:xfrm>
                <a:off x="5940" y="2461"/>
                <a:ext cx="355" cy="146"/>
                <a:chOff x="5551" y="2844"/>
                <a:chExt cx="287" cy="81"/>
              </a:xfrm>
            </p:grpSpPr>
            <p:sp>
              <p:nvSpPr>
                <p:cNvPr id="178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5737" y="2844"/>
                  <a:ext cx="101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9" name="AutoShape 20"/>
                <p:cNvSpPr>
                  <a:spLocks noChangeArrowheads="1"/>
                </p:cNvSpPr>
                <p:nvPr/>
              </p:nvSpPr>
              <p:spPr bwMode="auto">
                <a:xfrm flipH="1">
                  <a:off x="5551" y="2844"/>
                  <a:ext cx="89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0" name="Rectangle 21"/>
                <p:cNvSpPr>
                  <a:spLocks noChangeArrowheads="1"/>
                </p:cNvSpPr>
                <p:nvPr/>
              </p:nvSpPr>
              <p:spPr bwMode="auto">
                <a:xfrm>
                  <a:off x="5640" y="2844"/>
                  <a:ext cx="94" cy="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3" name="Group 22"/>
              <p:cNvGrpSpPr>
                <a:grpSpLocks/>
              </p:cNvGrpSpPr>
              <p:nvPr/>
            </p:nvGrpSpPr>
            <p:grpSpPr bwMode="auto">
              <a:xfrm>
                <a:off x="5676" y="2628"/>
                <a:ext cx="482" cy="193"/>
                <a:chOff x="5551" y="2844"/>
                <a:chExt cx="287" cy="81"/>
              </a:xfrm>
            </p:grpSpPr>
            <p:sp>
              <p:nvSpPr>
                <p:cNvPr id="175" name="AutoShape 23"/>
                <p:cNvSpPr>
                  <a:spLocks noChangeArrowheads="1"/>
                </p:cNvSpPr>
                <p:nvPr/>
              </p:nvSpPr>
              <p:spPr bwMode="auto">
                <a:xfrm flipV="1">
                  <a:off x="5737" y="2844"/>
                  <a:ext cx="101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" name="AutoShape 24"/>
                <p:cNvSpPr>
                  <a:spLocks noChangeArrowheads="1"/>
                </p:cNvSpPr>
                <p:nvPr/>
              </p:nvSpPr>
              <p:spPr bwMode="auto">
                <a:xfrm flipH="1">
                  <a:off x="5551" y="2844"/>
                  <a:ext cx="89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7" name="Rectangle 25"/>
                <p:cNvSpPr>
                  <a:spLocks noChangeArrowheads="1"/>
                </p:cNvSpPr>
                <p:nvPr/>
              </p:nvSpPr>
              <p:spPr bwMode="auto">
                <a:xfrm>
                  <a:off x="5640" y="2844"/>
                  <a:ext cx="94" cy="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4" name="Group 26"/>
              <p:cNvGrpSpPr>
                <a:grpSpLocks/>
              </p:cNvGrpSpPr>
              <p:nvPr/>
            </p:nvGrpSpPr>
            <p:grpSpPr bwMode="auto">
              <a:xfrm>
                <a:off x="5488" y="2857"/>
                <a:ext cx="307" cy="146"/>
                <a:chOff x="5484" y="2837"/>
                <a:chExt cx="327" cy="146"/>
              </a:xfrm>
            </p:grpSpPr>
            <p:sp>
              <p:nvSpPr>
                <p:cNvPr id="173" name="AutoShape 27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" name="AutoShape 28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5" name="Group 29"/>
              <p:cNvGrpSpPr>
                <a:grpSpLocks/>
              </p:cNvGrpSpPr>
              <p:nvPr/>
            </p:nvGrpSpPr>
            <p:grpSpPr bwMode="auto">
              <a:xfrm>
                <a:off x="5359" y="2384"/>
                <a:ext cx="184" cy="427"/>
                <a:chOff x="5359" y="2384"/>
                <a:chExt cx="184" cy="427"/>
              </a:xfrm>
            </p:grpSpPr>
            <p:sp>
              <p:nvSpPr>
                <p:cNvPr id="171" name="AutoShape 30"/>
                <p:cNvSpPr>
                  <a:spLocks noChangeArrowheads="1"/>
                </p:cNvSpPr>
                <p:nvPr/>
              </p:nvSpPr>
              <p:spPr bwMode="auto">
                <a:xfrm rot="13525621">
                  <a:off x="5237" y="2506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 rot="13525621">
                  <a:off x="5341" y="2610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6" name="Group 32"/>
              <p:cNvGrpSpPr>
                <a:grpSpLocks/>
              </p:cNvGrpSpPr>
              <p:nvPr/>
            </p:nvGrpSpPr>
            <p:grpSpPr bwMode="auto">
              <a:xfrm flipH="1">
                <a:off x="5359" y="2664"/>
                <a:ext cx="180" cy="427"/>
                <a:chOff x="5359" y="2384"/>
                <a:chExt cx="184" cy="427"/>
              </a:xfrm>
            </p:grpSpPr>
            <p:sp>
              <p:nvSpPr>
                <p:cNvPr id="169" name="AutoShape 33"/>
                <p:cNvSpPr>
                  <a:spLocks noChangeArrowheads="1"/>
                </p:cNvSpPr>
                <p:nvPr/>
              </p:nvSpPr>
              <p:spPr bwMode="auto">
                <a:xfrm rot="13525621">
                  <a:off x="5237" y="2506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" name="AutoShape 34"/>
                <p:cNvSpPr>
                  <a:spLocks noChangeArrowheads="1"/>
                </p:cNvSpPr>
                <p:nvPr/>
              </p:nvSpPr>
              <p:spPr bwMode="auto">
                <a:xfrm rot="13525621">
                  <a:off x="5341" y="2610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167" name="AutoShape 35"/>
              <p:cNvCxnSpPr>
                <a:cxnSpLocks noChangeShapeType="1"/>
              </p:cNvCxnSpPr>
              <p:nvPr/>
            </p:nvCxnSpPr>
            <p:spPr bwMode="auto">
              <a:xfrm>
                <a:off x="5570" y="2628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8" name="AutoShape 36"/>
              <p:cNvCxnSpPr>
                <a:cxnSpLocks noChangeShapeType="1"/>
              </p:cNvCxnSpPr>
              <p:nvPr/>
            </p:nvCxnSpPr>
            <p:spPr bwMode="auto">
              <a:xfrm>
                <a:off x="5606" y="2844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0" name="Group 37"/>
            <p:cNvGrpSpPr>
              <a:grpSpLocks/>
            </p:cNvGrpSpPr>
            <p:nvPr/>
          </p:nvGrpSpPr>
          <p:grpSpPr bwMode="auto">
            <a:xfrm flipH="1">
              <a:off x="7458699" y="4525964"/>
              <a:ext cx="355085" cy="280636"/>
              <a:chOff x="5359" y="2335"/>
              <a:chExt cx="985" cy="756"/>
            </a:xfrm>
          </p:grpSpPr>
          <p:sp>
            <p:nvSpPr>
              <p:cNvPr id="120" name="AutoShape 38"/>
              <p:cNvSpPr>
                <a:spLocks noChangeArrowheads="1"/>
              </p:cNvSpPr>
              <p:nvPr/>
            </p:nvSpPr>
            <p:spPr bwMode="auto">
              <a:xfrm flipH="1">
                <a:off x="5558" y="2470"/>
                <a:ext cx="306" cy="144"/>
              </a:xfrm>
              <a:prstGeom prst="homePlate">
                <a:avLst>
                  <a:gd name="adj" fmla="val 5312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5734" y="2470"/>
                <a:ext cx="205" cy="143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AutoShape 40"/>
              <p:cNvSpPr>
                <a:spLocks noChangeArrowheads="1"/>
              </p:cNvSpPr>
              <p:nvPr/>
            </p:nvSpPr>
            <p:spPr bwMode="auto">
              <a:xfrm flipH="1">
                <a:off x="5618" y="2527"/>
                <a:ext cx="260" cy="143"/>
              </a:xfrm>
              <a:prstGeom prst="homePlate">
                <a:avLst>
                  <a:gd name="adj" fmla="val 4545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AutoShape 41"/>
              <p:cNvSpPr>
                <a:spLocks noChangeArrowheads="1"/>
              </p:cNvSpPr>
              <p:nvPr/>
            </p:nvSpPr>
            <p:spPr bwMode="auto">
              <a:xfrm flipH="1">
                <a:off x="5683" y="2594"/>
                <a:ext cx="260" cy="143"/>
              </a:xfrm>
              <a:prstGeom prst="homePlate">
                <a:avLst>
                  <a:gd name="adj" fmla="val 4545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AutoShape 42"/>
              <p:cNvSpPr>
                <a:spLocks noChangeArrowheads="1"/>
              </p:cNvSpPr>
              <p:nvPr/>
            </p:nvSpPr>
            <p:spPr bwMode="auto">
              <a:xfrm flipH="1">
                <a:off x="5481" y="2391"/>
                <a:ext cx="271" cy="143"/>
              </a:xfrm>
              <a:prstGeom prst="homePlate">
                <a:avLst>
                  <a:gd name="adj" fmla="val 47378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5" name="Group 43"/>
              <p:cNvGrpSpPr>
                <a:grpSpLocks/>
              </p:cNvGrpSpPr>
              <p:nvPr/>
            </p:nvGrpSpPr>
            <p:grpSpPr bwMode="auto">
              <a:xfrm>
                <a:off x="5645" y="2361"/>
                <a:ext cx="663" cy="143"/>
                <a:chOff x="5473" y="2393"/>
                <a:chExt cx="663" cy="143"/>
              </a:xfrm>
            </p:grpSpPr>
            <p:sp>
              <p:nvSpPr>
                <p:cNvPr id="149" name="Rectangle 44"/>
                <p:cNvSpPr>
                  <a:spLocks noChangeArrowheads="1"/>
                </p:cNvSpPr>
                <p:nvPr/>
              </p:nvSpPr>
              <p:spPr bwMode="auto">
                <a:xfrm>
                  <a:off x="5711" y="2393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" name="AutoShape 45"/>
                <p:cNvSpPr>
                  <a:spLocks noChangeArrowheads="1"/>
                </p:cNvSpPr>
                <p:nvPr/>
              </p:nvSpPr>
              <p:spPr bwMode="auto">
                <a:xfrm flipH="1">
                  <a:off x="5473" y="2393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" name="AutoShape 46"/>
                <p:cNvSpPr>
                  <a:spLocks noChangeArrowheads="1"/>
                </p:cNvSpPr>
                <p:nvPr/>
              </p:nvSpPr>
              <p:spPr bwMode="auto">
                <a:xfrm>
                  <a:off x="5916" y="2393"/>
                  <a:ext cx="220" cy="142"/>
                </a:xfrm>
                <a:prstGeom prst="homePlate">
                  <a:avLst>
                    <a:gd name="adj" fmla="val 38732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6" name="Rectangle 47"/>
              <p:cNvSpPr>
                <a:spLocks noChangeArrowheads="1"/>
              </p:cNvSpPr>
              <p:nvPr/>
            </p:nvSpPr>
            <p:spPr bwMode="auto">
              <a:xfrm>
                <a:off x="5417" y="2335"/>
                <a:ext cx="923" cy="1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48"/>
              <p:cNvSpPr>
                <a:spLocks noChangeArrowheads="1"/>
              </p:cNvSpPr>
              <p:nvPr/>
            </p:nvSpPr>
            <p:spPr bwMode="auto">
              <a:xfrm>
                <a:off x="5885" y="2478"/>
                <a:ext cx="205" cy="143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28" name="AutoShape 49"/>
              <p:cNvCxnSpPr>
                <a:cxnSpLocks noChangeShapeType="1"/>
              </p:cNvCxnSpPr>
              <p:nvPr/>
            </p:nvCxnSpPr>
            <p:spPr bwMode="auto">
              <a:xfrm>
                <a:off x="5621" y="2820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9" name="Rectangle 50"/>
              <p:cNvSpPr>
                <a:spLocks noChangeArrowheads="1"/>
              </p:cNvSpPr>
              <p:nvPr/>
            </p:nvSpPr>
            <p:spPr bwMode="auto">
              <a:xfrm>
                <a:off x="5754" y="2844"/>
                <a:ext cx="345" cy="1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0" name="Group 51"/>
              <p:cNvGrpSpPr>
                <a:grpSpLocks/>
              </p:cNvGrpSpPr>
              <p:nvPr/>
            </p:nvGrpSpPr>
            <p:grpSpPr bwMode="auto">
              <a:xfrm>
                <a:off x="5940" y="2461"/>
                <a:ext cx="355" cy="146"/>
                <a:chOff x="5551" y="2844"/>
                <a:chExt cx="287" cy="81"/>
              </a:xfrm>
            </p:grpSpPr>
            <p:sp>
              <p:nvSpPr>
                <p:cNvPr id="146" name="AutoShape 52"/>
                <p:cNvSpPr>
                  <a:spLocks noChangeArrowheads="1"/>
                </p:cNvSpPr>
                <p:nvPr/>
              </p:nvSpPr>
              <p:spPr bwMode="auto">
                <a:xfrm flipV="1">
                  <a:off x="5737" y="2844"/>
                  <a:ext cx="101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" name="AutoShape 53"/>
                <p:cNvSpPr>
                  <a:spLocks noChangeArrowheads="1"/>
                </p:cNvSpPr>
                <p:nvPr/>
              </p:nvSpPr>
              <p:spPr bwMode="auto">
                <a:xfrm flipH="1">
                  <a:off x="5551" y="2844"/>
                  <a:ext cx="89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" name="Rectangle 54"/>
                <p:cNvSpPr>
                  <a:spLocks noChangeArrowheads="1"/>
                </p:cNvSpPr>
                <p:nvPr/>
              </p:nvSpPr>
              <p:spPr bwMode="auto">
                <a:xfrm>
                  <a:off x="5640" y="2844"/>
                  <a:ext cx="94" cy="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1" name="Group 55"/>
              <p:cNvGrpSpPr>
                <a:grpSpLocks/>
              </p:cNvGrpSpPr>
              <p:nvPr/>
            </p:nvGrpSpPr>
            <p:grpSpPr bwMode="auto">
              <a:xfrm>
                <a:off x="5676" y="2628"/>
                <a:ext cx="482" cy="193"/>
                <a:chOff x="5551" y="2844"/>
                <a:chExt cx="287" cy="81"/>
              </a:xfrm>
            </p:grpSpPr>
            <p:sp>
              <p:nvSpPr>
                <p:cNvPr id="143" name="AutoShape 56"/>
                <p:cNvSpPr>
                  <a:spLocks noChangeArrowheads="1"/>
                </p:cNvSpPr>
                <p:nvPr/>
              </p:nvSpPr>
              <p:spPr bwMode="auto">
                <a:xfrm flipV="1">
                  <a:off x="5737" y="2844"/>
                  <a:ext cx="101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" name="AutoShape 57"/>
                <p:cNvSpPr>
                  <a:spLocks noChangeArrowheads="1"/>
                </p:cNvSpPr>
                <p:nvPr/>
              </p:nvSpPr>
              <p:spPr bwMode="auto">
                <a:xfrm flipH="1">
                  <a:off x="5551" y="2844"/>
                  <a:ext cx="89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" name="Rectangle 58"/>
                <p:cNvSpPr>
                  <a:spLocks noChangeArrowheads="1"/>
                </p:cNvSpPr>
                <p:nvPr/>
              </p:nvSpPr>
              <p:spPr bwMode="auto">
                <a:xfrm>
                  <a:off x="5640" y="2844"/>
                  <a:ext cx="94" cy="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5488" y="2857"/>
                <a:ext cx="307" cy="146"/>
                <a:chOff x="5484" y="2837"/>
                <a:chExt cx="327" cy="146"/>
              </a:xfrm>
            </p:grpSpPr>
            <p:sp>
              <p:nvSpPr>
                <p:cNvPr id="141" name="AutoShape 60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3" name="Group 62"/>
              <p:cNvGrpSpPr>
                <a:grpSpLocks/>
              </p:cNvGrpSpPr>
              <p:nvPr/>
            </p:nvGrpSpPr>
            <p:grpSpPr bwMode="auto">
              <a:xfrm>
                <a:off x="5359" y="2384"/>
                <a:ext cx="184" cy="427"/>
                <a:chOff x="5359" y="2384"/>
                <a:chExt cx="184" cy="427"/>
              </a:xfrm>
            </p:grpSpPr>
            <p:sp>
              <p:nvSpPr>
                <p:cNvPr id="139" name="AutoShape 63"/>
                <p:cNvSpPr>
                  <a:spLocks noChangeArrowheads="1"/>
                </p:cNvSpPr>
                <p:nvPr/>
              </p:nvSpPr>
              <p:spPr bwMode="auto">
                <a:xfrm rot="13525621">
                  <a:off x="5237" y="2506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" name="AutoShape 64"/>
                <p:cNvSpPr>
                  <a:spLocks noChangeArrowheads="1"/>
                </p:cNvSpPr>
                <p:nvPr/>
              </p:nvSpPr>
              <p:spPr bwMode="auto">
                <a:xfrm rot="13525621">
                  <a:off x="5341" y="2610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4" name="Group 65"/>
              <p:cNvGrpSpPr>
                <a:grpSpLocks/>
              </p:cNvGrpSpPr>
              <p:nvPr/>
            </p:nvGrpSpPr>
            <p:grpSpPr bwMode="auto">
              <a:xfrm flipH="1">
                <a:off x="5359" y="2664"/>
                <a:ext cx="180" cy="427"/>
                <a:chOff x="5359" y="2384"/>
                <a:chExt cx="184" cy="427"/>
              </a:xfrm>
            </p:grpSpPr>
            <p:sp>
              <p:nvSpPr>
                <p:cNvPr id="137" name="AutoShape 66"/>
                <p:cNvSpPr>
                  <a:spLocks noChangeArrowheads="1"/>
                </p:cNvSpPr>
                <p:nvPr/>
              </p:nvSpPr>
              <p:spPr bwMode="auto">
                <a:xfrm rot="13525621">
                  <a:off x="5237" y="2506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" name="AutoShape 67"/>
                <p:cNvSpPr>
                  <a:spLocks noChangeArrowheads="1"/>
                </p:cNvSpPr>
                <p:nvPr/>
              </p:nvSpPr>
              <p:spPr bwMode="auto">
                <a:xfrm rot="13525621">
                  <a:off x="5341" y="2610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135" name="AutoShape 68"/>
              <p:cNvCxnSpPr>
                <a:cxnSpLocks noChangeShapeType="1"/>
              </p:cNvCxnSpPr>
              <p:nvPr/>
            </p:nvCxnSpPr>
            <p:spPr bwMode="auto">
              <a:xfrm>
                <a:off x="5570" y="2628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AutoShape 69"/>
              <p:cNvCxnSpPr>
                <a:cxnSpLocks noChangeShapeType="1"/>
              </p:cNvCxnSpPr>
              <p:nvPr/>
            </p:nvCxnSpPr>
            <p:spPr bwMode="auto">
              <a:xfrm>
                <a:off x="5606" y="2844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1" name="Rectangle 70"/>
            <p:cNvSpPr>
              <a:spLocks noChangeArrowheads="1"/>
            </p:cNvSpPr>
            <p:nvPr/>
          </p:nvSpPr>
          <p:spPr bwMode="auto">
            <a:xfrm>
              <a:off x="7844914" y="4797691"/>
              <a:ext cx="387300" cy="53826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2" name="Group 71"/>
            <p:cNvGrpSpPr>
              <a:grpSpLocks/>
            </p:cNvGrpSpPr>
            <p:nvPr/>
          </p:nvGrpSpPr>
          <p:grpSpPr bwMode="auto">
            <a:xfrm flipH="1">
              <a:off x="7787000" y="4797319"/>
              <a:ext cx="110761" cy="54197"/>
              <a:chOff x="5484" y="2837"/>
              <a:chExt cx="327" cy="146"/>
            </a:xfrm>
          </p:grpSpPr>
          <p:sp>
            <p:nvSpPr>
              <p:cNvPr id="118" name="AutoShape 72"/>
              <p:cNvSpPr>
                <a:spLocks noChangeArrowheads="1"/>
              </p:cNvSpPr>
              <p:nvPr/>
            </p:nvSpPr>
            <p:spPr bwMode="auto">
              <a:xfrm flipV="1">
                <a:off x="5654" y="2837"/>
                <a:ext cx="157" cy="146"/>
              </a:xfrm>
              <a:prstGeom prst="rtTriangl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AutoShape 73"/>
              <p:cNvSpPr>
                <a:spLocks noChangeArrowheads="1"/>
              </p:cNvSpPr>
              <p:nvPr/>
            </p:nvSpPr>
            <p:spPr bwMode="auto">
              <a:xfrm flipH="1">
                <a:off x="5484" y="2840"/>
                <a:ext cx="159" cy="143"/>
              </a:xfrm>
              <a:prstGeom prst="rtTriangl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3" name="Group 74"/>
            <p:cNvGrpSpPr>
              <a:grpSpLocks/>
            </p:cNvGrpSpPr>
            <p:nvPr/>
          </p:nvGrpSpPr>
          <p:grpSpPr bwMode="auto">
            <a:xfrm>
              <a:off x="8180815" y="4796206"/>
              <a:ext cx="98816" cy="53083"/>
              <a:chOff x="5484" y="2837"/>
              <a:chExt cx="327" cy="146"/>
            </a:xfrm>
          </p:grpSpPr>
          <p:sp>
            <p:nvSpPr>
              <p:cNvPr id="116" name="AutoShape 75"/>
              <p:cNvSpPr>
                <a:spLocks noChangeArrowheads="1"/>
              </p:cNvSpPr>
              <p:nvPr/>
            </p:nvSpPr>
            <p:spPr bwMode="auto">
              <a:xfrm flipV="1">
                <a:off x="5654" y="2837"/>
                <a:ext cx="157" cy="146"/>
              </a:xfrm>
              <a:prstGeom prst="rtTriangl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AutoShape 76"/>
              <p:cNvSpPr>
                <a:spLocks noChangeArrowheads="1"/>
              </p:cNvSpPr>
              <p:nvPr/>
            </p:nvSpPr>
            <p:spPr bwMode="auto">
              <a:xfrm flipH="1">
                <a:off x="5484" y="2840"/>
                <a:ext cx="159" cy="143"/>
              </a:xfrm>
              <a:prstGeom prst="rtTriangl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4" name="Text Box 77"/>
            <p:cNvSpPr txBox="1">
              <a:spLocks noChangeArrowheads="1"/>
            </p:cNvSpPr>
            <p:nvPr/>
          </p:nvSpPr>
          <p:spPr bwMode="auto">
            <a:xfrm>
              <a:off x="7740352" y="4738340"/>
              <a:ext cx="748403" cy="12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ru-RU" altLang="ru-RU" sz="5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ru-RU" sz="500" b="1" dirty="0">
                  <a:solidFill>
                    <a:srgbClr val="FFFFFF"/>
                  </a:solidFill>
                  <a:latin typeface="Adobe Caslon Pro" charset="0"/>
                </a:rPr>
                <a:t>2 </a:t>
              </a:r>
              <a:r>
                <a:rPr lang="ru-RU" altLang="ru-RU" sz="5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ru-RU" sz="500" b="1" dirty="0">
                  <a:solidFill>
                    <a:srgbClr val="FFFFFF"/>
                  </a:solidFill>
                  <a:latin typeface="Adobe Caslon Pro" charset="0"/>
                </a:rPr>
                <a:t> 0</a:t>
              </a:r>
              <a:r>
                <a:rPr lang="ru-RU" altLang="ru-RU" sz="5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  </a:t>
              </a:r>
              <a:r>
                <a:rPr lang="en-US" altLang="ru-RU" sz="500" b="1" dirty="0">
                  <a:solidFill>
                    <a:srgbClr val="FFFFFF"/>
                  </a:solidFill>
                  <a:latin typeface="Adobe Caslon Pro" charset="0"/>
                </a:rPr>
                <a:t> 1</a:t>
              </a:r>
              <a:r>
                <a:rPr lang="ru-RU" altLang="ru-RU" sz="5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ru-RU" sz="500" b="1" dirty="0">
                  <a:solidFill>
                    <a:srgbClr val="FFFFFF"/>
                  </a:solidFill>
                  <a:latin typeface="Adobe Caslon Pro" charset="0"/>
                </a:rPr>
                <a:t>    4</a:t>
              </a:r>
              <a:endParaRPr lang="ru-RU" altLang="ru-RU" dirty="0">
                <a:latin typeface="Arial" panose="020B0604020202020204" pitchFamily="34" charset="0"/>
              </a:endParaRPr>
            </a:p>
          </p:txBody>
        </p:sp>
        <p:sp>
          <p:nvSpPr>
            <p:cNvPr id="115" name="Text Box 3"/>
            <p:cNvSpPr txBox="1">
              <a:spLocks noChangeArrowheads="1"/>
            </p:cNvSpPr>
            <p:nvPr/>
          </p:nvSpPr>
          <p:spPr bwMode="auto">
            <a:xfrm>
              <a:off x="7724959" y="4520158"/>
              <a:ext cx="632665" cy="29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en-US" altLang="ru-RU" sz="1400" b="1" dirty="0">
                  <a:solidFill>
                    <a:srgbClr val="0070C0"/>
                  </a:solidFill>
                  <a:latin typeface="Adobe Garamond Pro Bold" pitchFamily="18" charset="0"/>
                </a:rPr>
                <a:t>KQC</a:t>
              </a:r>
              <a:endParaRPr lang="ru-RU" altLang="ru-RU" sz="14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0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/>
          <p:nvPr/>
        </p:nvSpPr>
        <p:spPr>
          <a:xfrm>
            <a:off x="365760" y="365753"/>
            <a:ext cx="11292839" cy="55399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6384032" y="3140968"/>
            <a:ext cx="8425184" cy="2303388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>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920" y="417850"/>
            <a:ext cx="1115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microwave spin echo quantum memory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7749" y="1085850"/>
            <a:ext cx="10534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Spin ensembles in microwave QED cavity</a:t>
            </a:r>
          </a:p>
          <a:p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Y</a:t>
            </a:r>
            <a:r>
              <a:rPr lang="en-US" b="1" dirty="0"/>
              <a:t>. Kubo, </a:t>
            </a:r>
            <a:r>
              <a:rPr lang="en-US" b="1" dirty="0" smtClean="0"/>
              <a:t>et al, </a:t>
            </a:r>
            <a:r>
              <a:rPr lang="en-US" b="1" dirty="0"/>
              <a:t>Phys. Rev. Lett. 105</a:t>
            </a:r>
            <a:r>
              <a:rPr lang="en-US" b="1" dirty="0" smtClean="0"/>
              <a:t>, 140502 </a:t>
            </a:r>
            <a:r>
              <a:rPr lang="en-US" b="1" dirty="0"/>
              <a:t>(2010).</a:t>
            </a:r>
          </a:p>
          <a:p>
            <a:r>
              <a:rPr lang="en-US" b="1" dirty="0" smtClean="0"/>
              <a:t>D</a:t>
            </a:r>
            <a:r>
              <a:rPr lang="en-US" b="1" dirty="0"/>
              <a:t>. I. Schuster, </a:t>
            </a:r>
            <a:r>
              <a:rPr lang="en-US" b="1" dirty="0" smtClean="0"/>
              <a:t>et al, Phys</a:t>
            </a:r>
            <a:r>
              <a:rPr lang="en-US" b="1" dirty="0"/>
              <a:t>. Rev. Lett. 105, </a:t>
            </a:r>
            <a:r>
              <a:rPr lang="en-US" b="1" dirty="0" smtClean="0"/>
              <a:t>140501 (</a:t>
            </a:r>
            <a:r>
              <a:rPr lang="en-US" b="1" dirty="0"/>
              <a:t>2010).</a:t>
            </a:r>
          </a:p>
          <a:p>
            <a:r>
              <a:rPr lang="en-US" b="1" dirty="0" smtClean="0"/>
              <a:t>B</a:t>
            </a:r>
            <a:r>
              <a:rPr lang="en-US" b="1" dirty="0"/>
              <a:t>. </a:t>
            </a:r>
            <a:r>
              <a:rPr lang="en-US" b="1" dirty="0" err="1"/>
              <a:t>Julsgaard</a:t>
            </a:r>
            <a:r>
              <a:rPr lang="en-US" b="1" dirty="0"/>
              <a:t>, C. </a:t>
            </a:r>
            <a:r>
              <a:rPr lang="en-US" b="1" dirty="0" err="1"/>
              <a:t>Grezes</a:t>
            </a:r>
            <a:r>
              <a:rPr lang="en-US" b="1" dirty="0"/>
              <a:t>, P. </a:t>
            </a:r>
            <a:r>
              <a:rPr lang="en-US" b="1" dirty="0" err="1"/>
              <a:t>Bertet</a:t>
            </a:r>
            <a:r>
              <a:rPr lang="en-US" b="1" dirty="0"/>
              <a:t>, and K. </a:t>
            </a:r>
            <a:r>
              <a:rPr lang="en-US" b="1" dirty="0" err="1"/>
              <a:t>Mølmer</a:t>
            </a:r>
            <a:r>
              <a:rPr lang="en-US" b="1" dirty="0"/>
              <a:t>, Phys. Rev</a:t>
            </a:r>
            <a:r>
              <a:rPr lang="en-US" b="1" dirty="0" smtClean="0"/>
              <a:t>. Lett</a:t>
            </a:r>
            <a:r>
              <a:rPr lang="en-US" b="1" dirty="0"/>
              <a:t>. 110, 250503 (2013).</a:t>
            </a:r>
          </a:p>
          <a:p>
            <a:r>
              <a:rPr lang="en-US" b="1" dirty="0" smtClean="0"/>
              <a:t>M</a:t>
            </a:r>
            <a:r>
              <a:rPr lang="en-US" b="1" dirty="0"/>
              <a:t>. Afzelius, N. </a:t>
            </a:r>
            <a:r>
              <a:rPr lang="en-US" b="1" dirty="0" err="1"/>
              <a:t>Sangouard</a:t>
            </a:r>
            <a:r>
              <a:rPr lang="en-US" b="1" dirty="0"/>
              <a:t>, G. Johansson, M. U. </a:t>
            </a:r>
            <a:r>
              <a:rPr lang="en-US" b="1" dirty="0" err="1"/>
              <a:t>Staudt</a:t>
            </a:r>
            <a:r>
              <a:rPr lang="en-US" b="1" dirty="0"/>
              <a:t>, </a:t>
            </a:r>
            <a:r>
              <a:rPr lang="en-US" b="1" dirty="0" smtClean="0"/>
              <a:t>and C</a:t>
            </a:r>
            <a:r>
              <a:rPr lang="en-US" b="1" dirty="0"/>
              <a:t>. M. Wilson, New J. Phys. 15, 065008 (2013).</a:t>
            </a:r>
            <a:endParaRPr lang="en-US" b="1" dirty="0" smtClean="0"/>
          </a:p>
          <a:p>
            <a:r>
              <a:rPr lang="en-US" b="1" dirty="0" smtClean="0"/>
              <a:t>S</a:t>
            </a:r>
            <a:r>
              <a:rPr lang="en-US" b="1" dirty="0"/>
              <a:t>. Probst, </a:t>
            </a:r>
            <a:r>
              <a:rPr lang="en-US" b="1" dirty="0" smtClean="0"/>
              <a:t>et. Al, Phys. Rev</a:t>
            </a:r>
            <a:r>
              <a:rPr lang="en-US" b="1" dirty="0"/>
              <a:t>. Lett. 110(15), 157001 (2013). </a:t>
            </a:r>
            <a:endParaRPr lang="en-US" b="1" dirty="0" smtClean="0"/>
          </a:p>
          <a:p>
            <a:r>
              <a:rPr lang="en-US" b="1" dirty="0" smtClean="0"/>
              <a:t>K.I</a:t>
            </a:r>
            <a:r>
              <a:rPr lang="en-US" b="1" dirty="0"/>
              <a:t>. Gerasimov, S.A. </a:t>
            </a:r>
            <a:r>
              <a:rPr lang="en-US" b="1" dirty="0" err="1"/>
              <a:t>Moiseev</a:t>
            </a:r>
            <a:r>
              <a:rPr lang="en-US" b="1" dirty="0"/>
              <a:t>, V.I. </a:t>
            </a:r>
            <a:r>
              <a:rPr lang="en-US" b="1" dirty="0" err="1"/>
              <a:t>Morosov</a:t>
            </a:r>
            <a:r>
              <a:rPr lang="en-US" b="1" dirty="0"/>
              <a:t>, R.B. </a:t>
            </a:r>
            <a:r>
              <a:rPr lang="en-US" b="1" dirty="0" err="1"/>
              <a:t>Zaripov</a:t>
            </a:r>
            <a:r>
              <a:rPr lang="en-US" b="1" dirty="0"/>
              <a:t>, Phys. Rev. A 90(4), 042306 (2014</a:t>
            </a:r>
            <a:r>
              <a:rPr lang="en-US" b="1" dirty="0" smtClean="0"/>
              <a:t>).</a:t>
            </a:r>
          </a:p>
          <a:p>
            <a:r>
              <a:rPr lang="en-US" b="1" dirty="0"/>
              <a:t>C. </a:t>
            </a:r>
            <a:r>
              <a:rPr lang="en-US" b="1" dirty="0" err="1"/>
              <a:t>Grezes</a:t>
            </a:r>
            <a:r>
              <a:rPr lang="en-US" b="1" dirty="0"/>
              <a:t>, et al, Phys. Rev. A 92(2), 020301 (2015). </a:t>
            </a:r>
          </a:p>
          <a:p>
            <a:r>
              <a:rPr lang="en-US" b="1" dirty="0" err="1" smtClean="0"/>
              <a:t>Arcangeli</a:t>
            </a:r>
            <a:r>
              <a:rPr lang="en-US" b="1" dirty="0"/>
              <a:t>, A., Ferrier, A. &amp; </a:t>
            </a:r>
            <a:r>
              <a:rPr lang="en-US" b="1" dirty="0" err="1"/>
              <a:t>Goldner</a:t>
            </a:r>
            <a:r>
              <a:rPr lang="en-US" b="1" dirty="0"/>
              <a:t>, </a:t>
            </a:r>
            <a:r>
              <a:rPr lang="pt-BR" b="1" dirty="0" smtClean="0"/>
              <a:t>Phys</a:t>
            </a:r>
            <a:r>
              <a:rPr lang="pt-BR" b="1" dirty="0"/>
              <a:t>. Rev. A 93, </a:t>
            </a:r>
            <a:r>
              <a:rPr lang="pt-BR" b="1" dirty="0" smtClean="0"/>
              <a:t>062303 </a:t>
            </a:r>
            <a:r>
              <a:rPr lang="ru-RU" b="1" dirty="0" smtClean="0"/>
              <a:t>(</a:t>
            </a:r>
            <a:r>
              <a:rPr lang="ru-RU" b="1" dirty="0"/>
              <a:t>2016).</a:t>
            </a:r>
            <a:endParaRPr lang="en-US" b="1" dirty="0" smtClean="0"/>
          </a:p>
          <a:p>
            <a:r>
              <a:rPr lang="en-US" b="1" dirty="0" err="1" smtClean="0"/>
              <a:t>Krimer</a:t>
            </a:r>
            <a:r>
              <a:rPr lang="en-US" b="1" dirty="0"/>
              <a:t>, D. O., </a:t>
            </a:r>
            <a:r>
              <a:rPr lang="en-US" b="1" dirty="0" err="1"/>
              <a:t>Zens</a:t>
            </a:r>
            <a:r>
              <a:rPr lang="en-US" b="1" dirty="0"/>
              <a:t>, M., </a:t>
            </a:r>
            <a:r>
              <a:rPr lang="en-US" b="1" dirty="0" err="1"/>
              <a:t>Putz</a:t>
            </a:r>
            <a:r>
              <a:rPr lang="en-US" b="1" dirty="0"/>
              <a:t>, S. &amp; Rotter, S. </a:t>
            </a:r>
            <a:r>
              <a:rPr lang="fr-FR" b="1" dirty="0" smtClean="0"/>
              <a:t>Laser </a:t>
            </a:r>
            <a:r>
              <a:rPr lang="fr-FR" b="1" dirty="0"/>
              <a:t>&amp; Photonics Rev. 10, </a:t>
            </a:r>
            <a:r>
              <a:rPr lang="fr-FR" b="1" dirty="0" smtClean="0"/>
              <a:t>1023–1030 </a:t>
            </a:r>
            <a:r>
              <a:rPr lang="ru-RU" b="1" dirty="0" smtClean="0"/>
              <a:t>(</a:t>
            </a:r>
            <a:r>
              <a:rPr lang="ru-RU" b="1" dirty="0"/>
              <a:t>2016).</a:t>
            </a:r>
            <a:endParaRPr lang="en-US" b="1" dirty="0" smtClean="0"/>
          </a:p>
          <a:p>
            <a:r>
              <a:rPr lang="en-US" b="1" dirty="0" smtClean="0"/>
              <a:t>Gerasimov</a:t>
            </a:r>
            <a:r>
              <a:rPr lang="en-US" b="1" dirty="0"/>
              <a:t>, K.I., </a:t>
            </a:r>
            <a:r>
              <a:rPr lang="en-US" b="1" dirty="0" err="1"/>
              <a:t>Moiseev</a:t>
            </a:r>
            <a:r>
              <a:rPr lang="en-US" b="1" dirty="0"/>
              <a:t>, S.A. &amp; </a:t>
            </a:r>
            <a:r>
              <a:rPr lang="en-US" b="1" dirty="0" err="1"/>
              <a:t>Zaripov</a:t>
            </a:r>
            <a:r>
              <a:rPr lang="en-US" b="1" dirty="0"/>
              <a:t>, R.B. </a:t>
            </a:r>
            <a:r>
              <a:rPr lang="en-US" b="1" dirty="0" err="1" smtClean="0"/>
              <a:t>Appl</a:t>
            </a:r>
            <a:r>
              <a:rPr lang="en-US" b="1" dirty="0" smtClean="0"/>
              <a:t> </a:t>
            </a:r>
            <a:r>
              <a:rPr lang="en-US" b="1" dirty="0" err="1"/>
              <a:t>Magn</a:t>
            </a:r>
            <a:r>
              <a:rPr lang="en-US" b="1" dirty="0"/>
              <a:t> </a:t>
            </a:r>
            <a:r>
              <a:rPr lang="en-US" b="1" dirty="0" err="1"/>
              <a:t>Reson</a:t>
            </a:r>
            <a:r>
              <a:rPr lang="en-US" b="1" dirty="0"/>
              <a:t> Volume 48, </a:t>
            </a:r>
            <a:r>
              <a:rPr lang="en-US" b="1" dirty="0" smtClean="0"/>
              <a:t>No.</a:t>
            </a:r>
            <a:r>
              <a:rPr lang="en-US" b="1" dirty="0"/>
              <a:t> </a:t>
            </a:r>
            <a:r>
              <a:rPr lang="en-US" b="1" dirty="0" smtClean="0"/>
              <a:t>795(2017</a:t>
            </a:r>
            <a:r>
              <a:rPr lang="en-US" b="1" dirty="0"/>
              <a:t>).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Quantum </a:t>
            </a:r>
            <a:r>
              <a:rPr lang="en-US" b="1" dirty="0">
                <a:solidFill>
                  <a:srgbClr val="C00000"/>
                </a:solidFill>
              </a:rPr>
              <a:t>memory with millisecond coherence in circuit </a:t>
            </a:r>
            <a:r>
              <a:rPr lang="en-US" b="1" dirty="0" smtClean="0">
                <a:solidFill>
                  <a:srgbClr val="C00000"/>
                </a:solidFill>
              </a:rPr>
              <a:t>QED</a:t>
            </a:r>
          </a:p>
          <a:p>
            <a:r>
              <a:rPr lang="en-US" b="1" dirty="0" smtClean="0"/>
              <a:t>Matthew </a:t>
            </a:r>
            <a:r>
              <a:rPr lang="en-US" b="1" dirty="0" err="1"/>
              <a:t>Reagor</a:t>
            </a:r>
            <a:r>
              <a:rPr lang="en-US" b="1" dirty="0"/>
              <a:t>, </a:t>
            </a:r>
            <a:r>
              <a:rPr lang="en-US" b="1" dirty="0" smtClean="0"/>
              <a:t>et al, </a:t>
            </a:r>
            <a:r>
              <a:rPr lang="en-US" b="1" dirty="0" err="1" smtClean="0"/>
              <a:t>Phys.Rev.A</a:t>
            </a:r>
            <a:r>
              <a:rPr lang="en-US" b="1" dirty="0"/>
              <a:t>. B 94, 014506 (2016)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557339"/>
            <a:ext cx="8229600" cy="49244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 marL="0" indent="0" algn="ctr">
              <a:buNone/>
              <a:defRPr/>
            </a:pPr>
            <a:endParaRPr lang="fr-FR" sz="2200" b="1" dirty="0"/>
          </a:p>
        </p:txBody>
      </p:sp>
      <p:sp>
        <p:nvSpPr>
          <p:cNvPr id="11" name="Rectangle 30"/>
          <p:cNvSpPr/>
          <p:nvPr/>
        </p:nvSpPr>
        <p:spPr>
          <a:xfrm>
            <a:off x="1991544" y="404664"/>
            <a:ext cx="8424936" cy="73866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9536" y="53997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</a:rPr>
              <a:t>Basic properties </a:t>
            </a:r>
            <a:r>
              <a:rPr lang="en-US" sz="3200" b="1" dirty="0">
                <a:solidFill>
                  <a:srgbClr val="990000"/>
                </a:solidFill>
              </a:rPr>
              <a:t>of </a:t>
            </a:r>
            <a:r>
              <a:rPr lang="en-US" sz="3200" b="1" dirty="0" smtClean="0">
                <a:solidFill>
                  <a:srgbClr val="990000"/>
                </a:solidFill>
              </a:rPr>
              <a:t>quantum memory media</a:t>
            </a:r>
            <a:endParaRPr lang="en-US" sz="3200" b="1" dirty="0">
              <a:solidFill>
                <a:srgbClr val="990000"/>
              </a:solidFill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4943872" y="2168174"/>
            <a:ext cx="3077448" cy="2412955"/>
            <a:chOff x="3419872" y="2728635"/>
            <a:chExt cx="3077448" cy="2412955"/>
          </a:xfrm>
        </p:grpSpPr>
        <p:cxnSp>
          <p:nvCxnSpPr>
            <p:cNvPr id="778370" name="AutoShape 130"/>
            <p:cNvCxnSpPr>
              <a:cxnSpLocks noChangeShapeType="1"/>
            </p:cNvCxnSpPr>
            <p:nvPr/>
          </p:nvCxnSpPr>
          <p:spPr bwMode="auto">
            <a:xfrm flipV="1">
              <a:off x="4115475" y="2735555"/>
              <a:ext cx="219347" cy="1560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78371" name="AutoShape 131"/>
            <p:cNvCxnSpPr>
              <a:cxnSpLocks noChangeShapeType="1"/>
            </p:cNvCxnSpPr>
            <p:nvPr/>
          </p:nvCxnSpPr>
          <p:spPr bwMode="auto">
            <a:xfrm flipV="1">
              <a:off x="4339489" y="2728635"/>
              <a:ext cx="219347" cy="1560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78372" name="AutoShape 132"/>
            <p:cNvCxnSpPr>
              <a:cxnSpLocks noChangeShapeType="1"/>
            </p:cNvCxnSpPr>
            <p:nvPr/>
          </p:nvCxnSpPr>
          <p:spPr bwMode="auto">
            <a:xfrm flipV="1">
              <a:off x="4575171" y="2728635"/>
              <a:ext cx="217012" cy="1560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78373" name="AutoShape 133"/>
            <p:cNvCxnSpPr>
              <a:cxnSpLocks noChangeShapeType="1"/>
            </p:cNvCxnSpPr>
            <p:nvPr/>
          </p:nvCxnSpPr>
          <p:spPr bwMode="auto">
            <a:xfrm flipV="1">
              <a:off x="4817852" y="2728635"/>
              <a:ext cx="217012" cy="1560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78374" name="Text Box 134"/>
            <p:cNvSpPr txBox="1">
              <a:spLocks noChangeArrowheads="1"/>
            </p:cNvSpPr>
            <p:nvPr/>
          </p:nvSpPr>
          <p:spPr bwMode="auto">
            <a:xfrm>
              <a:off x="3419872" y="4305957"/>
              <a:ext cx="3077448" cy="83563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b="1" dirty="0">
                  <a:latin typeface="Cambria" pitchFamily="18" charset="0"/>
                  <a:cs typeface="Arial" pitchFamily="34" charset="0"/>
                </a:rPr>
                <a:t>external electric (E) and (or) magnetic (B) fields 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8375" name="Text Box 135"/>
          <p:cNvSpPr txBox="1">
            <a:spLocks noChangeArrowheads="1"/>
          </p:cNvSpPr>
          <p:nvPr/>
        </p:nvSpPr>
        <p:spPr bwMode="auto">
          <a:xfrm>
            <a:off x="6556533" y="3060863"/>
            <a:ext cx="702375" cy="65740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atin typeface="Cambria" pitchFamily="18" charset="0"/>
                <a:cs typeface="Arial" pitchFamily="34" charset="0"/>
              </a:rPr>
              <a:t>T</a:t>
            </a:r>
            <a:r>
              <a:rPr lang="en-US" sz="2000" b="1" baseline="30000" dirty="0">
                <a:latin typeface="Cambria" pitchFamily="18" charset="0"/>
                <a:cs typeface="Arial" pitchFamily="34" charset="0"/>
              </a:rPr>
              <a:t>o</a:t>
            </a:r>
            <a:r>
              <a:rPr lang="en-US" sz="1400" b="1" dirty="0">
                <a:latin typeface="Cambria" pitchFamily="18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>
            <a:off x="5087888" y="1556793"/>
            <a:ext cx="4896544" cy="1870511"/>
            <a:chOff x="3563888" y="2117254"/>
            <a:chExt cx="4896544" cy="1870511"/>
          </a:xfrm>
        </p:grpSpPr>
        <p:grpSp>
          <p:nvGrpSpPr>
            <p:cNvPr id="153" name="Группа 152"/>
            <p:cNvGrpSpPr/>
            <p:nvPr/>
          </p:nvGrpSpPr>
          <p:grpSpPr>
            <a:xfrm>
              <a:off x="3563888" y="2117254"/>
              <a:ext cx="2373145" cy="1549053"/>
              <a:chOff x="3563888" y="2117254"/>
              <a:chExt cx="2373145" cy="1549053"/>
            </a:xfrm>
          </p:grpSpPr>
          <p:sp>
            <p:nvSpPr>
              <p:cNvPr id="778247" name="Text Box 7"/>
              <p:cNvSpPr txBox="1">
                <a:spLocks noChangeArrowheads="1"/>
              </p:cNvSpPr>
              <p:nvPr/>
            </p:nvSpPr>
            <p:spPr bwMode="auto">
              <a:xfrm>
                <a:off x="3563888" y="2117254"/>
                <a:ext cx="2373145" cy="59166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000" b="1" dirty="0">
                    <a:latin typeface="Cambria" pitchFamily="18" charset="0"/>
                    <a:cs typeface="Arial" pitchFamily="34" charset="0"/>
                  </a:rPr>
                  <a:t>Resonant atoms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78252" name="Group 12"/>
              <p:cNvGrpSpPr>
                <a:grpSpLocks/>
              </p:cNvGrpSpPr>
              <p:nvPr/>
            </p:nvGrpSpPr>
            <p:grpSpPr bwMode="auto">
              <a:xfrm>
                <a:off x="3975467" y="3143840"/>
                <a:ext cx="1346416" cy="522467"/>
                <a:chOff x="4611" y="2791"/>
                <a:chExt cx="1998" cy="339"/>
              </a:xfrm>
            </p:grpSpPr>
            <p:sp>
              <p:nvSpPr>
                <p:cNvPr id="778253" name="AutoShape 13"/>
                <p:cNvSpPr>
                  <a:spLocks noChangeArrowheads="1"/>
                </p:cNvSpPr>
                <p:nvPr/>
              </p:nvSpPr>
              <p:spPr bwMode="auto">
                <a:xfrm>
                  <a:off x="4611" y="2791"/>
                  <a:ext cx="1995" cy="3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778254" name="Group 14"/>
                <p:cNvGrpSpPr>
                  <a:grpSpLocks/>
                </p:cNvGrpSpPr>
                <p:nvPr/>
              </p:nvGrpSpPr>
              <p:grpSpPr bwMode="auto">
                <a:xfrm>
                  <a:off x="4613" y="2965"/>
                  <a:ext cx="996" cy="156"/>
                  <a:chOff x="4560" y="3420"/>
                  <a:chExt cx="1893" cy="356"/>
                </a:xfrm>
              </p:grpSpPr>
              <p:sp>
                <p:nvSpPr>
                  <p:cNvPr id="778255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34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56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4873" y="352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57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4690" y="35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58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34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59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3513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60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5083" y="357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61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5468" y="347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62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5585" y="3563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63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5441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64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5861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65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57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66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67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62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68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5669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69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70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71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4961" y="3441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7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3641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73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3420"/>
                    <a:ext cx="124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74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75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5710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76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77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50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78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6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79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367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80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5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81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6300" y="362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82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6328" y="349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283" name="Group 43"/>
                <p:cNvGrpSpPr>
                  <a:grpSpLocks/>
                </p:cNvGrpSpPr>
                <p:nvPr/>
              </p:nvGrpSpPr>
              <p:grpSpPr bwMode="auto">
                <a:xfrm>
                  <a:off x="5611" y="2959"/>
                  <a:ext cx="996" cy="156"/>
                  <a:chOff x="4560" y="3420"/>
                  <a:chExt cx="1893" cy="356"/>
                </a:xfrm>
              </p:grpSpPr>
              <p:sp>
                <p:nvSpPr>
                  <p:cNvPr id="778284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34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85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4873" y="352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86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4690" y="35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87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34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88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3513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89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5083" y="357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90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5468" y="347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91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5585" y="3563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9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5441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93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5861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94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57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95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96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62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97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5669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98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299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00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4961" y="3441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01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3641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02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3420"/>
                    <a:ext cx="124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03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04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5710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05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06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50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07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6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08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367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09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5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10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6300" y="362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11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6328" y="349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312" name="Group 72"/>
                <p:cNvGrpSpPr>
                  <a:grpSpLocks/>
                </p:cNvGrpSpPr>
                <p:nvPr/>
              </p:nvGrpSpPr>
              <p:grpSpPr bwMode="auto">
                <a:xfrm>
                  <a:off x="4613" y="2807"/>
                  <a:ext cx="996" cy="167"/>
                  <a:chOff x="4560" y="3420"/>
                  <a:chExt cx="1893" cy="356"/>
                </a:xfrm>
              </p:grpSpPr>
              <p:sp>
                <p:nvSpPr>
                  <p:cNvPr id="778313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34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14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4873" y="352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15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4690" y="35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16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34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17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3513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18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5083" y="357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19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5468" y="347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20" name="AutoShape 80"/>
                  <p:cNvSpPr>
                    <a:spLocks noChangeArrowheads="1"/>
                  </p:cNvSpPr>
                  <p:nvPr/>
                </p:nvSpPr>
                <p:spPr bwMode="auto">
                  <a:xfrm>
                    <a:off x="5585" y="3563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21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5441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22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5861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23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57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24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25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62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26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5669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27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28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29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4961" y="3441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30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3641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31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3420"/>
                    <a:ext cx="124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32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33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5710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34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35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50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36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6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37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367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38" name="AutoShape 98"/>
                  <p:cNvSpPr>
                    <a:spLocks noChangeArrowheads="1"/>
                  </p:cNvSpPr>
                  <p:nvPr/>
                </p:nvSpPr>
                <p:spPr bwMode="auto">
                  <a:xfrm>
                    <a:off x="5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39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6300" y="362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40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6328" y="349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341" name="Group 101"/>
                <p:cNvGrpSpPr>
                  <a:grpSpLocks/>
                </p:cNvGrpSpPr>
                <p:nvPr/>
              </p:nvGrpSpPr>
              <p:grpSpPr bwMode="auto">
                <a:xfrm>
                  <a:off x="5613" y="2813"/>
                  <a:ext cx="996" cy="156"/>
                  <a:chOff x="4560" y="3420"/>
                  <a:chExt cx="1893" cy="356"/>
                </a:xfrm>
              </p:grpSpPr>
              <p:sp>
                <p:nvSpPr>
                  <p:cNvPr id="778342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34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43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4873" y="352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44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4690" y="35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45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34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46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3513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47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5083" y="357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48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5468" y="347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49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5585" y="3563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50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5441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51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5861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52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57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53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54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627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55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5669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56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57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58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4961" y="3441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59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3641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60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3420"/>
                    <a:ext cx="124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61" name="AutoShape 121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62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5710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63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64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50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65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6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66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367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67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5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68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6300" y="362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8369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6328" y="3494"/>
                    <a:ext cx="125" cy="102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2" name="Группа 151"/>
            <p:cNvGrpSpPr/>
            <p:nvPr/>
          </p:nvGrpSpPr>
          <p:grpSpPr>
            <a:xfrm>
              <a:off x="7167687" y="2911691"/>
              <a:ext cx="1292745" cy="1076074"/>
              <a:chOff x="7167687" y="2911691"/>
              <a:chExt cx="1292745" cy="1076074"/>
            </a:xfrm>
          </p:grpSpPr>
          <p:cxnSp>
            <p:nvCxnSpPr>
              <p:cNvPr id="778376" name="AutoShape 136"/>
              <p:cNvCxnSpPr>
                <a:cxnSpLocks noChangeShapeType="1"/>
              </p:cNvCxnSpPr>
              <p:nvPr/>
            </p:nvCxnSpPr>
            <p:spPr bwMode="auto">
              <a:xfrm>
                <a:off x="7167687" y="2911691"/>
                <a:ext cx="1271745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8377" name="AutoShape 137"/>
              <p:cNvCxnSpPr>
                <a:cxnSpLocks noChangeShapeType="1"/>
              </p:cNvCxnSpPr>
              <p:nvPr/>
            </p:nvCxnSpPr>
            <p:spPr bwMode="auto">
              <a:xfrm>
                <a:off x="7191021" y="3669441"/>
                <a:ext cx="1269411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78378" name="AutoShape 138"/>
              <p:cNvCxnSpPr>
                <a:cxnSpLocks noChangeShapeType="1"/>
              </p:cNvCxnSpPr>
              <p:nvPr/>
            </p:nvCxnSpPr>
            <p:spPr bwMode="auto">
              <a:xfrm>
                <a:off x="7184022" y="3987765"/>
                <a:ext cx="1271743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58" name="Группа 157"/>
          <p:cNvGrpSpPr/>
          <p:nvPr/>
        </p:nvGrpSpPr>
        <p:grpSpPr>
          <a:xfrm>
            <a:off x="2444391" y="2348880"/>
            <a:ext cx="6830665" cy="2463498"/>
            <a:chOff x="920390" y="2923427"/>
            <a:chExt cx="6830665" cy="2463498"/>
          </a:xfrm>
        </p:grpSpPr>
        <p:grpSp>
          <p:nvGrpSpPr>
            <p:cNvPr id="157" name="Группа 156"/>
            <p:cNvGrpSpPr/>
            <p:nvPr/>
          </p:nvGrpSpPr>
          <p:grpSpPr>
            <a:xfrm>
              <a:off x="920390" y="3213354"/>
              <a:ext cx="2571490" cy="2173571"/>
              <a:chOff x="920390" y="3213354"/>
              <a:chExt cx="2571490" cy="2173571"/>
            </a:xfrm>
          </p:grpSpPr>
          <p:grpSp>
            <p:nvGrpSpPr>
              <p:cNvPr id="778244" name="Group 4"/>
              <p:cNvGrpSpPr>
                <a:grpSpLocks/>
              </p:cNvGrpSpPr>
              <p:nvPr/>
            </p:nvGrpSpPr>
            <p:grpSpPr bwMode="auto">
              <a:xfrm>
                <a:off x="1992973" y="3213354"/>
                <a:ext cx="1267076" cy="525926"/>
                <a:chOff x="2922" y="2759"/>
                <a:chExt cx="1698" cy="300"/>
              </a:xfrm>
            </p:grpSpPr>
            <p:sp>
              <p:nvSpPr>
                <p:cNvPr id="778245" name="Freeform 5"/>
                <p:cNvSpPr>
                  <a:spLocks/>
                </p:cNvSpPr>
                <p:nvPr/>
              </p:nvSpPr>
              <p:spPr bwMode="auto">
                <a:xfrm>
                  <a:off x="2922" y="2759"/>
                  <a:ext cx="1222" cy="300"/>
                </a:xfrm>
                <a:custGeom>
                  <a:avLst/>
                  <a:gdLst/>
                  <a:ahLst/>
                  <a:cxnLst>
                    <a:cxn ang="0">
                      <a:pos x="0" y="252"/>
                    </a:cxn>
                    <a:cxn ang="0">
                      <a:pos x="138" y="303"/>
                    </a:cxn>
                    <a:cxn ang="0">
                      <a:pos x="250" y="177"/>
                    </a:cxn>
                    <a:cxn ang="0">
                      <a:pos x="388" y="340"/>
                    </a:cxn>
                    <a:cxn ang="0">
                      <a:pos x="513" y="40"/>
                    </a:cxn>
                    <a:cxn ang="0">
                      <a:pos x="638" y="453"/>
                    </a:cxn>
                    <a:cxn ang="0">
                      <a:pos x="751" y="2"/>
                    </a:cxn>
                    <a:cxn ang="0">
                      <a:pos x="889" y="440"/>
                    </a:cxn>
                    <a:cxn ang="0">
                      <a:pos x="1015" y="65"/>
                    </a:cxn>
                    <a:cxn ang="0">
                      <a:pos x="1127" y="378"/>
                    </a:cxn>
                    <a:cxn ang="0">
                      <a:pos x="1227" y="140"/>
                    </a:cxn>
                    <a:cxn ang="0">
                      <a:pos x="1340" y="303"/>
                    </a:cxn>
                    <a:cxn ang="0">
                      <a:pos x="1427" y="215"/>
                    </a:cxn>
                  </a:cxnLst>
                  <a:rect l="0" t="0" r="r" b="b"/>
                  <a:pathLst>
                    <a:path w="1427" h="459">
                      <a:moveTo>
                        <a:pt x="0" y="252"/>
                      </a:moveTo>
                      <a:cubicBezTo>
                        <a:pt x="21" y="260"/>
                        <a:pt x="96" y="315"/>
                        <a:pt x="138" y="303"/>
                      </a:cubicBezTo>
                      <a:cubicBezTo>
                        <a:pt x="180" y="291"/>
                        <a:pt x="208" y="171"/>
                        <a:pt x="250" y="177"/>
                      </a:cubicBezTo>
                      <a:cubicBezTo>
                        <a:pt x="292" y="183"/>
                        <a:pt x="344" y="363"/>
                        <a:pt x="388" y="340"/>
                      </a:cubicBezTo>
                      <a:cubicBezTo>
                        <a:pt x="432" y="317"/>
                        <a:pt x="471" y="21"/>
                        <a:pt x="513" y="40"/>
                      </a:cubicBezTo>
                      <a:cubicBezTo>
                        <a:pt x="555" y="59"/>
                        <a:pt x="598" y="459"/>
                        <a:pt x="638" y="453"/>
                      </a:cubicBezTo>
                      <a:cubicBezTo>
                        <a:pt x="678" y="447"/>
                        <a:pt x="709" y="4"/>
                        <a:pt x="751" y="2"/>
                      </a:cubicBezTo>
                      <a:cubicBezTo>
                        <a:pt x="793" y="0"/>
                        <a:pt x="845" y="430"/>
                        <a:pt x="889" y="440"/>
                      </a:cubicBezTo>
                      <a:cubicBezTo>
                        <a:pt x="933" y="450"/>
                        <a:pt x="975" y="75"/>
                        <a:pt x="1015" y="65"/>
                      </a:cubicBezTo>
                      <a:cubicBezTo>
                        <a:pt x="1055" y="55"/>
                        <a:pt x="1092" y="366"/>
                        <a:pt x="1127" y="378"/>
                      </a:cubicBezTo>
                      <a:cubicBezTo>
                        <a:pt x="1162" y="390"/>
                        <a:pt x="1192" y="152"/>
                        <a:pt x="1227" y="140"/>
                      </a:cubicBezTo>
                      <a:cubicBezTo>
                        <a:pt x="1262" y="128"/>
                        <a:pt x="1307" y="291"/>
                        <a:pt x="1340" y="303"/>
                      </a:cubicBezTo>
                      <a:cubicBezTo>
                        <a:pt x="1373" y="315"/>
                        <a:pt x="1409" y="233"/>
                        <a:pt x="1427" y="215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778246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4144" y="2889"/>
                  <a:ext cx="476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778248" name="Group 8"/>
              <p:cNvGrpSpPr>
                <a:grpSpLocks/>
              </p:cNvGrpSpPr>
              <p:nvPr/>
            </p:nvGrpSpPr>
            <p:grpSpPr bwMode="auto">
              <a:xfrm rot="5400000">
                <a:off x="1947248" y="3061253"/>
                <a:ext cx="349463" cy="861053"/>
                <a:chOff x="5132" y="2123"/>
                <a:chExt cx="300" cy="1684"/>
              </a:xfrm>
            </p:grpSpPr>
            <p:sp>
              <p:nvSpPr>
                <p:cNvPr id="778249" name="Freeform 9"/>
                <p:cNvSpPr>
                  <a:spLocks/>
                </p:cNvSpPr>
                <p:nvPr/>
              </p:nvSpPr>
              <p:spPr bwMode="auto">
                <a:xfrm rot="16200000">
                  <a:off x="4671" y="3046"/>
                  <a:ext cx="1222" cy="300"/>
                </a:xfrm>
                <a:custGeom>
                  <a:avLst/>
                  <a:gdLst/>
                  <a:ahLst/>
                  <a:cxnLst>
                    <a:cxn ang="0">
                      <a:pos x="0" y="252"/>
                    </a:cxn>
                    <a:cxn ang="0">
                      <a:pos x="138" y="303"/>
                    </a:cxn>
                    <a:cxn ang="0">
                      <a:pos x="250" y="177"/>
                    </a:cxn>
                    <a:cxn ang="0">
                      <a:pos x="388" y="340"/>
                    </a:cxn>
                    <a:cxn ang="0">
                      <a:pos x="513" y="40"/>
                    </a:cxn>
                    <a:cxn ang="0">
                      <a:pos x="638" y="453"/>
                    </a:cxn>
                    <a:cxn ang="0">
                      <a:pos x="751" y="2"/>
                    </a:cxn>
                    <a:cxn ang="0">
                      <a:pos x="889" y="440"/>
                    </a:cxn>
                    <a:cxn ang="0">
                      <a:pos x="1015" y="65"/>
                    </a:cxn>
                    <a:cxn ang="0">
                      <a:pos x="1127" y="378"/>
                    </a:cxn>
                    <a:cxn ang="0">
                      <a:pos x="1227" y="140"/>
                    </a:cxn>
                    <a:cxn ang="0">
                      <a:pos x="1340" y="303"/>
                    </a:cxn>
                    <a:cxn ang="0">
                      <a:pos x="1427" y="215"/>
                    </a:cxn>
                  </a:cxnLst>
                  <a:rect l="0" t="0" r="r" b="b"/>
                  <a:pathLst>
                    <a:path w="1427" h="459">
                      <a:moveTo>
                        <a:pt x="0" y="252"/>
                      </a:moveTo>
                      <a:cubicBezTo>
                        <a:pt x="21" y="260"/>
                        <a:pt x="96" y="315"/>
                        <a:pt x="138" y="303"/>
                      </a:cubicBezTo>
                      <a:cubicBezTo>
                        <a:pt x="180" y="291"/>
                        <a:pt x="208" y="171"/>
                        <a:pt x="250" y="177"/>
                      </a:cubicBezTo>
                      <a:cubicBezTo>
                        <a:pt x="292" y="183"/>
                        <a:pt x="344" y="363"/>
                        <a:pt x="388" y="340"/>
                      </a:cubicBezTo>
                      <a:cubicBezTo>
                        <a:pt x="432" y="317"/>
                        <a:pt x="471" y="21"/>
                        <a:pt x="513" y="40"/>
                      </a:cubicBezTo>
                      <a:cubicBezTo>
                        <a:pt x="555" y="59"/>
                        <a:pt x="598" y="459"/>
                        <a:pt x="638" y="453"/>
                      </a:cubicBezTo>
                      <a:cubicBezTo>
                        <a:pt x="678" y="447"/>
                        <a:pt x="709" y="4"/>
                        <a:pt x="751" y="2"/>
                      </a:cubicBezTo>
                      <a:cubicBezTo>
                        <a:pt x="793" y="0"/>
                        <a:pt x="845" y="430"/>
                        <a:pt x="889" y="440"/>
                      </a:cubicBezTo>
                      <a:cubicBezTo>
                        <a:pt x="933" y="450"/>
                        <a:pt x="975" y="75"/>
                        <a:pt x="1015" y="65"/>
                      </a:cubicBezTo>
                      <a:cubicBezTo>
                        <a:pt x="1055" y="55"/>
                        <a:pt x="1092" y="366"/>
                        <a:pt x="1127" y="378"/>
                      </a:cubicBezTo>
                      <a:cubicBezTo>
                        <a:pt x="1162" y="390"/>
                        <a:pt x="1192" y="152"/>
                        <a:pt x="1227" y="140"/>
                      </a:cubicBezTo>
                      <a:cubicBezTo>
                        <a:pt x="1262" y="128"/>
                        <a:pt x="1307" y="291"/>
                        <a:pt x="1340" y="303"/>
                      </a:cubicBezTo>
                      <a:cubicBezTo>
                        <a:pt x="1373" y="315"/>
                        <a:pt x="1409" y="233"/>
                        <a:pt x="1427" y="215"/>
                      </a:cubicBezTo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778250" name="AutoShape 10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5045" y="2361"/>
                  <a:ext cx="476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00FF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778251" name="Text Box 11"/>
              <p:cNvSpPr txBox="1">
                <a:spLocks noChangeArrowheads="1"/>
              </p:cNvSpPr>
              <p:nvPr/>
            </p:nvSpPr>
            <p:spPr bwMode="auto">
              <a:xfrm>
                <a:off x="920390" y="3861048"/>
                <a:ext cx="2571490" cy="152587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latin typeface="Cambria" pitchFamily="18" charset="0"/>
                    <a:cs typeface="Arial" pitchFamily="34" charset="0"/>
                  </a:rPr>
                  <a:t>single photons </a:t>
                </a:r>
              </a:p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000" b="1" dirty="0">
                    <a:latin typeface="Cambria" pitchFamily="18" charset="0"/>
                    <a:cs typeface="Arial" pitchFamily="34" charset="0"/>
                  </a:rPr>
                  <a:t>and control laser fields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6" name="Группа 155"/>
            <p:cNvGrpSpPr/>
            <p:nvPr/>
          </p:nvGrpSpPr>
          <p:grpSpPr>
            <a:xfrm>
              <a:off x="6660341" y="2923427"/>
              <a:ext cx="1090714" cy="1097739"/>
              <a:chOff x="6660341" y="2923427"/>
              <a:chExt cx="1090714" cy="1097739"/>
            </a:xfrm>
          </p:grpSpPr>
          <p:grpSp>
            <p:nvGrpSpPr>
              <p:cNvPr id="778241" name="Group 1"/>
              <p:cNvGrpSpPr>
                <a:grpSpLocks/>
              </p:cNvGrpSpPr>
              <p:nvPr/>
            </p:nvGrpSpPr>
            <p:grpSpPr bwMode="auto">
              <a:xfrm>
                <a:off x="6991394" y="3159649"/>
                <a:ext cx="702377" cy="528026"/>
                <a:chOff x="3264" y="2737"/>
                <a:chExt cx="1698" cy="300"/>
              </a:xfrm>
            </p:grpSpPr>
            <p:sp>
              <p:nvSpPr>
                <p:cNvPr id="778242" name="Freeform 2"/>
                <p:cNvSpPr>
                  <a:spLocks/>
                </p:cNvSpPr>
                <p:nvPr/>
              </p:nvSpPr>
              <p:spPr bwMode="auto">
                <a:xfrm>
                  <a:off x="3264" y="2737"/>
                  <a:ext cx="1222" cy="300"/>
                </a:xfrm>
                <a:custGeom>
                  <a:avLst/>
                  <a:gdLst/>
                  <a:ahLst/>
                  <a:cxnLst>
                    <a:cxn ang="0">
                      <a:pos x="0" y="252"/>
                    </a:cxn>
                    <a:cxn ang="0">
                      <a:pos x="138" y="303"/>
                    </a:cxn>
                    <a:cxn ang="0">
                      <a:pos x="250" y="177"/>
                    </a:cxn>
                    <a:cxn ang="0">
                      <a:pos x="388" y="340"/>
                    </a:cxn>
                    <a:cxn ang="0">
                      <a:pos x="513" y="40"/>
                    </a:cxn>
                    <a:cxn ang="0">
                      <a:pos x="638" y="453"/>
                    </a:cxn>
                    <a:cxn ang="0">
                      <a:pos x="751" y="2"/>
                    </a:cxn>
                    <a:cxn ang="0">
                      <a:pos x="889" y="440"/>
                    </a:cxn>
                    <a:cxn ang="0">
                      <a:pos x="1015" y="65"/>
                    </a:cxn>
                    <a:cxn ang="0">
                      <a:pos x="1127" y="378"/>
                    </a:cxn>
                    <a:cxn ang="0">
                      <a:pos x="1227" y="140"/>
                    </a:cxn>
                    <a:cxn ang="0">
                      <a:pos x="1340" y="303"/>
                    </a:cxn>
                    <a:cxn ang="0">
                      <a:pos x="1427" y="215"/>
                    </a:cxn>
                  </a:cxnLst>
                  <a:rect l="0" t="0" r="r" b="b"/>
                  <a:pathLst>
                    <a:path w="1427" h="459">
                      <a:moveTo>
                        <a:pt x="0" y="252"/>
                      </a:moveTo>
                      <a:cubicBezTo>
                        <a:pt x="21" y="260"/>
                        <a:pt x="96" y="315"/>
                        <a:pt x="138" y="303"/>
                      </a:cubicBezTo>
                      <a:cubicBezTo>
                        <a:pt x="180" y="291"/>
                        <a:pt x="208" y="171"/>
                        <a:pt x="250" y="177"/>
                      </a:cubicBezTo>
                      <a:cubicBezTo>
                        <a:pt x="292" y="183"/>
                        <a:pt x="344" y="363"/>
                        <a:pt x="388" y="340"/>
                      </a:cubicBezTo>
                      <a:cubicBezTo>
                        <a:pt x="432" y="317"/>
                        <a:pt x="471" y="21"/>
                        <a:pt x="513" y="40"/>
                      </a:cubicBezTo>
                      <a:cubicBezTo>
                        <a:pt x="555" y="59"/>
                        <a:pt x="598" y="459"/>
                        <a:pt x="638" y="453"/>
                      </a:cubicBezTo>
                      <a:cubicBezTo>
                        <a:pt x="678" y="447"/>
                        <a:pt x="709" y="4"/>
                        <a:pt x="751" y="2"/>
                      </a:cubicBezTo>
                      <a:cubicBezTo>
                        <a:pt x="793" y="0"/>
                        <a:pt x="845" y="430"/>
                        <a:pt x="889" y="440"/>
                      </a:cubicBezTo>
                      <a:cubicBezTo>
                        <a:pt x="933" y="450"/>
                        <a:pt x="975" y="75"/>
                        <a:pt x="1015" y="65"/>
                      </a:cubicBezTo>
                      <a:cubicBezTo>
                        <a:pt x="1055" y="55"/>
                        <a:pt x="1092" y="366"/>
                        <a:pt x="1127" y="378"/>
                      </a:cubicBezTo>
                      <a:cubicBezTo>
                        <a:pt x="1162" y="390"/>
                        <a:pt x="1192" y="152"/>
                        <a:pt x="1227" y="140"/>
                      </a:cubicBezTo>
                      <a:cubicBezTo>
                        <a:pt x="1262" y="128"/>
                        <a:pt x="1307" y="291"/>
                        <a:pt x="1340" y="303"/>
                      </a:cubicBezTo>
                      <a:cubicBezTo>
                        <a:pt x="1373" y="315"/>
                        <a:pt x="1409" y="233"/>
                        <a:pt x="1427" y="215"/>
                      </a:cubicBezTo>
                    </a:path>
                  </a:pathLst>
                </a:cu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778243" name="AutoShape 3"/>
                <p:cNvCxnSpPr>
                  <a:cxnSpLocks noChangeShapeType="1"/>
                </p:cNvCxnSpPr>
                <p:nvPr/>
              </p:nvCxnSpPr>
              <p:spPr bwMode="auto">
                <a:xfrm>
                  <a:off x="4486" y="2867"/>
                  <a:ext cx="476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778379" name="Group 139"/>
              <p:cNvGrpSpPr>
                <a:grpSpLocks/>
              </p:cNvGrpSpPr>
              <p:nvPr/>
            </p:nvGrpSpPr>
            <p:grpSpPr bwMode="auto">
              <a:xfrm rot="5400000">
                <a:off x="6857671" y="3063065"/>
                <a:ext cx="347386" cy="742045"/>
                <a:chOff x="5099" y="2070"/>
                <a:chExt cx="300" cy="1684"/>
              </a:xfrm>
            </p:grpSpPr>
            <p:sp>
              <p:nvSpPr>
                <p:cNvPr id="778380" name="Freeform 140"/>
                <p:cNvSpPr>
                  <a:spLocks/>
                </p:cNvSpPr>
                <p:nvPr/>
              </p:nvSpPr>
              <p:spPr bwMode="auto">
                <a:xfrm rot="16200000">
                  <a:off x="4638" y="2993"/>
                  <a:ext cx="1222" cy="300"/>
                </a:xfrm>
                <a:custGeom>
                  <a:avLst/>
                  <a:gdLst/>
                  <a:ahLst/>
                  <a:cxnLst>
                    <a:cxn ang="0">
                      <a:pos x="0" y="252"/>
                    </a:cxn>
                    <a:cxn ang="0">
                      <a:pos x="138" y="303"/>
                    </a:cxn>
                    <a:cxn ang="0">
                      <a:pos x="250" y="177"/>
                    </a:cxn>
                    <a:cxn ang="0">
                      <a:pos x="388" y="340"/>
                    </a:cxn>
                    <a:cxn ang="0">
                      <a:pos x="513" y="40"/>
                    </a:cxn>
                    <a:cxn ang="0">
                      <a:pos x="638" y="453"/>
                    </a:cxn>
                    <a:cxn ang="0">
                      <a:pos x="751" y="2"/>
                    </a:cxn>
                    <a:cxn ang="0">
                      <a:pos x="889" y="440"/>
                    </a:cxn>
                    <a:cxn ang="0">
                      <a:pos x="1015" y="65"/>
                    </a:cxn>
                    <a:cxn ang="0">
                      <a:pos x="1127" y="378"/>
                    </a:cxn>
                    <a:cxn ang="0">
                      <a:pos x="1227" y="140"/>
                    </a:cxn>
                    <a:cxn ang="0">
                      <a:pos x="1340" y="303"/>
                    </a:cxn>
                    <a:cxn ang="0">
                      <a:pos x="1427" y="215"/>
                    </a:cxn>
                  </a:cxnLst>
                  <a:rect l="0" t="0" r="r" b="b"/>
                  <a:pathLst>
                    <a:path w="1427" h="459">
                      <a:moveTo>
                        <a:pt x="0" y="252"/>
                      </a:moveTo>
                      <a:cubicBezTo>
                        <a:pt x="21" y="260"/>
                        <a:pt x="96" y="315"/>
                        <a:pt x="138" y="303"/>
                      </a:cubicBezTo>
                      <a:cubicBezTo>
                        <a:pt x="180" y="291"/>
                        <a:pt x="208" y="171"/>
                        <a:pt x="250" y="177"/>
                      </a:cubicBezTo>
                      <a:cubicBezTo>
                        <a:pt x="292" y="183"/>
                        <a:pt x="344" y="363"/>
                        <a:pt x="388" y="340"/>
                      </a:cubicBezTo>
                      <a:cubicBezTo>
                        <a:pt x="432" y="317"/>
                        <a:pt x="471" y="21"/>
                        <a:pt x="513" y="40"/>
                      </a:cubicBezTo>
                      <a:cubicBezTo>
                        <a:pt x="555" y="59"/>
                        <a:pt x="598" y="459"/>
                        <a:pt x="638" y="453"/>
                      </a:cubicBezTo>
                      <a:cubicBezTo>
                        <a:pt x="678" y="447"/>
                        <a:pt x="709" y="4"/>
                        <a:pt x="751" y="2"/>
                      </a:cubicBezTo>
                      <a:cubicBezTo>
                        <a:pt x="793" y="0"/>
                        <a:pt x="845" y="430"/>
                        <a:pt x="889" y="440"/>
                      </a:cubicBezTo>
                      <a:cubicBezTo>
                        <a:pt x="933" y="450"/>
                        <a:pt x="975" y="75"/>
                        <a:pt x="1015" y="65"/>
                      </a:cubicBezTo>
                      <a:cubicBezTo>
                        <a:pt x="1055" y="55"/>
                        <a:pt x="1092" y="366"/>
                        <a:pt x="1127" y="378"/>
                      </a:cubicBezTo>
                      <a:cubicBezTo>
                        <a:pt x="1162" y="390"/>
                        <a:pt x="1192" y="152"/>
                        <a:pt x="1227" y="140"/>
                      </a:cubicBezTo>
                      <a:cubicBezTo>
                        <a:pt x="1262" y="128"/>
                        <a:pt x="1307" y="291"/>
                        <a:pt x="1340" y="303"/>
                      </a:cubicBezTo>
                      <a:cubicBezTo>
                        <a:pt x="1373" y="315"/>
                        <a:pt x="1409" y="233"/>
                        <a:pt x="1427" y="215"/>
                      </a:cubicBezTo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778381" name="AutoShape 141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5012" y="2308"/>
                  <a:ext cx="476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00FF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778382" name="AutoShape 142"/>
              <p:cNvCxnSpPr>
                <a:cxnSpLocks noChangeShapeType="1"/>
              </p:cNvCxnSpPr>
              <p:nvPr/>
            </p:nvCxnSpPr>
            <p:spPr bwMode="auto">
              <a:xfrm flipV="1">
                <a:off x="7538710" y="2923427"/>
                <a:ext cx="0" cy="109773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78383" name="AutoShape 143"/>
              <p:cNvCxnSpPr>
                <a:cxnSpLocks noChangeShapeType="1"/>
              </p:cNvCxnSpPr>
              <p:nvPr/>
            </p:nvCxnSpPr>
            <p:spPr bwMode="auto">
              <a:xfrm>
                <a:off x="7751055" y="2923427"/>
                <a:ext cx="0" cy="7156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60" name="Пятно 2 159"/>
          <p:cNvSpPr/>
          <p:nvPr/>
        </p:nvSpPr>
        <p:spPr>
          <a:xfrm>
            <a:off x="5879976" y="2652514"/>
            <a:ext cx="504056" cy="360040"/>
          </a:xfrm>
          <a:prstGeom prst="irregularSeal2">
            <a:avLst/>
          </a:prstGeom>
          <a:solidFill>
            <a:srgbClr val="FF33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7" name="Группа 166"/>
          <p:cNvGrpSpPr/>
          <p:nvPr/>
        </p:nvGrpSpPr>
        <p:grpSpPr>
          <a:xfrm>
            <a:off x="2207568" y="2652515"/>
            <a:ext cx="7815336" cy="480218"/>
            <a:chOff x="683568" y="3212977"/>
            <a:chExt cx="7815336" cy="480218"/>
          </a:xfrm>
        </p:grpSpPr>
        <p:grpSp>
          <p:nvGrpSpPr>
            <p:cNvPr id="778384" name="Group 144"/>
            <p:cNvGrpSpPr>
              <a:grpSpLocks/>
            </p:cNvGrpSpPr>
            <p:nvPr/>
          </p:nvGrpSpPr>
          <p:grpSpPr bwMode="auto">
            <a:xfrm rot="16200000" flipH="1">
              <a:off x="800187" y="3200214"/>
              <a:ext cx="376362" cy="609600"/>
              <a:chOff x="5080" y="2878"/>
              <a:chExt cx="300" cy="1684"/>
            </a:xfrm>
          </p:grpSpPr>
          <p:sp>
            <p:nvSpPr>
              <p:cNvPr id="778385" name="Freeform 145"/>
              <p:cNvSpPr>
                <a:spLocks/>
              </p:cNvSpPr>
              <p:nvPr/>
            </p:nvSpPr>
            <p:spPr bwMode="auto">
              <a:xfrm rot="16200000">
                <a:off x="4619" y="3801"/>
                <a:ext cx="1222" cy="300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38" y="303"/>
                  </a:cxn>
                  <a:cxn ang="0">
                    <a:pos x="250" y="177"/>
                  </a:cxn>
                  <a:cxn ang="0">
                    <a:pos x="388" y="340"/>
                  </a:cxn>
                  <a:cxn ang="0">
                    <a:pos x="513" y="40"/>
                  </a:cxn>
                  <a:cxn ang="0">
                    <a:pos x="638" y="453"/>
                  </a:cxn>
                  <a:cxn ang="0">
                    <a:pos x="751" y="2"/>
                  </a:cxn>
                  <a:cxn ang="0">
                    <a:pos x="889" y="440"/>
                  </a:cxn>
                  <a:cxn ang="0">
                    <a:pos x="1015" y="65"/>
                  </a:cxn>
                  <a:cxn ang="0">
                    <a:pos x="1127" y="378"/>
                  </a:cxn>
                  <a:cxn ang="0">
                    <a:pos x="1227" y="140"/>
                  </a:cxn>
                  <a:cxn ang="0">
                    <a:pos x="1340" y="303"/>
                  </a:cxn>
                  <a:cxn ang="0">
                    <a:pos x="1427" y="215"/>
                  </a:cxn>
                </a:cxnLst>
                <a:rect l="0" t="0" r="r" b="b"/>
                <a:pathLst>
                  <a:path w="1427" h="459">
                    <a:moveTo>
                      <a:pt x="0" y="252"/>
                    </a:moveTo>
                    <a:cubicBezTo>
                      <a:pt x="21" y="260"/>
                      <a:pt x="96" y="315"/>
                      <a:pt x="138" y="303"/>
                    </a:cubicBezTo>
                    <a:cubicBezTo>
                      <a:pt x="180" y="291"/>
                      <a:pt x="208" y="171"/>
                      <a:pt x="250" y="177"/>
                    </a:cubicBezTo>
                    <a:cubicBezTo>
                      <a:pt x="292" y="183"/>
                      <a:pt x="344" y="363"/>
                      <a:pt x="388" y="340"/>
                    </a:cubicBezTo>
                    <a:cubicBezTo>
                      <a:pt x="432" y="317"/>
                      <a:pt x="471" y="21"/>
                      <a:pt x="513" y="40"/>
                    </a:cubicBezTo>
                    <a:cubicBezTo>
                      <a:pt x="555" y="59"/>
                      <a:pt x="598" y="459"/>
                      <a:pt x="638" y="453"/>
                    </a:cubicBezTo>
                    <a:cubicBezTo>
                      <a:pt x="678" y="447"/>
                      <a:pt x="709" y="4"/>
                      <a:pt x="751" y="2"/>
                    </a:cubicBezTo>
                    <a:cubicBezTo>
                      <a:pt x="793" y="0"/>
                      <a:pt x="845" y="430"/>
                      <a:pt x="889" y="440"/>
                    </a:cubicBezTo>
                    <a:cubicBezTo>
                      <a:pt x="933" y="450"/>
                      <a:pt x="975" y="75"/>
                      <a:pt x="1015" y="65"/>
                    </a:cubicBezTo>
                    <a:cubicBezTo>
                      <a:pt x="1055" y="55"/>
                      <a:pt x="1092" y="366"/>
                      <a:pt x="1127" y="378"/>
                    </a:cubicBezTo>
                    <a:cubicBezTo>
                      <a:pt x="1162" y="390"/>
                      <a:pt x="1192" y="152"/>
                      <a:pt x="1227" y="140"/>
                    </a:cubicBezTo>
                    <a:cubicBezTo>
                      <a:pt x="1262" y="128"/>
                      <a:pt x="1307" y="291"/>
                      <a:pt x="1340" y="303"/>
                    </a:cubicBezTo>
                    <a:cubicBezTo>
                      <a:pt x="1373" y="315"/>
                      <a:pt x="1409" y="233"/>
                      <a:pt x="1427" y="215"/>
                    </a:cubicBezTo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778386" name="AutoShape 146"/>
              <p:cNvCxnSpPr>
                <a:cxnSpLocks noChangeShapeType="1"/>
              </p:cNvCxnSpPr>
              <p:nvPr/>
            </p:nvCxnSpPr>
            <p:spPr bwMode="auto">
              <a:xfrm rot="16200000">
                <a:off x="4993" y="3116"/>
                <a:ext cx="476" cy="0"/>
              </a:xfrm>
              <a:prstGeom prst="straightConnector1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64" name="Group 144"/>
            <p:cNvGrpSpPr>
              <a:grpSpLocks/>
            </p:cNvGrpSpPr>
            <p:nvPr/>
          </p:nvGrpSpPr>
          <p:grpSpPr bwMode="auto">
            <a:xfrm rot="16200000" flipH="1" flipV="1">
              <a:off x="8011616" y="3085729"/>
              <a:ext cx="360040" cy="614536"/>
              <a:chOff x="5099" y="2878"/>
              <a:chExt cx="300" cy="1684"/>
            </a:xfrm>
          </p:grpSpPr>
          <p:sp>
            <p:nvSpPr>
              <p:cNvPr id="165" name="Freeform 145"/>
              <p:cNvSpPr>
                <a:spLocks/>
              </p:cNvSpPr>
              <p:nvPr/>
            </p:nvSpPr>
            <p:spPr bwMode="auto">
              <a:xfrm rot="16200000">
                <a:off x="4638" y="3801"/>
                <a:ext cx="1222" cy="300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38" y="303"/>
                  </a:cxn>
                  <a:cxn ang="0">
                    <a:pos x="250" y="177"/>
                  </a:cxn>
                  <a:cxn ang="0">
                    <a:pos x="388" y="340"/>
                  </a:cxn>
                  <a:cxn ang="0">
                    <a:pos x="513" y="40"/>
                  </a:cxn>
                  <a:cxn ang="0">
                    <a:pos x="638" y="453"/>
                  </a:cxn>
                  <a:cxn ang="0">
                    <a:pos x="751" y="2"/>
                  </a:cxn>
                  <a:cxn ang="0">
                    <a:pos x="889" y="440"/>
                  </a:cxn>
                  <a:cxn ang="0">
                    <a:pos x="1015" y="65"/>
                  </a:cxn>
                  <a:cxn ang="0">
                    <a:pos x="1127" y="378"/>
                  </a:cxn>
                  <a:cxn ang="0">
                    <a:pos x="1227" y="140"/>
                  </a:cxn>
                  <a:cxn ang="0">
                    <a:pos x="1340" y="303"/>
                  </a:cxn>
                  <a:cxn ang="0">
                    <a:pos x="1427" y="215"/>
                  </a:cxn>
                </a:cxnLst>
                <a:rect l="0" t="0" r="r" b="b"/>
                <a:pathLst>
                  <a:path w="1427" h="459">
                    <a:moveTo>
                      <a:pt x="0" y="252"/>
                    </a:moveTo>
                    <a:cubicBezTo>
                      <a:pt x="21" y="260"/>
                      <a:pt x="96" y="315"/>
                      <a:pt x="138" y="303"/>
                    </a:cubicBezTo>
                    <a:cubicBezTo>
                      <a:pt x="180" y="291"/>
                      <a:pt x="208" y="171"/>
                      <a:pt x="250" y="177"/>
                    </a:cubicBezTo>
                    <a:cubicBezTo>
                      <a:pt x="292" y="183"/>
                      <a:pt x="344" y="363"/>
                      <a:pt x="388" y="340"/>
                    </a:cubicBezTo>
                    <a:cubicBezTo>
                      <a:pt x="432" y="317"/>
                      <a:pt x="471" y="21"/>
                      <a:pt x="513" y="40"/>
                    </a:cubicBezTo>
                    <a:cubicBezTo>
                      <a:pt x="555" y="59"/>
                      <a:pt x="598" y="459"/>
                      <a:pt x="638" y="453"/>
                    </a:cubicBezTo>
                    <a:cubicBezTo>
                      <a:pt x="678" y="447"/>
                      <a:pt x="709" y="4"/>
                      <a:pt x="751" y="2"/>
                    </a:cubicBezTo>
                    <a:cubicBezTo>
                      <a:pt x="793" y="0"/>
                      <a:pt x="845" y="430"/>
                      <a:pt x="889" y="440"/>
                    </a:cubicBezTo>
                    <a:cubicBezTo>
                      <a:pt x="933" y="450"/>
                      <a:pt x="975" y="75"/>
                      <a:pt x="1015" y="65"/>
                    </a:cubicBezTo>
                    <a:cubicBezTo>
                      <a:pt x="1055" y="55"/>
                      <a:pt x="1092" y="366"/>
                      <a:pt x="1127" y="378"/>
                    </a:cubicBezTo>
                    <a:cubicBezTo>
                      <a:pt x="1162" y="390"/>
                      <a:pt x="1192" y="152"/>
                      <a:pt x="1227" y="140"/>
                    </a:cubicBezTo>
                    <a:cubicBezTo>
                      <a:pt x="1262" y="128"/>
                      <a:pt x="1307" y="291"/>
                      <a:pt x="1340" y="303"/>
                    </a:cubicBezTo>
                    <a:cubicBezTo>
                      <a:pt x="1373" y="315"/>
                      <a:pt x="1409" y="233"/>
                      <a:pt x="1427" y="215"/>
                    </a:cubicBezTo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66" name="AutoShape 146"/>
              <p:cNvCxnSpPr>
                <a:cxnSpLocks noChangeShapeType="1"/>
              </p:cNvCxnSpPr>
              <p:nvPr/>
            </p:nvCxnSpPr>
            <p:spPr bwMode="auto">
              <a:xfrm rot="16200000">
                <a:off x="5012" y="3116"/>
                <a:ext cx="476" cy="0"/>
              </a:xfrm>
              <a:prstGeom prst="straightConnector1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778388" name="Rectangle 14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90" name="Rectangle 15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2" name="Группа 181"/>
          <p:cNvGrpSpPr/>
          <p:nvPr/>
        </p:nvGrpSpPr>
        <p:grpSpPr>
          <a:xfrm>
            <a:off x="2927649" y="4869160"/>
            <a:ext cx="6503119" cy="738188"/>
            <a:chOff x="1564556" y="4943475"/>
            <a:chExt cx="6503119" cy="738188"/>
          </a:xfrm>
        </p:grpSpPr>
        <p:grpSp>
          <p:nvGrpSpPr>
            <p:cNvPr id="174" name="Группа 173"/>
            <p:cNvGrpSpPr/>
            <p:nvPr/>
          </p:nvGrpSpPr>
          <p:grpSpPr>
            <a:xfrm>
              <a:off x="1564556" y="4943475"/>
              <a:ext cx="3632919" cy="738188"/>
              <a:chOff x="1043608" y="5680990"/>
              <a:chExt cx="3632919" cy="738188"/>
            </a:xfrm>
          </p:grpSpPr>
          <p:graphicFrame>
            <p:nvGraphicFramePr>
              <p:cNvPr id="778387" name="Object 147"/>
              <p:cNvGraphicFramePr>
                <a:graphicFrameLocks noChangeAspect="1"/>
              </p:cNvGraphicFramePr>
              <p:nvPr/>
            </p:nvGraphicFramePr>
            <p:xfrm>
              <a:off x="3384302" y="5680990"/>
              <a:ext cx="1292225" cy="738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891" name="Формула" r:id="rId3" imgW="825480" imgH="469800" progId="Equation.3">
                      <p:embed/>
                    </p:oleObj>
                  </mc:Choice>
                  <mc:Fallback>
                    <p:oleObj name="Формула" r:id="rId3" imgW="825480" imgH="469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4302" y="5680990"/>
                            <a:ext cx="1292225" cy="7381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0" name="TextBox 169"/>
              <p:cNvSpPr txBox="1"/>
              <p:nvPr/>
            </p:nvSpPr>
            <p:spPr>
              <a:xfrm>
                <a:off x="1043608" y="5837202"/>
                <a:ext cx="26642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 dirty="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Quantum efficiency: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778389" name="Object 149"/>
            <p:cNvGraphicFramePr>
              <a:graphicFrameLocks noChangeAspect="1"/>
            </p:cNvGraphicFramePr>
            <p:nvPr/>
          </p:nvGraphicFramePr>
          <p:xfrm>
            <a:off x="6159500" y="5087938"/>
            <a:ext cx="1908175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92" name="Формула" r:id="rId5" imgW="1066680" imgH="279360" progId="Equation.3">
                    <p:embed/>
                  </p:oleObj>
                </mc:Choice>
                <mc:Fallback>
                  <p:oleObj name="Формула" r:id="rId5" imgW="10666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9500" y="5087938"/>
                          <a:ext cx="1908175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" name="TextBox 172"/>
            <p:cNvSpPr txBox="1"/>
            <p:nvPr/>
          </p:nvSpPr>
          <p:spPr>
            <a:xfrm>
              <a:off x="5268330" y="5123083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b="1" dirty="0">
                  <a:latin typeface="+mj-lt"/>
                  <a:cs typeface="Arial" pitchFamily="34" charset="0"/>
                </a:rPr>
                <a:t>where</a:t>
              </a:r>
              <a:endParaRPr lang="ru-RU" dirty="0"/>
            </a:p>
          </p:txBody>
        </p:sp>
      </p:grpSp>
      <p:sp>
        <p:nvSpPr>
          <p:cNvPr id="778392" name="Rectangle 15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94" name="Rectangle 15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96" name="Rectangle 15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2927649" y="5661026"/>
            <a:ext cx="6949777" cy="854075"/>
            <a:chOff x="1547664" y="5815672"/>
            <a:chExt cx="6949777" cy="854075"/>
          </a:xfrm>
        </p:grpSpPr>
        <p:sp>
          <p:nvSpPr>
            <p:cNvPr id="175" name="TextBox 174"/>
            <p:cNvSpPr txBox="1"/>
            <p:nvPr/>
          </p:nvSpPr>
          <p:spPr>
            <a:xfrm>
              <a:off x="1547664" y="6064329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b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Fidelity: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778391" name="Object 151"/>
            <p:cNvGraphicFramePr>
              <a:graphicFrameLocks noChangeAspect="1"/>
            </p:cNvGraphicFramePr>
            <p:nvPr/>
          </p:nvGraphicFramePr>
          <p:xfrm>
            <a:off x="2627784" y="6104399"/>
            <a:ext cx="2240249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93" name="Формула" r:id="rId7" imgW="1600200" imgH="254000" progId="Equation.3">
                    <p:embed/>
                  </p:oleObj>
                </mc:Choice>
                <mc:Fallback>
                  <p:oleObj name="Формула" r:id="rId7" imgW="16002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84" y="6104399"/>
                          <a:ext cx="2240249" cy="360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93" name="Object 153"/>
            <p:cNvGraphicFramePr>
              <a:graphicFrameLocks noChangeAspect="1"/>
            </p:cNvGraphicFramePr>
            <p:nvPr/>
          </p:nvGraphicFramePr>
          <p:xfrm>
            <a:off x="4976993" y="5959911"/>
            <a:ext cx="1748408" cy="637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94" name="Формула" r:id="rId9" imgW="1282680" imgH="469800" progId="Equation.3">
                    <p:embed/>
                  </p:oleObj>
                </mc:Choice>
                <mc:Fallback>
                  <p:oleObj name="Формула" r:id="rId9" imgW="12826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6993" y="5959911"/>
                          <a:ext cx="1748408" cy="637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95" name="Object 155"/>
            <p:cNvGraphicFramePr>
              <a:graphicFrameLocks noChangeAspect="1"/>
            </p:cNvGraphicFramePr>
            <p:nvPr/>
          </p:nvGraphicFramePr>
          <p:xfrm>
            <a:off x="6708329" y="5815672"/>
            <a:ext cx="1789112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95" name="Формула" r:id="rId11" imgW="1460160" imgH="698400" progId="Equation.3">
                    <p:embed/>
                  </p:oleObj>
                </mc:Choice>
                <mc:Fallback>
                  <p:oleObj name="Формула" r:id="rId11" imgW="1460160" imgH="698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8329" y="5815672"/>
                          <a:ext cx="1789112" cy="854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" name="Rectangle 20"/>
          <p:cNvSpPr>
            <a:spLocks noChangeArrowheads="1"/>
          </p:cNvSpPr>
          <p:nvPr/>
        </p:nvSpPr>
        <p:spPr bwMode="auto">
          <a:xfrm>
            <a:off x="1810584" y="4703932"/>
            <a:ext cx="8568953" cy="1987196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Группа 186"/>
          <p:cNvGrpSpPr/>
          <p:nvPr/>
        </p:nvGrpSpPr>
        <p:grpSpPr>
          <a:xfrm>
            <a:off x="3431704" y="2996952"/>
            <a:ext cx="5400600" cy="360040"/>
            <a:chOff x="1907704" y="2996952"/>
            <a:chExt cx="5400600" cy="360040"/>
          </a:xfrm>
        </p:grpSpPr>
        <p:sp>
          <p:nvSpPr>
            <p:cNvPr id="185" name="TextBox 184"/>
            <p:cNvSpPr txBox="1"/>
            <p:nvPr/>
          </p:nvSpPr>
          <p:spPr>
            <a:xfrm>
              <a:off x="1907704" y="301843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i="1" dirty="0">
                  <a:latin typeface="+mj-lt"/>
                  <a:cs typeface="Arial" pitchFamily="34" charset="0"/>
                </a:rPr>
                <a:t>in</a:t>
              </a:r>
              <a:endParaRPr lang="ru-RU" sz="1600" i="1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732240" y="2996952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i="1" dirty="0">
                  <a:latin typeface="+mj-lt"/>
                  <a:cs typeface="Arial" pitchFamily="34" charset="0"/>
                </a:rPr>
                <a:t>in</a:t>
              </a:r>
              <a:endParaRPr lang="ru-RU" sz="1600" i="1" dirty="0"/>
            </a:p>
          </p:txBody>
        </p:sp>
      </p:grpSp>
      <p:grpSp>
        <p:nvGrpSpPr>
          <p:cNvPr id="190" name="Группа 189"/>
          <p:cNvGrpSpPr/>
          <p:nvPr/>
        </p:nvGrpSpPr>
        <p:grpSpPr>
          <a:xfrm>
            <a:off x="2400601" y="2829187"/>
            <a:ext cx="7859989" cy="542703"/>
            <a:chOff x="876600" y="2829186"/>
            <a:chExt cx="7859989" cy="542703"/>
          </a:xfrm>
        </p:grpSpPr>
        <p:sp>
          <p:nvSpPr>
            <p:cNvPr id="188" name="TextBox 187"/>
            <p:cNvSpPr txBox="1"/>
            <p:nvPr/>
          </p:nvSpPr>
          <p:spPr>
            <a:xfrm>
              <a:off x="876600" y="3033335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i="1" dirty="0">
                  <a:latin typeface="+mj-lt"/>
                  <a:cs typeface="Arial" pitchFamily="34" charset="0"/>
                </a:rPr>
                <a:t>out</a:t>
              </a:r>
              <a:endParaRPr lang="ru-RU" sz="1600" i="1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8160525" y="282918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i="1" dirty="0">
                  <a:latin typeface="+mj-lt"/>
                  <a:cs typeface="Arial" pitchFamily="34" charset="0"/>
                </a:rPr>
                <a:t>out</a:t>
              </a:r>
              <a:endParaRPr lang="ru-RU" sz="1600" i="1" dirty="0"/>
            </a:p>
          </p:txBody>
        </p:sp>
      </p:grpSp>
      <p:sp>
        <p:nvSpPr>
          <p:cNvPr id="191" name="Text Box 7"/>
          <p:cNvSpPr txBox="1">
            <a:spLocks noChangeArrowheads="1"/>
          </p:cNvSpPr>
          <p:nvPr/>
        </p:nvSpPr>
        <p:spPr bwMode="auto">
          <a:xfrm>
            <a:off x="8328248" y="1556792"/>
            <a:ext cx="2160240" cy="43204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atin typeface="Cambria" pitchFamily="18" charset="0"/>
                <a:cs typeface="Arial" pitchFamily="34" charset="0"/>
              </a:rPr>
              <a:t>Atomic levels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2" name="Группа 201"/>
          <p:cNvGrpSpPr/>
          <p:nvPr/>
        </p:nvGrpSpPr>
        <p:grpSpPr>
          <a:xfrm>
            <a:off x="8745421" y="3381501"/>
            <a:ext cx="1227137" cy="96837"/>
            <a:chOff x="6997280" y="3381500"/>
            <a:chExt cx="1227137" cy="96837"/>
          </a:xfrm>
        </p:grpSpPr>
        <p:sp>
          <p:nvSpPr>
            <p:cNvPr id="778397" name="AutoShape 157"/>
            <p:cNvSpPr>
              <a:spLocks noChangeArrowheads="1"/>
            </p:cNvSpPr>
            <p:nvPr/>
          </p:nvSpPr>
          <p:spPr bwMode="auto">
            <a:xfrm>
              <a:off x="6997280" y="3381500"/>
              <a:ext cx="122237" cy="92075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98" name="AutoShape 158"/>
            <p:cNvSpPr>
              <a:spLocks noChangeArrowheads="1"/>
            </p:cNvSpPr>
            <p:nvPr/>
          </p:nvSpPr>
          <p:spPr bwMode="auto">
            <a:xfrm>
              <a:off x="7119517" y="3381500"/>
              <a:ext cx="120650" cy="92075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399" name="AutoShape 159"/>
            <p:cNvSpPr>
              <a:spLocks noChangeArrowheads="1"/>
            </p:cNvSpPr>
            <p:nvPr/>
          </p:nvSpPr>
          <p:spPr bwMode="auto">
            <a:xfrm>
              <a:off x="7240167" y="3381500"/>
              <a:ext cx="122238" cy="92075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00" name="AutoShape 160"/>
            <p:cNvSpPr>
              <a:spLocks noChangeArrowheads="1"/>
            </p:cNvSpPr>
            <p:nvPr/>
          </p:nvSpPr>
          <p:spPr bwMode="auto">
            <a:xfrm>
              <a:off x="7362405" y="3381500"/>
              <a:ext cx="122237" cy="92075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01" name="AutoShape 161"/>
            <p:cNvSpPr>
              <a:spLocks noChangeArrowheads="1"/>
            </p:cNvSpPr>
            <p:nvPr/>
          </p:nvSpPr>
          <p:spPr bwMode="auto">
            <a:xfrm>
              <a:off x="7487945" y="3385183"/>
              <a:ext cx="122237" cy="92075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02" name="AutoShape 162"/>
            <p:cNvSpPr>
              <a:spLocks noChangeArrowheads="1"/>
            </p:cNvSpPr>
            <p:nvPr/>
          </p:nvSpPr>
          <p:spPr bwMode="auto">
            <a:xfrm>
              <a:off x="7729117" y="3386262"/>
              <a:ext cx="122238" cy="92075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03" name="AutoShape 163"/>
            <p:cNvSpPr>
              <a:spLocks noChangeArrowheads="1"/>
            </p:cNvSpPr>
            <p:nvPr/>
          </p:nvSpPr>
          <p:spPr bwMode="auto">
            <a:xfrm>
              <a:off x="7851355" y="3386262"/>
              <a:ext cx="122237" cy="92075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04" name="AutoShape 164"/>
            <p:cNvSpPr>
              <a:spLocks noChangeArrowheads="1"/>
            </p:cNvSpPr>
            <p:nvPr/>
          </p:nvSpPr>
          <p:spPr bwMode="auto">
            <a:xfrm>
              <a:off x="7606880" y="3381500"/>
              <a:ext cx="122237" cy="92075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05" name="AutoShape 165"/>
            <p:cNvSpPr>
              <a:spLocks noChangeArrowheads="1"/>
            </p:cNvSpPr>
            <p:nvPr/>
          </p:nvSpPr>
          <p:spPr bwMode="auto">
            <a:xfrm>
              <a:off x="7979942" y="3386262"/>
              <a:ext cx="122238" cy="92075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8406" name="AutoShape 166"/>
            <p:cNvSpPr>
              <a:spLocks noChangeArrowheads="1"/>
            </p:cNvSpPr>
            <p:nvPr/>
          </p:nvSpPr>
          <p:spPr bwMode="auto">
            <a:xfrm>
              <a:off x="8102180" y="3386262"/>
              <a:ext cx="122237" cy="92075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78407" name="AutoShape 167"/>
          <p:cNvSpPr>
            <a:spLocks noChangeArrowheads="1"/>
          </p:cNvSpPr>
          <p:nvPr/>
        </p:nvSpPr>
        <p:spPr bwMode="auto">
          <a:xfrm>
            <a:off x="9226757" y="3048894"/>
            <a:ext cx="122237" cy="92075"/>
          </a:xfrm>
          <a:prstGeom prst="flowChartConnector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" name="AutoShape 167"/>
          <p:cNvSpPr>
            <a:spLocks noChangeArrowheads="1"/>
          </p:cNvSpPr>
          <p:nvPr/>
        </p:nvSpPr>
        <p:spPr bwMode="auto">
          <a:xfrm>
            <a:off x="9000071" y="3381501"/>
            <a:ext cx="122237" cy="9207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" name="Прямоугольник 200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3" name="Прямоугольник 202"/>
          <p:cNvSpPr/>
          <p:nvPr/>
        </p:nvSpPr>
        <p:spPr>
          <a:xfrm>
            <a:off x="9988987" y="3231764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|1&gt;</a:t>
            </a:r>
            <a:endParaRPr lang="ru-RU" b="1" dirty="0"/>
          </a:p>
        </p:txBody>
      </p:sp>
      <p:sp>
        <p:nvSpPr>
          <p:cNvPr id="205" name="Прямоугольник 204"/>
          <p:cNvSpPr/>
          <p:nvPr/>
        </p:nvSpPr>
        <p:spPr>
          <a:xfrm>
            <a:off x="9984631" y="2887776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|2&gt;</a:t>
            </a:r>
            <a:endParaRPr lang="ru-RU" b="1" dirty="0"/>
          </a:p>
        </p:txBody>
      </p:sp>
      <p:sp>
        <p:nvSpPr>
          <p:cNvPr id="206" name="Прямоугольник 205"/>
          <p:cNvSpPr/>
          <p:nvPr/>
        </p:nvSpPr>
        <p:spPr>
          <a:xfrm>
            <a:off x="9988335" y="2155359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|3&gt;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72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75" grpId="0" animBg="1"/>
      <p:bldP spid="160" grpId="0" animBg="1"/>
      <p:bldP spid="160" grpId="1" animBg="1"/>
      <p:bldP spid="184" grpId="0" animBg="1"/>
      <p:bldP spid="191" grpId="0" animBg="1"/>
      <p:bldP spid="778407" grpId="0" animBg="1"/>
      <p:bldP spid="778407" grpId="1" animBg="1"/>
      <p:bldP spid="204" grpId="0" animBg="1"/>
      <p:bldP spid="204" grpId="1" animBg="1"/>
      <p:bldP spid="204" grpId="2" animBg="1"/>
      <p:bldP spid="204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0" y="3705879"/>
            <a:ext cx="12192000" cy="3073575"/>
          </a:xfrm>
          <a:prstGeom prst="rect">
            <a:avLst/>
          </a:prstGeom>
          <a:solidFill>
            <a:srgbClr val="FFFFCC">
              <a:alpha val="38000"/>
            </a:srgbClr>
          </a:solidFill>
          <a:ln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4000" dirty="0">
                <a:solidFill>
                  <a:srgbClr val="CC0000"/>
                </a:solidFill>
              </a:rPr>
              <a:t/>
            </a:r>
            <a:br>
              <a:rPr lang="en-US" sz="4000" dirty="0">
                <a:solidFill>
                  <a:srgbClr val="CC0000"/>
                </a:solidFill>
              </a:rPr>
            </a:br>
            <a:r>
              <a:rPr lang="en-US" sz="3200" b="1" i="1" dirty="0">
                <a:solidFill>
                  <a:srgbClr val="800000"/>
                </a:solidFill>
              </a:rPr>
              <a:t/>
            </a:r>
            <a:br>
              <a:rPr lang="en-US" sz="3200" b="1" i="1" dirty="0">
                <a:solidFill>
                  <a:srgbClr val="800000"/>
                </a:solidFill>
              </a:rPr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altLang="ko-KR" sz="2800" b="1" i="1" dirty="0">
                <a:solidFill>
                  <a:srgbClr val="000099"/>
                </a:solidFill>
                <a:ea typeface="굴림" pitchFamily="34" charset="-127"/>
              </a:rPr>
              <a:t/>
            </a:r>
            <a:br>
              <a:rPr lang="en-US" altLang="ko-KR" sz="2800" b="1" i="1" dirty="0">
                <a:solidFill>
                  <a:srgbClr val="000099"/>
                </a:solidFill>
                <a:ea typeface="굴림" pitchFamily="34" charset="-127"/>
              </a:rPr>
            </a:br>
            <a:endParaRPr lang="ru-RU" altLang="ko-KR" sz="2800" b="1" i="1" dirty="0">
              <a:solidFill>
                <a:srgbClr val="000099"/>
              </a:solidFill>
              <a:ea typeface="굴림" pitchFamily="34" charset="-127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3121939" y="4291065"/>
            <a:ext cx="1662211" cy="1141360"/>
          </a:xfrm>
          <a:custGeom>
            <a:avLst/>
            <a:gdLst>
              <a:gd name="connsiteX0" fmla="*/ 0 w 508000"/>
              <a:gd name="connsiteY0" fmla="*/ 495313 h 495313"/>
              <a:gd name="connsiteX1" fmla="*/ 254000 w 508000"/>
              <a:gd name="connsiteY1" fmla="*/ 13 h 495313"/>
              <a:gd name="connsiteX2" fmla="*/ 508000 w 508000"/>
              <a:gd name="connsiteY2" fmla="*/ 482613 h 495313"/>
              <a:gd name="connsiteX0" fmla="*/ 0 w 508000"/>
              <a:gd name="connsiteY0" fmla="*/ 495527 h 495527"/>
              <a:gd name="connsiteX1" fmla="*/ 254000 w 508000"/>
              <a:gd name="connsiteY1" fmla="*/ 227 h 495527"/>
              <a:gd name="connsiteX2" fmla="*/ 444500 w 508000"/>
              <a:gd name="connsiteY2" fmla="*/ 432025 h 495527"/>
              <a:gd name="connsiteX3" fmla="*/ 508000 w 508000"/>
              <a:gd name="connsiteY3" fmla="*/ 482827 h 495527"/>
              <a:gd name="connsiteX0" fmla="*/ 0 w 508000"/>
              <a:gd name="connsiteY0" fmla="*/ 495359 h 504365"/>
              <a:gd name="connsiteX1" fmla="*/ 57150 w 508000"/>
              <a:gd name="connsiteY1" fmla="*/ 463594 h 504365"/>
              <a:gd name="connsiteX2" fmla="*/ 254000 w 508000"/>
              <a:gd name="connsiteY2" fmla="*/ 59 h 504365"/>
              <a:gd name="connsiteX3" fmla="*/ 444500 w 508000"/>
              <a:gd name="connsiteY3" fmla="*/ 431857 h 504365"/>
              <a:gd name="connsiteX4" fmla="*/ 508000 w 508000"/>
              <a:gd name="connsiteY4" fmla="*/ 482659 h 504365"/>
              <a:gd name="connsiteX0" fmla="*/ 0 w 508000"/>
              <a:gd name="connsiteY0" fmla="*/ 495310 h 495310"/>
              <a:gd name="connsiteX1" fmla="*/ 69850 w 508000"/>
              <a:gd name="connsiteY1" fmla="*/ 444488 h 495310"/>
              <a:gd name="connsiteX2" fmla="*/ 254000 w 508000"/>
              <a:gd name="connsiteY2" fmla="*/ 10 h 495310"/>
              <a:gd name="connsiteX3" fmla="*/ 444500 w 508000"/>
              <a:gd name="connsiteY3" fmla="*/ 431808 h 495310"/>
              <a:gd name="connsiteX4" fmla="*/ 508000 w 508000"/>
              <a:gd name="connsiteY4" fmla="*/ 482610 h 495310"/>
              <a:gd name="connsiteX0" fmla="*/ 0 w 514350"/>
              <a:gd name="connsiteY0" fmla="*/ 495310 h 501660"/>
              <a:gd name="connsiteX1" fmla="*/ 69850 w 514350"/>
              <a:gd name="connsiteY1" fmla="*/ 444488 h 501660"/>
              <a:gd name="connsiteX2" fmla="*/ 254000 w 514350"/>
              <a:gd name="connsiteY2" fmla="*/ 10 h 501660"/>
              <a:gd name="connsiteX3" fmla="*/ 444500 w 514350"/>
              <a:gd name="connsiteY3" fmla="*/ 431808 h 501660"/>
              <a:gd name="connsiteX4" fmla="*/ 514350 w 514350"/>
              <a:gd name="connsiteY4" fmla="*/ 501660 h 50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01660">
                <a:moveTo>
                  <a:pt x="0" y="495310"/>
                </a:moveTo>
                <a:cubicBezTo>
                  <a:pt x="7408" y="474134"/>
                  <a:pt x="27517" y="527038"/>
                  <a:pt x="69850" y="444488"/>
                </a:cubicBezTo>
                <a:cubicBezTo>
                  <a:pt x="112183" y="361938"/>
                  <a:pt x="191558" y="2123"/>
                  <a:pt x="254000" y="10"/>
                </a:cubicBezTo>
                <a:cubicBezTo>
                  <a:pt x="316442" y="-2103"/>
                  <a:pt x="402167" y="351375"/>
                  <a:pt x="444500" y="431808"/>
                </a:cubicBezTo>
                <a:cubicBezTo>
                  <a:pt x="486833" y="512241"/>
                  <a:pt x="504825" y="478376"/>
                  <a:pt x="514350" y="501660"/>
                </a:cubicBezTo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91315"/>
            <a:ext cx="12192000" cy="1961218"/>
          </a:xfrm>
          <a:prstGeom prst="rect">
            <a:avLst/>
          </a:prstGeom>
          <a:solidFill>
            <a:srgbClr val="FFFFCC">
              <a:alpha val="38000"/>
            </a:srgbClr>
          </a:solidFill>
          <a:ln/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4000" dirty="0">
                <a:solidFill>
                  <a:srgbClr val="CC0000"/>
                </a:solidFill>
              </a:rPr>
              <a:t/>
            </a:r>
            <a:br>
              <a:rPr lang="en-US" sz="4000" dirty="0">
                <a:solidFill>
                  <a:srgbClr val="CC0000"/>
                </a:solidFill>
              </a:rPr>
            </a:br>
            <a:r>
              <a:rPr lang="en-US" sz="3200" b="1" i="1" dirty="0">
                <a:solidFill>
                  <a:srgbClr val="800000"/>
                </a:solidFill>
              </a:rPr>
              <a:t/>
            </a:r>
            <a:br>
              <a:rPr lang="en-US" sz="3200" b="1" i="1" dirty="0">
                <a:solidFill>
                  <a:srgbClr val="800000"/>
                </a:solidFill>
              </a:rPr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altLang="ko-KR" sz="2800" b="1" i="1" dirty="0">
                <a:solidFill>
                  <a:srgbClr val="000099"/>
                </a:solidFill>
                <a:ea typeface="굴림" pitchFamily="34" charset="-127"/>
              </a:rPr>
              <a:t/>
            </a:r>
            <a:br>
              <a:rPr lang="en-US" altLang="ko-KR" sz="2800" b="1" i="1" dirty="0">
                <a:solidFill>
                  <a:srgbClr val="000099"/>
                </a:solidFill>
                <a:ea typeface="굴림" pitchFamily="34" charset="-127"/>
              </a:rPr>
            </a:br>
            <a:endParaRPr lang="ru-RU" altLang="ko-KR" sz="2800" b="1" i="1" dirty="0">
              <a:solidFill>
                <a:srgbClr val="000099"/>
              </a:solidFill>
              <a:ea typeface="굴림" pitchFamily="34" charset="-127"/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436767" y="653833"/>
            <a:ext cx="10993235" cy="1477328"/>
          </a:xfrm>
          <a:prstGeom prst="rect">
            <a:avLst/>
          </a:prstGeom>
          <a:solidFill>
            <a:srgbClr val="00B0F0">
              <a:alpha val="27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 smtClean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600" b="1" i="1" dirty="0" smtClean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600" b="1" i="1" dirty="0" smtClean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503968" y="162477"/>
            <a:ext cx="10926034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3669" y="192762"/>
            <a:ext cx="1041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Arsenal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coherent optical effects: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in multi-two level atomic systems:</a:t>
            </a:r>
          </a:p>
          <a:p>
            <a:pPr algn="ctr"/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induction decay,  spin/photon echoes, </a:t>
            </a:r>
          </a:p>
          <a:p>
            <a:pPr algn="ctr"/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Dicke superradiance, 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light, off-resonant Raman interaction…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990000"/>
                </a:solidFill>
              </a:rPr>
              <a:t> </a:t>
            </a:r>
            <a:endParaRPr lang="en-US" sz="2000" b="1" dirty="0"/>
          </a:p>
        </p:txBody>
      </p:sp>
      <p:grpSp>
        <p:nvGrpSpPr>
          <p:cNvPr id="80" name="Группа 79"/>
          <p:cNvGrpSpPr/>
          <p:nvPr/>
        </p:nvGrpSpPr>
        <p:grpSpPr>
          <a:xfrm>
            <a:off x="901121" y="2342149"/>
            <a:ext cx="2988089" cy="1071613"/>
            <a:chOff x="611560" y="2708920"/>
            <a:chExt cx="2988089" cy="1071613"/>
          </a:xfrm>
        </p:grpSpPr>
        <p:sp>
          <p:nvSpPr>
            <p:cNvPr id="777218" name="Text Box 2"/>
            <p:cNvSpPr txBox="1">
              <a:spLocks noChangeArrowheads="1"/>
            </p:cNvSpPr>
            <p:nvPr/>
          </p:nvSpPr>
          <p:spPr bwMode="auto">
            <a:xfrm>
              <a:off x="611560" y="3068960"/>
              <a:ext cx="1078736" cy="3955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b="1" dirty="0" err="1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E</a:t>
              </a:r>
              <a:r>
                <a:rPr lang="en-US" b="1" baseline="-25000" dirty="0" err="1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signal</a:t>
              </a:r>
              <a:r>
                <a:rPr lang="en-US" b="1" dirty="0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</a:t>
              </a:r>
              <a:r>
                <a:rPr lang="en-US" b="1" baseline="-25000" dirty="0" smtClean="0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21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7219" name="Text Box 3"/>
            <p:cNvSpPr txBox="1">
              <a:spLocks noChangeArrowheads="1"/>
            </p:cNvSpPr>
            <p:nvPr/>
          </p:nvSpPr>
          <p:spPr bwMode="auto">
            <a:xfrm>
              <a:off x="2885857" y="2708920"/>
              <a:ext cx="713792" cy="3324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latin typeface="Calibri" pitchFamily="34" charset="0"/>
                  <a:cs typeface="Arial" pitchFamily="34" charset="0"/>
                </a:rPr>
                <a:t>|2</a:t>
              </a:r>
              <a:r>
                <a:rPr lang="en-US" sz="1600" b="1" baseline="-25000" dirty="0">
                  <a:latin typeface="Calibri" pitchFamily="34" charset="0"/>
                  <a:cs typeface="Arial" pitchFamily="34" charset="0"/>
                </a:rPr>
                <a:t> j</a:t>
              </a:r>
              <a:r>
                <a:rPr lang="en-US" sz="1600" b="1" baseline="-25000" dirty="0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600" b="1" dirty="0">
                  <a:latin typeface="Calibri" pitchFamily="34" charset="0"/>
                  <a:cs typeface="Arial" pitchFamily="34" charset="0"/>
                </a:rPr>
                <a:t>&gt;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7221" name="Text Box 5"/>
            <p:cNvSpPr txBox="1">
              <a:spLocks noChangeArrowheads="1"/>
            </p:cNvSpPr>
            <p:nvPr/>
          </p:nvSpPr>
          <p:spPr bwMode="auto">
            <a:xfrm>
              <a:off x="2862858" y="3448050"/>
              <a:ext cx="723498" cy="3324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latin typeface="Calibri" pitchFamily="34" charset="0"/>
                  <a:cs typeface="Arial" pitchFamily="34" charset="0"/>
                </a:rPr>
                <a:t>|1</a:t>
              </a:r>
              <a:r>
                <a:rPr lang="en-US" sz="1600" b="1" baseline="-25000" dirty="0">
                  <a:latin typeface="Calibri" pitchFamily="34" charset="0"/>
                  <a:cs typeface="Arial" pitchFamily="34" charset="0"/>
                </a:rPr>
                <a:t> j</a:t>
              </a:r>
              <a:r>
                <a:rPr lang="en-US" sz="1600" b="1" dirty="0">
                  <a:latin typeface="Calibri" pitchFamily="34" charset="0"/>
                  <a:cs typeface="Arial" pitchFamily="34" charset="0"/>
                </a:rPr>
                <a:t>&gt;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7222" name="Freeform 6"/>
            <p:cNvSpPr>
              <a:spLocks/>
            </p:cNvSpPr>
            <p:nvPr/>
          </p:nvSpPr>
          <p:spPr bwMode="auto">
            <a:xfrm>
              <a:off x="970216" y="3662571"/>
              <a:ext cx="180020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56" y="11"/>
                </a:cxn>
              </a:cxnLst>
              <a:rect l="0" t="0" r="r" b="b"/>
              <a:pathLst>
                <a:path w="6156" h="11">
                  <a:moveTo>
                    <a:pt x="0" y="0"/>
                  </a:moveTo>
                  <a:lnTo>
                    <a:pt x="6156" y="1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231" name="AutoShape 15"/>
            <p:cNvSpPr>
              <a:spLocks noChangeArrowheads="1"/>
            </p:cNvSpPr>
            <p:nvPr/>
          </p:nvSpPr>
          <p:spPr bwMode="auto">
            <a:xfrm>
              <a:off x="1150781" y="3611779"/>
              <a:ext cx="105583" cy="89278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232" name="AutoShape 16"/>
            <p:cNvSpPr>
              <a:spLocks noChangeArrowheads="1"/>
            </p:cNvSpPr>
            <p:nvPr/>
          </p:nvSpPr>
          <p:spPr bwMode="auto">
            <a:xfrm>
              <a:off x="1256364" y="3611779"/>
              <a:ext cx="104212" cy="89278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233" name="AutoShape 17"/>
            <p:cNvSpPr>
              <a:spLocks noChangeArrowheads="1"/>
            </p:cNvSpPr>
            <p:nvPr/>
          </p:nvSpPr>
          <p:spPr bwMode="auto">
            <a:xfrm>
              <a:off x="1360576" y="3611779"/>
              <a:ext cx="105584" cy="89278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234" name="AutoShape 18"/>
            <p:cNvSpPr>
              <a:spLocks noChangeArrowheads="1"/>
            </p:cNvSpPr>
            <p:nvPr/>
          </p:nvSpPr>
          <p:spPr bwMode="auto">
            <a:xfrm>
              <a:off x="1466159" y="3611779"/>
              <a:ext cx="105583" cy="89278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235" name="AutoShape 19"/>
            <p:cNvSpPr>
              <a:spLocks noChangeArrowheads="1"/>
            </p:cNvSpPr>
            <p:nvPr/>
          </p:nvSpPr>
          <p:spPr bwMode="auto">
            <a:xfrm>
              <a:off x="1601845" y="2798607"/>
              <a:ext cx="105583" cy="89278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236" name="AutoShape 20"/>
            <p:cNvSpPr>
              <a:spLocks noChangeArrowheads="1"/>
            </p:cNvSpPr>
            <p:nvPr/>
          </p:nvSpPr>
          <p:spPr bwMode="auto">
            <a:xfrm>
              <a:off x="1782909" y="3616396"/>
              <a:ext cx="105584" cy="89278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237" name="AutoShape 21"/>
            <p:cNvSpPr>
              <a:spLocks noChangeArrowheads="1"/>
            </p:cNvSpPr>
            <p:nvPr/>
          </p:nvSpPr>
          <p:spPr bwMode="auto">
            <a:xfrm>
              <a:off x="1888492" y="3616396"/>
              <a:ext cx="105583" cy="89278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238" name="AutoShape 22"/>
            <p:cNvSpPr>
              <a:spLocks noChangeArrowheads="1"/>
            </p:cNvSpPr>
            <p:nvPr/>
          </p:nvSpPr>
          <p:spPr bwMode="auto">
            <a:xfrm>
              <a:off x="1677326" y="3611779"/>
              <a:ext cx="105583" cy="89278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239" name="AutoShape 23"/>
            <p:cNvSpPr>
              <a:spLocks noChangeArrowheads="1"/>
            </p:cNvSpPr>
            <p:nvPr/>
          </p:nvSpPr>
          <p:spPr bwMode="auto">
            <a:xfrm>
              <a:off x="1999560" y="3616396"/>
              <a:ext cx="105584" cy="89278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7240" name="AutoShape 24"/>
            <p:cNvSpPr>
              <a:spLocks noChangeArrowheads="1"/>
            </p:cNvSpPr>
            <p:nvPr/>
          </p:nvSpPr>
          <p:spPr bwMode="auto">
            <a:xfrm>
              <a:off x="2105143" y="3616396"/>
              <a:ext cx="105583" cy="89278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1039055" y="2708920"/>
              <a:ext cx="1731361" cy="232431"/>
              <a:chOff x="2552607" y="3284984"/>
              <a:chExt cx="3323757" cy="232431"/>
            </a:xfrm>
          </p:grpSpPr>
          <p:sp>
            <p:nvSpPr>
              <p:cNvPr id="777227" name="Line 11"/>
              <p:cNvSpPr>
                <a:spLocks noChangeShapeType="1"/>
              </p:cNvSpPr>
              <p:nvPr/>
            </p:nvSpPr>
            <p:spPr bwMode="auto">
              <a:xfrm flipV="1">
                <a:off x="2552607" y="3515875"/>
                <a:ext cx="3319697" cy="154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7241" name="Line 25"/>
              <p:cNvSpPr>
                <a:spLocks noChangeShapeType="1"/>
              </p:cNvSpPr>
              <p:nvPr/>
            </p:nvSpPr>
            <p:spPr bwMode="auto">
              <a:xfrm flipV="1">
                <a:off x="2554636" y="3441990"/>
                <a:ext cx="3319697" cy="154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7242" name="Line 26"/>
              <p:cNvSpPr>
                <a:spLocks noChangeShapeType="1"/>
              </p:cNvSpPr>
              <p:nvPr/>
            </p:nvSpPr>
            <p:spPr bwMode="auto">
              <a:xfrm flipV="1">
                <a:off x="2564895" y="3356992"/>
                <a:ext cx="3303250" cy="1265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7243" name="Line 27"/>
              <p:cNvSpPr>
                <a:spLocks noChangeShapeType="1"/>
              </p:cNvSpPr>
              <p:nvPr/>
            </p:nvSpPr>
            <p:spPr bwMode="auto">
              <a:xfrm flipV="1">
                <a:off x="2556667" y="3284984"/>
                <a:ext cx="3319697" cy="154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4" name="Прямая со стрелкой 43"/>
            <p:cNvCxnSpPr/>
            <p:nvPr/>
          </p:nvCxnSpPr>
          <p:spPr>
            <a:xfrm flipH="1" flipV="1">
              <a:off x="1618288" y="2852937"/>
              <a:ext cx="1384" cy="792087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5263644" y="2225184"/>
            <a:ext cx="5979610" cy="1152128"/>
            <a:chOff x="4313684" y="2492896"/>
            <a:chExt cx="4574604" cy="1152128"/>
          </a:xfrm>
        </p:grpSpPr>
        <p:graphicFrame>
          <p:nvGraphicFramePr>
            <p:cNvPr id="51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4462491" y="3016945"/>
            <a:ext cx="2792409" cy="511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34" name="Уравнение" r:id="rId3" imgW="2095200" imgH="304560" progId="Equation.3">
                    <p:embed/>
                  </p:oleObj>
                </mc:Choice>
                <mc:Fallback>
                  <p:oleObj name="Уравнение" r:id="rId3" imgW="209520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2491" y="3016945"/>
                          <a:ext cx="2792409" cy="5112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5004048" y="2492896"/>
              <a:ext cx="3240360" cy="3955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Atomic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Hamiltonian: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20"/>
            <p:cNvSpPr>
              <a:spLocks noChangeArrowheads="1"/>
            </p:cNvSpPr>
            <p:nvPr/>
          </p:nvSpPr>
          <p:spPr bwMode="auto">
            <a:xfrm>
              <a:off x="4313684" y="2501404"/>
              <a:ext cx="4574604" cy="1143620"/>
            </a:xfrm>
            <a:prstGeom prst="rect">
              <a:avLst/>
            </a:prstGeom>
            <a:noFill/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Freeform 6"/>
          <p:cNvSpPr>
            <a:spLocks/>
          </p:cNvSpPr>
          <p:nvPr/>
        </p:nvSpPr>
        <p:spPr bwMode="auto">
          <a:xfrm>
            <a:off x="2961556" y="5422662"/>
            <a:ext cx="252028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56" y="11"/>
              </a:cxn>
            </a:cxnLst>
            <a:rect l="0" t="0" r="r" b="b"/>
            <a:pathLst>
              <a:path w="6156" h="11">
                <a:moveTo>
                  <a:pt x="0" y="0"/>
                </a:moveTo>
                <a:lnTo>
                  <a:pt x="6156" y="1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13"/>
          <p:cNvSpPr>
            <a:spLocks/>
          </p:cNvSpPr>
          <p:nvPr/>
        </p:nvSpPr>
        <p:spPr bwMode="auto">
          <a:xfrm>
            <a:off x="3870151" y="4342543"/>
            <a:ext cx="133425" cy="1095002"/>
          </a:xfrm>
          <a:custGeom>
            <a:avLst/>
            <a:gdLst>
              <a:gd name="T0" fmla="*/ 0 w 746"/>
              <a:gd name="T1" fmla="*/ 658 h 1019"/>
              <a:gd name="T2" fmla="*/ 96 w 746"/>
              <a:gd name="T3" fmla="*/ 590 h 1019"/>
              <a:gd name="T4" fmla="*/ 162 w 746"/>
              <a:gd name="T5" fmla="*/ 201 h 1019"/>
              <a:gd name="T6" fmla="*/ 369 w 746"/>
              <a:gd name="T7" fmla="*/ 35 h 1019"/>
              <a:gd name="T8" fmla="*/ 501 w 746"/>
              <a:gd name="T9" fmla="*/ 19 h 1019"/>
              <a:gd name="T10" fmla="*/ 569 w 746"/>
              <a:gd name="T11" fmla="*/ 137 h 1019"/>
              <a:gd name="T12" fmla="*/ 626 w 746"/>
              <a:gd name="T13" fmla="*/ 605 h 1019"/>
              <a:gd name="T14" fmla="*/ 644 w 746"/>
              <a:gd name="T15" fmla="*/ 653 h 1019"/>
              <a:gd name="T16" fmla="*/ 746 w 746"/>
              <a:gd name="T17" fmla="*/ 666 h 10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6"/>
              <a:gd name="T28" fmla="*/ 0 h 1019"/>
              <a:gd name="T29" fmla="*/ 746 w 746"/>
              <a:gd name="T30" fmla="*/ 1019 h 1019"/>
              <a:gd name="connsiteX0" fmla="*/ 0 w 10000"/>
              <a:gd name="connsiteY0" fmla="*/ 9598 h 10069"/>
              <a:gd name="connsiteX1" fmla="*/ 1287 w 10000"/>
              <a:gd name="connsiteY1" fmla="*/ 8607 h 10069"/>
              <a:gd name="connsiteX2" fmla="*/ 3040 w 10000"/>
              <a:gd name="connsiteY2" fmla="*/ 3674 h 10069"/>
              <a:gd name="connsiteX3" fmla="*/ 4946 w 10000"/>
              <a:gd name="connsiteY3" fmla="*/ 560 h 10069"/>
              <a:gd name="connsiteX4" fmla="*/ 6716 w 10000"/>
              <a:gd name="connsiteY4" fmla="*/ 314 h 10069"/>
              <a:gd name="connsiteX5" fmla="*/ 7627 w 10000"/>
              <a:gd name="connsiteY5" fmla="*/ 2061 h 10069"/>
              <a:gd name="connsiteX6" fmla="*/ 8391 w 10000"/>
              <a:gd name="connsiteY6" fmla="*/ 8832 h 10069"/>
              <a:gd name="connsiteX7" fmla="*/ 8633 w 10000"/>
              <a:gd name="connsiteY7" fmla="*/ 9510 h 10069"/>
              <a:gd name="connsiteX8" fmla="*/ 10000 w 10000"/>
              <a:gd name="connsiteY8" fmla="*/ 9686 h 10069"/>
              <a:gd name="connsiteX0" fmla="*/ 0 w 12769"/>
              <a:gd name="connsiteY0" fmla="*/ 9598 h 10069"/>
              <a:gd name="connsiteX1" fmla="*/ 1287 w 12769"/>
              <a:gd name="connsiteY1" fmla="*/ 8607 h 10069"/>
              <a:gd name="connsiteX2" fmla="*/ 3040 w 12769"/>
              <a:gd name="connsiteY2" fmla="*/ 3674 h 10069"/>
              <a:gd name="connsiteX3" fmla="*/ 4946 w 12769"/>
              <a:gd name="connsiteY3" fmla="*/ 560 h 10069"/>
              <a:gd name="connsiteX4" fmla="*/ 6716 w 12769"/>
              <a:gd name="connsiteY4" fmla="*/ 314 h 10069"/>
              <a:gd name="connsiteX5" fmla="*/ 7627 w 12769"/>
              <a:gd name="connsiteY5" fmla="*/ 2061 h 10069"/>
              <a:gd name="connsiteX6" fmla="*/ 8391 w 12769"/>
              <a:gd name="connsiteY6" fmla="*/ 8832 h 10069"/>
              <a:gd name="connsiteX7" fmla="*/ 8633 w 12769"/>
              <a:gd name="connsiteY7" fmla="*/ 9510 h 10069"/>
              <a:gd name="connsiteX8" fmla="*/ 12769 w 12769"/>
              <a:gd name="connsiteY8" fmla="*/ 9612 h 10069"/>
              <a:gd name="connsiteX0" fmla="*/ 0 w 12769"/>
              <a:gd name="connsiteY0" fmla="*/ 9598 h 9738"/>
              <a:gd name="connsiteX1" fmla="*/ 1287 w 12769"/>
              <a:gd name="connsiteY1" fmla="*/ 8607 h 9738"/>
              <a:gd name="connsiteX2" fmla="*/ 3040 w 12769"/>
              <a:gd name="connsiteY2" fmla="*/ 3674 h 9738"/>
              <a:gd name="connsiteX3" fmla="*/ 4946 w 12769"/>
              <a:gd name="connsiteY3" fmla="*/ 560 h 9738"/>
              <a:gd name="connsiteX4" fmla="*/ 6716 w 12769"/>
              <a:gd name="connsiteY4" fmla="*/ 314 h 9738"/>
              <a:gd name="connsiteX5" fmla="*/ 7627 w 12769"/>
              <a:gd name="connsiteY5" fmla="*/ 2061 h 9738"/>
              <a:gd name="connsiteX6" fmla="*/ 9729 w 12769"/>
              <a:gd name="connsiteY6" fmla="*/ 8242 h 9738"/>
              <a:gd name="connsiteX7" fmla="*/ 8633 w 12769"/>
              <a:gd name="connsiteY7" fmla="*/ 9510 h 9738"/>
              <a:gd name="connsiteX8" fmla="*/ 12769 w 12769"/>
              <a:gd name="connsiteY8" fmla="*/ 9612 h 9738"/>
              <a:gd name="connsiteX0" fmla="*/ 0 w 10000"/>
              <a:gd name="connsiteY0" fmla="*/ 9856 h 9871"/>
              <a:gd name="connsiteX1" fmla="*/ 1008 w 10000"/>
              <a:gd name="connsiteY1" fmla="*/ 8839 h 9871"/>
              <a:gd name="connsiteX2" fmla="*/ 2381 w 10000"/>
              <a:gd name="connsiteY2" fmla="*/ 3773 h 9871"/>
              <a:gd name="connsiteX3" fmla="*/ 3873 w 10000"/>
              <a:gd name="connsiteY3" fmla="*/ 575 h 9871"/>
              <a:gd name="connsiteX4" fmla="*/ 5260 w 10000"/>
              <a:gd name="connsiteY4" fmla="*/ 322 h 9871"/>
              <a:gd name="connsiteX5" fmla="*/ 5973 w 10000"/>
              <a:gd name="connsiteY5" fmla="*/ 2116 h 9871"/>
              <a:gd name="connsiteX6" fmla="*/ 7619 w 10000"/>
              <a:gd name="connsiteY6" fmla="*/ 8464 h 9871"/>
              <a:gd name="connsiteX7" fmla="*/ 9047 w 10000"/>
              <a:gd name="connsiteY7" fmla="*/ 9402 h 9871"/>
              <a:gd name="connsiteX8" fmla="*/ 10000 w 10000"/>
              <a:gd name="connsiteY8" fmla="*/ 9871 h 9871"/>
              <a:gd name="connsiteX0" fmla="*/ 0 w 10000"/>
              <a:gd name="connsiteY0" fmla="*/ 9985 h 10000"/>
              <a:gd name="connsiteX1" fmla="*/ 1008 w 10000"/>
              <a:gd name="connsiteY1" fmla="*/ 8955 h 10000"/>
              <a:gd name="connsiteX2" fmla="*/ 2381 w 10000"/>
              <a:gd name="connsiteY2" fmla="*/ 3822 h 10000"/>
              <a:gd name="connsiteX3" fmla="*/ 3873 w 10000"/>
              <a:gd name="connsiteY3" fmla="*/ 583 h 10000"/>
              <a:gd name="connsiteX4" fmla="*/ 5260 w 10000"/>
              <a:gd name="connsiteY4" fmla="*/ 326 h 10000"/>
              <a:gd name="connsiteX5" fmla="*/ 5973 w 10000"/>
              <a:gd name="connsiteY5" fmla="*/ 2144 h 10000"/>
              <a:gd name="connsiteX6" fmla="*/ 7619 w 10000"/>
              <a:gd name="connsiteY6" fmla="*/ 8575 h 10000"/>
              <a:gd name="connsiteX7" fmla="*/ 10000 w 10000"/>
              <a:gd name="connsiteY7" fmla="*/ 10000 h 10000"/>
              <a:gd name="connsiteX0" fmla="*/ 0 w 10000"/>
              <a:gd name="connsiteY0" fmla="*/ 10072 h 10087"/>
              <a:gd name="connsiteX1" fmla="*/ 1008 w 10000"/>
              <a:gd name="connsiteY1" fmla="*/ 9042 h 10087"/>
              <a:gd name="connsiteX2" fmla="*/ 2381 w 10000"/>
              <a:gd name="connsiteY2" fmla="*/ 3909 h 10087"/>
              <a:gd name="connsiteX3" fmla="*/ 3333 w 10000"/>
              <a:gd name="connsiteY3" fmla="*/ 583 h 10087"/>
              <a:gd name="connsiteX4" fmla="*/ 5260 w 10000"/>
              <a:gd name="connsiteY4" fmla="*/ 413 h 10087"/>
              <a:gd name="connsiteX5" fmla="*/ 5973 w 10000"/>
              <a:gd name="connsiteY5" fmla="*/ 2231 h 10087"/>
              <a:gd name="connsiteX6" fmla="*/ 7619 w 10000"/>
              <a:gd name="connsiteY6" fmla="*/ 8662 h 10087"/>
              <a:gd name="connsiteX7" fmla="*/ 10000 w 10000"/>
              <a:gd name="connsiteY7" fmla="*/ 10087 h 10087"/>
              <a:gd name="connsiteX0" fmla="*/ 0 w 10000"/>
              <a:gd name="connsiteY0" fmla="*/ 10240 h 10255"/>
              <a:gd name="connsiteX1" fmla="*/ 1008 w 10000"/>
              <a:gd name="connsiteY1" fmla="*/ 9210 h 10255"/>
              <a:gd name="connsiteX2" fmla="*/ 2381 w 10000"/>
              <a:gd name="connsiteY2" fmla="*/ 4077 h 10255"/>
              <a:gd name="connsiteX3" fmla="*/ 3333 w 10000"/>
              <a:gd name="connsiteY3" fmla="*/ 751 h 10255"/>
              <a:gd name="connsiteX4" fmla="*/ 5238 w 10000"/>
              <a:gd name="connsiteY4" fmla="*/ 275 h 10255"/>
              <a:gd name="connsiteX5" fmla="*/ 5973 w 10000"/>
              <a:gd name="connsiteY5" fmla="*/ 2399 h 10255"/>
              <a:gd name="connsiteX6" fmla="*/ 7619 w 10000"/>
              <a:gd name="connsiteY6" fmla="*/ 8830 h 10255"/>
              <a:gd name="connsiteX7" fmla="*/ 10000 w 10000"/>
              <a:gd name="connsiteY7" fmla="*/ 10255 h 10255"/>
              <a:gd name="connsiteX0" fmla="*/ 0 w 12857"/>
              <a:gd name="connsiteY0" fmla="*/ 10255 h 10255"/>
              <a:gd name="connsiteX1" fmla="*/ 3865 w 12857"/>
              <a:gd name="connsiteY1" fmla="*/ 9210 h 10255"/>
              <a:gd name="connsiteX2" fmla="*/ 5238 w 12857"/>
              <a:gd name="connsiteY2" fmla="*/ 4077 h 10255"/>
              <a:gd name="connsiteX3" fmla="*/ 6190 w 12857"/>
              <a:gd name="connsiteY3" fmla="*/ 751 h 10255"/>
              <a:gd name="connsiteX4" fmla="*/ 8095 w 12857"/>
              <a:gd name="connsiteY4" fmla="*/ 275 h 10255"/>
              <a:gd name="connsiteX5" fmla="*/ 8830 w 12857"/>
              <a:gd name="connsiteY5" fmla="*/ 2399 h 10255"/>
              <a:gd name="connsiteX6" fmla="*/ 10476 w 12857"/>
              <a:gd name="connsiteY6" fmla="*/ 8830 h 10255"/>
              <a:gd name="connsiteX7" fmla="*/ 12857 w 12857"/>
              <a:gd name="connsiteY7" fmla="*/ 10255 h 10255"/>
              <a:gd name="connsiteX0" fmla="*/ 0 w 14762"/>
              <a:gd name="connsiteY0" fmla="*/ 10255 h 10255"/>
              <a:gd name="connsiteX1" fmla="*/ 3865 w 14762"/>
              <a:gd name="connsiteY1" fmla="*/ 9210 h 10255"/>
              <a:gd name="connsiteX2" fmla="*/ 5238 w 14762"/>
              <a:gd name="connsiteY2" fmla="*/ 4077 h 10255"/>
              <a:gd name="connsiteX3" fmla="*/ 6190 w 14762"/>
              <a:gd name="connsiteY3" fmla="*/ 751 h 10255"/>
              <a:gd name="connsiteX4" fmla="*/ 8095 w 14762"/>
              <a:gd name="connsiteY4" fmla="*/ 275 h 10255"/>
              <a:gd name="connsiteX5" fmla="*/ 8830 w 14762"/>
              <a:gd name="connsiteY5" fmla="*/ 2399 h 10255"/>
              <a:gd name="connsiteX6" fmla="*/ 10476 w 14762"/>
              <a:gd name="connsiteY6" fmla="*/ 8830 h 10255"/>
              <a:gd name="connsiteX7" fmla="*/ 14762 w 14762"/>
              <a:gd name="connsiteY7" fmla="*/ 10255 h 10255"/>
              <a:gd name="connsiteX0" fmla="*/ 0 w 14762"/>
              <a:gd name="connsiteY0" fmla="*/ 10455 h 10455"/>
              <a:gd name="connsiteX1" fmla="*/ 3865 w 14762"/>
              <a:gd name="connsiteY1" fmla="*/ 9410 h 10455"/>
              <a:gd name="connsiteX2" fmla="*/ 5238 w 14762"/>
              <a:gd name="connsiteY2" fmla="*/ 4277 h 10455"/>
              <a:gd name="connsiteX3" fmla="*/ 6190 w 14762"/>
              <a:gd name="connsiteY3" fmla="*/ 951 h 10455"/>
              <a:gd name="connsiteX4" fmla="*/ 8095 w 14762"/>
              <a:gd name="connsiteY4" fmla="*/ 475 h 10455"/>
              <a:gd name="connsiteX5" fmla="*/ 9047 w 14762"/>
              <a:gd name="connsiteY5" fmla="*/ 3802 h 10455"/>
              <a:gd name="connsiteX6" fmla="*/ 10476 w 14762"/>
              <a:gd name="connsiteY6" fmla="*/ 9030 h 10455"/>
              <a:gd name="connsiteX7" fmla="*/ 14762 w 14762"/>
              <a:gd name="connsiteY7" fmla="*/ 10455 h 1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2" h="10455">
                <a:moveTo>
                  <a:pt x="0" y="10455"/>
                </a:moveTo>
                <a:cubicBezTo>
                  <a:pt x="168" y="10292"/>
                  <a:pt x="2992" y="10440"/>
                  <a:pt x="3865" y="9410"/>
                </a:cubicBezTo>
                <a:cubicBezTo>
                  <a:pt x="4738" y="8380"/>
                  <a:pt x="4851" y="5687"/>
                  <a:pt x="5238" y="4277"/>
                </a:cubicBezTo>
                <a:cubicBezTo>
                  <a:pt x="5625" y="2867"/>
                  <a:pt x="5714" y="1585"/>
                  <a:pt x="6190" y="951"/>
                </a:cubicBezTo>
                <a:cubicBezTo>
                  <a:pt x="6666" y="317"/>
                  <a:pt x="7619" y="0"/>
                  <a:pt x="8095" y="475"/>
                </a:cubicBezTo>
                <a:cubicBezTo>
                  <a:pt x="8571" y="950"/>
                  <a:pt x="8650" y="2376"/>
                  <a:pt x="9047" y="3802"/>
                </a:cubicBezTo>
                <a:cubicBezTo>
                  <a:pt x="9444" y="5228"/>
                  <a:pt x="10351" y="7743"/>
                  <a:pt x="10476" y="9030"/>
                </a:cubicBezTo>
                <a:cubicBezTo>
                  <a:pt x="11147" y="10339"/>
                  <a:pt x="14266" y="10158"/>
                  <a:pt x="14762" y="10455"/>
                </a:cubicBezTo>
              </a:path>
            </a:pathLst>
          </a:custGeom>
          <a:solidFill>
            <a:srgbClr val="0033CC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2399204" y="434344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G(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-</a:t>
            </a:r>
            <a:r>
              <a:rPr lang="en-US" b="1" baseline="-25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3243491" y="4702583"/>
            <a:ext cx="360040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4571132" y="4357789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  <a:sym typeface="Symbol"/>
              </a:rPr>
              <a:t>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  <a:sym typeface="Symbol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-</a:t>
            </a:r>
            <a:r>
              <a:rPr lang="en-US" b="1" baseline="-25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5159896" y="5415684"/>
            <a:ext cx="432048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3979193" y="4712108"/>
            <a:ext cx="648072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7255" name="Object 39"/>
          <p:cNvGraphicFramePr>
            <a:graphicFrameLocks noChangeAspect="1"/>
          </p:cNvGraphicFramePr>
          <p:nvPr>
            <p:extLst/>
          </p:nvPr>
        </p:nvGraphicFramePr>
        <p:xfrm>
          <a:off x="6065059" y="4291065"/>
          <a:ext cx="3882318" cy="61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5" name="Формула" r:id="rId5" imgW="2095200" imgH="330120" progId="Equation.3">
                  <p:embed/>
                </p:oleObj>
              </mc:Choice>
              <mc:Fallback>
                <p:oleObj name="Формула" r:id="rId5" imgW="2095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059" y="4291065"/>
                        <a:ext cx="3882318" cy="611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2000052" y="3580761"/>
            <a:ext cx="8352928" cy="57606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 and homogeneous broadening of resonant line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514760" y="4038209"/>
            <a:ext cx="216024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Object 39"/>
          <p:cNvGraphicFramePr>
            <a:graphicFrameLocks noChangeAspect="1"/>
          </p:cNvGraphicFramePr>
          <p:nvPr>
            <p:extLst/>
          </p:nvPr>
        </p:nvGraphicFramePr>
        <p:xfrm>
          <a:off x="6600056" y="5014203"/>
          <a:ext cx="2508775" cy="51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6" name="Формула" r:id="rId7" imgW="1180800" imgH="241200" progId="Equation.3">
                  <p:embed/>
                </p:oleObj>
              </mc:Choice>
              <mc:Fallback>
                <p:oleObj name="Формула" r:id="rId7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6" y="5014203"/>
                        <a:ext cx="2508775" cy="512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2532179" y="4726137"/>
            <a:ext cx="2241389" cy="464200"/>
            <a:chOff x="1008179" y="4909016"/>
            <a:chExt cx="2241389" cy="464200"/>
          </a:xfrm>
        </p:grpSpPr>
        <p:graphicFrame>
          <p:nvGraphicFramePr>
            <p:cNvPr id="777257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1008179" y="4909016"/>
            <a:ext cx="439661" cy="46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37" name="Формула" r:id="rId9" imgW="215640" imgH="228600" progId="Equation.3">
                    <p:embed/>
                  </p:oleObj>
                </mc:Choice>
                <mc:Fallback>
                  <p:oleObj name="Формула" r:id="rId9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179" y="4909016"/>
                          <a:ext cx="439661" cy="46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5" name="Прямая со стрелкой 104"/>
            <p:cNvCxnSpPr/>
            <p:nvPr/>
          </p:nvCxnSpPr>
          <p:spPr>
            <a:xfrm>
              <a:off x="1596048" y="5157192"/>
              <a:ext cx="364232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/>
            <p:nvPr/>
          </p:nvCxnSpPr>
          <p:spPr>
            <a:xfrm flipH="1">
              <a:off x="2889528" y="5169892"/>
              <a:ext cx="360040" cy="838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Группа 113"/>
          <p:cNvGrpSpPr/>
          <p:nvPr/>
        </p:nvGrpSpPr>
        <p:grpSpPr>
          <a:xfrm>
            <a:off x="2783632" y="5602690"/>
            <a:ext cx="5021128" cy="739775"/>
            <a:chOff x="1259632" y="5785569"/>
            <a:chExt cx="5021128" cy="739775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2098576" y="5785569"/>
              <a:ext cx="4182184" cy="739775"/>
              <a:chOff x="2098576" y="5785569"/>
              <a:chExt cx="4182184" cy="739775"/>
            </a:xfrm>
          </p:grpSpPr>
          <p:sp>
            <p:nvSpPr>
              <p:cNvPr id="92" name="Freeform 14"/>
              <p:cNvSpPr>
                <a:spLocks/>
              </p:cNvSpPr>
              <p:nvPr/>
            </p:nvSpPr>
            <p:spPr bwMode="auto">
              <a:xfrm>
                <a:off x="2098576" y="5785569"/>
                <a:ext cx="673224" cy="739775"/>
              </a:xfrm>
              <a:custGeom>
                <a:avLst/>
                <a:gdLst>
                  <a:gd name="T0" fmla="*/ 0 w 720"/>
                  <a:gd name="T1" fmla="*/ 0 h 1167"/>
                  <a:gd name="T2" fmla="*/ 0 w 720"/>
                  <a:gd name="T3" fmla="*/ 0 h 1167"/>
                  <a:gd name="T4" fmla="*/ 0 w 720"/>
                  <a:gd name="T5" fmla="*/ 0 h 1167"/>
                  <a:gd name="T6" fmla="*/ 0 w 720"/>
                  <a:gd name="T7" fmla="*/ 0 h 1167"/>
                  <a:gd name="T8" fmla="*/ 0 w 720"/>
                  <a:gd name="T9" fmla="*/ 0 h 1167"/>
                  <a:gd name="T10" fmla="*/ 0 w 720"/>
                  <a:gd name="T11" fmla="*/ 0 h 1167"/>
                  <a:gd name="T12" fmla="*/ 0 w 720"/>
                  <a:gd name="T13" fmla="*/ 0 h 1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0"/>
                  <a:gd name="T22" fmla="*/ 0 h 1167"/>
                  <a:gd name="T23" fmla="*/ 720 w 720"/>
                  <a:gd name="T24" fmla="*/ 1167 h 1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0" h="1167">
                    <a:moveTo>
                      <a:pt x="0" y="1145"/>
                    </a:moveTo>
                    <a:cubicBezTo>
                      <a:pt x="34" y="1119"/>
                      <a:pt x="146" y="1167"/>
                      <a:pt x="206" y="987"/>
                    </a:cubicBezTo>
                    <a:cubicBezTo>
                      <a:pt x="266" y="807"/>
                      <a:pt x="320" y="130"/>
                      <a:pt x="360" y="65"/>
                    </a:cubicBezTo>
                    <a:cubicBezTo>
                      <a:pt x="400" y="0"/>
                      <a:pt x="416" y="487"/>
                      <a:pt x="448" y="595"/>
                    </a:cubicBezTo>
                    <a:cubicBezTo>
                      <a:pt x="480" y="703"/>
                      <a:pt x="525" y="639"/>
                      <a:pt x="552" y="710"/>
                    </a:cubicBezTo>
                    <a:cubicBezTo>
                      <a:pt x="579" y="781"/>
                      <a:pt x="581" y="949"/>
                      <a:pt x="609" y="1021"/>
                    </a:cubicBezTo>
                    <a:cubicBezTo>
                      <a:pt x="637" y="1093"/>
                      <a:pt x="697" y="1119"/>
                      <a:pt x="720" y="1145"/>
                    </a:cubicBezTo>
                  </a:path>
                </a:pathLst>
              </a:custGeom>
              <a:gradFill>
                <a:gsLst>
                  <a:gs pos="0">
                    <a:srgbClr val="FF0000"/>
                  </a:gs>
                  <a:gs pos="37000">
                    <a:srgbClr val="FF0000"/>
                  </a:gs>
                  <a:gs pos="83000">
                    <a:srgbClr val="FFC000"/>
                  </a:gs>
                  <a:gs pos="100000">
                    <a:srgbClr val="CCFFFF"/>
                  </a:gs>
                </a:gsLst>
                <a:lin ang="5400000" scaled="1"/>
              </a:gra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7" name="Text Box 2"/>
              <p:cNvSpPr txBox="1">
                <a:spLocks noChangeArrowheads="1"/>
              </p:cNvSpPr>
              <p:nvPr/>
            </p:nvSpPr>
            <p:spPr bwMode="auto">
              <a:xfrm>
                <a:off x="3040400" y="6053550"/>
                <a:ext cx="3240360" cy="39559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spectrum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1" name="Прямая со стрелкой 110"/>
            <p:cNvCxnSpPr/>
            <p:nvPr/>
          </p:nvCxnSpPr>
          <p:spPr>
            <a:xfrm>
              <a:off x="1916088" y="6220420"/>
              <a:ext cx="364232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/>
            <p:nvPr/>
          </p:nvCxnSpPr>
          <p:spPr>
            <a:xfrm flipH="1">
              <a:off x="2640608" y="6233120"/>
              <a:ext cx="360040" cy="838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7258" name="Object 42"/>
            <p:cNvGraphicFramePr>
              <a:graphicFrameLocks noChangeAspect="1"/>
            </p:cNvGraphicFramePr>
            <p:nvPr/>
          </p:nvGraphicFramePr>
          <p:xfrm>
            <a:off x="1259632" y="6000328"/>
            <a:ext cx="44132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38" name="Формула" r:id="rId11" imgW="279360" imgH="241200" progId="Equation.3">
                    <p:embed/>
                  </p:oleObj>
                </mc:Choice>
                <mc:Fallback>
                  <p:oleObj name="Формула" r:id="rId11" imgW="279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6000328"/>
                          <a:ext cx="44132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46302"/>
              </p:ext>
            </p:extLst>
          </p:nvPr>
        </p:nvGraphicFramePr>
        <p:xfrm>
          <a:off x="9452165" y="2746182"/>
          <a:ext cx="1322583" cy="43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9" name="Уравнение" r:id="rId13" imgW="850680" imgH="279360" progId="Equation.3">
                  <p:embed/>
                </p:oleObj>
              </mc:Choice>
              <mc:Fallback>
                <p:oleObj name="Уравнение" r:id="rId13" imgW="8506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52165" y="2746182"/>
                        <a:ext cx="1322583" cy="434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1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0"/>
          <p:cNvSpPr/>
          <p:nvPr/>
        </p:nvSpPr>
        <p:spPr>
          <a:xfrm>
            <a:off x="2279576" y="520224"/>
            <a:ext cx="7776864" cy="89255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5363" name="Rectangle 23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4" name="Rectangle 234"/>
          <p:cNvSpPr>
            <a:spLocks noChangeArrowheads="1"/>
          </p:cNvSpPr>
          <p:nvPr/>
        </p:nvSpPr>
        <p:spPr bwMode="auto">
          <a:xfrm>
            <a:off x="1524001" y="72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1820199" y="467962"/>
            <a:ext cx="871540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</a:rPr>
              <a:t>            </a:t>
            </a:r>
            <a:r>
              <a:rPr lang="en-US" sz="3200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Photon Echo Quantum </a:t>
            </a:r>
            <a:r>
              <a:rPr lang="en-US" sz="3200" b="1" i="1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  <a:p>
            <a:pPr algn="ctr"/>
            <a:endParaRPr lang="en-US" sz="3200" b="1" dirty="0">
              <a:solidFill>
                <a:srgbClr val="990000"/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rgbClr val="990000"/>
                </a:solidFill>
                <a:latin typeface="+mj-lt"/>
              </a:rPr>
              <a:t>                (CRIB  scheme </a:t>
            </a:r>
            <a:r>
              <a:rPr lang="en-US" sz="2400" b="1" dirty="0" smtClean="0">
                <a:solidFill>
                  <a:srgbClr val="990000"/>
                </a:solidFill>
                <a:latin typeface="+mj-lt"/>
                <a:sym typeface="Symbol" panose="05050102010706020507" pitchFamily="18" charset="2"/>
              </a:rPr>
              <a:t>AFC, </a:t>
            </a:r>
            <a:r>
              <a:rPr lang="en-US" sz="2400" b="1" dirty="0" err="1" smtClean="0">
                <a:solidFill>
                  <a:srgbClr val="990000"/>
                </a:solidFill>
                <a:latin typeface="+mj-lt"/>
                <a:sym typeface="Symbol" panose="05050102010706020507" pitchFamily="18" charset="2"/>
              </a:rPr>
              <a:t>Roze</a:t>
            </a:r>
            <a:r>
              <a:rPr lang="en-US" sz="2400" b="1" dirty="0" smtClean="0">
                <a:solidFill>
                  <a:srgbClr val="990000"/>
                </a:solidFill>
                <a:latin typeface="+mj-lt"/>
                <a:sym typeface="Symbol" panose="05050102010706020507" pitchFamily="18" charset="2"/>
              </a:rPr>
              <a:t>, Raman protocols, other variants</a:t>
            </a:r>
            <a:r>
              <a:rPr lang="en-US" sz="2400" b="1" dirty="0" smtClean="0">
                <a:solidFill>
                  <a:srgbClr val="990000"/>
                </a:solidFill>
                <a:latin typeface="+mj-lt"/>
              </a:rPr>
              <a:t>) </a:t>
            </a:r>
            <a:endParaRPr lang="en-US" sz="24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4344" name="TextBox 57"/>
          <p:cNvSpPr txBox="1">
            <a:spLocks noChangeArrowheads="1"/>
          </p:cNvSpPr>
          <p:nvPr/>
        </p:nvSpPr>
        <p:spPr bwMode="auto">
          <a:xfrm>
            <a:off x="4239891" y="2058663"/>
            <a:ext cx="5346069" cy="369332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+mj-lt"/>
                <a:cs typeface="Times New Roman" pitchFamily="18" charset="0"/>
              </a:rPr>
              <a:t>S.A.M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oiseev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>
                <a:latin typeface="+mj-lt"/>
                <a:cs typeface="Times New Roman" pitchFamily="18" charset="0"/>
              </a:rPr>
              <a:t>and S.Kroll, Phys.</a:t>
            </a:r>
            <a:r>
              <a:rPr lang="en-US" b="1" dirty="0">
                <a:latin typeface="+mj-lt"/>
                <a:cs typeface="Times New Roman" pitchFamily="18" charset="0"/>
              </a:rPr>
              <a:t>R</a:t>
            </a:r>
            <a:r>
              <a:rPr lang="ru-RU" b="1" dirty="0">
                <a:latin typeface="+mj-lt"/>
                <a:cs typeface="Times New Roman" pitchFamily="18" charset="0"/>
              </a:rPr>
              <a:t>ev.Lett.(2001).</a:t>
            </a:r>
            <a:r>
              <a:rPr lang="en-US" b="1" dirty="0">
                <a:latin typeface="+mj-lt"/>
                <a:cs typeface="Times New Roman" pitchFamily="18" charset="0"/>
              </a:rPr>
              <a:t>   </a:t>
            </a:r>
            <a:r>
              <a:rPr lang="ru-RU" b="1" dirty="0">
                <a:latin typeface="+mj-lt"/>
                <a:cs typeface="Times New Roman" pitchFamily="18" charset="0"/>
              </a:rPr>
              <a:t> </a:t>
            </a:r>
            <a:endParaRPr lang="en-US" b="1" dirty="0">
              <a:solidFill>
                <a:srgbClr val="0033CC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2338075" y="2571016"/>
            <a:ext cx="8262812" cy="2016224"/>
            <a:chOff x="341635" y="1412776"/>
            <a:chExt cx="8262812" cy="2016224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1635" y="1412776"/>
              <a:ext cx="8262812" cy="1595363"/>
              <a:chOff x="1393825" y="2998788"/>
              <a:chExt cx="6768697" cy="3240087"/>
            </a:xfrm>
          </p:grpSpPr>
          <p:sp>
            <p:nvSpPr>
              <p:cNvPr id="15371" name="Line 5"/>
              <p:cNvSpPr>
                <a:spLocks noChangeShapeType="1"/>
              </p:cNvSpPr>
              <p:nvPr/>
            </p:nvSpPr>
            <p:spPr bwMode="auto">
              <a:xfrm flipV="1">
                <a:off x="2514600" y="5272088"/>
                <a:ext cx="3830638" cy="301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Line 6"/>
              <p:cNvSpPr>
                <a:spLocks noChangeShapeType="1"/>
              </p:cNvSpPr>
              <p:nvPr/>
            </p:nvSpPr>
            <p:spPr bwMode="auto">
              <a:xfrm flipV="1">
                <a:off x="2540000" y="5676900"/>
                <a:ext cx="3830638" cy="3175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Text Box 7"/>
              <p:cNvSpPr txBox="1">
                <a:spLocks noChangeArrowheads="1"/>
              </p:cNvSpPr>
              <p:nvPr/>
            </p:nvSpPr>
            <p:spPr bwMode="auto">
              <a:xfrm>
                <a:off x="1393825" y="3581400"/>
                <a:ext cx="668338" cy="639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74" name="Text Box 8"/>
              <p:cNvSpPr txBox="1">
                <a:spLocks noChangeArrowheads="1"/>
              </p:cNvSpPr>
              <p:nvPr/>
            </p:nvSpPr>
            <p:spPr bwMode="auto">
              <a:xfrm>
                <a:off x="6415088" y="5507038"/>
                <a:ext cx="668337" cy="64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altLang="ko-KR" b="1" dirty="0">
                    <a:latin typeface="Times New Roman" pitchFamily="18" charset="0"/>
                    <a:ea typeface="Batang" pitchFamily="18" charset="-127"/>
                    <a:sym typeface="Symbol" pitchFamily="18" charset="2"/>
                  </a:rPr>
                  <a:t></a:t>
                </a:r>
                <a:r>
                  <a:rPr lang="en-US" altLang="ko-KR" b="1" dirty="0">
                    <a:latin typeface="Times New Roman" pitchFamily="18" charset="0"/>
                    <a:ea typeface="Batang" pitchFamily="18" charset="-127"/>
                  </a:rPr>
                  <a:t>1</a:t>
                </a:r>
                <a:r>
                  <a:rPr lang="ru-RU" altLang="ko-KR" b="1" dirty="0">
                    <a:latin typeface="Times New Roman" pitchFamily="18" charset="0"/>
                    <a:ea typeface="Batang" pitchFamily="18" charset="-127"/>
                    <a:sym typeface="Symbol" pitchFamily="18" charset="2"/>
                  </a:rPr>
                  <a:t></a:t>
                </a:r>
                <a:endParaRPr lang="ru-RU" dirty="0"/>
              </a:p>
            </p:txBody>
          </p:sp>
          <p:sp>
            <p:nvSpPr>
              <p:cNvPr id="15375" name="Text Box 9"/>
              <p:cNvSpPr txBox="1">
                <a:spLocks noChangeArrowheads="1"/>
              </p:cNvSpPr>
              <p:nvPr/>
            </p:nvSpPr>
            <p:spPr bwMode="auto">
              <a:xfrm>
                <a:off x="6407286" y="4789738"/>
                <a:ext cx="668337" cy="642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altLang="ko-KR" b="1" dirty="0">
                    <a:latin typeface="Times New Roman" pitchFamily="18" charset="0"/>
                    <a:ea typeface="Batang" pitchFamily="18" charset="-127"/>
                    <a:sym typeface="Symbol" pitchFamily="18" charset="2"/>
                  </a:rPr>
                  <a:t> </a:t>
                </a:r>
                <a:r>
                  <a:rPr lang="en-US" altLang="ko-KR" b="1" dirty="0">
                    <a:latin typeface="Times New Roman" pitchFamily="18" charset="0"/>
                    <a:ea typeface="Batang" pitchFamily="18" charset="-127"/>
                  </a:rPr>
                  <a:t>2</a:t>
                </a:r>
                <a:r>
                  <a:rPr lang="ru-RU" altLang="ko-KR" b="1" dirty="0">
                    <a:latin typeface="Times New Roman" pitchFamily="18" charset="0"/>
                    <a:ea typeface="Batang" pitchFamily="18" charset="-127"/>
                    <a:sym typeface="Symbol" pitchFamily="18" charset="2"/>
                  </a:rPr>
                  <a:t></a:t>
                </a:r>
                <a:endParaRPr lang="ru-RU" dirty="0"/>
              </a:p>
            </p:txBody>
          </p:sp>
          <p:sp>
            <p:nvSpPr>
              <p:cNvPr id="15376" name="Text Box 10"/>
              <p:cNvSpPr txBox="1">
                <a:spLocks noChangeArrowheads="1"/>
              </p:cNvSpPr>
              <p:nvPr/>
            </p:nvSpPr>
            <p:spPr bwMode="auto">
              <a:xfrm>
                <a:off x="6421678" y="3250105"/>
                <a:ext cx="415811" cy="642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altLang="ko-KR" b="1" dirty="0">
                    <a:latin typeface="Times New Roman" pitchFamily="18" charset="0"/>
                    <a:ea typeface="Batang" pitchFamily="18" charset="-127"/>
                    <a:sym typeface="Symbol" pitchFamily="18" charset="2"/>
                  </a:rPr>
                  <a:t></a:t>
                </a:r>
                <a:r>
                  <a:rPr lang="en-US" altLang="ko-KR" b="1" dirty="0">
                    <a:latin typeface="Times New Roman" pitchFamily="18" charset="0"/>
                    <a:ea typeface="Batang" pitchFamily="18" charset="-127"/>
                  </a:rPr>
                  <a:t>3</a:t>
                </a:r>
                <a:r>
                  <a:rPr lang="ru-RU" altLang="ko-KR" b="1" dirty="0">
                    <a:latin typeface="Times New Roman" pitchFamily="18" charset="0"/>
                    <a:ea typeface="Batang" pitchFamily="18" charset="-127"/>
                    <a:sym typeface="Symbol" pitchFamily="18" charset="2"/>
                  </a:rPr>
                  <a:t></a:t>
                </a:r>
                <a:endParaRPr lang="ru-RU" dirty="0"/>
              </a:p>
            </p:txBody>
          </p:sp>
          <p:sp>
            <p:nvSpPr>
              <p:cNvPr id="15377" name="Line 11"/>
              <p:cNvSpPr>
                <a:spLocks noChangeShapeType="1"/>
              </p:cNvSpPr>
              <p:nvPr/>
            </p:nvSpPr>
            <p:spPr bwMode="auto">
              <a:xfrm flipV="1">
                <a:off x="2514600" y="6238875"/>
                <a:ext cx="4608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500314" y="3532192"/>
                <a:ext cx="1952626" cy="465138"/>
                <a:chOff x="1499" y="1427"/>
                <a:chExt cx="1230" cy="293"/>
              </a:xfrm>
            </p:grpSpPr>
            <p:sp>
              <p:nvSpPr>
                <p:cNvPr id="15415" name="Freeform 13"/>
                <p:cNvSpPr>
                  <a:spLocks/>
                </p:cNvSpPr>
                <p:nvPr/>
              </p:nvSpPr>
              <p:spPr bwMode="auto">
                <a:xfrm>
                  <a:off x="1502" y="1427"/>
                  <a:ext cx="1227" cy="162"/>
                </a:xfrm>
                <a:custGeom>
                  <a:avLst/>
                  <a:gdLst>
                    <a:gd name="T0" fmla="*/ 0 w 1280"/>
                    <a:gd name="T1" fmla="*/ 2 h 201"/>
                    <a:gd name="T2" fmla="*/ 347 w 1280"/>
                    <a:gd name="T3" fmla="*/ 2 h 201"/>
                    <a:gd name="T4" fmla="*/ 496 w 1280"/>
                    <a:gd name="T5" fmla="*/ 3 h 201"/>
                    <a:gd name="T6" fmla="*/ 623 w 1280"/>
                    <a:gd name="T7" fmla="*/ 5 h 201"/>
                    <a:gd name="T8" fmla="*/ 492 w 1280"/>
                    <a:gd name="T9" fmla="*/ 5 h 201"/>
                    <a:gd name="T10" fmla="*/ 0 w 1280"/>
                    <a:gd name="T11" fmla="*/ 5 h 201"/>
                    <a:gd name="T12" fmla="*/ 0 w 1280"/>
                    <a:gd name="T13" fmla="*/ 2 h 2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0"/>
                    <a:gd name="T22" fmla="*/ 0 h 201"/>
                    <a:gd name="T23" fmla="*/ 1280 w 1280"/>
                    <a:gd name="T24" fmla="*/ 201 h 2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0" h="201">
                      <a:moveTo>
                        <a:pt x="0" y="22"/>
                      </a:moveTo>
                      <a:cubicBezTo>
                        <a:pt x="107" y="0"/>
                        <a:pt x="523" y="11"/>
                        <a:pt x="712" y="30"/>
                      </a:cubicBezTo>
                      <a:cubicBezTo>
                        <a:pt x="881" y="46"/>
                        <a:pt x="921" y="91"/>
                        <a:pt x="1016" y="118"/>
                      </a:cubicBezTo>
                      <a:cubicBezTo>
                        <a:pt x="1088" y="150"/>
                        <a:pt x="1251" y="179"/>
                        <a:pt x="1280" y="190"/>
                      </a:cubicBezTo>
                      <a:cubicBezTo>
                        <a:pt x="1279" y="201"/>
                        <a:pt x="1221" y="183"/>
                        <a:pt x="1008" y="182"/>
                      </a:cubicBezTo>
                      <a:lnTo>
                        <a:pt x="0" y="18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00006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6" name="Freeform 14"/>
                <p:cNvSpPr>
                  <a:spLocks/>
                </p:cNvSpPr>
                <p:nvPr/>
              </p:nvSpPr>
              <p:spPr bwMode="auto">
                <a:xfrm flipV="1">
                  <a:off x="1499" y="1558"/>
                  <a:ext cx="1227" cy="162"/>
                </a:xfrm>
                <a:custGeom>
                  <a:avLst/>
                  <a:gdLst>
                    <a:gd name="T0" fmla="*/ 0 w 1280"/>
                    <a:gd name="T1" fmla="*/ 2 h 201"/>
                    <a:gd name="T2" fmla="*/ 347 w 1280"/>
                    <a:gd name="T3" fmla="*/ 2 h 201"/>
                    <a:gd name="T4" fmla="*/ 496 w 1280"/>
                    <a:gd name="T5" fmla="*/ 3 h 201"/>
                    <a:gd name="T6" fmla="*/ 623 w 1280"/>
                    <a:gd name="T7" fmla="*/ 5 h 201"/>
                    <a:gd name="T8" fmla="*/ 492 w 1280"/>
                    <a:gd name="T9" fmla="*/ 5 h 201"/>
                    <a:gd name="T10" fmla="*/ 0 w 1280"/>
                    <a:gd name="T11" fmla="*/ 5 h 201"/>
                    <a:gd name="T12" fmla="*/ 0 w 1280"/>
                    <a:gd name="T13" fmla="*/ 2 h 2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0"/>
                    <a:gd name="T22" fmla="*/ 0 h 201"/>
                    <a:gd name="T23" fmla="*/ 1280 w 1280"/>
                    <a:gd name="T24" fmla="*/ 201 h 2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0" h="201">
                      <a:moveTo>
                        <a:pt x="0" y="22"/>
                      </a:moveTo>
                      <a:cubicBezTo>
                        <a:pt x="107" y="0"/>
                        <a:pt x="523" y="11"/>
                        <a:pt x="712" y="30"/>
                      </a:cubicBezTo>
                      <a:cubicBezTo>
                        <a:pt x="881" y="46"/>
                        <a:pt x="921" y="91"/>
                        <a:pt x="1016" y="118"/>
                      </a:cubicBezTo>
                      <a:cubicBezTo>
                        <a:pt x="1088" y="150"/>
                        <a:pt x="1251" y="179"/>
                        <a:pt x="1280" y="190"/>
                      </a:cubicBezTo>
                      <a:cubicBezTo>
                        <a:pt x="1279" y="201"/>
                        <a:pt x="1221" y="183"/>
                        <a:pt x="1008" y="182"/>
                      </a:cubicBezTo>
                      <a:lnTo>
                        <a:pt x="0" y="18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0066"/>
                    </a:gs>
                    <a:gs pos="100000">
                      <a:srgbClr val="00006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4432300" y="3535368"/>
                <a:ext cx="1947863" cy="461963"/>
                <a:chOff x="2686" y="1429"/>
                <a:chExt cx="1227" cy="291"/>
              </a:xfrm>
            </p:grpSpPr>
            <p:sp>
              <p:nvSpPr>
                <p:cNvPr id="15413" name="Freeform 16"/>
                <p:cNvSpPr>
                  <a:spLocks/>
                </p:cNvSpPr>
                <p:nvPr/>
              </p:nvSpPr>
              <p:spPr bwMode="auto">
                <a:xfrm flipH="1" flipV="1">
                  <a:off x="2686" y="1558"/>
                  <a:ext cx="1227" cy="162"/>
                </a:xfrm>
                <a:custGeom>
                  <a:avLst/>
                  <a:gdLst>
                    <a:gd name="T0" fmla="*/ 0 w 1280"/>
                    <a:gd name="T1" fmla="*/ 2 h 201"/>
                    <a:gd name="T2" fmla="*/ 347 w 1280"/>
                    <a:gd name="T3" fmla="*/ 2 h 201"/>
                    <a:gd name="T4" fmla="*/ 496 w 1280"/>
                    <a:gd name="T5" fmla="*/ 3 h 201"/>
                    <a:gd name="T6" fmla="*/ 623 w 1280"/>
                    <a:gd name="T7" fmla="*/ 5 h 201"/>
                    <a:gd name="T8" fmla="*/ 492 w 1280"/>
                    <a:gd name="T9" fmla="*/ 5 h 201"/>
                    <a:gd name="T10" fmla="*/ 0 w 1280"/>
                    <a:gd name="T11" fmla="*/ 5 h 201"/>
                    <a:gd name="T12" fmla="*/ 0 w 1280"/>
                    <a:gd name="T13" fmla="*/ 2 h 2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0"/>
                    <a:gd name="T22" fmla="*/ 0 h 201"/>
                    <a:gd name="T23" fmla="*/ 1280 w 1280"/>
                    <a:gd name="T24" fmla="*/ 201 h 2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0" h="201">
                      <a:moveTo>
                        <a:pt x="0" y="22"/>
                      </a:moveTo>
                      <a:cubicBezTo>
                        <a:pt x="107" y="0"/>
                        <a:pt x="523" y="11"/>
                        <a:pt x="712" y="30"/>
                      </a:cubicBezTo>
                      <a:cubicBezTo>
                        <a:pt x="881" y="46"/>
                        <a:pt x="921" y="91"/>
                        <a:pt x="1016" y="118"/>
                      </a:cubicBezTo>
                      <a:cubicBezTo>
                        <a:pt x="1088" y="150"/>
                        <a:pt x="1251" y="179"/>
                        <a:pt x="1280" y="190"/>
                      </a:cubicBezTo>
                      <a:cubicBezTo>
                        <a:pt x="1279" y="201"/>
                        <a:pt x="1221" y="183"/>
                        <a:pt x="1008" y="182"/>
                      </a:cubicBezTo>
                      <a:lnTo>
                        <a:pt x="0" y="18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00006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4" name="Freeform 17"/>
                <p:cNvSpPr>
                  <a:spLocks/>
                </p:cNvSpPr>
                <p:nvPr/>
              </p:nvSpPr>
              <p:spPr bwMode="auto">
                <a:xfrm flipH="1">
                  <a:off x="2686" y="1429"/>
                  <a:ext cx="1227" cy="161"/>
                </a:xfrm>
                <a:custGeom>
                  <a:avLst/>
                  <a:gdLst>
                    <a:gd name="T0" fmla="*/ 0 w 1280"/>
                    <a:gd name="T1" fmla="*/ 2 h 201"/>
                    <a:gd name="T2" fmla="*/ 347 w 1280"/>
                    <a:gd name="T3" fmla="*/ 2 h 201"/>
                    <a:gd name="T4" fmla="*/ 496 w 1280"/>
                    <a:gd name="T5" fmla="*/ 2 h 201"/>
                    <a:gd name="T6" fmla="*/ 623 w 1280"/>
                    <a:gd name="T7" fmla="*/ 5 h 201"/>
                    <a:gd name="T8" fmla="*/ 492 w 1280"/>
                    <a:gd name="T9" fmla="*/ 4 h 201"/>
                    <a:gd name="T10" fmla="*/ 0 w 1280"/>
                    <a:gd name="T11" fmla="*/ 4 h 201"/>
                    <a:gd name="T12" fmla="*/ 0 w 1280"/>
                    <a:gd name="T13" fmla="*/ 2 h 2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80"/>
                    <a:gd name="T22" fmla="*/ 0 h 201"/>
                    <a:gd name="T23" fmla="*/ 1280 w 1280"/>
                    <a:gd name="T24" fmla="*/ 201 h 2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80" h="201">
                      <a:moveTo>
                        <a:pt x="0" y="22"/>
                      </a:moveTo>
                      <a:cubicBezTo>
                        <a:pt x="107" y="0"/>
                        <a:pt x="523" y="11"/>
                        <a:pt x="712" y="30"/>
                      </a:cubicBezTo>
                      <a:cubicBezTo>
                        <a:pt x="881" y="46"/>
                        <a:pt x="921" y="91"/>
                        <a:pt x="1016" y="118"/>
                      </a:cubicBezTo>
                      <a:cubicBezTo>
                        <a:pt x="1088" y="150"/>
                        <a:pt x="1251" y="179"/>
                        <a:pt x="1280" y="190"/>
                      </a:cubicBezTo>
                      <a:cubicBezTo>
                        <a:pt x="1279" y="201"/>
                        <a:pt x="1221" y="183"/>
                        <a:pt x="1008" y="182"/>
                      </a:cubicBezTo>
                      <a:lnTo>
                        <a:pt x="0" y="18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0066"/>
                    </a:gs>
                    <a:gs pos="100000">
                      <a:srgbClr val="00006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370138" y="3776667"/>
                <a:ext cx="836612" cy="1927225"/>
                <a:chOff x="1408" y="1580"/>
                <a:chExt cx="527" cy="1214"/>
              </a:xfrm>
            </p:grpSpPr>
            <p:sp>
              <p:nvSpPr>
                <p:cNvPr id="154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08" y="1985"/>
                  <a:ext cx="527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ko-KR" dirty="0" err="1">
                      <a:solidFill>
                        <a:srgbClr val="0000FF"/>
                      </a:solidFill>
                      <a:latin typeface="Times New Roman" pitchFamily="18" charset="0"/>
                      <a:ea typeface="Batang" pitchFamily="18" charset="-127"/>
                    </a:rPr>
                    <a:t>E</a:t>
                  </a:r>
                  <a:r>
                    <a:rPr lang="en-US" altLang="ko-KR" baseline="-25000" dirty="0" err="1">
                      <a:solidFill>
                        <a:srgbClr val="0000FF"/>
                      </a:solidFill>
                      <a:latin typeface="Times New Roman" pitchFamily="18" charset="0"/>
                      <a:ea typeface="Batang" pitchFamily="18" charset="-127"/>
                    </a:rPr>
                    <a:t>signal</a:t>
                  </a:r>
                  <a:endParaRPr lang="ru-RU" dirty="0"/>
                </a:p>
              </p:txBody>
            </p:sp>
            <p:sp>
              <p:nvSpPr>
                <p:cNvPr id="1541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862" y="1580"/>
                  <a:ext cx="0" cy="1214"/>
                </a:xfrm>
                <a:prstGeom prst="line">
                  <a:avLst/>
                </a:prstGeom>
                <a:noFill/>
                <a:ln w="28575">
                  <a:solidFill>
                    <a:srgbClr val="0066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3498850" y="3759200"/>
                <a:ext cx="758825" cy="1497013"/>
                <a:chOff x="2119" y="1580"/>
                <a:chExt cx="478" cy="943"/>
              </a:xfrm>
            </p:grpSpPr>
            <p:sp>
              <p:nvSpPr>
                <p:cNvPr id="1540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119" y="1985"/>
                  <a:ext cx="478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ko-KR">
                      <a:solidFill>
                        <a:srgbClr val="FF0000"/>
                      </a:solidFill>
                      <a:latin typeface="Times New Roman" pitchFamily="18" charset="0"/>
                      <a:ea typeface="Batang" pitchFamily="18" charset="-127"/>
                    </a:rPr>
                    <a:t>E</a:t>
                  </a:r>
                  <a:r>
                    <a:rPr lang="en-US" altLang="ko-KR" baseline="-25000">
                      <a:solidFill>
                        <a:srgbClr val="FF0000"/>
                      </a:solidFill>
                      <a:latin typeface="Times New Roman" pitchFamily="18" charset="0"/>
                      <a:ea typeface="Batang" pitchFamily="18" charset="-127"/>
                    </a:rPr>
                    <a:t>1</a:t>
                  </a:r>
                  <a:endParaRPr lang="ru-RU"/>
                </a:p>
              </p:txBody>
            </p:sp>
            <p:sp>
              <p:nvSpPr>
                <p:cNvPr id="15410" name="Line 23"/>
                <p:cNvSpPr>
                  <a:spLocks noChangeShapeType="1"/>
                </p:cNvSpPr>
                <p:nvPr/>
              </p:nvSpPr>
              <p:spPr bwMode="auto">
                <a:xfrm>
                  <a:off x="2497" y="1580"/>
                  <a:ext cx="0" cy="943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4805363" y="3759200"/>
                <a:ext cx="733425" cy="1497013"/>
                <a:chOff x="2942" y="1580"/>
                <a:chExt cx="462" cy="943"/>
              </a:xfrm>
            </p:grpSpPr>
            <p:sp>
              <p:nvSpPr>
                <p:cNvPr id="1540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78" y="1953"/>
                  <a:ext cx="42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ko-KR">
                      <a:solidFill>
                        <a:srgbClr val="FF0000"/>
                      </a:solidFill>
                      <a:latin typeface="Times New Roman" pitchFamily="18" charset="0"/>
                      <a:ea typeface="Batang" pitchFamily="18" charset="-127"/>
                    </a:rPr>
                    <a:t>E</a:t>
                  </a:r>
                  <a:r>
                    <a:rPr lang="en-US" altLang="ko-KR" baseline="-25000">
                      <a:solidFill>
                        <a:srgbClr val="FF0000"/>
                      </a:solidFill>
                      <a:latin typeface="Times New Roman" pitchFamily="18" charset="0"/>
                      <a:ea typeface="Batang" pitchFamily="18" charset="-127"/>
                    </a:rPr>
                    <a:t>2</a:t>
                  </a:r>
                  <a:endParaRPr lang="ru-RU"/>
                </a:p>
              </p:txBody>
            </p:sp>
            <p:sp>
              <p:nvSpPr>
                <p:cNvPr id="1540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942" y="1580"/>
                  <a:ext cx="0" cy="943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5964238" y="3775076"/>
                <a:ext cx="1047750" cy="1927226"/>
                <a:chOff x="3697" y="1580"/>
                <a:chExt cx="660" cy="1214"/>
              </a:xfrm>
            </p:grpSpPr>
            <p:sp>
              <p:nvSpPr>
                <p:cNvPr id="154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69" y="1956"/>
                  <a:ext cx="588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ko-KR">
                      <a:solidFill>
                        <a:srgbClr val="0000FF"/>
                      </a:solidFill>
                      <a:latin typeface="Times New Roman" pitchFamily="18" charset="0"/>
                      <a:ea typeface="Batang" pitchFamily="18" charset="-127"/>
                    </a:rPr>
                    <a:t>E</a:t>
                  </a:r>
                  <a:r>
                    <a:rPr lang="en-US" altLang="ko-KR" baseline="-25000">
                      <a:solidFill>
                        <a:srgbClr val="0000FF"/>
                      </a:solidFill>
                      <a:latin typeface="Times New Roman" pitchFamily="18" charset="0"/>
                      <a:ea typeface="Batang" pitchFamily="18" charset="-127"/>
                    </a:rPr>
                    <a:t>echo</a:t>
                  </a:r>
                  <a:endParaRPr lang="ru-RU"/>
                </a:p>
              </p:txBody>
            </p:sp>
            <p:sp>
              <p:nvSpPr>
                <p:cNvPr id="15406" name="Line 29"/>
                <p:cNvSpPr>
                  <a:spLocks noChangeShapeType="1"/>
                </p:cNvSpPr>
                <p:nvPr/>
              </p:nvSpPr>
              <p:spPr bwMode="auto">
                <a:xfrm>
                  <a:off x="3697" y="1580"/>
                  <a:ext cx="0" cy="1214"/>
                </a:xfrm>
                <a:prstGeom prst="line">
                  <a:avLst/>
                </a:prstGeom>
                <a:noFill/>
                <a:ln w="28575">
                  <a:solidFill>
                    <a:srgbClr val="0066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84" name="Line 30"/>
              <p:cNvSpPr>
                <a:spLocks noChangeShapeType="1"/>
              </p:cNvSpPr>
              <p:nvPr/>
            </p:nvSpPr>
            <p:spPr bwMode="auto">
              <a:xfrm>
                <a:off x="4459288" y="3790950"/>
                <a:ext cx="0" cy="2447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Text Box 39"/>
              <p:cNvSpPr txBox="1">
                <a:spLocks noChangeArrowheads="1"/>
              </p:cNvSpPr>
              <p:nvPr/>
            </p:nvSpPr>
            <p:spPr bwMode="auto">
              <a:xfrm>
                <a:off x="2906713" y="2998788"/>
                <a:ext cx="2592387" cy="625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>
                  <a:spcBef>
                    <a:spcPct val="50000"/>
                  </a:spcBef>
                </a:pPr>
                <a:endParaRPr lang="en-US" sz="1400" b="1">
                  <a:solidFill>
                    <a:srgbClr val="000099"/>
                  </a:solidFill>
                </a:endParaRPr>
              </a:p>
            </p:txBody>
          </p:sp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1960564" y="3332166"/>
                <a:ext cx="2405063" cy="749300"/>
                <a:chOff x="1150" y="1301"/>
                <a:chExt cx="1515" cy="472"/>
              </a:xfrm>
            </p:grpSpPr>
            <p:sp>
              <p:nvSpPr>
                <p:cNvPr id="1540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50" y="1301"/>
                  <a:ext cx="479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dirty="0">
                      <a:sym typeface="Symbol" pitchFamily="18" charset="2"/>
                    </a:rPr>
                    <a:t></a:t>
                  </a:r>
                  <a:r>
                    <a:rPr lang="en-US" baseline="-25000" dirty="0">
                      <a:sym typeface="Symbol" pitchFamily="18" charset="2"/>
                    </a:rPr>
                    <a:t>j</a:t>
                  </a:r>
                  <a:r>
                    <a:rPr lang="en-US" dirty="0">
                      <a:sym typeface="Symbol" pitchFamily="18" charset="2"/>
                    </a:rPr>
                    <a:t>(t’) </a:t>
                  </a:r>
                  <a:endParaRPr lang="ru-RU" dirty="0">
                    <a:sym typeface="Symbol" pitchFamily="18" charset="2"/>
                  </a:endParaRPr>
                </a:p>
              </p:txBody>
            </p:sp>
            <p:sp>
              <p:nvSpPr>
                <p:cNvPr id="15402" name="Freeform 44"/>
                <p:cNvSpPr>
                  <a:spLocks/>
                </p:cNvSpPr>
                <p:nvPr/>
              </p:nvSpPr>
              <p:spPr bwMode="auto">
                <a:xfrm>
                  <a:off x="1486" y="1480"/>
                  <a:ext cx="1179" cy="90"/>
                </a:xfrm>
                <a:custGeom>
                  <a:avLst/>
                  <a:gdLst>
                    <a:gd name="T0" fmla="*/ 0 w 1179"/>
                    <a:gd name="T1" fmla="*/ 3 h 105"/>
                    <a:gd name="T2" fmla="*/ 726 w 1179"/>
                    <a:gd name="T3" fmla="*/ 3 h 105"/>
                    <a:gd name="T4" fmla="*/ 1179 w 1179"/>
                    <a:gd name="T5" fmla="*/ 8 h 105"/>
                    <a:gd name="T6" fmla="*/ 0 60000 65536"/>
                    <a:gd name="T7" fmla="*/ 0 60000 65536"/>
                    <a:gd name="T8" fmla="*/ 0 60000 65536"/>
                    <a:gd name="T9" fmla="*/ 0 w 1179"/>
                    <a:gd name="T10" fmla="*/ 0 h 105"/>
                    <a:gd name="T11" fmla="*/ 1179 w 1179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9" h="105">
                      <a:moveTo>
                        <a:pt x="0" y="15"/>
                      </a:moveTo>
                      <a:cubicBezTo>
                        <a:pt x="265" y="7"/>
                        <a:pt x="530" y="0"/>
                        <a:pt x="726" y="15"/>
                      </a:cubicBezTo>
                      <a:cubicBezTo>
                        <a:pt x="922" y="30"/>
                        <a:pt x="1050" y="67"/>
                        <a:pt x="1179" y="10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5"/>
              <p:cNvGrpSpPr>
                <a:grpSpLocks/>
              </p:cNvGrpSpPr>
              <p:nvPr/>
            </p:nvGrpSpPr>
            <p:grpSpPr bwMode="auto">
              <a:xfrm>
                <a:off x="4521201" y="3289306"/>
                <a:ext cx="2827338" cy="749300"/>
                <a:chOff x="2763" y="1274"/>
                <a:chExt cx="1781" cy="472"/>
              </a:xfrm>
            </p:grpSpPr>
            <p:sp>
              <p:nvSpPr>
                <p:cNvPr id="15397" name="Freeform 46"/>
                <p:cNvSpPr>
                  <a:spLocks/>
                </p:cNvSpPr>
                <p:nvPr/>
              </p:nvSpPr>
              <p:spPr bwMode="auto">
                <a:xfrm flipH="1" flipV="1">
                  <a:off x="2763" y="1578"/>
                  <a:ext cx="1179" cy="90"/>
                </a:xfrm>
                <a:custGeom>
                  <a:avLst/>
                  <a:gdLst>
                    <a:gd name="T0" fmla="*/ 0 w 1179"/>
                    <a:gd name="T1" fmla="*/ 3 h 105"/>
                    <a:gd name="T2" fmla="*/ 726 w 1179"/>
                    <a:gd name="T3" fmla="*/ 3 h 105"/>
                    <a:gd name="T4" fmla="*/ 1179 w 1179"/>
                    <a:gd name="T5" fmla="*/ 8 h 105"/>
                    <a:gd name="T6" fmla="*/ 0 60000 65536"/>
                    <a:gd name="T7" fmla="*/ 0 60000 65536"/>
                    <a:gd name="T8" fmla="*/ 0 60000 65536"/>
                    <a:gd name="T9" fmla="*/ 0 w 1179"/>
                    <a:gd name="T10" fmla="*/ 0 h 105"/>
                    <a:gd name="T11" fmla="*/ 1179 w 1179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9" h="105">
                      <a:moveTo>
                        <a:pt x="0" y="15"/>
                      </a:moveTo>
                      <a:cubicBezTo>
                        <a:pt x="265" y="7"/>
                        <a:pt x="530" y="0"/>
                        <a:pt x="726" y="15"/>
                      </a:cubicBezTo>
                      <a:cubicBezTo>
                        <a:pt x="922" y="30"/>
                        <a:pt x="1050" y="67"/>
                        <a:pt x="1179" y="10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127" y="1274"/>
                  <a:ext cx="417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ym typeface="Symbol" pitchFamily="18" charset="2"/>
                    </a:rPr>
                    <a:t>-</a:t>
                  </a:r>
                  <a:r>
                    <a:rPr lang="ru-RU" dirty="0">
                      <a:sym typeface="Symbol" pitchFamily="18" charset="2"/>
                    </a:rPr>
                    <a:t></a:t>
                  </a:r>
                  <a:r>
                    <a:rPr lang="en-US" baseline="-25000" dirty="0">
                      <a:sym typeface="Symbol" pitchFamily="18" charset="2"/>
                    </a:rPr>
                    <a:t>j</a:t>
                  </a:r>
                  <a:r>
                    <a:rPr lang="en-US" dirty="0">
                      <a:sym typeface="Symbol" pitchFamily="18" charset="2"/>
                    </a:rPr>
                    <a:t>(t)</a:t>
                  </a:r>
                  <a:endParaRPr lang="ru-RU" dirty="0">
                    <a:sym typeface="Symbol" pitchFamily="18" charset="2"/>
                  </a:endParaRPr>
                </a:p>
              </p:txBody>
            </p:sp>
          </p:grpSp>
          <p:sp>
            <p:nvSpPr>
              <p:cNvPr id="15388" name="Oval 50"/>
              <p:cNvSpPr>
                <a:spLocks noChangeArrowheads="1"/>
              </p:cNvSpPr>
              <p:nvPr/>
            </p:nvSpPr>
            <p:spPr bwMode="auto">
              <a:xfrm>
                <a:off x="3016250" y="3687763"/>
                <a:ext cx="142875" cy="21748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Oval 51"/>
              <p:cNvSpPr>
                <a:spLocks noChangeArrowheads="1"/>
              </p:cNvSpPr>
              <p:nvPr/>
            </p:nvSpPr>
            <p:spPr bwMode="auto">
              <a:xfrm>
                <a:off x="4059238" y="5126038"/>
                <a:ext cx="142875" cy="21748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Oval 52"/>
              <p:cNvSpPr>
                <a:spLocks noChangeArrowheads="1"/>
              </p:cNvSpPr>
              <p:nvPr/>
            </p:nvSpPr>
            <p:spPr bwMode="auto">
              <a:xfrm>
                <a:off x="4779963" y="3702050"/>
                <a:ext cx="71437" cy="144463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AutoShape 53"/>
              <p:cNvSpPr>
                <a:spLocks noChangeArrowheads="1"/>
              </p:cNvSpPr>
              <p:nvPr/>
            </p:nvSpPr>
            <p:spPr bwMode="auto">
              <a:xfrm rot="-5400000">
                <a:off x="3447257" y="3291681"/>
                <a:ext cx="215900" cy="1008063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Rectangle 54"/>
              <p:cNvSpPr>
                <a:spLocks noChangeArrowheads="1"/>
              </p:cNvSpPr>
              <p:nvPr/>
            </p:nvSpPr>
            <p:spPr bwMode="auto">
              <a:xfrm>
                <a:off x="4130675" y="5127625"/>
                <a:ext cx="647700" cy="215900"/>
              </a:xfrm>
              <a:prstGeom prst="rect">
                <a:avLst/>
              </a:prstGeom>
              <a:solidFill>
                <a:srgbClr val="00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292725" y="3208338"/>
                <a:ext cx="215900" cy="109855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4" name="Text Box 59"/>
              <p:cNvSpPr txBox="1">
                <a:spLocks noChangeArrowheads="1"/>
              </p:cNvSpPr>
              <p:nvPr/>
            </p:nvSpPr>
            <p:spPr bwMode="auto">
              <a:xfrm>
                <a:off x="3348038" y="4000501"/>
                <a:ext cx="504825" cy="75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ym typeface="Symbol" pitchFamily="18" charset="2"/>
                  </a:rPr>
                  <a:t></a:t>
                </a:r>
              </a:p>
            </p:txBody>
          </p:sp>
          <p:sp>
            <p:nvSpPr>
              <p:cNvPr id="15395" name="Text Box 60"/>
              <p:cNvSpPr txBox="1">
                <a:spLocks noChangeArrowheads="1"/>
              </p:cNvSpPr>
              <p:nvPr/>
            </p:nvSpPr>
            <p:spPr bwMode="auto">
              <a:xfrm>
                <a:off x="5003800" y="3978276"/>
                <a:ext cx="1066800" cy="75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ym typeface="Symbol" pitchFamily="18" charset="2"/>
                  </a:rPr>
                  <a:t>(-</a:t>
                </a:r>
                <a:r>
                  <a:rPr lang="en-US" b="1">
                    <a:sym typeface="Symbol" pitchFamily="18" charset="2"/>
                  </a:rPr>
                  <a:t>t)=0</a:t>
                </a:r>
                <a:endParaRPr lang="ru-RU" b="1">
                  <a:sym typeface="Symbol" pitchFamily="18" charset="2"/>
                </a:endParaRPr>
              </a:p>
            </p:txBody>
          </p:sp>
          <p:sp>
            <p:nvSpPr>
              <p:cNvPr id="15396" name="Text Box 61"/>
              <p:cNvSpPr txBox="1">
                <a:spLocks noChangeArrowheads="1"/>
              </p:cNvSpPr>
              <p:nvPr/>
            </p:nvSpPr>
            <p:spPr bwMode="auto">
              <a:xfrm>
                <a:off x="7277714" y="4022496"/>
                <a:ext cx="884808" cy="159394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  t &gt; t</a:t>
                </a:r>
                <a:r>
                  <a:rPr lang="en-US" b="1" baseline="-25000" dirty="0"/>
                  <a:t>o</a:t>
                </a:r>
                <a:r>
                  <a:rPr lang="en-US" b="1" dirty="0"/>
                  <a:t>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b="1" dirty="0">
                    <a:sym typeface="Symbol" pitchFamily="18" charset="2"/>
                  </a:rPr>
                  <a:t>  - </a:t>
                </a: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410793" y="2813413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Time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010047" y="3059668"/>
              <a:ext cx="3459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t</a:t>
              </a:r>
              <a:r>
                <a:rPr lang="en-US" b="1" baseline="-25000" dirty="0"/>
                <a:t>o</a:t>
              </a:r>
              <a:endParaRPr lang="ru-RU" dirty="0"/>
            </a:p>
          </p:txBody>
        </p:sp>
      </p:grp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2752858" y="97806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+mj-lt"/>
              </a:rPr>
              <a:t>Spatial Reversible (Backward) Scheme of Photon Echo:</a:t>
            </a:r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7461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54870" y="432683"/>
            <a:ext cx="8568952" cy="6186309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26" name="Rectangle 30"/>
          <p:cNvSpPr/>
          <p:nvPr/>
        </p:nvSpPr>
        <p:spPr>
          <a:xfrm>
            <a:off x="2279576" y="704310"/>
            <a:ext cx="7776864" cy="492443"/>
          </a:xfrm>
          <a:prstGeom prst="rect">
            <a:avLst/>
          </a:prstGeom>
          <a:solidFill>
            <a:srgbClr val="00B0F0">
              <a:alpha val="1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1">
                <a:solidFill>
                  <a:srgbClr val="000099"/>
                </a:solidFill>
              </a:rPr>
              <a:t/>
            </a:r>
            <a:br>
              <a:rPr lang="en-US" sz="1400" b="1" i="1">
                <a:solidFill>
                  <a:srgbClr val="000099"/>
                </a:solidFill>
              </a:rPr>
            </a:br>
            <a:endParaRPr lang="en-US" sz="1400" b="1" i="1">
              <a:solidFill>
                <a:srgbClr val="000099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64101" y="568325"/>
            <a:ext cx="2176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ko-KR" sz="1200" b="1" i="1">
              <a:solidFill>
                <a:schemeClr val="accent2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022601" y="2995612"/>
            <a:ext cx="4603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aseline="-25000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1</a:t>
            </a:r>
            <a:endParaRPr lang="ru-RU" dirty="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045200" y="2586038"/>
            <a:ext cx="922338" cy="417512"/>
          </a:xfrm>
          <a:prstGeom prst="rect">
            <a:avLst/>
          </a:prstGeom>
          <a:solidFill>
            <a:srgbClr val="FF66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022976" y="1957388"/>
            <a:ext cx="1152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>
                <a:solidFill>
                  <a:srgbClr val="800000"/>
                </a:solidFill>
                <a:latin typeface="Times New Roman" pitchFamily="18" charset="0"/>
                <a:ea typeface="Batang" pitchFamily="18" charset="-127"/>
              </a:rPr>
              <a:t>Medium</a:t>
            </a:r>
            <a:endParaRPr lang="ru-RU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280418" y="7342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+mj-lt"/>
              </a:rPr>
              <a:t>Spatial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reversible (backward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)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free space scheme 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of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photon echo QM:</a:t>
            </a:r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5375275" y="3357563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Resonant absorption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279577" y="1340768"/>
            <a:ext cx="7704856" cy="291422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937644" y="4579964"/>
            <a:ext cx="815866" cy="3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784485" y="4293096"/>
            <a:ext cx="3164628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rgbClr val="000099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5506538" y="4935578"/>
            <a:ext cx="3418735" cy="1427846"/>
            <a:chOff x="2377401" y="4704872"/>
            <a:chExt cx="3418735" cy="1427846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2391679" y="5700462"/>
              <a:ext cx="2650255" cy="14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2409251" y="5899784"/>
              <a:ext cx="2650255" cy="156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5090260" y="5816147"/>
              <a:ext cx="462394" cy="31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1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084862" y="5517231"/>
              <a:ext cx="711274" cy="26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 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2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094818" y="4704872"/>
              <a:ext cx="485293" cy="3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3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2381794" y="4843767"/>
              <a:ext cx="1350939" cy="229026"/>
              <a:chOff x="1499" y="1427"/>
              <a:chExt cx="1230" cy="293"/>
            </a:xfrm>
          </p:grpSpPr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1502" y="1427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 flipV="1">
                <a:off x="1499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3718453" y="4845331"/>
              <a:ext cx="1347643" cy="227463"/>
              <a:chOff x="2686" y="1429"/>
              <a:chExt cx="1227" cy="291"/>
            </a:xfrm>
          </p:grpSpPr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 flipH="1" flipV="1">
                <a:off x="2686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 flipH="1">
                <a:off x="2686" y="1429"/>
                <a:ext cx="1227" cy="161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2 h 201"/>
                  <a:gd name="T6" fmla="*/ 623 w 1280"/>
                  <a:gd name="T7" fmla="*/ 5 h 201"/>
                  <a:gd name="T8" fmla="*/ 492 w 1280"/>
                  <a:gd name="T9" fmla="*/ 4 h 201"/>
                  <a:gd name="T10" fmla="*/ 0 w 1280"/>
                  <a:gd name="T11" fmla="*/ 4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H="1" flipV="1">
              <a:off x="2790369" y="5046210"/>
              <a:ext cx="0" cy="85357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3072639" y="5272115"/>
              <a:ext cx="524999" cy="31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E</a:t>
              </a:r>
              <a:r>
                <a:rPr lang="en-US" altLang="ko-KR" baseline="-2500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1</a:t>
              </a:r>
              <a:endParaRPr lang="ru-RU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377401" y="4885195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 flipH="1" flipV="1">
              <a:off x="3779960" y="4961798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2738748" y="492036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4171950" y="2956456"/>
            <a:ext cx="7187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signal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2601239" y="5002265"/>
            <a:ext cx="1662211" cy="1141360"/>
          </a:xfrm>
          <a:custGeom>
            <a:avLst/>
            <a:gdLst>
              <a:gd name="connsiteX0" fmla="*/ 0 w 508000"/>
              <a:gd name="connsiteY0" fmla="*/ 495313 h 495313"/>
              <a:gd name="connsiteX1" fmla="*/ 254000 w 508000"/>
              <a:gd name="connsiteY1" fmla="*/ 13 h 495313"/>
              <a:gd name="connsiteX2" fmla="*/ 508000 w 508000"/>
              <a:gd name="connsiteY2" fmla="*/ 482613 h 495313"/>
              <a:gd name="connsiteX0" fmla="*/ 0 w 508000"/>
              <a:gd name="connsiteY0" fmla="*/ 495527 h 495527"/>
              <a:gd name="connsiteX1" fmla="*/ 254000 w 508000"/>
              <a:gd name="connsiteY1" fmla="*/ 227 h 495527"/>
              <a:gd name="connsiteX2" fmla="*/ 444500 w 508000"/>
              <a:gd name="connsiteY2" fmla="*/ 432025 h 495527"/>
              <a:gd name="connsiteX3" fmla="*/ 508000 w 508000"/>
              <a:gd name="connsiteY3" fmla="*/ 482827 h 495527"/>
              <a:gd name="connsiteX0" fmla="*/ 0 w 508000"/>
              <a:gd name="connsiteY0" fmla="*/ 495359 h 504365"/>
              <a:gd name="connsiteX1" fmla="*/ 57150 w 508000"/>
              <a:gd name="connsiteY1" fmla="*/ 463594 h 504365"/>
              <a:gd name="connsiteX2" fmla="*/ 254000 w 508000"/>
              <a:gd name="connsiteY2" fmla="*/ 59 h 504365"/>
              <a:gd name="connsiteX3" fmla="*/ 444500 w 508000"/>
              <a:gd name="connsiteY3" fmla="*/ 431857 h 504365"/>
              <a:gd name="connsiteX4" fmla="*/ 508000 w 508000"/>
              <a:gd name="connsiteY4" fmla="*/ 482659 h 504365"/>
              <a:gd name="connsiteX0" fmla="*/ 0 w 508000"/>
              <a:gd name="connsiteY0" fmla="*/ 495310 h 495310"/>
              <a:gd name="connsiteX1" fmla="*/ 69850 w 508000"/>
              <a:gd name="connsiteY1" fmla="*/ 444488 h 495310"/>
              <a:gd name="connsiteX2" fmla="*/ 254000 w 508000"/>
              <a:gd name="connsiteY2" fmla="*/ 10 h 495310"/>
              <a:gd name="connsiteX3" fmla="*/ 444500 w 508000"/>
              <a:gd name="connsiteY3" fmla="*/ 431808 h 495310"/>
              <a:gd name="connsiteX4" fmla="*/ 508000 w 508000"/>
              <a:gd name="connsiteY4" fmla="*/ 482610 h 495310"/>
              <a:gd name="connsiteX0" fmla="*/ 0 w 514350"/>
              <a:gd name="connsiteY0" fmla="*/ 495310 h 501660"/>
              <a:gd name="connsiteX1" fmla="*/ 69850 w 514350"/>
              <a:gd name="connsiteY1" fmla="*/ 444488 h 501660"/>
              <a:gd name="connsiteX2" fmla="*/ 254000 w 514350"/>
              <a:gd name="connsiteY2" fmla="*/ 10 h 501660"/>
              <a:gd name="connsiteX3" fmla="*/ 444500 w 514350"/>
              <a:gd name="connsiteY3" fmla="*/ 431808 h 501660"/>
              <a:gd name="connsiteX4" fmla="*/ 514350 w 514350"/>
              <a:gd name="connsiteY4" fmla="*/ 501660 h 50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01660">
                <a:moveTo>
                  <a:pt x="0" y="495310"/>
                </a:moveTo>
                <a:cubicBezTo>
                  <a:pt x="7408" y="474134"/>
                  <a:pt x="27517" y="527038"/>
                  <a:pt x="69850" y="444488"/>
                </a:cubicBezTo>
                <a:cubicBezTo>
                  <a:pt x="112183" y="361938"/>
                  <a:pt x="191558" y="2123"/>
                  <a:pt x="254000" y="10"/>
                </a:cubicBezTo>
                <a:cubicBezTo>
                  <a:pt x="316442" y="-2103"/>
                  <a:pt x="402167" y="351375"/>
                  <a:pt x="444500" y="431808"/>
                </a:cubicBezTo>
                <a:cubicBezTo>
                  <a:pt x="486833" y="512241"/>
                  <a:pt x="504825" y="478376"/>
                  <a:pt x="514350" y="501660"/>
                </a:cubicBezTo>
              </a:path>
            </a:pathLst>
          </a:custGeom>
          <a:gradFill>
            <a:gsLst>
              <a:gs pos="0">
                <a:srgbClr val="FF0000"/>
              </a:gs>
              <a:gs pos="43000">
                <a:schemeClr val="accent1">
                  <a:lumMod val="45000"/>
                  <a:lumOff val="55000"/>
                </a:schemeClr>
              </a:gs>
              <a:gs pos="65000">
                <a:srgbClr val="FFC000"/>
              </a:gs>
              <a:gs pos="100000">
                <a:srgbClr val="FFFF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7" name="Freeform 6"/>
          <p:cNvSpPr>
            <a:spLocks/>
          </p:cNvSpPr>
          <p:nvPr/>
        </p:nvSpPr>
        <p:spPr bwMode="auto">
          <a:xfrm>
            <a:off x="2440856" y="6159262"/>
            <a:ext cx="252028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56" y="11"/>
              </a:cxn>
            </a:cxnLst>
            <a:rect l="0" t="0" r="r" b="b"/>
            <a:pathLst>
              <a:path w="6156" h="11">
                <a:moveTo>
                  <a:pt x="0" y="0"/>
                </a:moveTo>
                <a:lnTo>
                  <a:pt x="6156" y="1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13"/>
          <p:cNvSpPr>
            <a:spLocks/>
          </p:cNvSpPr>
          <p:nvPr/>
        </p:nvSpPr>
        <p:spPr bwMode="auto">
          <a:xfrm>
            <a:off x="3135493" y="5397183"/>
            <a:ext cx="604521" cy="752553"/>
          </a:xfrm>
          <a:custGeom>
            <a:avLst/>
            <a:gdLst>
              <a:gd name="T0" fmla="*/ 0 w 746"/>
              <a:gd name="T1" fmla="*/ 658 h 1019"/>
              <a:gd name="T2" fmla="*/ 96 w 746"/>
              <a:gd name="T3" fmla="*/ 590 h 1019"/>
              <a:gd name="T4" fmla="*/ 162 w 746"/>
              <a:gd name="T5" fmla="*/ 201 h 1019"/>
              <a:gd name="T6" fmla="*/ 369 w 746"/>
              <a:gd name="T7" fmla="*/ 35 h 1019"/>
              <a:gd name="T8" fmla="*/ 501 w 746"/>
              <a:gd name="T9" fmla="*/ 19 h 1019"/>
              <a:gd name="T10" fmla="*/ 569 w 746"/>
              <a:gd name="T11" fmla="*/ 137 h 1019"/>
              <a:gd name="T12" fmla="*/ 626 w 746"/>
              <a:gd name="T13" fmla="*/ 605 h 1019"/>
              <a:gd name="T14" fmla="*/ 644 w 746"/>
              <a:gd name="T15" fmla="*/ 653 h 1019"/>
              <a:gd name="T16" fmla="*/ 746 w 746"/>
              <a:gd name="T17" fmla="*/ 666 h 10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6"/>
              <a:gd name="T28" fmla="*/ 0 h 1019"/>
              <a:gd name="T29" fmla="*/ 746 w 746"/>
              <a:gd name="T30" fmla="*/ 1019 h 1019"/>
              <a:gd name="connsiteX0" fmla="*/ 0 w 10000"/>
              <a:gd name="connsiteY0" fmla="*/ 9598 h 10069"/>
              <a:gd name="connsiteX1" fmla="*/ 1287 w 10000"/>
              <a:gd name="connsiteY1" fmla="*/ 8607 h 10069"/>
              <a:gd name="connsiteX2" fmla="*/ 3040 w 10000"/>
              <a:gd name="connsiteY2" fmla="*/ 3674 h 10069"/>
              <a:gd name="connsiteX3" fmla="*/ 4946 w 10000"/>
              <a:gd name="connsiteY3" fmla="*/ 560 h 10069"/>
              <a:gd name="connsiteX4" fmla="*/ 6716 w 10000"/>
              <a:gd name="connsiteY4" fmla="*/ 314 h 10069"/>
              <a:gd name="connsiteX5" fmla="*/ 7627 w 10000"/>
              <a:gd name="connsiteY5" fmla="*/ 2061 h 10069"/>
              <a:gd name="connsiteX6" fmla="*/ 8391 w 10000"/>
              <a:gd name="connsiteY6" fmla="*/ 8832 h 10069"/>
              <a:gd name="connsiteX7" fmla="*/ 8633 w 10000"/>
              <a:gd name="connsiteY7" fmla="*/ 9510 h 10069"/>
              <a:gd name="connsiteX8" fmla="*/ 10000 w 10000"/>
              <a:gd name="connsiteY8" fmla="*/ 9686 h 10069"/>
              <a:gd name="connsiteX0" fmla="*/ 0 w 12769"/>
              <a:gd name="connsiteY0" fmla="*/ 9598 h 10069"/>
              <a:gd name="connsiteX1" fmla="*/ 1287 w 12769"/>
              <a:gd name="connsiteY1" fmla="*/ 8607 h 10069"/>
              <a:gd name="connsiteX2" fmla="*/ 3040 w 12769"/>
              <a:gd name="connsiteY2" fmla="*/ 3674 h 10069"/>
              <a:gd name="connsiteX3" fmla="*/ 4946 w 12769"/>
              <a:gd name="connsiteY3" fmla="*/ 560 h 10069"/>
              <a:gd name="connsiteX4" fmla="*/ 6716 w 12769"/>
              <a:gd name="connsiteY4" fmla="*/ 314 h 10069"/>
              <a:gd name="connsiteX5" fmla="*/ 7627 w 12769"/>
              <a:gd name="connsiteY5" fmla="*/ 2061 h 10069"/>
              <a:gd name="connsiteX6" fmla="*/ 8391 w 12769"/>
              <a:gd name="connsiteY6" fmla="*/ 8832 h 10069"/>
              <a:gd name="connsiteX7" fmla="*/ 8633 w 12769"/>
              <a:gd name="connsiteY7" fmla="*/ 9510 h 10069"/>
              <a:gd name="connsiteX8" fmla="*/ 12769 w 12769"/>
              <a:gd name="connsiteY8" fmla="*/ 9612 h 10069"/>
              <a:gd name="connsiteX0" fmla="*/ 0 w 12769"/>
              <a:gd name="connsiteY0" fmla="*/ 9598 h 9738"/>
              <a:gd name="connsiteX1" fmla="*/ 1287 w 12769"/>
              <a:gd name="connsiteY1" fmla="*/ 8607 h 9738"/>
              <a:gd name="connsiteX2" fmla="*/ 3040 w 12769"/>
              <a:gd name="connsiteY2" fmla="*/ 3674 h 9738"/>
              <a:gd name="connsiteX3" fmla="*/ 4946 w 12769"/>
              <a:gd name="connsiteY3" fmla="*/ 560 h 9738"/>
              <a:gd name="connsiteX4" fmla="*/ 6716 w 12769"/>
              <a:gd name="connsiteY4" fmla="*/ 314 h 9738"/>
              <a:gd name="connsiteX5" fmla="*/ 7627 w 12769"/>
              <a:gd name="connsiteY5" fmla="*/ 2061 h 9738"/>
              <a:gd name="connsiteX6" fmla="*/ 9729 w 12769"/>
              <a:gd name="connsiteY6" fmla="*/ 8242 h 9738"/>
              <a:gd name="connsiteX7" fmla="*/ 8633 w 12769"/>
              <a:gd name="connsiteY7" fmla="*/ 9510 h 9738"/>
              <a:gd name="connsiteX8" fmla="*/ 12769 w 12769"/>
              <a:gd name="connsiteY8" fmla="*/ 9612 h 9738"/>
              <a:gd name="connsiteX0" fmla="*/ 0 w 10000"/>
              <a:gd name="connsiteY0" fmla="*/ 9856 h 9871"/>
              <a:gd name="connsiteX1" fmla="*/ 1008 w 10000"/>
              <a:gd name="connsiteY1" fmla="*/ 8839 h 9871"/>
              <a:gd name="connsiteX2" fmla="*/ 2381 w 10000"/>
              <a:gd name="connsiteY2" fmla="*/ 3773 h 9871"/>
              <a:gd name="connsiteX3" fmla="*/ 3873 w 10000"/>
              <a:gd name="connsiteY3" fmla="*/ 575 h 9871"/>
              <a:gd name="connsiteX4" fmla="*/ 5260 w 10000"/>
              <a:gd name="connsiteY4" fmla="*/ 322 h 9871"/>
              <a:gd name="connsiteX5" fmla="*/ 5973 w 10000"/>
              <a:gd name="connsiteY5" fmla="*/ 2116 h 9871"/>
              <a:gd name="connsiteX6" fmla="*/ 7619 w 10000"/>
              <a:gd name="connsiteY6" fmla="*/ 8464 h 9871"/>
              <a:gd name="connsiteX7" fmla="*/ 9047 w 10000"/>
              <a:gd name="connsiteY7" fmla="*/ 9402 h 9871"/>
              <a:gd name="connsiteX8" fmla="*/ 10000 w 10000"/>
              <a:gd name="connsiteY8" fmla="*/ 9871 h 9871"/>
              <a:gd name="connsiteX0" fmla="*/ 0 w 10000"/>
              <a:gd name="connsiteY0" fmla="*/ 9985 h 10000"/>
              <a:gd name="connsiteX1" fmla="*/ 1008 w 10000"/>
              <a:gd name="connsiteY1" fmla="*/ 8955 h 10000"/>
              <a:gd name="connsiteX2" fmla="*/ 2381 w 10000"/>
              <a:gd name="connsiteY2" fmla="*/ 3822 h 10000"/>
              <a:gd name="connsiteX3" fmla="*/ 3873 w 10000"/>
              <a:gd name="connsiteY3" fmla="*/ 583 h 10000"/>
              <a:gd name="connsiteX4" fmla="*/ 5260 w 10000"/>
              <a:gd name="connsiteY4" fmla="*/ 326 h 10000"/>
              <a:gd name="connsiteX5" fmla="*/ 5973 w 10000"/>
              <a:gd name="connsiteY5" fmla="*/ 2144 h 10000"/>
              <a:gd name="connsiteX6" fmla="*/ 7619 w 10000"/>
              <a:gd name="connsiteY6" fmla="*/ 8575 h 10000"/>
              <a:gd name="connsiteX7" fmla="*/ 10000 w 10000"/>
              <a:gd name="connsiteY7" fmla="*/ 10000 h 10000"/>
              <a:gd name="connsiteX0" fmla="*/ 0 w 10000"/>
              <a:gd name="connsiteY0" fmla="*/ 10072 h 10087"/>
              <a:gd name="connsiteX1" fmla="*/ 1008 w 10000"/>
              <a:gd name="connsiteY1" fmla="*/ 9042 h 10087"/>
              <a:gd name="connsiteX2" fmla="*/ 2381 w 10000"/>
              <a:gd name="connsiteY2" fmla="*/ 3909 h 10087"/>
              <a:gd name="connsiteX3" fmla="*/ 3333 w 10000"/>
              <a:gd name="connsiteY3" fmla="*/ 583 h 10087"/>
              <a:gd name="connsiteX4" fmla="*/ 5260 w 10000"/>
              <a:gd name="connsiteY4" fmla="*/ 413 h 10087"/>
              <a:gd name="connsiteX5" fmla="*/ 5973 w 10000"/>
              <a:gd name="connsiteY5" fmla="*/ 2231 h 10087"/>
              <a:gd name="connsiteX6" fmla="*/ 7619 w 10000"/>
              <a:gd name="connsiteY6" fmla="*/ 8662 h 10087"/>
              <a:gd name="connsiteX7" fmla="*/ 10000 w 10000"/>
              <a:gd name="connsiteY7" fmla="*/ 10087 h 10087"/>
              <a:gd name="connsiteX0" fmla="*/ 0 w 10000"/>
              <a:gd name="connsiteY0" fmla="*/ 10240 h 10255"/>
              <a:gd name="connsiteX1" fmla="*/ 1008 w 10000"/>
              <a:gd name="connsiteY1" fmla="*/ 9210 h 10255"/>
              <a:gd name="connsiteX2" fmla="*/ 2381 w 10000"/>
              <a:gd name="connsiteY2" fmla="*/ 4077 h 10255"/>
              <a:gd name="connsiteX3" fmla="*/ 3333 w 10000"/>
              <a:gd name="connsiteY3" fmla="*/ 751 h 10255"/>
              <a:gd name="connsiteX4" fmla="*/ 5238 w 10000"/>
              <a:gd name="connsiteY4" fmla="*/ 275 h 10255"/>
              <a:gd name="connsiteX5" fmla="*/ 5973 w 10000"/>
              <a:gd name="connsiteY5" fmla="*/ 2399 h 10255"/>
              <a:gd name="connsiteX6" fmla="*/ 7619 w 10000"/>
              <a:gd name="connsiteY6" fmla="*/ 8830 h 10255"/>
              <a:gd name="connsiteX7" fmla="*/ 10000 w 10000"/>
              <a:gd name="connsiteY7" fmla="*/ 10255 h 10255"/>
              <a:gd name="connsiteX0" fmla="*/ 0 w 12857"/>
              <a:gd name="connsiteY0" fmla="*/ 10255 h 10255"/>
              <a:gd name="connsiteX1" fmla="*/ 3865 w 12857"/>
              <a:gd name="connsiteY1" fmla="*/ 9210 h 10255"/>
              <a:gd name="connsiteX2" fmla="*/ 5238 w 12857"/>
              <a:gd name="connsiteY2" fmla="*/ 4077 h 10255"/>
              <a:gd name="connsiteX3" fmla="*/ 6190 w 12857"/>
              <a:gd name="connsiteY3" fmla="*/ 751 h 10255"/>
              <a:gd name="connsiteX4" fmla="*/ 8095 w 12857"/>
              <a:gd name="connsiteY4" fmla="*/ 275 h 10255"/>
              <a:gd name="connsiteX5" fmla="*/ 8830 w 12857"/>
              <a:gd name="connsiteY5" fmla="*/ 2399 h 10255"/>
              <a:gd name="connsiteX6" fmla="*/ 10476 w 12857"/>
              <a:gd name="connsiteY6" fmla="*/ 8830 h 10255"/>
              <a:gd name="connsiteX7" fmla="*/ 12857 w 12857"/>
              <a:gd name="connsiteY7" fmla="*/ 10255 h 10255"/>
              <a:gd name="connsiteX0" fmla="*/ 0 w 14762"/>
              <a:gd name="connsiteY0" fmla="*/ 10255 h 10255"/>
              <a:gd name="connsiteX1" fmla="*/ 3865 w 14762"/>
              <a:gd name="connsiteY1" fmla="*/ 9210 h 10255"/>
              <a:gd name="connsiteX2" fmla="*/ 5238 w 14762"/>
              <a:gd name="connsiteY2" fmla="*/ 4077 h 10255"/>
              <a:gd name="connsiteX3" fmla="*/ 6190 w 14762"/>
              <a:gd name="connsiteY3" fmla="*/ 751 h 10255"/>
              <a:gd name="connsiteX4" fmla="*/ 8095 w 14762"/>
              <a:gd name="connsiteY4" fmla="*/ 275 h 10255"/>
              <a:gd name="connsiteX5" fmla="*/ 8830 w 14762"/>
              <a:gd name="connsiteY5" fmla="*/ 2399 h 10255"/>
              <a:gd name="connsiteX6" fmla="*/ 10476 w 14762"/>
              <a:gd name="connsiteY6" fmla="*/ 8830 h 10255"/>
              <a:gd name="connsiteX7" fmla="*/ 14762 w 14762"/>
              <a:gd name="connsiteY7" fmla="*/ 10255 h 10255"/>
              <a:gd name="connsiteX0" fmla="*/ 0 w 14762"/>
              <a:gd name="connsiteY0" fmla="*/ 10455 h 10455"/>
              <a:gd name="connsiteX1" fmla="*/ 3865 w 14762"/>
              <a:gd name="connsiteY1" fmla="*/ 9410 h 10455"/>
              <a:gd name="connsiteX2" fmla="*/ 5238 w 14762"/>
              <a:gd name="connsiteY2" fmla="*/ 4277 h 10455"/>
              <a:gd name="connsiteX3" fmla="*/ 6190 w 14762"/>
              <a:gd name="connsiteY3" fmla="*/ 951 h 10455"/>
              <a:gd name="connsiteX4" fmla="*/ 8095 w 14762"/>
              <a:gd name="connsiteY4" fmla="*/ 475 h 10455"/>
              <a:gd name="connsiteX5" fmla="*/ 9047 w 14762"/>
              <a:gd name="connsiteY5" fmla="*/ 3802 h 10455"/>
              <a:gd name="connsiteX6" fmla="*/ 10476 w 14762"/>
              <a:gd name="connsiteY6" fmla="*/ 9030 h 10455"/>
              <a:gd name="connsiteX7" fmla="*/ 14762 w 14762"/>
              <a:gd name="connsiteY7" fmla="*/ 10455 h 10455"/>
              <a:gd name="connsiteX0" fmla="*/ 0 w 14762"/>
              <a:gd name="connsiteY0" fmla="*/ 9983 h 9983"/>
              <a:gd name="connsiteX1" fmla="*/ 3865 w 14762"/>
              <a:gd name="connsiteY1" fmla="*/ 8938 h 9983"/>
              <a:gd name="connsiteX2" fmla="*/ 5238 w 14762"/>
              <a:gd name="connsiteY2" fmla="*/ 3805 h 9983"/>
              <a:gd name="connsiteX3" fmla="*/ 8095 w 14762"/>
              <a:gd name="connsiteY3" fmla="*/ 3 h 9983"/>
              <a:gd name="connsiteX4" fmla="*/ 9047 w 14762"/>
              <a:gd name="connsiteY4" fmla="*/ 3330 h 9983"/>
              <a:gd name="connsiteX5" fmla="*/ 10476 w 14762"/>
              <a:gd name="connsiteY5" fmla="*/ 8558 h 9983"/>
              <a:gd name="connsiteX6" fmla="*/ 14762 w 14762"/>
              <a:gd name="connsiteY6" fmla="*/ 9983 h 9983"/>
              <a:gd name="connsiteX0" fmla="*/ 0 w 10000"/>
              <a:gd name="connsiteY0" fmla="*/ 10061 h 10061"/>
              <a:gd name="connsiteX1" fmla="*/ 2618 w 10000"/>
              <a:gd name="connsiteY1" fmla="*/ 9014 h 10061"/>
              <a:gd name="connsiteX2" fmla="*/ 3548 w 10000"/>
              <a:gd name="connsiteY2" fmla="*/ 3872 h 10061"/>
              <a:gd name="connsiteX3" fmla="*/ 4660 w 10000"/>
              <a:gd name="connsiteY3" fmla="*/ 2 h 10061"/>
              <a:gd name="connsiteX4" fmla="*/ 6129 w 10000"/>
              <a:gd name="connsiteY4" fmla="*/ 3397 h 10061"/>
              <a:gd name="connsiteX5" fmla="*/ 7097 w 10000"/>
              <a:gd name="connsiteY5" fmla="*/ 8634 h 10061"/>
              <a:gd name="connsiteX6" fmla="*/ 10000 w 10000"/>
              <a:gd name="connsiteY6" fmla="*/ 10061 h 10061"/>
              <a:gd name="connsiteX0" fmla="*/ 0 w 10000"/>
              <a:gd name="connsiteY0" fmla="*/ 10061 h 10061"/>
              <a:gd name="connsiteX1" fmla="*/ 2618 w 10000"/>
              <a:gd name="connsiteY1" fmla="*/ 9014 h 10061"/>
              <a:gd name="connsiteX2" fmla="*/ 3630 w 10000"/>
              <a:gd name="connsiteY2" fmla="*/ 3872 h 10061"/>
              <a:gd name="connsiteX3" fmla="*/ 4660 w 10000"/>
              <a:gd name="connsiteY3" fmla="*/ 2 h 10061"/>
              <a:gd name="connsiteX4" fmla="*/ 6129 w 10000"/>
              <a:gd name="connsiteY4" fmla="*/ 3397 h 10061"/>
              <a:gd name="connsiteX5" fmla="*/ 7097 w 10000"/>
              <a:gd name="connsiteY5" fmla="*/ 8634 h 10061"/>
              <a:gd name="connsiteX6" fmla="*/ 10000 w 10000"/>
              <a:gd name="connsiteY6" fmla="*/ 10061 h 10061"/>
              <a:gd name="connsiteX0" fmla="*/ 0 w 10000"/>
              <a:gd name="connsiteY0" fmla="*/ 10061 h 10061"/>
              <a:gd name="connsiteX1" fmla="*/ 2618 w 10000"/>
              <a:gd name="connsiteY1" fmla="*/ 9014 h 10061"/>
              <a:gd name="connsiteX2" fmla="*/ 3630 w 10000"/>
              <a:gd name="connsiteY2" fmla="*/ 3872 h 10061"/>
              <a:gd name="connsiteX3" fmla="*/ 4660 w 10000"/>
              <a:gd name="connsiteY3" fmla="*/ 2 h 10061"/>
              <a:gd name="connsiteX4" fmla="*/ 5882 w 10000"/>
              <a:gd name="connsiteY4" fmla="*/ 3397 h 10061"/>
              <a:gd name="connsiteX5" fmla="*/ 7097 w 10000"/>
              <a:gd name="connsiteY5" fmla="*/ 8634 h 10061"/>
              <a:gd name="connsiteX6" fmla="*/ 10000 w 10000"/>
              <a:gd name="connsiteY6" fmla="*/ 10061 h 10061"/>
              <a:gd name="connsiteX0" fmla="*/ 0 w 10000"/>
              <a:gd name="connsiteY0" fmla="*/ 10184 h 10184"/>
              <a:gd name="connsiteX1" fmla="*/ 2618 w 10000"/>
              <a:gd name="connsiteY1" fmla="*/ 9137 h 10184"/>
              <a:gd name="connsiteX2" fmla="*/ 3630 w 10000"/>
              <a:gd name="connsiteY2" fmla="*/ 3995 h 10184"/>
              <a:gd name="connsiteX3" fmla="*/ 4660 w 10000"/>
              <a:gd name="connsiteY3" fmla="*/ 125 h 10184"/>
              <a:gd name="connsiteX4" fmla="*/ 7097 w 10000"/>
              <a:gd name="connsiteY4" fmla="*/ 8757 h 10184"/>
              <a:gd name="connsiteX5" fmla="*/ 10000 w 10000"/>
              <a:gd name="connsiteY5" fmla="*/ 10184 h 10184"/>
              <a:gd name="connsiteX0" fmla="*/ 0 w 10576"/>
              <a:gd name="connsiteY0" fmla="*/ 10184 h 10184"/>
              <a:gd name="connsiteX1" fmla="*/ 3194 w 10576"/>
              <a:gd name="connsiteY1" fmla="*/ 9137 h 10184"/>
              <a:gd name="connsiteX2" fmla="*/ 4206 w 10576"/>
              <a:gd name="connsiteY2" fmla="*/ 3995 h 10184"/>
              <a:gd name="connsiteX3" fmla="*/ 5236 w 10576"/>
              <a:gd name="connsiteY3" fmla="*/ 125 h 10184"/>
              <a:gd name="connsiteX4" fmla="*/ 7673 w 10576"/>
              <a:gd name="connsiteY4" fmla="*/ 8757 h 10184"/>
              <a:gd name="connsiteX5" fmla="*/ 10576 w 10576"/>
              <a:gd name="connsiteY5" fmla="*/ 10184 h 10184"/>
              <a:gd name="connsiteX0" fmla="*/ 0 w 10576"/>
              <a:gd name="connsiteY0" fmla="*/ 10184 h 10184"/>
              <a:gd name="connsiteX1" fmla="*/ 2947 w 10576"/>
              <a:gd name="connsiteY1" fmla="*/ 9137 h 10184"/>
              <a:gd name="connsiteX2" fmla="*/ 4206 w 10576"/>
              <a:gd name="connsiteY2" fmla="*/ 3995 h 10184"/>
              <a:gd name="connsiteX3" fmla="*/ 5236 w 10576"/>
              <a:gd name="connsiteY3" fmla="*/ 125 h 10184"/>
              <a:gd name="connsiteX4" fmla="*/ 7673 w 10576"/>
              <a:gd name="connsiteY4" fmla="*/ 8757 h 10184"/>
              <a:gd name="connsiteX5" fmla="*/ 10576 w 10576"/>
              <a:gd name="connsiteY5" fmla="*/ 10184 h 10184"/>
              <a:gd name="connsiteX0" fmla="*/ 0 w 10576"/>
              <a:gd name="connsiteY0" fmla="*/ 10167 h 10167"/>
              <a:gd name="connsiteX1" fmla="*/ 2381 w 10576"/>
              <a:gd name="connsiteY1" fmla="*/ 5010 h 10167"/>
              <a:gd name="connsiteX2" fmla="*/ 4206 w 10576"/>
              <a:gd name="connsiteY2" fmla="*/ 3978 h 10167"/>
              <a:gd name="connsiteX3" fmla="*/ 5236 w 10576"/>
              <a:gd name="connsiteY3" fmla="*/ 108 h 10167"/>
              <a:gd name="connsiteX4" fmla="*/ 7673 w 10576"/>
              <a:gd name="connsiteY4" fmla="*/ 8740 h 10167"/>
              <a:gd name="connsiteX5" fmla="*/ 10576 w 10576"/>
              <a:gd name="connsiteY5" fmla="*/ 10167 h 10167"/>
              <a:gd name="connsiteX0" fmla="*/ 0 w 10576"/>
              <a:gd name="connsiteY0" fmla="*/ 10167 h 10167"/>
              <a:gd name="connsiteX1" fmla="*/ 2381 w 10576"/>
              <a:gd name="connsiteY1" fmla="*/ 5010 h 10167"/>
              <a:gd name="connsiteX2" fmla="*/ 4206 w 10576"/>
              <a:gd name="connsiteY2" fmla="*/ 3978 h 10167"/>
              <a:gd name="connsiteX3" fmla="*/ 5236 w 10576"/>
              <a:gd name="connsiteY3" fmla="*/ 108 h 10167"/>
              <a:gd name="connsiteX4" fmla="*/ 7673 w 10576"/>
              <a:gd name="connsiteY4" fmla="*/ 8740 h 10167"/>
              <a:gd name="connsiteX5" fmla="*/ 10576 w 10576"/>
              <a:gd name="connsiteY5" fmla="*/ 10167 h 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6" h="10167">
                <a:moveTo>
                  <a:pt x="0" y="10167"/>
                </a:moveTo>
                <a:cubicBezTo>
                  <a:pt x="114" y="10004"/>
                  <a:pt x="2359" y="7240"/>
                  <a:pt x="2381" y="5010"/>
                </a:cubicBezTo>
                <a:cubicBezTo>
                  <a:pt x="2403" y="2780"/>
                  <a:pt x="3730" y="4795"/>
                  <a:pt x="4206" y="3978"/>
                </a:cubicBezTo>
                <a:cubicBezTo>
                  <a:pt x="4682" y="3161"/>
                  <a:pt x="4658" y="-686"/>
                  <a:pt x="5236" y="108"/>
                </a:cubicBezTo>
                <a:cubicBezTo>
                  <a:pt x="5814" y="902"/>
                  <a:pt x="6783" y="7064"/>
                  <a:pt x="7673" y="8740"/>
                </a:cubicBezTo>
                <a:cubicBezTo>
                  <a:pt x="8127" y="10051"/>
                  <a:pt x="10240" y="9869"/>
                  <a:pt x="10576" y="10167"/>
                </a:cubicBezTo>
              </a:path>
            </a:pathLst>
          </a:custGeom>
          <a:solidFill>
            <a:srgbClr val="0033CC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081704" y="483874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G(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-</a:t>
            </a:r>
            <a:r>
              <a:rPr lang="en-US" b="1" baseline="-25000" dirty="0">
                <a:latin typeface="Calibri" pitchFamily="34" charset="0"/>
                <a:cs typeface="Arial" pitchFamily="34" charset="0"/>
              </a:rPr>
              <a:t>o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639196" y="6152284"/>
            <a:ext cx="432048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3821431" y="4771709"/>
            <a:ext cx="7187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signal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146551" y="2444222"/>
            <a:ext cx="814585" cy="436111"/>
            <a:chOff x="4146551" y="2425172"/>
            <a:chExt cx="814585" cy="436111"/>
          </a:xfrm>
        </p:grpSpPr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4146551" y="2425172"/>
              <a:ext cx="482463" cy="436111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6" h="10167">
                  <a:moveTo>
                    <a:pt x="0" y="10167"/>
                  </a:moveTo>
                  <a:cubicBezTo>
                    <a:pt x="114" y="10004"/>
                    <a:pt x="2359" y="7240"/>
                    <a:pt x="2381" y="5010"/>
                  </a:cubicBezTo>
                  <a:cubicBezTo>
                    <a:pt x="2403" y="2780"/>
                    <a:pt x="3730" y="4795"/>
                    <a:pt x="4206" y="3978"/>
                  </a:cubicBezTo>
                  <a:cubicBezTo>
                    <a:pt x="4682" y="3161"/>
                    <a:pt x="4658" y="-686"/>
                    <a:pt x="5236" y="108"/>
                  </a:cubicBezTo>
                  <a:cubicBezTo>
                    <a:pt x="5814" y="902"/>
                    <a:pt x="6783" y="7064"/>
                    <a:pt x="7673" y="8740"/>
                  </a:cubicBezTo>
                  <a:cubicBezTo>
                    <a:pt x="8127" y="10051"/>
                    <a:pt x="10240" y="9869"/>
                    <a:pt x="10576" y="10167"/>
                  </a:cubicBezTo>
                </a:path>
              </a:pathLst>
            </a:cu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4629014" y="2855568"/>
              <a:ext cx="33212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2960076" y="1869843"/>
            <a:ext cx="572447" cy="1056164"/>
            <a:chOff x="2782276" y="1819043"/>
            <a:chExt cx="572447" cy="1056164"/>
          </a:xfrm>
        </p:grpSpPr>
        <p:sp>
          <p:nvSpPr>
            <p:cNvPr id="77" name="Freeform 13"/>
            <p:cNvSpPr>
              <a:spLocks/>
            </p:cNvSpPr>
            <p:nvPr/>
          </p:nvSpPr>
          <p:spPr bwMode="auto">
            <a:xfrm>
              <a:off x="2782276" y="1819043"/>
              <a:ext cx="240325" cy="1056164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80 h 10180"/>
                <a:gd name="connsiteX1" fmla="*/ 3337 w 10576"/>
                <a:gd name="connsiteY1" fmla="*/ 8303 h 10180"/>
                <a:gd name="connsiteX2" fmla="*/ 4206 w 10576"/>
                <a:gd name="connsiteY2" fmla="*/ 3991 h 10180"/>
                <a:gd name="connsiteX3" fmla="*/ 5236 w 10576"/>
                <a:gd name="connsiteY3" fmla="*/ 121 h 10180"/>
                <a:gd name="connsiteX4" fmla="*/ 7673 w 10576"/>
                <a:gd name="connsiteY4" fmla="*/ 8753 h 10180"/>
                <a:gd name="connsiteX5" fmla="*/ 10576 w 10576"/>
                <a:gd name="connsiteY5" fmla="*/ 10180 h 10180"/>
                <a:gd name="connsiteX0" fmla="*/ 0 w 10576"/>
                <a:gd name="connsiteY0" fmla="*/ 10190 h 10190"/>
                <a:gd name="connsiteX1" fmla="*/ 4206 w 10576"/>
                <a:gd name="connsiteY1" fmla="*/ 4001 h 10190"/>
                <a:gd name="connsiteX2" fmla="*/ 5236 w 10576"/>
                <a:gd name="connsiteY2" fmla="*/ 131 h 10190"/>
                <a:gd name="connsiteX3" fmla="*/ 7673 w 10576"/>
                <a:gd name="connsiteY3" fmla="*/ 8763 h 10190"/>
                <a:gd name="connsiteX4" fmla="*/ 10576 w 10576"/>
                <a:gd name="connsiteY4" fmla="*/ 10190 h 10190"/>
                <a:gd name="connsiteX0" fmla="*/ 0 w 10576"/>
                <a:gd name="connsiteY0" fmla="*/ 10060 h 10060"/>
                <a:gd name="connsiteX1" fmla="*/ 3250 w 10576"/>
                <a:gd name="connsiteY1" fmla="*/ 8380 h 10060"/>
                <a:gd name="connsiteX2" fmla="*/ 5236 w 10576"/>
                <a:gd name="connsiteY2" fmla="*/ 1 h 10060"/>
                <a:gd name="connsiteX3" fmla="*/ 7673 w 10576"/>
                <a:gd name="connsiteY3" fmla="*/ 8633 h 10060"/>
                <a:gd name="connsiteX4" fmla="*/ 10576 w 10576"/>
                <a:gd name="connsiteY4" fmla="*/ 10060 h 1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6" h="10060">
                  <a:moveTo>
                    <a:pt x="0" y="10060"/>
                  </a:moveTo>
                  <a:cubicBezTo>
                    <a:pt x="876" y="8771"/>
                    <a:pt x="2377" y="10057"/>
                    <a:pt x="3250" y="8380"/>
                  </a:cubicBezTo>
                  <a:cubicBezTo>
                    <a:pt x="4123" y="6704"/>
                    <a:pt x="4499" y="-41"/>
                    <a:pt x="5236" y="1"/>
                  </a:cubicBezTo>
                  <a:cubicBezTo>
                    <a:pt x="5973" y="43"/>
                    <a:pt x="6783" y="6957"/>
                    <a:pt x="7673" y="8633"/>
                  </a:cubicBezTo>
                  <a:cubicBezTo>
                    <a:pt x="8127" y="9944"/>
                    <a:pt x="10240" y="9762"/>
                    <a:pt x="10576" y="1006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>
              <a:off x="3022601" y="2849218"/>
              <a:ext cx="332122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5543198" y="6076119"/>
            <a:ext cx="898949" cy="107095"/>
            <a:chOff x="5560784" y="6316447"/>
            <a:chExt cx="898949" cy="107095"/>
          </a:xfrm>
        </p:grpSpPr>
        <p:sp>
          <p:nvSpPr>
            <p:cNvPr id="79" name="Oval 51"/>
            <p:cNvSpPr>
              <a:spLocks noChangeArrowheads="1"/>
            </p:cNvSpPr>
            <p:nvPr/>
          </p:nvSpPr>
          <p:spPr bwMode="auto">
            <a:xfrm>
              <a:off x="55607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1"/>
            <p:cNvSpPr>
              <a:spLocks noChangeArrowheads="1"/>
            </p:cNvSpPr>
            <p:nvPr/>
          </p:nvSpPr>
          <p:spPr bwMode="auto">
            <a:xfrm>
              <a:off x="56750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51"/>
            <p:cNvSpPr>
              <a:spLocks noChangeArrowheads="1"/>
            </p:cNvSpPr>
            <p:nvPr/>
          </p:nvSpPr>
          <p:spPr bwMode="auto">
            <a:xfrm>
              <a:off x="57893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51"/>
            <p:cNvSpPr>
              <a:spLocks noChangeArrowheads="1"/>
            </p:cNvSpPr>
            <p:nvPr/>
          </p:nvSpPr>
          <p:spPr bwMode="auto">
            <a:xfrm>
              <a:off x="5903684" y="6316451"/>
              <a:ext cx="98849" cy="1070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51"/>
            <p:cNvSpPr>
              <a:spLocks noChangeArrowheads="1"/>
            </p:cNvSpPr>
            <p:nvPr/>
          </p:nvSpPr>
          <p:spPr bwMode="auto">
            <a:xfrm>
              <a:off x="60179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51"/>
            <p:cNvSpPr>
              <a:spLocks noChangeArrowheads="1"/>
            </p:cNvSpPr>
            <p:nvPr/>
          </p:nvSpPr>
          <p:spPr bwMode="auto">
            <a:xfrm>
              <a:off x="61322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51"/>
            <p:cNvSpPr>
              <a:spLocks noChangeArrowheads="1"/>
            </p:cNvSpPr>
            <p:nvPr/>
          </p:nvSpPr>
          <p:spPr bwMode="auto">
            <a:xfrm>
              <a:off x="62465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51"/>
            <p:cNvSpPr>
              <a:spLocks noChangeArrowheads="1"/>
            </p:cNvSpPr>
            <p:nvPr/>
          </p:nvSpPr>
          <p:spPr bwMode="auto">
            <a:xfrm>
              <a:off x="63608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5679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54870" y="432683"/>
            <a:ext cx="8568952" cy="6186309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26" name="Rectangle 30"/>
          <p:cNvSpPr/>
          <p:nvPr/>
        </p:nvSpPr>
        <p:spPr>
          <a:xfrm>
            <a:off x="2279576" y="704310"/>
            <a:ext cx="7776864" cy="492443"/>
          </a:xfrm>
          <a:prstGeom prst="rect">
            <a:avLst/>
          </a:prstGeom>
          <a:solidFill>
            <a:srgbClr val="00B0F0">
              <a:alpha val="1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1">
                <a:solidFill>
                  <a:srgbClr val="000099"/>
                </a:solidFill>
              </a:rPr>
              <a:t/>
            </a:r>
            <a:br>
              <a:rPr lang="en-US" sz="1400" b="1" i="1">
                <a:solidFill>
                  <a:srgbClr val="000099"/>
                </a:solidFill>
              </a:rPr>
            </a:br>
            <a:endParaRPr lang="en-US" sz="1400" b="1" i="1">
              <a:solidFill>
                <a:srgbClr val="000099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64101" y="568325"/>
            <a:ext cx="2176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ko-KR" sz="1200" b="1" i="1">
              <a:solidFill>
                <a:schemeClr val="accent2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584701" y="3084512"/>
            <a:ext cx="4603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aseline="-25000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1</a:t>
            </a:r>
            <a:endParaRPr lang="ru-RU" dirty="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045200" y="2586038"/>
            <a:ext cx="922338" cy="417512"/>
          </a:xfrm>
          <a:prstGeom prst="rect">
            <a:avLst/>
          </a:prstGeom>
          <a:solidFill>
            <a:srgbClr val="FF66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022976" y="1957388"/>
            <a:ext cx="1152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>
                <a:solidFill>
                  <a:srgbClr val="800000"/>
                </a:solidFill>
                <a:latin typeface="Times New Roman" pitchFamily="18" charset="0"/>
                <a:ea typeface="Batang" pitchFamily="18" charset="-127"/>
              </a:rPr>
              <a:t>Medium</a:t>
            </a:r>
            <a:endParaRPr lang="ru-RU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5375275" y="3357563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Resonant absorption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279577" y="1340768"/>
            <a:ext cx="7704856" cy="291422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937644" y="4579964"/>
            <a:ext cx="815866" cy="3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784485" y="4293096"/>
            <a:ext cx="3164628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rgbClr val="000099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5506538" y="4935578"/>
            <a:ext cx="3418735" cy="1427846"/>
            <a:chOff x="2377401" y="4704872"/>
            <a:chExt cx="3418735" cy="1427846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2391679" y="5700462"/>
              <a:ext cx="2650255" cy="14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2409251" y="5899784"/>
              <a:ext cx="2650255" cy="156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5090260" y="5816147"/>
              <a:ext cx="462394" cy="31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1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084862" y="5517231"/>
              <a:ext cx="711274" cy="26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 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2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094818" y="4704872"/>
              <a:ext cx="485293" cy="3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3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2381794" y="4843767"/>
              <a:ext cx="1350939" cy="229026"/>
              <a:chOff x="1499" y="1427"/>
              <a:chExt cx="1230" cy="293"/>
            </a:xfrm>
          </p:grpSpPr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1502" y="1427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 flipV="1">
                <a:off x="1499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3718453" y="4845331"/>
              <a:ext cx="1347643" cy="227463"/>
              <a:chOff x="2686" y="1429"/>
              <a:chExt cx="1227" cy="291"/>
            </a:xfrm>
          </p:grpSpPr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 flipH="1" flipV="1">
                <a:off x="2686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 flipH="1">
                <a:off x="2686" y="1429"/>
                <a:ext cx="1227" cy="161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2 h 201"/>
                  <a:gd name="T6" fmla="*/ 623 w 1280"/>
                  <a:gd name="T7" fmla="*/ 5 h 201"/>
                  <a:gd name="T8" fmla="*/ 492 w 1280"/>
                  <a:gd name="T9" fmla="*/ 4 h 201"/>
                  <a:gd name="T10" fmla="*/ 0 w 1280"/>
                  <a:gd name="T11" fmla="*/ 4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V="1">
              <a:off x="2790370" y="4964142"/>
              <a:ext cx="0" cy="9489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21"/>
            <p:cNvGrpSpPr>
              <a:grpSpLocks/>
            </p:cNvGrpSpPr>
            <p:nvPr/>
          </p:nvGrpSpPr>
          <p:grpSpPr bwMode="auto">
            <a:xfrm>
              <a:off x="3072639" y="4955542"/>
              <a:ext cx="524999" cy="737103"/>
              <a:chOff x="2119" y="1580"/>
              <a:chExt cx="478" cy="943"/>
            </a:xfrm>
          </p:grpSpPr>
          <p:sp>
            <p:nvSpPr>
              <p:cNvPr id="66" name="Text Box 22"/>
              <p:cNvSpPr txBox="1">
                <a:spLocks noChangeArrowheads="1"/>
              </p:cNvSpPr>
              <p:nvPr/>
            </p:nvSpPr>
            <p:spPr bwMode="auto">
              <a:xfrm>
                <a:off x="2119" y="1985"/>
                <a:ext cx="4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1</a:t>
                </a:r>
                <a:endParaRPr lang="ru-RU"/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2497" y="1580"/>
                <a:ext cx="0" cy="94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377401" y="4885195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 flipH="1" flipV="1">
              <a:off x="3779960" y="4961798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2738748" y="492036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2"/>
            <p:cNvSpPr>
              <a:spLocks noChangeArrowheads="1"/>
            </p:cNvSpPr>
            <p:nvPr/>
          </p:nvSpPr>
          <p:spPr bwMode="auto">
            <a:xfrm>
              <a:off x="3958987" y="4927402"/>
              <a:ext cx="49424" cy="7113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3"/>
            <p:cNvSpPr>
              <a:spLocks noChangeArrowheads="1"/>
            </p:cNvSpPr>
            <p:nvPr/>
          </p:nvSpPr>
          <p:spPr bwMode="auto">
            <a:xfrm rot="16200000">
              <a:off x="3058477" y="4624802"/>
              <a:ext cx="106305" cy="69743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Полилиния 55"/>
          <p:cNvSpPr/>
          <p:nvPr/>
        </p:nvSpPr>
        <p:spPr>
          <a:xfrm>
            <a:off x="2601239" y="5002265"/>
            <a:ext cx="1662211" cy="1141360"/>
          </a:xfrm>
          <a:custGeom>
            <a:avLst/>
            <a:gdLst>
              <a:gd name="connsiteX0" fmla="*/ 0 w 508000"/>
              <a:gd name="connsiteY0" fmla="*/ 495313 h 495313"/>
              <a:gd name="connsiteX1" fmla="*/ 254000 w 508000"/>
              <a:gd name="connsiteY1" fmla="*/ 13 h 495313"/>
              <a:gd name="connsiteX2" fmla="*/ 508000 w 508000"/>
              <a:gd name="connsiteY2" fmla="*/ 482613 h 495313"/>
              <a:gd name="connsiteX0" fmla="*/ 0 w 508000"/>
              <a:gd name="connsiteY0" fmla="*/ 495527 h 495527"/>
              <a:gd name="connsiteX1" fmla="*/ 254000 w 508000"/>
              <a:gd name="connsiteY1" fmla="*/ 227 h 495527"/>
              <a:gd name="connsiteX2" fmla="*/ 444500 w 508000"/>
              <a:gd name="connsiteY2" fmla="*/ 432025 h 495527"/>
              <a:gd name="connsiteX3" fmla="*/ 508000 w 508000"/>
              <a:gd name="connsiteY3" fmla="*/ 482827 h 495527"/>
              <a:gd name="connsiteX0" fmla="*/ 0 w 508000"/>
              <a:gd name="connsiteY0" fmla="*/ 495359 h 504365"/>
              <a:gd name="connsiteX1" fmla="*/ 57150 w 508000"/>
              <a:gd name="connsiteY1" fmla="*/ 463594 h 504365"/>
              <a:gd name="connsiteX2" fmla="*/ 254000 w 508000"/>
              <a:gd name="connsiteY2" fmla="*/ 59 h 504365"/>
              <a:gd name="connsiteX3" fmla="*/ 444500 w 508000"/>
              <a:gd name="connsiteY3" fmla="*/ 431857 h 504365"/>
              <a:gd name="connsiteX4" fmla="*/ 508000 w 508000"/>
              <a:gd name="connsiteY4" fmla="*/ 482659 h 504365"/>
              <a:gd name="connsiteX0" fmla="*/ 0 w 508000"/>
              <a:gd name="connsiteY0" fmla="*/ 495310 h 495310"/>
              <a:gd name="connsiteX1" fmla="*/ 69850 w 508000"/>
              <a:gd name="connsiteY1" fmla="*/ 444488 h 495310"/>
              <a:gd name="connsiteX2" fmla="*/ 254000 w 508000"/>
              <a:gd name="connsiteY2" fmla="*/ 10 h 495310"/>
              <a:gd name="connsiteX3" fmla="*/ 444500 w 508000"/>
              <a:gd name="connsiteY3" fmla="*/ 431808 h 495310"/>
              <a:gd name="connsiteX4" fmla="*/ 508000 w 508000"/>
              <a:gd name="connsiteY4" fmla="*/ 482610 h 495310"/>
              <a:gd name="connsiteX0" fmla="*/ 0 w 514350"/>
              <a:gd name="connsiteY0" fmla="*/ 495310 h 501660"/>
              <a:gd name="connsiteX1" fmla="*/ 69850 w 514350"/>
              <a:gd name="connsiteY1" fmla="*/ 444488 h 501660"/>
              <a:gd name="connsiteX2" fmla="*/ 254000 w 514350"/>
              <a:gd name="connsiteY2" fmla="*/ 10 h 501660"/>
              <a:gd name="connsiteX3" fmla="*/ 444500 w 514350"/>
              <a:gd name="connsiteY3" fmla="*/ 431808 h 501660"/>
              <a:gd name="connsiteX4" fmla="*/ 514350 w 514350"/>
              <a:gd name="connsiteY4" fmla="*/ 501660 h 50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01660">
                <a:moveTo>
                  <a:pt x="0" y="495310"/>
                </a:moveTo>
                <a:cubicBezTo>
                  <a:pt x="7408" y="474134"/>
                  <a:pt x="27517" y="527038"/>
                  <a:pt x="69850" y="444488"/>
                </a:cubicBezTo>
                <a:cubicBezTo>
                  <a:pt x="112183" y="361938"/>
                  <a:pt x="191558" y="2123"/>
                  <a:pt x="254000" y="10"/>
                </a:cubicBezTo>
                <a:cubicBezTo>
                  <a:pt x="316442" y="-2103"/>
                  <a:pt x="402167" y="351375"/>
                  <a:pt x="444500" y="431808"/>
                </a:cubicBezTo>
                <a:cubicBezTo>
                  <a:pt x="486833" y="512241"/>
                  <a:pt x="504825" y="478376"/>
                  <a:pt x="514350" y="501660"/>
                </a:cubicBezTo>
              </a:path>
            </a:pathLst>
          </a:custGeom>
          <a:gradFill>
            <a:gsLst>
              <a:gs pos="0">
                <a:srgbClr val="FF0000"/>
              </a:gs>
              <a:gs pos="43000">
                <a:schemeClr val="accent1">
                  <a:lumMod val="45000"/>
                  <a:lumOff val="55000"/>
                </a:schemeClr>
              </a:gs>
              <a:gs pos="65000">
                <a:srgbClr val="FFC000"/>
              </a:gs>
              <a:gs pos="100000">
                <a:srgbClr val="FFFF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7" name="Freeform 6"/>
          <p:cNvSpPr>
            <a:spLocks/>
          </p:cNvSpPr>
          <p:nvPr/>
        </p:nvSpPr>
        <p:spPr bwMode="auto">
          <a:xfrm>
            <a:off x="2440856" y="6159262"/>
            <a:ext cx="252028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56" y="11"/>
              </a:cxn>
            </a:cxnLst>
            <a:rect l="0" t="0" r="r" b="b"/>
            <a:pathLst>
              <a:path w="6156" h="11">
                <a:moveTo>
                  <a:pt x="0" y="0"/>
                </a:moveTo>
                <a:lnTo>
                  <a:pt x="6156" y="1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13"/>
          <p:cNvSpPr>
            <a:spLocks/>
          </p:cNvSpPr>
          <p:nvPr/>
        </p:nvSpPr>
        <p:spPr bwMode="auto">
          <a:xfrm>
            <a:off x="3135493" y="5397183"/>
            <a:ext cx="604521" cy="752553"/>
          </a:xfrm>
          <a:custGeom>
            <a:avLst/>
            <a:gdLst>
              <a:gd name="T0" fmla="*/ 0 w 746"/>
              <a:gd name="T1" fmla="*/ 658 h 1019"/>
              <a:gd name="T2" fmla="*/ 96 w 746"/>
              <a:gd name="T3" fmla="*/ 590 h 1019"/>
              <a:gd name="T4" fmla="*/ 162 w 746"/>
              <a:gd name="T5" fmla="*/ 201 h 1019"/>
              <a:gd name="T6" fmla="*/ 369 w 746"/>
              <a:gd name="T7" fmla="*/ 35 h 1019"/>
              <a:gd name="T8" fmla="*/ 501 w 746"/>
              <a:gd name="T9" fmla="*/ 19 h 1019"/>
              <a:gd name="T10" fmla="*/ 569 w 746"/>
              <a:gd name="T11" fmla="*/ 137 h 1019"/>
              <a:gd name="T12" fmla="*/ 626 w 746"/>
              <a:gd name="T13" fmla="*/ 605 h 1019"/>
              <a:gd name="T14" fmla="*/ 644 w 746"/>
              <a:gd name="T15" fmla="*/ 653 h 1019"/>
              <a:gd name="T16" fmla="*/ 746 w 746"/>
              <a:gd name="T17" fmla="*/ 666 h 10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6"/>
              <a:gd name="T28" fmla="*/ 0 h 1019"/>
              <a:gd name="T29" fmla="*/ 746 w 746"/>
              <a:gd name="T30" fmla="*/ 1019 h 1019"/>
              <a:gd name="connsiteX0" fmla="*/ 0 w 10000"/>
              <a:gd name="connsiteY0" fmla="*/ 9598 h 10069"/>
              <a:gd name="connsiteX1" fmla="*/ 1287 w 10000"/>
              <a:gd name="connsiteY1" fmla="*/ 8607 h 10069"/>
              <a:gd name="connsiteX2" fmla="*/ 3040 w 10000"/>
              <a:gd name="connsiteY2" fmla="*/ 3674 h 10069"/>
              <a:gd name="connsiteX3" fmla="*/ 4946 w 10000"/>
              <a:gd name="connsiteY3" fmla="*/ 560 h 10069"/>
              <a:gd name="connsiteX4" fmla="*/ 6716 w 10000"/>
              <a:gd name="connsiteY4" fmla="*/ 314 h 10069"/>
              <a:gd name="connsiteX5" fmla="*/ 7627 w 10000"/>
              <a:gd name="connsiteY5" fmla="*/ 2061 h 10069"/>
              <a:gd name="connsiteX6" fmla="*/ 8391 w 10000"/>
              <a:gd name="connsiteY6" fmla="*/ 8832 h 10069"/>
              <a:gd name="connsiteX7" fmla="*/ 8633 w 10000"/>
              <a:gd name="connsiteY7" fmla="*/ 9510 h 10069"/>
              <a:gd name="connsiteX8" fmla="*/ 10000 w 10000"/>
              <a:gd name="connsiteY8" fmla="*/ 9686 h 10069"/>
              <a:gd name="connsiteX0" fmla="*/ 0 w 12769"/>
              <a:gd name="connsiteY0" fmla="*/ 9598 h 10069"/>
              <a:gd name="connsiteX1" fmla="*/ 1287 w 12769"/>
              <a:gd name="connsiteY1" fmla="*/ 8607 h 10069"/>
              <a:gd name="connsiteX2" fmla="*/ 3040 w 12769"/>
              <a:gd name="connsiteY2" fmla="*/ 3674 h 10069"/>
              <a:gd name="connsiteX3" fmla="*/ 4946 w 12769"/>
              <a:gd name="connsiteY3" fmla="*/ 560 h 10069"/>
              <a:gd name="connsiteX4" fmla="*/ 6716 w 12769"/>
              <a:gd name="connsiteY4" fmla="*/ 314 h 10069"/>
              <a:gd name="connsiteX5" fmla="*/ 7627 w 12769"/>
              <a:gd name="connsiteY5" fmla="*/ 2061 h 10069"/>
              <a:gd name="connsiteX6" fmla="*/ 8391 w 12769"/>
              <a:gd name="connsiteY6" fmla="*/ 8832 h 10069"/>
              <a:gd name="connsiteX7" fmla="*/ 8633 w 12769"/>
              <a:gd name="connsiteY7" fmla="*/ 9510 h 10069"/>
              <a:gd name="connsiteX8" fmla="*/ 12769 w 12769"/>
              <a:gd name="connsiteY8" fmla="*/ 9612 h 10069"/>
              <a:gd name="connsiteX0" fmla="*/ 0 w 12769"/>
              <a:gd name="connsiteY0" fmla="*/ 9598 h 9738"/>
              <a:gd name="connsiteX1" fmla="*/ 1287 w 12769"/>
              <a:gd name="connsiteY1" fmla="*/ 8607 h 9738"/>
              <a:gd name="connsiteX2" fmla="*/ 3040 w 12769"/>
              <a:gd name="connsiteY2" fmla="*/ 3674 h 9738"/>
              <a:gd name="connsiteX3" fmla="*/ 4946 w 12769"/>
              <a:gd name="connsiteY3" fmla="*/ 560 h 9738"/>
              <a:gd name="connsiteX4" fmla="*/ 6716 w 12769"/>
              <a:gd name="connsiteY4" fmla="*/ 314 h 9738"/>
              <a:gd name="connsiteX5" fmla="*/ 7627 w 12769"/>
              <a:gd name="connsiteY5" fmla="*/ 2061 h 9738"/>
              <a:gd name="connsiteX6" fmla="*/ 9729 w 12769"/>
              <a:gd name="connsiteY6" fmla="*/ 8242 h 9738"/>
              <a:gd name="connsiteX7" fmla="*/ 8633 w 12769"/>
              <a:gd name="connsiteY7" fmla="*/ 9510 h 9738"/>
              <a:gd name="connsiteX8" fmla="*/ 12769 w 12769"/>
              <a:gd name="connsiteY8" fmla="*/ 9612 h 9738"/>
              <a:gd name="connsiteX0" fmla="*/ 0 w 10000"/>
              <a:gd name="connsiteY0" fmla="*/ 9856 h 9871"/>
              <a:gd name="connsiteX1" fmla="*/ 1008 w 10000"/>
              <a:gd name="connsiteY1" fmla="*/ 8839 h 9871"/>
              <a:gd name="connsiteX2" fmla="*/ 2381 w 10000"/>
              <a:gd name="connsiteY2" fmla="*/ 3773 h 9871"/>
              <a:gd name="connsiteX3" fmla="*/ 3873 w 10000"/>
              <a:gd name="connsiteY3" fmla="*/ 575 h 9871"/>
              <a:gd name="connsiteX4" fmla="*/ 5260 w 10000"/>
              <a:gd name="connsiteY4" fmla="*/ 322 h 9871"/>
              <a:gd name="connsiteX5" fmla="*/ 5973 w 10000"/>
              <a:gd name="connsiteY5" fmla="*/ 2116 h 9871"/>
              <a:gd name="connsiteX6" fmla="*/ 7619 w 10000"/>
              <a:gd name="connsiteY6" fmla="*/ 8464 h 9871"/>
              <a:gd name="connsiteX7" fmla="*/ 9047 w 10000"/>
              <a:gd name="connsiteY7" fmla="*/ 9402 h 9871"/>
              <a:gd name="connsiteX8" fmla="*/ 10000 w 10000"/>
              <a:gd name="connsiteY8" fmla="*/ 9871 h 9871"/>
              <a:gd name="connsiteX0" fmla="*/ 0 w 10000"/>
              <a:gd name="connsiteY0" fmla="*/ 9985 h 10000"/>
              <a:gd name="connsiteX1" fmla="*/ 1008 w 10000"/>
              <a:gd name="connsiteY1" fmla="*/ 8955 h 10000"/>
              <a:gd name="connsiteX2" fmla="*/ 2381 w 10000"/>
              <a:gd name="connsiteY2" fmla="*/ 3822 h 10000"/>
              <a:gd name="connsiteX3" fmla="*/ 3873 w 10000"/>
              <a:gd name="connsiteY3" fmla="*/ 583 h 10000"/>
              <a:gd name="connsiteX4" fmla="*/ 5260 w 10000"/>
              <a:gd name="connsiteY4" fmla="*/ 326 h 10000"/>
              <a:gd name="connsiteX5" fmla="*/ 5973 w 10000"/>
              <a:gd name="connsiteY5" fmla="*/ 2144 h 10000"/>
              <a:gd name="connsiteX6" fmla="*/ 7619 w 10000"/>
              <a:gd name="connsiteY6" fmla="*/ 8575 h 10000"/>
              <a:gd name="connsiteX7" fmla="*/ 10000 w 10000"/>
              <a:gd name="connsiteY7" fmla="*/ 10000 h 10000"/>
              <a:gd name="connsiteX0" fmla="*/ 0 w 10000"/>
              <a:gd name="connsiteY0" fmla="*/ 10072 h 10087"/>
              <a:gd name="connsiteX1" fmla="*/ 1008 w 10000"/>
              <a:gd name="connsiteY1" fmla="*/ 9042 h 10087"/>
              <a:gd name="connsiteX2" fmla="*/ 2381 w 10000"/>
              <a:gd name="connsiteY2" fmla="*/ 3909 h 10087"/>
              <a:gd name="connsiteX3" fmla="*/ 3333 w 10000"/>
              <a:gd name="connsiteY3" fmla="*/ 583 h 10087"/>
              <a:gd name="connsiteX4" fmla="*/ 5260 w 10000"/>
              <a:gd name="connsiteY4" fmla="*/ 413 h 10087"/>
              <a:gd name="connsiteX5" fmla="*/ 5973 w 10000"/>
              <a:gd name="connsiteY5" fmla="*/ 2231 h 10087"/>
              <a:gd name="connsiteX6" fmla="*/ 7619 w 10000"/>
              <a:gd name="connsiteY6" fmla="*/ 8662 h 10087"/>
              <a:gd name="connsiteX7" fmla="*/ 10000 w 10000"/>
              <a:gd name="connsiteY7" fmla="*/ 10087 h 10087"/>
              <a:gd name="connsiteX0" fmla="*/ 0 w 10000"/>
              <a:gd name="connsiteY0" fmla="*/ 10240 h 10255"/>
              <a:gd name="connsiteX1" fmla="*/ 1008 w 10000"/>
              <a:gd name="connsiteY1" fmla="*/ 9210 h 10255"/>
              <a:gd name="connsiteX2" fmla="*/ 2381 w 10000"/>
              <a:gd name="connsiteY2" fmla="*/ 4077 h 10255"/>
              <a:gd name="connsiteX3" fmla="*/ 3333 w 10000"/>
              <a:gd name="connsiteY3" fmla="*/ 751 h 10255"/>
              <a:gd name="connsiteX4" fmla="*/ 5238 w 10000"/>
              <a:gd name="connsiteY4" fmla="*/ 275 h 10255"/>
              <a:gd name="connsiteX5" fmla="*/ 5973 w 10000"/>
              <a:gd name="connsiteY5" fmla="*/ 2399 h 10255"/>
              <a:gd name="connsiteX6" fmla="*/ 7619 w 10000"/>
              <a:gd name="connsiteY6" fmla="*/ 8830 h 10255"/>
              <a:gd name="connsiteX7" fmla="*/ 10000 w 10000"/>
              <a:gd name="connsiteY7" fmla="*/ 10255 h 10255"/>
              <a:gd name="connsiteX0" fmla="*/ 0 w 12857"/>
              <a:gd name="connsiteY0" fmla="*/ 10255 h 10255"/>
              <a:gd name="connsiteX1" fmla="*/ 3865 w 12857"/>
              <a:gd name="connsiteY1" fmla="*/ 9210 h 10255"/>
              <a:gd name="connsiteX2" fmla="*/ 5238 w 12857"/>
              <a:gd name="connsiteY2" fmla="*/ 4077 h 10255"/>
              <a:gd name="connsiteX3" fmla="*/ 6190 w 12857"/>
              <a:gd name="connsiteY3" fmla="*/ 751 h 10255"/>
              <a:gd name="connsiteX4" fmla="*/ 8095 w 12857"/>
              <a:gd name="connsiteY4" fmla="*/ 275 h 10255"/>
              <a:gd name="connsiteX5" fmla="*/ 8830 w 12857"/>
              <a:gd name="connsiteY5" fmla="*/ 2399 h 10255"/>
              <a:gd name="connsiteX6" fmla="*/ 10476 w 12857"/>
              <a:gd name="connsiteY6" fmla="*/ 8830 h 10255"/>
              <a:gd name="connsiteX7" fmla="*/ 12857 w 12857"/>
              <a:gd name="connsiteY7" fmla="*/ 10255 h 10255"/>
              <a:gd name="connsiteX0" fmla="*/ 0 w 14762"/>
              <a:gd name="connsiteY0" fmla="*/ 10255 h 10255"/>
              <a:gd name="connsiteX1" fmla="*/ 3865 w 14762"/>
              <a:gd name="connsiteY1" fmla="*/ 9210 h 10255"/>
              <a:gd name="connsiteX2" fmla="*/ 5238 w 14762"/>
              <a:gd name="connsiteY2" fmla="*/ 4077 h 10255"/>
              <a:gd name="connsiteX3" fmla="*/ 6190 w 14762"/>
              <a:gd name="connsiteY3" fmla="*/ 751 h 10255"/>
              <a:gd name="connsiteX4" fmla="*/ 8095 w 14762"/>
              <a:gd name="connsiteY4" fmla="*/ 275 h 10255"/>
              <a:gd name="connsiteX5" fmla="*/ 8830 w 14762"/>
              <a:gd name="connsiteY5" fmla="*/ 2399 h 10255"/>
              <a:gd name="connsiteX6" fmla="*/ 10476 w 14762"/>
              <a:gd name="connsiteY6" fmla="*/ 8830 h 10255"/>
              <a:gd name="connsiteX7" fmla="*/ 14762 w 14762"/>
              <a:gd name="connsiteY7" fmla="*/ 10255 h 10255"/>
              <a:gd name="connsiteX0" fmla="*/ 0 w 14762"/>
              <a:gd name="connsiteY0" fmla="*/ 10455 h 10455"/>
              <a:gd name="connsiteX1" fmla="*/ 3865 w 14762"/>
              <a:gd name="connsiteY1" fmla="*/ 9410 h 10455"/>
              <a:gd name="connsiteX2" fmla="*/ 5238 w 14762"/>
              <a:gd name="connsiteY2" fmla="*/ 4277 h 10455"/>
              <a:gd name="connsiteX3" fmla="*/ 6190 w 14762"/>
              <a:gd name="connsiteY3" fmla="*/ 951 h 10455"/>
              <a:gd name="connsiteX4" fmla="*/ 8095 w 14762"/>
              <a:gd name="connsiteY4" fmla="*/ 475 h 10455"/>
              <a:gd name="connsiteX5" fmla="*/ 9047 w 14762"/>
              <a:gd name="connsiteY5" fmla="*/ 3802 h 10455"/>
              <a:gd name="connsiteX6" fmla="*/ 10476 w 14762"/>
              <a:gd name="connsiteY6" fmla="*/ 9030 h 10455"/>
              <a:gd name="connsiteX7" fmla="*/ 14762 w 14762"/>
              <a:gd name="connsiteY7" fmla="*/ 10455 h 10455"/>
              <a:gd name="connsiteX0" fmla="*/ 0 w 14762"/>
              <a:gd name="connsiteY0" fmla="*/ 9983 h 9983"/>
              <a:gd name="connsiteX1" fmla="*/ 3865 w 14762"/>
              <a:gd name="connsiteY1" fmla="*/ 8938 h 9983"/>
              <a:gd name="connsiteX2" fmla="*/ 5238 w 14762"/>
              <a:gd name="connsiteY2" fmla="*/ 3805 h 9983"/>
              <a:gd name="connsiteX3" fmla="*/ 8095 w 14762"/>
              <a:gd name="connsiteY3" fmla="*/ 3 h 9983"/>
              <a:gd name="connsiteX4" fmla="*/ 9047 w 14762"/>
              <a:gd name="connsiteY4" fmla="*/ 3330 h 9983"/>
              <a:gd name="connsiteX5" fmla="*/ 10476 w 14762"/>
              <a:gd name="connsiteY5" fmla="*/ 8558 h 9983"/>
              <a:gd name="connsiteX6" fmla="*/ 14762 w 14762"/>
              <a:gd name="connsiteY6" fmla="*/ 9983 h 9983"/>
              <a:gd name="connsiteX0" fmla="*/ 0 w 10000"/>
              <a:gd name="connsiteY0" fmla="*/ 10061 h 10061"/>
              <a:gd name="connsiteX1" fmla="*/ 2618 w 10000"/>
              <a:gd name="connsiteY1" fmla="*/ 9014 h 10061"/>
              <a:gd name="connsiteX2" fmla="*/ 3548 w 10000"/>
              <a:gd name="connsiteY2" fmla="*/ 3872 h 10061"/>
              <a:gd name="connsiteX3" fmla="*/ 4660 w 10000"/>
              <a:gd name="connsiteY3" fmla="*/ 2 h 10061"/>
              <a:gd name="connsiteX4" fmla="*/ 6129 w 10000"/>
              <a:gd name="connsiteY4" fmla="*/ 3397 h 10061"/>
              <a:gd name="connsiteX5" fmla="*/ 7097 w 10000"/>
              <a:gd name="connsiteY5" fmla="*/ 8634 h 10061"/>
              <a:gd name="connsiteX6" fmla="*/ 10000 w 10000"/>
              <a:gd name="connsiteY6" fmla="*/ 10061 h 10061"/>
              <a:gd name="connsiteX0" fmla="*/ 0 w 10000"/>
              <a:gd name="connsiteY0" fmla="*/ 10061 h 10061"/>
              <a:gd name="connsiteX1" fmla="*/ 2618 w 10000"/>
              <a:gd name="connsiteY1" fmla="*/ 9014 h 10061"/>
              <a:gd name="connsiteX2" fmla="*/ 3630 w 10000"/>
              <a:gd name="connsiteY2" fmla="*/ 3872 h 10061"/>
              <a:gd name="connsiteX3" fmla="*/ 4660 w 10000"/>
              <a:gd name="connsiteY3" fmla="*/ 2 h 10061"/>
              <a:gd name="connsiteX4" fmla="*/ 6129 w 10000"/>
              <a:gd name="connsiteY4" fmla="*/ 3397 h 10061"/>
              <a:gd name="connsiteX5" fmla="*/ 7097 w 10000"/>
              <a:gd name="connsiteY5" fmla="*/ 8634 h 10061"/>
              <a:gd name="connsiteX6" fmla="*/ 10000 w 10000"/>
              <a:gd name="connsiteY6" fmla="*/ 10061 h 10061"/>
              <a:gd name="connsiteX0" fmla="*/ 0 w 10000"/>
              <a:gd name="connsiteY0" fmla="*/ 10061 h 10061"/>
              <a:gd name="connsiteX1" fmla="*/ 2618 w 10000"/>
              <a:gd name="connsiteY1" fmla="*/ 9014 h 10061"/>
              <a:gd name="connsiteX2" fmla="*/ 3630 w 10000"/>
              <a:gd name="connsiteY2" fmla="*/ 3872 h 10061"/>
              <a:gd name="connsiteX3" fmla="*/ 4660 w 10000"/>
              <a:gd name="connsiteY3" fmla="*/ 2 h 10061"/>
              <a:gd name="connsiteX4" fmla="*/ 5882 w 10000"/>
              <a:gd name="connsiteY4" fmla="*/ 3397 h 10061"/>
              <a:gd name="connsiteX5" fmla="*/ 7097 w 10000"/>
              <a:gd name="connsiteY5" fmla="*/ 8634 h 10061"/>
              <a:gd name="connsiteX6" fmla="*/ 10000 w 10000"/>
              <a:gd name="connsiteY6" fmla="*/ 10061 h 10061"/>
              <a:gd name="connsiteX0" fmla="*/ 0 w 10000"/>
              <a:gd name="connsiteY0" fmla="*/ 10184 h 10184"/>
              <a:gd name="connsiteX1" fmla="*/ 2618 w 10000"/>
              <a:gd name="connsiteY1" fmla="*/ 9137 h 10184"/>
              <a:gd name="connsiteX2" fmla="*/ 3630 w 10000"/>
              <a:gd name="connsiteY2" fmla="*/ 3995 h 10184"/>
              <a:gd name="connsiteX3" fmla="*/ 4660 w 10000"/>
              <a:gd name="connsiteY3" fmla="*/ 125 h 10184"/>
              <a:gd name="connsiteX4" fmla="*/ 7097 w 10000"/>
              <a:gd name="connsiteY4" fmla="*/ 8757 h 10184"/>
              <a:gd name="connsiteX5" fmla="*/ 10000 w 10000"/>
              <a:gd name="connsiteY5" fmla="*/ 10184 h 10184"/>
              <a:gd name="connsiteX0" fmla="*/ 0 w 10576"/>
              <a:gd name="connsiteY0" fmla="*/ 10184 h 10184"/>
              <a:gd name="connsiteX1" fmla="*/ 3194 w 10576"/>
              <a:gd name="connsiteY1" fmla="*/ 9137 h 10184"/>
              <a:gd name="connsiteX2" fmla="*/ 4206 w 10576"/>
              <a:gd name="connsiteY2" fmla="*/ 3995 h 10184"/>
              <a:gd name="connsiteX3" fmla="*/ 5236 w 10576"/>
              <a:gd name="connsiteY3" fmla="*/ 125 h 10184"/>
              <a:gd name="connsiteX4" fmla="*/ 7673 w 10576"/>
              <a:gd name="connsiteY4" fmla="*/ 8757 h 10184"/>
              <a:gd name="connsiteX5" fmla="*/ 10576 w 10576"/>
              <a:gd name="connsiteY5" fmla="*/ 10184 h 10184"/>
              <a:gd name="connsiteX0" fmla="*/ 0 w 10576"/>
              <a:gd name="connsiteY0" fmla="*/ 10184 h 10184"/>
              <a:gd name="connsiteX1" fmla="*/ 2947 w 10576"/>
              <a:gd name="connsiteY1" fmla="*/ 9137 h 10184"/>
              <a:gd name="connsiteX2" fmla="*/ 4206 w 10576"/>
              <a:gd name="connsiteY2" fmla="*/ 3995 h 10184"/>
              <a:gd name="connsiteX3" fmla="*/ 5236 w 10576"/>
              <a:gd name="connsiteY3" fmla="*/ 125 h 10184"/>
              <a:gd name="connsiteX4" fmla="*/ 7673 w 10576"/>
              <a:gd name="connsiteY4" fmla="*/ 8757 h 10184"/>
              <a:gd name="connsiteX5" fmla="*/ 10576 w 10576"/>
              <a:gd name="connsiteY5" fmla="*/ 10184 h 10184"/>
              <a:gd name="connsiteX0" fmla="*/ 0 w 10576"/>
              <a:gd name="connsiteY0" fmla="*/ 10167 h 10167"/>
              <a:gd name="connsiteX1" fmla="*/ 2381 w 10576"/>
              <a:gd name="connsiteY1" fmla="*/ 5010 h 10167"/>
              <a:gd name="connsiteX2" fmla="*/ 4206 w 10576"/>
              <a:gd name="connsiteY2" fmla="*/ 3978 h 10167"/>
              <a:gd name="connsiteX3" fmla="*/ 5236 w 10576"/>
              <a:gd name="connsiteY3" fmla="*/ 108 h 10167"/>
              <a:gd name="connsiteX4" fmla="*/ 7673 w 10576"/>
              <a:gd name="connsiteY4" fmla="*/ 8740 h 10167"/>
              <a:gd name="connsiteX5" fmla="*/ 10576 w 10576"/>
              <a:gd name="connsiteY5" fmla="*/ 10167 h 10167"/>
              <a:gd name="connsiteX0" fmla="*/ 0 w 10576"/>
              <a:gd name="connsiteY0" fmla="*/ 10167 h 10167"/>
              <a:gd name="connsiteX1" fmla="*/ 2381 w 10576"/>
              <a:gd name="connsiteY1" fmla="*/ 5010 h 10167"/>
              <a:gd name="connsiteX2" fmla="*/ 4206 w 10576"/>
              <a:gd name="connsiteY2" fmla="*/ 3978 h 10167"/>
              <a:gd name="connsiteX3" fmla="*/ 5236 w 10576"/>
              <a:gd name="connsiteY3" fmla="*/ 108 h 10167"/>
              <a:gd name="connsiteX4" fmla="*/ 7673 w 10576"/>
              <a:gd name="connsiteY4" fmla="*/ 8740 h 10167"/>
              <a:gd name="connsiteX5" fmla="*/ 10576 w 10576"/>
              <a:gd name="connsiteY5" fmla="*/ 10167 h 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6" h="10167">
                <a:moveTo>
                  <a:pt x="0" y="10167"/>
                </a:moveTo>
                <a:cubicBezTo>
                  <a:pt x="114" y="10004"/>
                  <a:pt x="2359" y="7240"/>
                  <a:pt x="2381" y="5010"/>
                </a:cubicBezTo>
                <a:cubicBezTo>
                  <a:pt x="2403" y="2780"/>
                  <a:pt x="3730" y="4795"/>
                  <a:pt x="4206" y="3978"/>
                </a:cubicBezTo>
                <a:cubicBezTo>
                  <a:pt x="4682" y="3161"/>
                  <a:pt x="4658" y="-686"/>
                  <a:pt x="5236" y="108"/>
                </a:cubicBezTo>
                <a:cubicBezTo>
                  <a:pt x="5814" y="902"/>
                  <a:pt x="6783" y="7064"/>
                  <a:pt x="7673" y="8740"/>
                </a:cubicBezTo>
                <a:cubicBezTo>
                  <a:pt x="8127" y="10051"/>
                  <a:pt x="10240" y="9869"/>
                  <a:pt x="10576" y="10167"/>
                </a:cubicBezTo>
              </a:path>
            </a:pathLst>
          </a:custGeom>
          <a:solidFill>
            <a:srgbClr val="0033CC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081704" y="483874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G(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-</a:t>
            </a:r>
            <a:r>
              <a:rPr lang="en-US" b="1" baseline="-25000" dirty="0">
                <a:latin typeface="Calibri" pitchFamily="34" charset="0"/>
                <a:cs typeface="Arial" pitchFamily="34" charset="0"/>
              </a:rPr>
              <a:t>o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639196" y="6152284"/>
            <a:ext cx="432048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3821431" y="4771709"/>
            <a:ext cx="7187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signal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522176" y="1958743"/>
            <a:ext cx="572447" cy="1056164"/>
            <a:chOff x="2782276" y="1819043"/>
            <a:chExt cx="572447" cy="1056164"/>
          </a:xfrm>
        </p:grpSpPr>
        <p:sp>
          <p:nvSpPr>
            <p:cNvPr id="77" name="Freeform 13"/>
            <p:cNvSpPr>
              <a:spLocks/>
            </p:cNvSpPr>
            <p:nvPr/>
          </p:nvSpPr>
          <p:spPr bwMode="auto">
            <a:xfrm>
              <a:off x="2782276" y="1819043"/>
              <a:ext cx="240325" cy="1056164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80 h 10180"/>
                <a:gd name="connsiteX1" fmla="*/ 3337 w 10576"/>
                <a:gd name="connsiteY1" fmla="*/ 8303 h 10180"/>
                <a:gd name="connsiteX2" fmla="*/ 4206 w 10576"/>
                <a:gd name="connsiteY2" fmla="*/ 3991 h 10180"/>
                <a:gd name="connsiteX3" fmla="*/ 5236 w 10576"/>
                <a:gd name="connsiteY3" fmla="*/ 121 h 10180"/>
                <a:gd name="connsiteX4" fmla="*/ 7673 w 10576"/>
                <a:gd name="connsiteY4" fmla="*/ 8753 h 10180"/>
                <a:gd name="connsiteX5" fmla="*/ 10576 w 10576"/>
                <a:gd name="connsiteY5" fmla="*/ 10180 h 10180"/>
                <a:gd name="connsiteX0" fmla="*/ 0 w 10576"/>
                <a:gd name="connsiteY0" fmla="*/ 10190 h 10190"/>
                <a:gd name="connsiteX1" fmla="*/ 4206 w 10576"/>
                <a:gd name="connsiteY1" fmla="*/ 4001 h 10190"/>
                <a:gd name="connsiteX2" fmla="*/ 5236 w 10576"/>
                <a:gd name="connsiteY2" fmla="*/ 131 h 10190"/>
                <a:gd name="connsiteX3" fmla="*/ 7673 w 10576"/>
                <a:gd name="connsiteY3" fmla="*/ 8763 h 10190"/>
                <a:gd name="connsiteX4" fmla="*/ 10576 w 10576"/>
                <a:gd name="connsiteY4" fmla="*/ 10190 h 10190"/>
                <a:gd name="connsiteX0" fmla="*/ 0 w 10576"/>
                <a:gd name="connsiteY0" fmla="*/ 10060 h 10060"/>
                <a:gd name="connsiteX1" fmla="*/ 3250 w 10576"/>
                <a:gd name="connsiteY1" fmla="*/ 8380 h 10060"/>
                <a:gd name="connsiteX2" fmla="*/ 5236 w 10576"/>
                <a:gd name="connsiteY2" fmla="*/ 1 h 10060"/>
                <a:gd name="connsiteX3" fmla="*/ 7673 w 10576"/>
                <a:gd name="connsiteY3" fmla="*/ 8633 h 10060"/>
                <a:gd name="connsiteX4" fmla="*/ 10576 w 10576"/>
                <a:gd name="connsiteY4" fmla="*/ 10060 h 1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6" h="10060">
                  <a:moveTo>
                    <a:pt x="0" y="10060"/>
                  </a:moveTo>
                  <a:cubicBezTo>
                    <a:pt x="876" y="8771"/>
                    <a:pt x="2377" y="10057"/>
                    <a:pt x="3250" y="8380"/>
                  </a:cubicBezTo>
                  <a:cubicBezTo>
                    <a:pt x="4123" y="6704"/>
                    <a:pt x="4499" y="-41"/>
                    <a:pt x="5236" y="1"/>
                  </a:cubicBezTo>
                  <a:cubicBezTo>
                    <a:pt x="5973" y="43"/>
                    <a:pt x="6783" y="6957"/>
                    <a:pt x="7673" y="8633"/>
                  </a:cubicBezTo>
                  <a:cubicBezTo>
                    <a:pt x="8127" y="9944"/>
                    <a:pt x="10240" y="9762"/>
                    <a:pt x="10576" y="1006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>
              <a:off x="3022601" y="2849218"/>
              <a:ext cx="332122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AutoShape 57"/>
          <p:cNvSpPr>
            <a:spLocks noChangeArrowheads="1"/>
          </p:cNvSpPr>
          <p:nvPr/>
        </p:nvSpPr>
        <p:spPr bwMode="auto">
          <a:xfrm>
            <a:off x="6039346" y="2781300"/>
            <a:ext cx="863600" cy="2159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530498" y="6076119"/>
            <a:ext cx="898949" cy="107095"/>
            <a:chOff x="5560784" y="6316447"/>
            <a:chExt cx="898949" cy="107095"/>
          </a:xfrm>
        </p:grpSpPr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55607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1"/>
            <p:cNvSpPr>
              <a:spLocks noChangeArrowheads="1"/>
            </p:cNvSpPr>
            <p:nvPr/>
          </p:nvSpPr>
          <p:spPr bwMode="auto">
            <a:xfrm>
              <a:off x="56750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1"/>
            <p:cNvSpPr>
              <a:spLocks noChangeArrowheads="1"/>
            </p:cNvSpPr>
            <p:nvPr/>
          </p:nvSpPr>
          <p:spPr bwMode="auto">
            <a:xfrm>
              <a:off x="57893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1"/>
            <p:cNvSpPr>
              <a:spLocks noChangeArrowheads="1"/>
            </p:cNvSpPr>
            <p:nvPr/>
          </p:nvSpPr>
          <p:spPr bwMode="auto">
            <a:xfrm>
              <a:off x="5903684" y="6316451"/>
              <a:ext cx="98849" cy="10708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51"/>
            <p:cNvSpPr>
              <a:spLocks noChangeArrowheads="1"/>
            </p:cNvSpPr>
            <p:nvPr/>
          </p:nvSpPr>
          <p:spPr bwMode="auto">
            <a:xfrm>
              <a:off x="60179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51"/>
            <p:cNvSpPr>
              <a:spLocks noChangeArrowheads="1"/>
            </p:cNvSpPr>
            <p:nvPr/>
          </p:nvSpPr>
          <p:spPr bwMode="auto">
            <a:xfrm>
              <a:off x="61322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51"/>
            <p:cNvSpPr>
              <a:spLocks noChangeArrowheads="1"/>
            </p:cNvSpPr>
            <p:nvPr/>
          </p:nvSpPr>
          <p:spPr bwMode="auto">
            <a:xfrm>
              <a:off x="62465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51"/>
            <p:cNvSpPr>
              <a:spLocks noChangeArrowheads="1"/>
            </p:cNvSpPr>
            <p:nvPr/>
          </p:nvSpPr>
          <p:spPr bwMode="auto">
            <a:xfrm>
              <a:off x="63608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2280418" y="7342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+mj-lt"/>
              </a:rPr>
              <a:t>Spatial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reversible (backward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)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free space scheme 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of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photon echo QM:</a:t>
            </a:r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33552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54870" y="432683"/>
            <a:ext cx="8568952" cy="6186309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26" name="Rectangle 30"/>
          <p:cNvSpPr/>
          <p:nvPr/>
        </p:nvSpPr>
        <p:spPr>
          <a:xfrm>
            <a:off x="2279576" y="704310"/>
            <a:ext cx="7776864" cy="492443"/>
          </a:xfrm>
          <a:prstGeom prst="rect">
            <a:avLst/>
          </a:prstGeom>
          <a:solidFill>
            <a:srgbClr val="00B0F0">
              <a:alpha val="1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1">
                <a:solidFill>
                  <a:srgbClr val="000099"/>
                </a:solidFill>
              </a:rPr>
              <a:t/>
            </a:r>
            <a:br>
              <a:rPr lang="en-US" sz="1400" b="1" i="1">
                <a:solidFill>
                  <a:srgbClr val="000099"/>
                </a:solidFill>
              </a:rPr>
            </a:br>
            <a:endParaRPr lang="en-US" sz="1400" b="1" i="1">
              <a:solidFill>
                <a:srgbClr val="000099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64101" y="568325"/>
            <a:ext cx="2176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ko-KR" sz="1200" b="1" i="1">
              <a:solidFill>
                <a:schemeClr val="accent2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045200" y="2586038"/>
            <a:ext cx="922338" cy="417512"/>
          </a:xfrm>
          <a:prstGeom prst="rect">
            <a:avLst/>
          </a:prstGeom>
          <a:solidFill>
            <a:srgbClr val="FF66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022976" y="1957388"/>
            <a:ext cx="1152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>
                <a:solidFill>
                  <a:srgbClr val="800000"/>
                </a:solidFill>
                <a:latin typeface="Times New Roman" pitchFamily="18" charset="0"/>
                <a:ea typeface="Batang" pitchFamily="18" charset="-127"/>
              </a:rPr>
              <a:t>Medium</a:t>
            </a:r>
            <a:endParaRPr lang="ru-RU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5375275" y="3357563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Resonant absorption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279577" y="1340768"/>
            <a:ext cx="7704856" cy="291422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937644" y="4579964"/>
            <a:ext cx="815866" cy="3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784485" y="4293096"/>
            <a:ext cx="3164628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rgbClr val="000099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5506538" y="4935578"/>
            <a:ext cx="3418735" cy="1427846"/>
            <a:chOff x="2377401" y="4704872"/>
            <a:chExt cx="3418735" cy="1427846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2391679" y="5700462"/>
              <a:ext cx="2650255" cy="14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2409251" y="5899784"/>
              <a:ext cx="2650255" cy="156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5090260" y="5816147"/>
              <a:ext cx="462394" cy="31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1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084862" y="5517231"/>
              <a:ext cx="711274" cy="26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 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2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094818" y="4704872"/>
              <a:ext cx="485293" cy="3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3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2381794" y="4843767"/>
              <a:ext cx="1350939" cy="229026"/>
              <a:chOff x="1499" y="1427"/>
              <a:chExt cx="1230" cy="293"/>
            </a:xfrm>
          </p:grpSpPr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1502" y="1427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 flipV="1">
                <a:off x="1499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3718453" y="4845331"/>
              <a:ext cx="1347643" cy="227463"/>
              <a:chOff x="2686" y="1429"/>
              <a:chExt cx="1227" cy="291"/>
            </a:xfrm>
          </p:grpSpPr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 flipH="1" flipV="1">
                <a:off x="2686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 flipH="1">
                <a:off x="2686" y="1429"/>
                <a:ext cx="1227" cy="161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2 h 201"/>
                  <a:gd name="T6" fmla="*/ 623 w 1280"/>
                  <a:gd name="T7" fmla="*/ 5 h 201"/>
                  <a:gd name="T8" fmla="*/ 492 w 1280"/>
                  <a:gd name="T9" fmla="*/ 4 h 201"/>
                  <a:gd name="T10" fmla="*/ 0 w 1280"/>
                  <a:gd name="T11" fmla="*/ 4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V="1">
              <a:off x="2790370" y="4964142"/>
              <a:ext cx="0" cy="9489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21"/>
            <p:cNvGrpSpPr>
              <a:grpSpLocks/>
            </p:cNvGrpSpPr>
            <p:nvPr/>
          </p:nvGrpSpPr>
          <p:grpSpPr bwMode="auto">
            <a:xfrm>
              <a:off x="3072639" y="4955542"/>
              <a:ext cx="524999" cy="737103"/>
              <a:chOff x="2119" y="1580"/>
              <a:chExt cx="478" cy="943"/>
            </a:xfrm>
          </p:grpSpPr>
          <p:sp>
            <p:nvSpPr>
              <p:cNvPr id="66" name="Text Box 22"/>
              <p:cNvSpPr txBox="1">
                <a:spLocks noChangeArrowheads="1"/>
              </p:cNvSpPr>
              <p:nvPr/>
            </p:nvSpPr>
            <p:spPr bwMode="auto">
              <a:xfrm>
                <a:off x="2119" y="1985"/>
                <a:ext cx="4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1</a:t>
                </a:r>
                <a:endParaRPr lang="ru-RU"/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2497" y="1580"/>
                <a:ext cx="0" cy="94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4016096" y="5247102"/>
              <a:ext cx="467885" cy="31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dirty="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E</a:t>
              </a:r>
              <a:r>
                <a:rPr lang="en-US" altLang="ko-KR" baseline="-25000" dirty="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2</a:t>
              </a:r>
              <a:endParaRPr lang="ru-RU" dirty="0"/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4857417" y="5257265"/>
              <a:ext cx="645814" cy="316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solidFill>
                    <a:srgbClr val="0000FF"/>
                  </a:solidFill>
                  <a:latin typeface="Times New Roman" pitchFamily="18" charset="0"/>
                  <a:ea typeface="Batang" pitchFamily="18" charset="-127"/>
                </a:rPr>
                <a:t>E</a:t>
              </a:r>
              <a:r>
                <a:rPr lang="en-US" altLang="ko-KR" baseline="-25000">
                  <a:solidFill>
                    <a:srgbClr val="0000FF"/>
                  </a:solidFill>
                  <a:latin typeface="Times New Roman" pitchFamily="18" charset="0"/>
                  <a:ea typeface="Batang" pitchFamily="18" charset="-127"/>
                </a:rPr>
                <a:t>echo</a:t>
              </a:r>
              <a:endParaRPr lang="ru-RU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377401" y="4885195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 flipH="1" flipV="1">
              <a:off x="3779960" y="4961798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2738748" y="492036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3460347" y="5628549"/>
              <a:ext cx="98849" cy="1070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3"/>
            <p:cNvSpPr>
              <a:spLocks noChangeArrowheads="1"/>
            </p:cNvSpPr>
            <p:nvPr/>
          </p:nvSpPr>
          <p:spPr bwMode="auto">
            <a:xfrm rot="16200000">
              <a:off x="3058477" y="4624802"/>
              <a:ext cx="106305" cy="69743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Полилиния 55"/>
          <p:cNvSpPr/>
          <p:nvPr/>
        </p:nvSpPr>
        <p:spPr>
          <a:xfrm>
            <a:off x="2601239" y="5002265"/>
            <a:ext cx="1662211" cy="1141360"/>
          </a:xfrm>
          <a:custGeom>
            <a:avLst/>
            <a:gdLst>
              <a:gd name="connsiteX0" fmla="*/ 0 w 508000"/>
              <a:gd name="connsiteY0" fmla="*/ 495313 h 495313"/>
              <a:gd name="connsiteX1" fmla="*/ 254000 w 508000"/>
              <a:gd name="connsiteY1" fmla="*/ 13 h 495313"/>
              <a:gd name="connsiteX2" fmla="*/ 508000 w 508000"/>
              <a:gd name="connsiteY2" fmla="*/ 482613 h 495313"/>
              <a:gd name="connsiteX0" fmla="*/ 0 w 508000"/>
              <a:gd name="connsiteY0" fmla="*/ 495527 h 495527"/>
              <a:gd name="connsiteX1" fmla="*/ 254000 w 508000"/>
              <a:gd name="connsiteY1" fmla="*/ 227 h 495527"/>
              <a:gd name="connsiteX2" fmla="*/ 444500 w 508000"/>
              <a:gd name="connsiteY2" fmla="*/ 432025 h 495527"/>
              <a:gd name="connsiteX3" fmla="*/ 508000 w 508000"/>
              <a:gd name="connsiteY3" fmla="*/ 482827 h 495527"/>
              <a:gd name="connsiteX0" fmla="*/ 0 w 508000"/>
              <a:gd name="connsiteY0" fmla="*/ 495359 h 504365"/>
              <a:gd name="connsiteX1" fmla="*/ 57150 w 508000"/>
              <a:gd name="connsiteY1" fmla="*/ 463594 h 504365"/>
              <a:gd name="connsiteX2" fmla="*/ 254000 w 508000"/>
              <a:gd name="connsiteY2" fmla="*/ 59 h 504365"/>
              <a:gd name="connsiteX3" fmla="*/ 444500 w 508000"/>
              <a:gd name="connsiteY3" fmla="*/ 431857 h 504365"/>
              <a:gd name="connsiteX4" fmla="*/ 508000 w 508000"/>
              <a:gd name="connsiteY4" fmla="*/ 482659 h 504365"/>
              <a:gd name="connsiteX0" fmla="*/ 0 w 508000"/>
              <a:gd name="connsiteY0" fmla="*/ 495310 h 495310"/>
              <a:gd name="connsiteX1" fmla="*/ 69850 w 508000"/>
              <a:gd name="connsiteY1" fmla="*/ 444488 h 495310"/>
              <a:gd name="connsiteX2" fmla="*/ 254000 w 508000"/>
              <a:gd name="connsiteY2" fmla="*/ 10 h 495310"/>
              <a:gd name="connsiteX3" fmla="*/ 444500 w 508000"/>
              <a:gd name="connsiteY3" fmla="*/ 431808 h 495310"/>
              <a:gd name="connsiteX4" fmla="*/ 508000 w 508000"/>
              <a:gd name="connsiteY4" fmla="*/ 482610 h 495310"/>
              <a:gd name="connsiteX0" fmla="*/ 0 w 514350"/>
              <a:gd name="connsiteY0" fmla="*/ 495310 h 501660"/>
              <a:gd name="connsiteX1" fmla="*/ 69850 w 514350"/>
              <a:gd name="connsiteY1" fmla="*/ 444488 h 501660"/>
              <a:gd name="connsiteX2" fmla="*/ 254000 w 514350"/>
              <a:gd name="connsiteY2" fmla="*/ 10 h 501660"/>
              <a:gd name="connsiteX3" fmla="*/ 444500 w 514350"/>
              <a:gd name="connsiteY3" fmla="*/ 431808 h 501660"/>
              <a:gd name="connsiteX4" fmla="*/ 514350 w 514350"/>
              <a:gd name="connsiteY4" fmla="*/ 501660 h 50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01660">
                <a:moveTo>
                  <a:pt x="0" y="495310"/>
                </a:moveTo>
                <a:cubicBezTo>
                  <a:pt x="7408" y="474134"/>
                  <a:pt x="27517" y="527038"/>
                  <a:pt x="69850" y="444488"/>
                </a:cubicBezTo>
                <a:cubicBezTo>
                  <a:pt x="112183" y="361938"/>
                  <a:pt x="191558" y="2123"/>
                  <a:pt x="254000" y="10"/>
                </a:cubicBezTo>
                <a:cubicBezTo>
                  <a:pt x="316442" y="-2103"/>
                  <a:pt x="402167" y="351375"/>
                  <a:pt x="444500" y="431808"/>
                </a:cubicBezTo>
                <a:cubicBezTo>
                  <a:pt x="486833" y="512241"/>
                  <a:pt x="504825" y="478376"/>
                  <a:pt x="514350" y="501660"/>
                </a:cubicBezTo>
              </a:path>
            </a:pathLst>
          </a:custGeom>
          <a:gradFill>
            <a:gsLst>
              <a:gs pos="0">
                <a:srgbClr val="FF0000"/>
              </a:gs>
              <a:gs pos="43000">
                <a:schemeClr val="accent1">
                  <a:lumMod val="45000"/>
                  <a:lumOff val="55000"/>
                </a:schemeClr>
              </a:gs>
              <a:gs pos="65000">
                <a:srgbClr val="FFC000"/>
              </a:gs>
              <a:gs pos="100000">
                <a:srgbClr val="FFFF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7" name="Freeform 6"/>
          <p:cNvSpPr>
            <a:spLocks/>
          </p:cNvSpPr>
          <p:nvPr/>
        </p:nvSpPr>
        <p:spPr bwMode="auto">
          <a:xfrm>
            <a:off x="2440856" y="6159262"/>
            <a:ext cx="252028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56" y="11"/>
              </a:cxn>
            </a:cxnLst>
            <a:rect l="0" t="0" r="r" b="b"/>
            <a:pathLst>
              <a:path w="6156" h="11">
                <a:moveTo>
                  <a:pt x="0" y="0"/>
                </a:moveTo>
                <a:lnTo>
                  <a:pt x="6156" y="1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13"/>
          <p:cNvSpPr>
            <a:spLocks/>
          </p:cNvSpPr>
          <p:nvPr/>
        </p:nvSpPr>
        <p:spPr bwMode="auto">
          <a:xfrm>
            <a:off x="3135493" y="5397183"/>
            <a:ext cx="604521" cy="752553"/>
          </a:xfrm>
          <a:custGeom>
            <a:avLst/>
            <a:gdLst>
              <a:gd name="T0" fmla="*/ 0 w 746"/>
              <a:gd name="T1" fmla="*/ 658 h 1019"/>
              <a:gd name="T2" fmla="*/ 96 w 746"/>
              <a:gd name="T3" fmla="*/ 590 h 1019"/>
              <a:gd name="T4" fmla="*/ 162 w 746"/>
              <a:gd name="T5" fmla="*/ 201 h 1019"/>
              <a:gd name="T6" fmla="*/ 369 w 746"/>
              <a:gd name="T7" fmla="*/ 35 h 1019"/>
              <a:gd name="T8" fmla="*/ 501 w 746"/>
              <a:gd name="T9" fmla="*/ 19 h 1019"/>
              <a:gd name="T10" fmla="*/ 569 w 746"/>
              <a:gd name="T11" fmla="*/ 137 h 1019"/>
              <a:gd name="T12" fmla="*/ 626 w 746"/>
              <a:gd name="T13" fmla="*/ 605 h 1019"/>
              <a:gd name="T14" fmla="*/ 644 w 746"/>
              <a:gd name="T15" fmla="*/ 653 h 1019"/>
              <a:gd name="T16" fmla="*/ 746 w 746"/>
              <a:gd name="T17" fmla="*/ 666 h 10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6"/>
              <a:gd name="T28" fmla="*/ 0 h 1019"/>
              <a:gd name="T29" fmla="*/ 746 w 746"/>
              <a:gd name="T30" fmla="*/ 1019 h 1019"/>
              <a:gd name="connsiteX0" fmla="*/ 0 w 10000"/>
              <a:gd name="connsiteY0" fmla="*/ 9598 h 10069"/>
              <a:gd name="connsiteX1" fmla="*/ 1287 w 10000"/>
              <a:gd name="connsiteY1" fmla="*/ 8607 h 10069"/>
              <a:gd name="connsiteX2" fmla="*/ 3040 w 10000"/>
              <a:gd name="connsiteY2" fmla="*/ 3674 h 10069"/>
              <a:gd name="connsiteX3" fmla="*/ 4946 w 10000"/>
              <a:gd name="connsiteY3" fmla="*/ 560 h 10069"/>
              <a:gd name="connsiteX4" fmla="*/ 6716 w 10000"/>
              <a:gd name="connsiteY4" fmla="*/ 314 h 10069"/>
              <a:gd name="connsiteX5" fmla="*/ 7627 w 10000"/>
              <a:gd name="connsiteY5" fmla="*/ 2061 h 10069"/>
              <a:gd name="connsiteX6" fmla="*/ 8391 w 10000"/>
              <a:gd name="connsiteY6" fmla="*/ 8832 h 10069"/>
              <a:gd name="connsiteX7" fmla="*/ 8633 w 10000"/>
              <a:gd name="connsiteY7" fmla="*/ 9510 h 10069"/>
              <a:gd name="connsiteX8" fmla="*/ 10000 w 10000"/>
              <a:gd name="connsiteY8" fmla="*/ 9686 h 10069"/>
              <a:gd name="connsiteX0" fmla="*/ 0 w 12769"/>
              <a:gd name="connsiteY0" fmla="*/ 9598 h 10069"/>
              <a:gd name="connsiteX1" fmla="*/ 1287 w 12769"/>
              <a:gd name="connsiteY1" fmla="*/ 8607 h 10069"/>
              <a:gd name="connsiteX2" fmla="*/ 3040 w 12769"/>
              <a:gd name="connsiteY2" fmla="*/ 3674 h 10069"/>
              <a:gd name="connsiteX3" fmla="*/ 4946 w 12769"/>
              <a:gd name="connsiteY3" fmla="*/ 560 h 10069"/>
              <a:gd name="connsiteX4" fmla="*/ 6716 w 12769"/>
              <a:gd name="connsiteY4" fmla="*/ 314 h 10069"/>
              <a:gd name="connsiteX5" fmla="*/ 7627 w 12769"/>
              <a:gd name="connsiteY5" fmla="*/ 2061 h 10069"/>
              <a:gd name="connsiteX6" fmla="*/ 8391 w 12769"/>
              <a:gd name="connsiteY6" fmla="*/ 8832 h 10069"/>
              <a:gd name="connsiteX7" fmla="*/ 8633 w 12769"/>
              <a:gd name="connsiteY7" fmla="*/ 9510 h 10069"/>
              <a:gd name="connsiteX8" fmla="*/ 12769 w 12769"/>
              <a:gd name="connsiteY8" fmla="*/ 9612 h 10069"/>
              <a:gd name="connsiteX0" fmla="*/ 0 w 12769"/>
              <a:gd name="connsiteY0" fmla="*/ 9598 h 9738"/>
              <a:gd name="connsiteX1" fmla="*/ 1287 w 12769"/>
              <a:gd name="connsiteY1" fmla="*/ 8607 h 9738"/>
              <a:gd name="connsiteX2" fmla="*/ 3040 w 12769"/>
              <a:gd name="connsiteY2" fmla="*/ 3674 h 9738"/>
              <a:gd name="connsiteX3" fmla="*/ 4946 w 12769"/>
              <a:gd name="connsiteY3" fmla="*/ 560 h 9738"/>
              <a:gd name="connsiteX4" fmla="*/ 6716 w 12769"/>
              <a:gd name="connsiteY4" fmla="*/ 314 h 9738"/>
              <a:gd name="connsiteX5" fmla="*/ 7627 w 12769"/>
              <a:gd name="connsiteY5" fmla="*/ 2061 h 9738"/>
              <a:gd name="connsiteX6" fmla="*/ 9729 w 12769"/>
              <a:gd name="connsiteY6" fmla="*/ 8242 h 9738"/>
              <a:gd name="connsiteX7" fmla="*/ 8633 w 12769"/>
              <a:gd name="connsiteY7" fmla="*/ 9510 h 9738"/>
              <a:gd name="connsiteX8" fmla="*/ 12769 w 12769"/>
              <a:gd name="connsiteY8" fmla="*/ 9612 h 9738"/>
              <a:gd name="connsiteX0" fmla="*/ 0 w 10000"/>
              <a:gd name="connsiteY0" fmla="*/ 9856 h 9871"/>
              <a:gd name="connsiteX1" fmla="*/ 1008 w 10000"/>
              <a:gd name="connsiteY1" fmla="*/ 8839 h 9871"/>
              <a:gd name="connsiteX2" fmla="*/ 2381 w 10000"/>
              <a:gd name="connsiteY2" fmla="*/ 3773 h 9871"/>
              <a:gd name="connsiteX3" fmla="*/ 3873 w 10000"/>
              <a:gd name="connsiteY3" fmla="*/ 575 h 9871"/>
              <a:gd name="connsiteX4" fmla="*/ 5260 w 10000"/>
              <a:gd name="connsiteY4" fmla="*/ 322 h 9871"/>
              <a:gd name="connsiteX5" fmla="*/ 5973 w 10000"/>
              <a:gd name="connsiteY5" fmla="*/ 2116 h 9871"/>
              <a:gd name="connsiteX6" fmla="*/ 7619 w 10000"/>
              <a:gd name="connsiteY6" fmla="*/ 8464 h 9871"/>
              <a:gd name="connsiteX7" fmla="*/ 9047 w 10000"/>
              <a:gd name="connsiteY7" fmla="*/ 9402 h 9871"/>
              <a:gd name="connsiteX8" fmla="*/ 10000 w 10000"/>
              <a:gd name="connsiteY8" fmla="*/ 9871 h 9871"/>
              <a:gd name="connsiteX0" fmla="*/ 0 w 10000"/>
              <a:gd name="connsiteY0" fmla="*/ 9985 h 10000"/>
              <a:gd name="connsiteX1" fmla="*/ 1008 w 10000"/>
              <a:gd name="connsiteY1" fmla="*/ 8955 h 10000"/>
              <a:gd name="connsiteX2" fmla="*/ 2381 w 10000"/>
              <a:gd name="connsiteY2" fmla="*/ 3822 h 10000"/>
              <a:gd name="connsiteX3" fmla="*/ 3873 w 10000"/>
              <a:gd name="connsiteY3" fmla="*/ 583 h 10000"/>
              <a:gd name="connsiteX4" fmla="*/ 5260 w 10000"/>
              <a:gd name="connsiteY4" fmla="*/ 326 h 10000"/>
              <a:gd name="connsiteX5" fmla="*/ 5973 w 10000"/>
              <a:gd name="connsiteY5" fmla="*/ 2144 h 10000"/>
              <a:gd name="connsiteX6" fmla="*/ 7619 w 10000"/>
              <a:gd name="connsiteY6" fmla="*/ 8575 h 10000"/>
              <a:gd name="connsiteX7" fmla="*/ 10000 w 10000"/>
              <a:gd name="connsiteY7" fmla="*/ 10000 h 10000"/>
              <a:gd name="connsiteX0" fmla="*/ 0 w 10000"/>
              <a:gd name="connsiteY0" fmla="*/ 10072 h 10087"/>
              <a:gd name="connsiteX1" fmla="*/ 1008 w 10000"/>
              <a:gd name="connsiteY1" fmla="*/ 9042 h 10087"/>
              <a:gd name="connsiteX2" fmla="*/ 2381 w 10000"/>
              <a:gd name="connsiteY2" fmla="*/ 3909 h 10087"/>
              <a:gd name="connsiteX3" fmla="*/ 3333 w 10000"/>
              <a:gd name="connsiteY3" fmla="*/ 583 h 10087"/>
              <a:gd name="connsiteX4" fmla="*/ 5260 w 10000"/>
              <a:gd name="connsiteY4" fmla="*/ 413 h 10087"/>
              <a:gd name="connsiteX5" fmla="*/ 5973 w 10000"/>
              <a:gd name="connsiteY5" fmla="*/ 2231 h 10087"/>
              <a:gd name="connsiteX6" fmla="*/ 7619 w 10000"/>
              <a:gd name="connsiteY6" fmla="*/ 8662 h 10087"/>
              <a:gd name="connsiteX7" fmla="*/ 10000 w 10000"/>
              <a:gd name="connsiteY7" fmla="*/ 10087 h 10087"/>
              <a:gd name="connsiteX0" fmla="*/ 0 w 10000"/>
              <a:gd name="connsiteY0" fmla="*/ 10240 h 10255"/>
              <a:gd name="connsiteX1" fmla="*/ 1008 w 10000"/>
              <a:gd name="connsiteY1" fmla="*/ 9210 h 10255"/>
              <a:gd name="connsiteX2" fmla="*/ 2381 w 10000"/>
              <a:gd name="connsiteY2" fmla="*/ 4077 h 10255"/>
              <a:gd name="connsiteX3" fmla="*/ 3333 w 10000"/>
              <a:gd name="connsiteY3" fmla="*/ 751 h 10255"/>
              <a:gd name="connsiteX4" fmla="*/ 5238 w 10000"/>
              <a:gd name="connsiteY4" fmla="*/ 275 h 10255"/>
              <a:gd name="connsiteX5" fmla="*/ 5973 w 10000"/>
              <a:gd name="connsiteY5" fmla="*/ 2399 h 10255"/>
              <a:gd name="connsiteX6" fmla="*/ 7619 w 10000"/>
              <a:gd name="connsiteY6" fmla="*/ 8830 h 10255"/>
              <a:gd name="connsiteX7" fmla="*/ 10000 w 10000"/>
              <a:gd name="connsiteY7" fmla="*/ 10255 h 10255"/>
              <a:gd name="connsiteX0" fmla="*/ 0 w 12857"/>
              <a:gd name="connsiteY0" fmla="*/ 10255 h 10255"/>
              <a:gd name="connsiteX1" fmla="*/ 3865 w 12857"/>
              <a:gd name="connsiteY1" fmla="*/ 9210 h 10255"/>
              <a:gd name="connsiteX2" fmla="*/ 5238 w 12857"/>
              <a:gd name="connsiteY2" fmla="*/ 4077 h 10255"/>
              <a:gd name="connsiteX3" fmla="*/ 6190 w 12857"/>
              <a:gd name="connsiteY3" fmla="*/ 751 h 10255"/>
              <a:gd name="connsiteX4" fmla="*/ 8095 w 12857"/>
              <a:gd name="connsiteY4" fmla="*/ 275 h 10255"/>
              <a:gd name="connsiteX5" fmla="*/ 8830 w 12857"/>
              <a:gd name="connsiteY5" fmla="*/ 2399 h 10255"/>
              <a:gd name="connsiteX6" fmla="*/ 10476 w 12857"/>
              <a:gd name="connsiteY6" fmla="*/ 8830 h 10255"/>
              <a:gd name="connsiteX7" fmla="*/ 12857 w 12857"/>
              <a:gd name="connsiteY7" fmla="*/ 10255 h 10255"/>
              <a:gd name="connsiteX0" fmla="*/ 0 w 14762"/>
              <a:gd name="connsiteY0" fmla="*/ 10255 h 10255"/>
              <a:gd name="connsiteX1" fmla="*/ 3865 w 14762"/>
              <a:gd name="connsiteY1" fmla="*/ 9210 h 10255"/>
              <a:gd name="connsiteX2" fmla="*/ 5238 w 14762"/>
              <a:gd name="connsiteY2" fmla="*/ 4077 h 10255"/>
              <a:gd name="connsiteX3" fmla="*/ 6190 w 14762"/>
              <a:gd name="connsiteY3" fmla="*/ 751 h 10255"/>
              <a:gd name="connsiteX4" fmla="*/ 8095 w 14762"/>
              <a:gd name="connsiteY4" fmla="*/ 275 h 10255"/>
              <a:gd name="connsiteX5" fmla="*/ 8830 w 14762"/>
              <a:gd name="connsiteY5" fmla="*/ 2399 h 10255"/>
              <a:gd name="connsiteX6" fmla="*/ 10476 w 14762"/>
              <a:gd name="connsiteY6" fmla="*/ 8830 h 10255"/>
              <a:gd name="connsiteX7" fmla="*/ 14762 w 14762"/>
              <a:gd name="connsiteY7" fmla="*/ 10255 h 10255"/>
              <a:gd name="connsiteX0" fmla="*/ 0 w 14762"/>
              <a:gd name="connsiteY0" fmla="*/ 10455 h 10455"/>
              <a:gd name="connsiteX1" fmla="*/ 3865 w 14762"/>
              <a:gd name="connsiteY1" fmla="*/ 9410 h 10455"/>
              <a:gd name="connsiteX2" fmla="*/ 5238 w 14762"/>
              <a:gd name="connsiteY2" fmla="*/ 4277 h 10455"/>
              <a:gd name="connsiteX3" fmla="*/ 6190 w 14762"/>
              <a:gd name="connsiteY3" fmla="*/ 951 h 10455"/>
              <a:gd name="connsiteX4" fmla="*/ 8095 w 14762"/>
              <a:gd name="connsiteY4" fmla="*/ 475 h 10455"/>
              <a:gd name="connsiteX5" fmla="*/ 9047 w 14762"/>
              <a:gd name="connsiteY5" fmla="*/ 3802 h 10455"/>
              <a:gd name="connsiteX6" fmla="*/ 10476 w 14762"/>
              <a:gd name="connsiteY6" fmla="*/ 9030 h 10455"/>
              <a:gd name="connsiteX7" fmla="*/ 14762 w 14762"/>
              <a:gd name="connsiteY7" fmla="*/ 10455 h 10455"/>
              <a:gd name="connsiteX0" fmla="*/ 0 w 14762"/>
              <a:gd name="connsiteY0" fmla="*/ 9983 h 9983"/>
              <a:gd name="connsiteX1" fmla="*/ 3865 w 14762"/>
              <a:gd name="connsiteY1" fmla="*/ 8938 h 9983"/>
              <a:gd name="connsiteX2" fmla="*/ 5238 w 14762"/>
              <a:gd name="connsiteY2" fmla="*/ 3805 h 9983"/>
              <a:gd name="connsiteX3" fmla="*/ 8095 w 14762"/>
              <a:gd name="connsiteY3" fmla="*/ 3 h 9983"/>
              <a:gd name="connsiteX4" fmla="*/ 9047 w 14762"/>
              <a:gd name="connsiteY4" fmla="*/ 3330 h 9983"/>
              <a:gd name="connsiteX5" fmla="*/ 10476 w 14762"/>
              <a:gd name="connsiteY5" fmla="*/ 8558 h 9983"/>
              <a:gd name="connsiteX6" fmla="*/ 14762 w 14762"/>
              <a:gd name="connsiteY6" fmla="*/ 9983 h 9983"/>
              <a:gd name="connsiteX0" fmla="*/ 0 w 10000"/>
              <a:gd name="connsiteY0" fmla="*/ 10061 h 10061"/>
              <a:gd name="connsiteX1" fmla="*/ 2618 w 10000"/>
              <a:gd name="connsiteY1" fmla="*/ 9014 h 10061"/>
              <a:gd name="connsiteX2" fmla="*/ 3548 w 10000"/>
              <a:gd name="connsiteY2" fmla="*/ 3872 h 10061"/>
              <a:gd name="connsiteX3" fmla="*/ 4660 w 10000"/>
              <a:gd name="connsiteY3" fmla="*/ 2 h 10061"/>
              <a:gd name="connsiteX4" fmla="*/ 6129 w 10000"/>
              <a:gd name="connsiteY4" fmla="*/ 3397 h 10061"/>
              <a:gd name="connsiteX5" fmla="*/ 7097 w 10000"/>
              <a:gd name="connsiteY5" fmla="*/ 8634 h 10061"/>
              <a:gd name="connsiteX6" fmla="*/ 10000 w 10000"/>
              <a:gd name="connsiteY6" fmla="*/ 10061 h 10061"/>
              <a:gd name="connsiteX0" fmla="*/ 0 w 10000"/>
              <a:gd name="connsiteY0" fmla="*/ 10061 h 10061"/>
              <a:gd name="connsiteX1" fmla="*/ 2618 w 10000"/>
              <a:gd name="connsiteY1" fmla="*/ 9014 h 10061"/>
              <a:gd name="connsiteX2" fmla="*/ 3630 w 10000"/>
              <a:gd name="connsiteY2" fmla="*/ 3872 h 10061"/>
              <a:gd name="connsiteX3" fmla="*/ 4660 w 10000"/>
              <a:gd name="connsiteY3" fmla="*/ 2 h 10061"/>
              <a:gd name="connsiteX4" fmla="*/ 6129 w 10000"/>
              <a:gd name="connsiteY4" fmla="*/ 3397 h 10061"/>
              <a:gd name="connsiteX5" fmla="*/ 7097 w 10000"/>
              <a:gd name="connsiteY5" fmla="*/ 8634 h 10061"/>
              <a:gd name="connsiteX6" fmla="*/ 10000 w 10000"/>
              <a:gd name="connsiteY6" fmla="*/ 10061 h 10061"/>
              <a:gd name="connsiteX0" fmla="*/ 0 w 10000"/>
              <a:gd name="connsiteY0" fmla="*/ 10061 h 10061"/>
              <a:gd name="connsiteX1" fmla="*/ 2618 w 10000"/>
              <a:gd name="connsiteY1" fmla="*/ 9014 h 10061"/>
              <a:gd name="connsiteX2" fmla="*/ 3630 w 10000"/>
              <a:gd name="connsiteY2" fmla="*/ 3872 h 10061"/>
              <a:gd name="connsiteX3" fmla="*/ 4660 w 10000"/>
              <a:gd name="connsiteY3" fmla="*/ 2 h 10061"/>
              <a:gd name="connsiteX4" fmla="*/ 5882 w 10000"/>
              <a:gd name="connsiteY4" fmla="*/ 3397 h 10061"/>
              <a:gd name="connsiteX5" fmla="*/ 7097 w 10000"/>
              <a:gd name="connsiteY5" fmla="*/ 8634 h 10061"/>
              <a:gd name="connsiteX6" fmla="*/ 10000 w 10000"/>
              <a:gd name="connsiteY6" fmla="*/ 10061 h 10061"/>
              <a:gd name="connsiteX0" fmla="*/ 0 w 10000"/>
              <a:gd name="connsiteY0" fmla="*/ 10184 h 10184"/>
              <a:gd name="connsiteX1" fmla="*/ 2618 w 10000"/>
              <a:gd name="connsiteY1" fmla="*/ 9137 h 10184"/>
              <a:gd name="connsiteX2" fmla="*/ 3630 w 10000"/>
              <a:gd name="connsiteY2" fmla="*/ 3995 h 10184"/>
              <a:gd name="connsiteX3" fmla="*/ 4660 w 10000"/>
              <a:gd name="connsiteY3" fmla="*/ 125 h 10184"/>
              <a:gd name="connsiteX4" fmla="*/ 7097 w 10000"/>
              <a:gd name="connsiteY4" fmla="*/ 8757 h 10184"/>
              <a:gd name="connsiteX5" fmla="*/ 10000 w 10000"/>
              <a:gd name="connsiteY5" fmla="*/ 10184 h 10184"/>
              <a:gd name="connsiteX0" fmla="*/ 0 w 10576"/>
              <a:gd name="connsiteY0" fmla="*/ 10184 h 10184"/>
              <a:gd name="connsiteX1" fmla="*/ 3194 w 10576"/>
              <a:gd name="connsiteY1" fmla="*/ 9137 h 10184"/>
              <a:gd name="connsiteX2" fmla="*/ 4206 w 10576"/>
              <a:gd name="connsiteY2" fmla="*/ 3995 h 10184"/>
              <a:gd name="connsiteX3" fmla="*/ 5236 w 10576"/>
              <a:gd name="connsiteY3" fmla="*/ 125 h 10184"/>
              <a:gd name="connsiteX4" fmla="*/ 7673 w 10576"/>
              <a:gd name="connsiteY4" fmla="*/ 8757 h 10184"/>
              <a:gd name="connsiteX5" fmla="*/ 10576 w 10576"/>
              <a:gd name="connsiteY5" fmla="*/ 10184 h 10184"/>
              <a:gd name="connsiteX0" fmla="*/ 0 w 10576"/>
              <a:gd name="connsiteY0" fmla="*/ 10184 h 10184"/>
              <a:gd name="connsiteX1" fmla="*/ 2947 w 10576"/>
              <a:gd name="connsiteY1" fmla="*/ 9137 h 10184"/>
              <a:gd name="connsiteX2" fmla="*/ 4206 w 10576"/>
              <a:gd name="connsiteY2" fmla="*/ 3995 h 10184"/>
              <a:gd name="connsiteX3" fmla="*/ 5236 w 10576"/>
              <a:gd name="connsiteY3" fmla="*/ 125 h 10184"/>
              <a:gd name="connsiteX4" fmla="*/ 7673 w 10576"/>
              <a:gd name="connsiteY4" fmla="*/ 8757 h 10184"/>
              <a:gd name="connsiteX5" fmla="*/ 10576 w 10576"/>
              <a:gd name="connsiteY5" fmla="*/ 10184 h 10184"/>
              <a:gd name="connsiteX0" fmla="*/ 0 w 10576"/>
              <a:gd name="connsiteY0" fmla="*/ 10167 h 10167"/>
              <a:gd name="connsiteX1" fmla="*/ 2381 w 10576"/>
              <a:gd name="connsiteY1" fmla="*/ 5010 h 10167"/>
              <a:gd name="connsiteX2" fmla="*/ 4206 w 10576"/>
              <a:gd name="connsiteY2" fmla="*/ 3978 h 10167"/>
              <a:gd name="connsiteX3" fmla="*/ 5236 w 10576"/>
              <a:gd name="connsiteY3" fmla="*/ 108 h 10167"/>
              <a:gd name="connsiteX4" fmla="*/ 7673 w 10576"/>
              <a:gd name="connsiteY4" fmla="*/ 8740 h 10167"/>
              <a:gd name="connsiteX5" fmla="*/ 10576 w 10576"/>
              <a:gd name="connsiteY5" fmla="*/ 10167 h 10167"/>
              <a:gd name="connsiteX0" fmla="*/ 0 w 10576"/>
              <a:gd name="connsiteY0" fmla="*/ 10167 h 10167"/>
              <a:gd name="connsiteX1" fmla="*/ 2381 w 10576"/>
              <a:gd name="connsiteY1" fmla="*/ 5010 h 10167"/>
              <a:gd name="connsiteX2" fmla="*/ 4206 w 10576"/>
              <a:gd name="connsiteY2" fmla="*/ 3978 h 10167"/>
              <a:gd name="connsiteX3" fmla="*/ 5236 w 10576"/>
              <a:gd name="connsiteY3" fmla="*/ 108 h 10167"/>
              <a:gd name="connsiteX4" fmla="*/ 7673 w 10576"/>
              <a:gd name="connsiteY4" fmla="*/ 8740 h 10167"/>
              <a:gd name="connsiteX5" fmla="*/ 10576 w 10576"/>
              <a:gd name="connsiteY5" fmla="*/ 10167 h 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6" h="10167">
                <a:moveTo>
                  <a:pt x="0" y="10167"/>
                </a:moveTo>
                <a:cubicBezTo>
                  <a:pt x="114" y="10004"/>
                  <a:pt x="2359" y="7240"/>
                  <a:pt x="2381" y="5010"/>
                </a:cubicBezTo>
                <a:cubicBezTo>
                  <a:pt x="2403" y="2780"/>
                  <a:pt x="3730" y="4795"/>
                  <a:pt x="4206" y="3978"/>
                </a:cubicBezTo>
                <a:cubicBezTo>
                  <a:pt x="4682" y="3161"/>
                  <a:pt x="4658" y="-686"/>
                  <a:pt x="5236" y="108"/>
                </a:cubicBezTo>
                <a:cubicBezTo>
                  <a:pt x="5814" y="902"/>
                  <a:pt x="6783" y="7064"/>
                  <a:pt x="7673" y="8740"/>
                </a:cubicBezTo>
                <a:cubicBezTo>
                  <a:pt x="8127" y="10051"/>
                  <a:pt x="10240" y="9869"/>
                  <a:pt x="10576" y="10167"/>
                </a:cubicBezTo>
              </a:path>
            </a:pathLst>
          </a:custGeom>
          <a:solidFill>
            <a:srgbClr val="0033CC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081704" y="483874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G(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-</a:t>
            </a:r>
            <a:r>
              <a:rPr lang="en-US" b="1" baseline="-25000" dirty="0">
                <a:latin typeface="Calibri" pitchFamily="34" charset="0"/>
                <a:cs typeface="Arial" pitchFamily="34" charset="0"/>
              </a:rPr>
              <a:t>o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639196" y="6152284"/>
            <a:ext cx="432048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3821431" y="4771709"/>
            <a:ext cx="7187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signal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3" name="AutoShape 57"/>
          <p:cNvSpPr>
            <a:spLocks noChangeArrowheads="1"/>
          </p:cNvSpPr>
          <p:nvPr/>
        </p:nvSpPr>
        <p:spPr bwMode="auto">
          <a:xfrm>
            <a:off x="6039346" y="2781300"/>
            <a:ext cx="863600" cy="215900"/>
          </a:xfrm>
          <a:prstGeom prst="rtTriangl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530498" y="6076119"/>
            <a:ext cx="898949" cy="107095"/>
            <a:chOff x="5560784" y="6316447"/>
            <a:chExt cx="898949" cy="107095"/>
          </a:xfrm>
        </p:grpSpPr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55607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56750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57893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1"/>
            <p:cNvSpPr>
              <a:spLocks noChangeArrowheads="1"/>
            </p:cNvSpPr>
            <p:nvPr/>
          </p:nvSpPr>
          <p:spPr bwMode="auto">
            <a:xfrm>
              <a:off x="5903684" y="6316451"/>
              <a:ext cx="98849" cy="10708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60179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1"/>
            <p:cNvSpPr>
              <a:spLocks noChangeArrowheads="1"/>
            </p:cNvSpPr>
            <p:nvPr/>
          </p:nvSpPr>
          <p:spPr bwMode="auto">
            <a:xfrm>
              <a:off x="61322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1"/>
            <p:cNvSpPr>
              <a:spLocks noChangeArrowheads="1"/>
            </p:cNvSpPr>
            <p:nvPr/>
          </p:nvSpPr>
          <p:spPr bwMode="auto">
            <a:xfrm>
              <a:off x="62465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51"/>
            <p:cNvSpPr>
              <a:spLocks noChangeArrowheads="1"/>
            </p:cNvSpPr>
            <p:nvPr/>
          </p:nvSpPr>
          <p:spPr bwMode="auto">
            <a:xfrm>
              <a:off x="63608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Rectangle 54"/>
          <p:cNvSpPr>
            <a:spLocks noChangeArrowheads="1"/>
          </p:cNvSpPr>
          <p:nvPr/>
        </p:nvSpPr>
        <p:spPr bwMode="auto">
          <a:xfrm>
            <a:off x="6628023" y="5879632"/>
            <a:ext cx="448116" cy="10630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8074661" y="3084512"/>
            <a:ext cx="4603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aseline="-25000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1</a:t>
            </a:r>
            <a:endParaRPr lang="ru-RU" dirty="0"/>
          </a:p>
        </p:txBody>
      </p:sp>
      <p:grpSp>
        <p:nvGrpSpPr>
          <p:cNvPr id="84" name="Группа 83"/>
          <p:cNvGrpSpPr/>
          <p:nvPr/>
        </p:nvGrpSpPr>
        <p:grpSpPr>
          <a:xfrm>
            <a:off x="8012136" y="1958743"/>
            <a:ext cx="572447" cy="1056164"/>
            <a:chOff x="2782276" y="1819043"/>
            <a:chExt cx="572447" cy="1056164"/>
          </a:xfrm>
        </p:grpSpPr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2782276" y="1819043"/>
              <a:ext cx="240325" cy="1056164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80 h 10180"/>
                <a:gd name="connsiteX1" fmla="*/ 3337 w 10576"/>
                <a:gd name="connsiteY1" fmla="*/ 8303 h 10180"/>
                <a:gd name="connsiteX2" fmla="*/ 4206 w 10576"/>
                <a:gd name="connsiteY2" fmla="*/ 3991 h 10180"/>
                <a:gd name="connsiteX3" fmla="*/ 5236 w 10576"/>
                <a:gd name="connsiteY3" fmla="*/ 121 h 10180"/>
                <a:gd name="connsiteX4" fmla="*/ 7673 w 10576"/>
                <a:gd name="connsiteY4" fmla="*/ 8753 h 10180"/>
                <a:gd name="connsiteX5" fmla="*/ 10576 w 10576"/>
                <a:gd name="connsiteY5" fmla="*/ 10180 h 10180"/>
                <a:gd name="connsiteX0" fmla="*/ 0 w 10576"/>
                <a:gd name="connsiteY0" fmla="*/ 10190 h 10190"/>
                <a:gd name="connsiteX1" fmla="*/ 4206 w 10576"/>
                <a:gd name="connsiteY1" fmla="*/ 4001 h 10190"/>
                <a:gd name="connsiteX2" fmla="*/ 5236 w 10576"/>
                <a:gd name="connsiteY2" fmla="*/ 131 h 10190"/>
                <a:gd name="connsiteX3" fmla="*/ 7673 w 10576"/>
                <a:gd name="connsiteY3" fmla="*/ 8763 h 10190"/>
                <a:gd name="connsiteX4" fmla="*/ 10576 w 10576"/>
                <a:gd name="connsiteY4" fmla="*/ 10190 h 10190"/>
                <a:gd name="connsiteX0" fmla="*/ 0 w 10576"/>
                <a:gd name="connsiteY0" fmla="*/ 10060 h 10060"/>
                <a:gd name="connsiteX1" fmla="*/ 3250 w 10576"/>
                <a:gd name="connsiteY1" fmla="*/ 8380 h 10060"/>
                <a:gd name="connsiteX2" fmla="*/ 5236 w 10576"/>
                <a:gd name="connsiteY2" fmla="*/ 1 h 10060"/>
                <a:gd name="connsiteX3" fmla="*/ 7673 w 10576"/>
                <a:gd name="connsiteY3" fmla="*/ 8633 h 10060"/>
                <a:gd name="connsiteX4" fmla="*/ 10576 w 10576"/>
                <a:gd name="connsiteY4" fmla="*/ 10060 h 1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6" h="10060">
                  <a:moveTo>
                    <a:pt x="0" y="10060"/>
                  </a:moveTo>
                  <a:cubicBezTo>
                    <a:pt x="876" y="8771"/>
                    <a:pt x="2377" y="10057"/>
                    <a:pt x="3250" y="8380"/>
                  </a:cubicBezTo>
                  <a:cubicBezTo>
                    <a:pt x="4123" y="6704"/>
                    <a:pt x="4499" y="-41"/>
                    <a:pt x="5236" y="1"/>
                  </a:cubicBezTo>
                  <a:cubicBezTo>
                    <a:pt x="5973" y="43"/>
                    <a:pt x="6783" y="6957"/>
                    <a:pt x="7673" y="8633"/>
                  </a:cubicBezTo>
                  <a:cubicBezTo>
                    <a:pt x="8127" y="9944"/>
                    <a:pt x="10240" y="9762"/>
                    <a:pt x="10576" y="1006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3022601" y="2849218"/>
              <a:ext cx="332122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Прямоугольник 86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>
            <a:off x="2280418" y="7342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+mj-lt"/>
              </a:rPr>
              <a:t>Spatial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reversible (backward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)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free space scheme 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of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photon echo QM:</a:t>
            </a:r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187644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93910" y="432683"/>
            <a:ext cx="8775970" cy="6186309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26" name="Rectangle 30"/>
          <p:cNvSpPr/>
          <p:nvPr/>
        </p:nvSpPr>
        <p:spPr>
          <a:xfrm>
            <a:off x="2279576" y="704310"/>
            <a:ext cx="7776864" cy="492443"/>
          </a:xfrm>
          <a:prstGeom prst="rect">
            <a:avLst/>
          </a:prstGeom>
          <a:solidFill>
            <a:srgbClr val="00B0F0">
              <a:alpha val="1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1">
                <a:solidFill>
                  <a:srgbClr val="000099"/>
                </a:solidFill>
              </a:rPr>
              <a:t/>
            </a:r>
            <a:br>
              <a:rPr lang="en-US" sz="1400" b="1" i="1">
                <a:solidFill>
                  <a:srgbClr val="000099"/>
                </a:solidFill>
              </a:rPr>
            </a:br>
            <a:endParaRPr lang="en-US" sz="1400" b="1" i="1">
              <a:solidFill>
                <a:srgbClr val="000099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64101" y="568325"/>
            <a:ext cx="2176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ko-KR" sz="1200" b="1" i="1">
              <a:solidFill>
                <a:schemeClr val="accent2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045200" y="2586038"/>
            <a:ext cx="922338" cy="417512"/>
          </a:xfrm>
          <a:prstGeom prst="rect">
            <a:avLst/>
          </a:prstGeom>
          <a:solidFill>
            <a:srgbClr val="FF66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022976" y="1957388"/>
            <a:ext cx="1152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>
                <a:solidFill>
                  <a:srgbClr val="800000"/>
                </a:solidFill>
                <a:latin typeface="Times New Roman" pitchFamily="18" charset="0"/>
                <a:ea typeface="Batang" pitchFamily="18" charset="-127"/>
              </a:rPr>
              <a:t>Medium</a:t>
            </a:r>
            <a:endParaRPr lang="ru-RU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5375275" y="3357563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Resonant absorption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279577" y="1340768"/>
            <a:ext cx="7704856" cy="291422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937644" y="4579964"/>
            <a:ext cx="815866" cy="3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784485" y="4293096"/>
            <a:ext cx="3164628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rgbClr val="000099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5506538" y="4935578"/>
            <a:ext cx="3418735" cy="1427846"/>
            <a:chOff x="2377401" y="4704872"/>
            <a:chExt cx="3418735" cy="1427846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2391679" y="5700462"/>
              <a:ext cx="2650255" cy="14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2409251" y="5899784"/>
              <a:ext cx="2650255" cy="156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5090260" y="5816147"/>
              <a:ext cx="462394" cy="31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1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084862" y="5517231"/>
              <a:ext cx="711274" cy="26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 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2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094818" y="4704872"/>
              <a:ext cx="485293" cy="3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3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2381794" y="4843767"/>
              <a:ext cx="1350939" cy="229026"/>
              <a:chOff x="1499" y="1427"/>
              <a:chExt cx="1230" cy="293"/>
            </a:xfrm>
          </p:grpSpPr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1502" y="1427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 flipV="1">
                <a:off x="1499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3718453" y="4845331"/>
              <a:ext cx="1347643" cy="227463"/>
              <a:chOff x="2686" y="1429"/>
              <a:chExt cx="1227" cy="291"/>
            </a:xfrm>
          </p:grpSpPr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 flipH="1" flipV="1">
                <a:off x="2686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 flipH="1">
                <a:off x="2686" y="1429"/>
                <a:ext cx="1227" cy="161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2 h 201"/>
                  <a:gd name="T6" fmla="*/ 623 w 1280"/>
                  <a:gd name="T7" fmla="*/ 5 h 201"/>
                  <a:gd name="T8" fmla="*/ 492 w 1280"/>
                  <a:gd name="T9" fmla="*/ 4 h 201"/>
                  <a:gd name="T10" fmla="*/ 0 w 1280"/>
                  <a:gd name="T11" fmla="*/ 4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V="1">
              <a:off x="2790370" y="4964142"/>
              <a:ext cx="0" cy="9489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21"/>
            <p:cNvGrpSpPr>
              <a:grpSpLocks/>
            </p:cNvGrpSpPr>
            <p:nvPr/>
          </p:nvGrpSpPr>
          <p:grpSpPr bwMode="auto">
            <a:xfrm>
              <a:off x="3072639" y="4955542"/>
              <a:ext cx="524999" cy="737103"/>
              <a:chOff x="2119" y="1580"/>
              <a:chExt cx="478" cy="943"/>
            </a:xfrm>
          </p:grpSpPr>
          <p:sp>
            <p:nvSpPr>
              <p:cNvPr id="66" name="Text Box 22"/>
              <p:cNvSpPr txBox="1">
                <a:spLocks noChangeArrowheads="1"/>
              </p:cNvSpPr>
              <p:nvPr/>
            </p:nvSpPr>
            <p:spPr bwMode="auto">
              <a:xfrm>
                <a:off x="2119" y="1985"/>
                <a:ext cx="4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1</a:t>
                </a:r>
                <a:endParaRPr lang="ru-RU"/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2497" y="1580"/>
                <a:ext cx="0" cy="94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4016096" y="5247102"/>
              <a:ext cx="467885" cy="31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dirty="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E</a:t>
              </a:r>
              <a:r>
                <a:rPr lang="en-US" altLang="ko-KR" baseline="-25000" dirty="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2</a:t>
              </a:r>
              <a:endParaRPr lang="ru-RU" dirty="0"/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4857417" y="5257265"/>
              <a:ext cx="645814" cy="316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solidFill>
                    <a:srgbClr val="0000FF"/>
                  </a:solidFill>
                  <a:latin typeface="Times New Roman" pitchFamily="18" charset="0"/>
                  <a:ea typeface="Batang" pitchFamily="18" charset="-127"/>
                </a:rPr>
                <a:t>E</a:t>
              </a:r>
              <a:r>
                <a:rPr lang="en-US" altLang="ko-KR" baseline="-25000">
                  <a:solidFill>
                    <a:srgbClr val="0000FF"/>
                  </a:solidFill>
                  <a:latin typeface="Times New Roman" pitchFamily="18" charset="0"/>
                  <a:ea typeface="Batang" pitchFamily="18" charset="-127"/>
                </a:rPr>
                <a:t>echo</a:t>
              </a:r>
              <a:endParaRPr lang="ru-RU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377401" y="4885195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 flipH="1" flipV="1">
              <a:off x="3779960" y="4961798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2738748" y="492036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3460347" y="5628549"/>
              <a:ext cx="98849" cy="1070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3"/>
            <p:cNvSpPr>
              <a:spLocks noChangeArrowheads="1"/>
            </p:cNvSpPr>
            <p:nvPr/>
          </p:nvSpPr>
          <p:spPr bwMode="auto">
            <a:xfrm rot="16200000">
              <a:off x="3058477" y="4624802"/>
              <a:ext cx="106305" cy="69743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Freeform 6"/>
          <p:cNvSpPr>
            <a:spLocks/>
          </p:cNvSpPr>
          <p:nvPr/>
        </p:nvSpPr>
        <p:spPr bwMode="auto">
          <a:xfrm>
            <a:off x="2440856" y="6159262"/>
            <a:ext cx="252028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56" y="11"/>
              </a:cxn>
            </a:cxnLst>
            <a:rect l="0" t="0" r="r" b="b"/>
            <a:pathLst>
              <a:path w="6156" h="11">
                <a:moveTo>
                  <a:pt x="0" y="0"/>
                </a:moveTo>
                <a:lnTo>
                  <a:pt x="6156" y="1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631589" y="5002265"/>
            <a:ext cx="1518006" cy="1147471"/>
            <a:chOff x="2631589" y="5002265"/>
            <a:chExt cx="1518006" cy="1147471"/>
          </a:xfrm>
        </p:grpSpPr>
        <p:sp>
          <p:nvSpPr>
            <p:cNvPr id="56" name="Полилиния 55"/>
            <p:cNvSpPr/>
            <p:nvPr/>
          </p:nvSpPr>
          <p:spPr>
            <a:xfrm flipH="1">
              <a:off x="2631589" y="5002265"/>
              <a:ext cx="1518006" cy="1141360"/>
            </a:xfrm>
            <a:custGeom>
              <a:avLst/>
              <a:gdLst>
                <a:gd name="connsiteX0" fmla="*/ 0 w 508000"/>
                <a:gd name="connsiteY0" fmla="*/ 495313 h 495313"/>
                <a:gd name="connsiteX1" fmla="*/ 254000 w 508000"/>
                <a:gd name="connsiteY1" fmla="*/ 13 h 495313"/>
                <a:gd name="connsiteX2" fmla="*/ 508000 w 508000"/>
                <a:gd name="connsiteY2" fmla="*/ 482613 h 495313"/>
                <a:gd name="connsiteX0" fmla="*/ 0 w 508000"/>
                <a:gd name="connsiteY0" fmla="*/ 495527 h 495527"/>
                <a:gd name="connsiteX1" fmla="*/ 254000 w 508000"/>
                <a:gd name="connsiteY1" fmla="*/ 227 h 495527"/>
                <a:gd name="connsiteX2" fmla="*/ 444500 w 508000"/>
                <a:gd name="connsiteY2" fmla="*/ 432025 h 495527"/>
                <a:gd name="connsiteX3" fmla="*/ 508000 w 508000"/>
                <a:gd name="connsiteY3" fmla="*/ 482827 h 495527"/>
                <a:gd name="connsiteX0" fmla="*/ 0 w 508000"/>
                <a:gd name="connsiteY0" fmla="*/ 495359 h 504365"/>
                <a:gd name="connsiteX1" fmla="*/ 57150 w 508000"/>
                <a:gd name="connsiteY1" fmla="*/ 463594 h 504365"/>
                <a:gd name="connsiteX2" fmla="*/ 254000 w 508000"/>
                <a:gd name="connsiteY2" fmla="*/ 59 h 504365"/>
                <a:gd name="connsiteX3" fmla="*/ 444500 w 508000"/>
                <a:gd name="connsiteY3" fmla="*/ 431857 h 504365"/>
                <a:gd name="connsiteX4" fmla="*/ 508000 w 508000"/>
                <a:gd name="connsiteY4" fmla="*/ 482659 h 504365"/>
                <a:gd name="connsiteX0" fmla="*/ 0 w 508000"/>
                <a:gd name="connsiteY0" fmla="*/ 495310 h 495310"/>
                <a:gd name="connsiteX1" fmla="*/ 69850 w 508000"/>
                <a:gd name="connsiteY1" fmla="*/ 444488 h 495310"/>
                <a:gd name="connsiteX2" fmla="*/ 254000 w 508000"/>
                <a:gd name="connsiteY2" fmla="*/ 10 h 495310"/>
                <a:gd name="connsiteX3" fmla="*/ 444500 w 508000"/>
                <a:gd name="connsiteY3" fmla="*/ 431808 h 495310"/>
                <a:gd name="connsiteX4" fmla="*/ 508000 w 508000"/>
                <a:gd name="connsiteY4" fmla="*/ 482610 h 495310"/>
                <a:gd name="connsiteX0" fmla="*/ 0 w 514350"/>
                <a:gd name="connsiteY0" fmla="*/ 495310 h 501660"/>
                <a:gd name="connsiteX1" fmla="*/ 69850 w 514350"/>
                <a:gd name="connsiteY1" fmla="*/ 444488 h 501660"/>
                <a:gd name="connsiteX2" fmla="*/ 254000 w 514350"/>
                <a:gd name="connsiteY2" fmla="*/ 10 h 501660"/>
                <a:gd name="connsiteX3" fmla="*/ 444500 w 514350"/>
                <a:gd name="connsiteY3" fmla="*/ 431808 h 501660"/>
                <a:gd name="connsiteX4" fmla="*/ 514350 w 514350"/>
                <a:gd name="connsiteY4" fmla="*/ 501660 h 5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501660">
                  <a:moveTo>
                    <a:pt x="0" y="495310"/>
                  </a:moveTo>
                  <a:cubicBezTo>
                    <a:pt x="7408" y="474134"/>
                    <a:pt x="27517" y="527038"/>
                    <a:pt x="69850" y="444488"/>
                  </a:cubicBezTo>
                  <a:cubicBezTo>
                    <a:pt x="112183" y="361938"/>
                    <a:pt x="191558" y="2123"/>
                    <a:pt x="254000" y="10"/>
                  </a:cubicBezTo>
                  <a:cubicBezTo>
                    <a:pt x="316442" y="-2103"/>
                    <a:pt x="402167" y="351375"/>
                    <a:pt x="444500" y="431808"/>
                  </a:cubicBezTo>
                  <a:cubicBezTo>
                    <a:pt x="486833" y="512241"/>
                    <a:pt x="504825" y="478376"/>
                    <a:pt x="514350" y="501660"/>
                  </a:cubicBezTo>
                </a:path>
              </a:pathLst>
            </a:custGeom>
            <a:gradFill>
              <a:gsLst>
                <a:gs pos="0">
                  <a:srgbClr val="FF0000"/>
                </a:gs>
                <a:gs pos="43000">
                  <a:schemeClr val="accent1">
                    <a:lumMod val="45000"/>
                    <a:lumOff val="55000"/>
                  </a:schemeClr>
                </a:gs>
                <a:gs pos="65000">
                  <a:srgbClr val="FFC000"/>
                </a:gs>
                <a:gs pos="100000">
                  <a:srgbClr val="FFFF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 flipH="1">
              <a:off x="3099006" y="5397183"/>
              <a:ext cx="612594" cy="752553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6" h="10167">
                  <a:moveTo>
                    <a:pt x="0" y="10167"/>
                  </a:moveTo>
                  <a:cubicBezTo>
                    <a:pt x="114" y="10004"/>
                    <a:pt x="2359" y="7240"/>
                    <a:pt x="2381" y="5010"/>
                  </a:cubicBezTo>
                  <a:cubicBezTo>
                    <a:pt x="2403" y="2780"/>
                    <a:pt x="3730" y="4795"/>
                    <a:pt x="4206" y="3978"/>
                  </a:cubicBezTo>
                  <a:cubicBezTo>
                    <a:pt x="4682" y="3161"/>
                    <a:pt x="4658" y="-686"/>
                    <a:pt x="5236" y="108"/>
                  </a:cubicBezTo>
                  <a:cubicBezTo>
                    <a:pt x="5814" y="902"/>
                    <a:pt x="6783" y="7064"/>
                    <a:pt x="7673" y="8740"/>
                  </a:cubicBezTo>
                  <a:cubicBezTo>
                    <a:pt x="8127" y="10051"/>
                    <a:pt x="10240" y="9869"/>
                    <a:pt x="10576" y="10167"/>
                  </a:cubicBezTo>
                </a:path>
              </a:pathLst>
            </a:cu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081704" y="483874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G(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-</a:t>
            </a:r>
            <a:r>
              <a:rPr lang="en-US" b="1" baseline="-25000" dirty="0">
                <a:latin typeface="Calibri" pitchFamily="34" charset="0"/>
                <a:cs typeface="Arial" pitchFamily="34" charset="0"/>
              </a:rPr>
              <a:t>o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639196" y="6152284"/>
            <a:ext cx="432048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3821431" y="4771709"/>
            <a:ext cx="7187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signal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3" name="AutoShape 57"/>
          <p:cNvSpPr>
            <a:spLocks noChangeArrowheads="1"/>
          </p:cNvSpPr>
          <p:nvPr/>
        </p:nvSpPr>
        <p:spPr bwMode="auto">
          <a:xfrm>
            <a:off x="6039346" y="2781300"/>
            <a:ext cx="863600" cy="215900"/>
          </a:xfrm>
          <a:prstGeom prst="rtTriangl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530498" y="6076119"/>
            <a:ext cx="898949" cy="107095"/>
            <a:chOff x="5560784" y="6316447"/>
            <a:chExt cx="898949" cy="107095"/>
          </a:xfrm>
        </p:grpSpPr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55607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56750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57893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1"/>
            <p:cNvSpPr>
              <a:spLocks noChangeArrowheads="1"/>
            </p:cNvSpPr>
            <p:nvPr/>
          </p:nvSpPr>
          <p:spPr bwMode="auto">
            <a:xfrm>
              <a:off x="5903684" y="6316451"/>
              <a:ext cx="98849" cy="10708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60179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1"/>
            <p:cNvSpPr>
              <a:spLocks noChangeArrowheads="1"/>
            </p:cNvSpPr>
            <p:nvPr/>
          </p:nvSpPr>
          <p:spPr bwMode="auto">
            <a:xfrm>
              <a:off x="61322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1"/>
            <p:cNvSpPr>
              <a:spLocks noChangeArrowheads="1"/>
            </p:cNvSpPr>
            <p:nvPr/>
          </p:nvSpPr>
          <p:spPr bwMode="auto">
            <a:xfrm>
              <a:off x="62465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51"/>
            <p:cNvSpPr>
              <a:spLocks noChangeArrowheads="1"/>
            </p:cNvSpPr>
            <p:nvPr/>
          </p:nvSpPr>
          <p:spPr bwMode="auto">
            <a:xfrm>
              <a:off x="63608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Rectangle 54"/>
          <p:cNvSpPr>
            <a:spLocks noChangeArrowheads="1"/>
          </p:cNvSpPr>
          <p:nvPr/>
        </p:nvSpPr>
        <p:spPr bwMode="auto">
          <a:xfrm>
            <a:off x="6628023" y="5879632"/>
            <a:ext cx="448116" cy="10630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2096944" y="528070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-</a:t>
            </a:r>
            <a:r>
              <a:rPr lang="en-US" b="1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: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37644" y="4503764"/>
            <a:ext cx="3437631" cy="1967914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2280418" y="7342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+mj-lt"/>
              </a:rPr>
              <a:t>Spatial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reversible (backward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)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free space scheme 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of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photon echo QM:</a:t>
            </a:r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266834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54870" y="432683"/>
            <a:ext cx="8568952" cy="6186309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26" name="Rectangle 30"/>
          <p:cNvSpPr/>
          <p:nvPr/>
        </p:nvSpPr>
        <p:spPr>
          <a:xfrm>
            <a:off x="2279576" y="704310"/>
            <a:ext cx="7776864" cy="492443"/>
          </a:xfrm>
          <a:prstGeom prst="rect">
            <a:avLst/>
          </a:prstGeom>
          <a:solidFill>
            <a:srgbClr val="00B0F0">
              <a:alpha val="1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1">
                <a:solidFill>
                  <a:srgbClr val="000099"/>
                </a:solidFill>
              </a:rPr>
              <a:t/>
            </a:r>
            <a:br>
              <a:rPr lang="en-US" sz="1400" b="1" i="1">
                <a:solidFill>
                  <a:srgbClr val="000099"/>
                </a:solidFill>
              </a:rPr>
            </a:br>
            <a:endParaRPr lang="en-US" sz="1400" b="1" i="1">
              <a:solidFill>
                <a:srgbClr val="000099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64101" y="568325"/>
            <a:ext cx="2176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ko-KR" sz="1200" b="1" i="1">
              <a:solidFill>
                <a:schemeClr val="accent2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045200" y="2586038"/>
            <a:ext cx="922338" cy="417512"/>
          </a:xfrm>
          <a:prstGeom prst="rect">
            <a:avLst/>
          </a:prstGeom>
          <a:solidFill>
            <a:srgbClr val="FF66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022976" y="1957388"/>
            <a:ext cx="1152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>
                <a:solidFill>
                  <a:srgbClr val="800000"/>
                </a:solidFill>
                <a:latin typeface="Times New Roman" pitchFamily="18" charset="0"/>
                <a:ea typeface="Batang" pitchFamily="18" charset="-127"/>
              </a:rPr>
              <a:t>Medium</a:t>
            </a:r>
            <a:endParaRPr lang="ru-RU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5375275" y="3357563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Resonant absorption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279577" y="1340768"/>
            <a:ext cx="7704856" cy="291422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937644" y="4579964"/>
            <a:ext cx="815866" cy="3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784485" y="4293096"/>
            <a:ext cx="3164628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rgbClr val="000099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5506538" y="4935578"/>
            <a:ext cx="3418735" cy="1427846"/>
            <a:chOff x="2377401" y="4704872"/>
            <a:chExt cx="3418735" cy="1427846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2391679" y="5700462"/>
              <a:ext cx="2650255" cy="14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2409251" y="5899784"/>
              <a:ext cx="2650255" cy="156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5090260" y="5816147"/>
              <a:ext cx="462394" cy="31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1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084862" y="5517231"/>
              <a:ext cx="711274" cy="26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 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2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094818" y="4704872"/>
              <a:ext cx="485293" cy="3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3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2381794" y="4843767"/>
              <a:ext cx="1350939" cy="229026"/>
              <a:chOff x="1499" y="1427"/>
              <a:chExt cx="1230" cy="293"/>
            </a:xfrm>
          </p:grpSpPr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1502" y="1427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 flipV="1">
                <a:off x="1499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3718453" y="4845331"/>
              <a:ext cx="1347643" cy="227463"/>
              <a:chOff x="2686" y="1429"/>
              <a:chExt cx="1227" cy="291"/>
            </a:xfrm>
          </p:grpSpPr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 flipH="1" flipV="1">
                <a:off x="2686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 flipH="1">
                <a:off x="2686" y="1429"/>
                <a:ext cx="1227" cy="161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2 h 201"/>
                  <a:gd name="T6" fmla="*/ 623 w 1280"/>
                  <a:gd name="T7" fmla="*/ 5 h 201"/>
                  <a:gd name="T8" fmla="*/ 492 w 1280"/>
                  <a:gd name="T9" fmla="*/ 4 h 201"/>
                  <a:gd name="T10" fmla="*/ 0 w 1280"/>
                  <a:gd name="T11" fmla="*/ 4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V="1">
              <a:off x="2790370" y="4964142"/>
              <a:ext cx="0" cy="9489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21"/>
            <p:cNvGrpSpPr>
              <a:grpSpLocks/>
            </p:cNvGrpSpPr>
            <p:nvPr/>
          </p:nvGrpSpPr>
          <p:grpSpPr bwMode="auto">
            <a:xfrm>
              <a:off x="3072639" y="4955542"/>
              <a:ext cx="524999" cy="737103"/>
              <a:chOff x="2119" y="1580"/>
              <a:chExt cx="478" cy="943"/>
            </a:xfrm>
          </p:grpSpPr>
          <p:sp>
            <p:nvSpPr>
              <p:cNvPr id="66" name="Text Box 22"/>
              <p:cNvSpPr txBox="1">
                <a:spLocks noChangeArrowheads="1"/>
              </p:cNvSpPr>
              <p:nvPr/>
            </p:nvSpPr>
            <p:spPr bwMode="auto">
              <a:xfrm>
                <a:off x="2119" y="1985"/>
                <a:ext cx="4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1</a:t>
                </a:r>
                <a:endParaRPr lang="ru-RU"/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2497" y="1580"/>
                <a:ext cx="0" cy="94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4016096" y="5247102"/>
              <a:ext cx="467885" cy="31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dirty="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E</a:t>
              </a:r>
              <a:r>
                <a:rPr lang="en-US" altLang="ko-KR" baseline="-25000" dirty="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2</a:t>
              </a:r>
              <a:endParaRPr lang="ru-RU" dirty="0"/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4857417" y="5257265"/>
              <a:ext cx="645814" cy="316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solidFill>
                    <a:srgbClr val="0000FF"/>
                  </a:solidFill>
                  <a:latin typeface="Times New Roman" pitchFamily="18" charset="0"/>
                  <a:ea typeface="Batang" pitchFamily="18" charset="-127"/>
                </a:rPr>
                <a:t>E</a:t>
              </a:r>
              <a:r>
                <a:rPr lang="en-US" altLang="ko-KR" baseline="-25000">
                  <a:solidFill>
                    <a:srgbClr val="0000FF"/>
                  </a:solidFill>
                  <a:latin typeface="Times New Roman" pitchFamily="18" charset="0"/>
                  <a:ea typeface="Batang" pitchFamily="18" charset="-127"/>
                </a:rPr>
                <a:t>echo</a:t>
              </a:r>
              <a:endParaRPr lang="ru-RU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377401" y="4885195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 flipH="1" flipV="1">
              <a:off x="3779960" y="4961798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2738748" y="492036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3460347" y="5628549"/>
              <a:ext cx="98849" cy="1070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3"/>
            <p:cNvSpPr>
              <a:spLocks noChangeArrowheads="1"/>
            </p:cNvSpPr>
            <p:nvPr/>
          </p:nvSpPr>
          <p:spPr bwMode="auto">
            <a:xfrm rot="16200000">
              <a:off x="3058477" y="4624802"/>
              <a:ext cx="106305" cy="69743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Freeform 6"/>
          <p:cNvSpPr>
            <a:spLocks/>
          </p:cNvSpPr>
          <p:nvPr/>
        </p:nvSpPr>
        <p:spPr bwMode="auto">
          <a:xfrm>
            <a:off x="2440856" y="6159262"/>
            <a:ext cx="252028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56" y="11"/>
              </a:cxn>
            </a:cxnLst>
            <a:rect l="0" t="0" r="r" b="b"/>
            <a:pathLst>
              <a:path w="6156" h="11">
                <a:moveTo>
                  <a:pt x="0" y="0"/>
                </a:moveTo>
                <a:lnTo>
                  <a:pt x="6156" y="1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081704" y="483874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G(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-</a:t>
            </a:r>
            <a:r>
              <a:rPr lang="en-US" b="1" baseline="-25000" dirty="0">
                <a:latin typeface="Calibri" pitchFamily="34" charset="0"/>
                <a:cs typeface="Arial" pitchFamily="34" charset="0"/>
              </a:rPr>
              <a:t>o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639196" y="6152284"/>
            <a:ext cx="432048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3821431" y="4771709"/>
            <a:ext cx="7187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signal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3" name="AutoShape 57"/>
          <p:cNvSpPr>
            <a:spLocks noChangeArrowheads="1"/>
          </p:cNvSpPr>
          <p:nvPr/>
        </p:nvSpPr>
        <p:spPr bwMode="auto">
          <a:xfrm>
            <a:off x="6039346" y="2781300"/>
            <a:ext cx="863600" cy="215900"/>
          </a:xfrm>
          <a:prstGeom prst="rtTriangl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530498" y="6076119"/>
            <a:ext cx="898949" cy="107095"/>
            <a:chOff x="5560784" y="6316447"/>
            <a:chExt cx="898949" cy="107095"/>
          </a:xfrm>
        </p:grpSpPr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55607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56750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57893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1"/>
            <p:cNvSpPr>
              <a:spLocks noChangeArrowheads="1"/>
            </p:cNvSpPr>
            <p:nvPr/>
          </p:nvSpPr>
          <p:spPr bwMode="auto">
            <a:xfrm>
              <a:off x="5903684" y="6316451"/>
              <a:ext cx="98849" cy="10708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60179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1"/>
            <p:cNvSpPr>
              <a:spLocks noChangeArrowheads="1"/>
            </p:cNvSpPr>
            <p:nvPr/>
          </p:nvSpPr>
          <p:spPr bwMode="auto">
            <a:xfrm>
              <a:off x="61322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1"/>
            <p:cNvSpPr>
              <a:spLocks noChangeArrowheads="1"/>
            </p:cNvSpPr>
            <p:nvPr/>
          </p:nvSpPr>
          <p:spPr bwMode="auto">
            <a:xfrm>
              <a:off x="62465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51"/>
            <p:cNvSpPr>
              <a:spLocks noChangeArrowheads="1"/>
            </p:cNvSpPr>
            <p:nvPr/>
          </p:nvSpPr>
          <p:spPr bwMode="auto">
            <a:xfrm>
              <a:off x="63608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Rectangle 54"/>
          <p:cNvSpPr>
            <a:spLocks noChangeArrowheads="1"/>
          </p:cNvSpPr>
          <p:nvPr/>
        </p:nvSpPr>
        <p:spPr bwMode="auto">
          <a:xfrm>
            <a:off x="6628023" y="5879632"/>
            <a:ext cx="448116" cy="10630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2096944" y="528070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-</a:t>
            </a:r>
            <a:r>
              <a:rPr lang="en-US" b="1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: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 flipH="1">
            <a:off x="9028160" y="3182848"/>
            <a:ext cx="554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aseline="-25000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2</a:t>
            </a:r>
            <a:endParaRPr lang="ru-RU" dirty="0"/>
          </a:p>
        </p:txBody>
      </p:sp>
      <p:grpSp>
        <p:nvGrpSpPr>
          <p:cNvPr id="83" name="Группа 82"/>
          <p:cNvGrpSpPr/>
          <p:nvPr/>
        </p:nvGrpSpPr>
        <p:grpSpPr>
          <a:xfrm flipH="1">
            <a:off x="9077707" y="2057079"/>
            <a:ext cx="688957" cy="1056164"/>
            <a:chOff x="2782276" y="1819043"/>
            <a:chExt cx="572447" cy="1056164"/>
          </a:xfrm>
        </p:grpSpPr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2782276" y="1819043"/>
              <a:ext cx="240325" cy="1056164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80 h 10180"/>
                <a:gd name="connsiteX1" fmla="*/ 3337 w 10576"/>
                <a:gd name="connsiteY1" fmla="*/ 8303 h 10180"/>
                <a:gd name="connsiteX2" fmla="*/ 4206 w 10576"/>
                <a:gd name="connsiteY2" fmla="*/ 3991 h 10180"/>
                <a:gd name="connsiteX3" fmla="*/ 5236 w 10576"/>
                <a:gd name="connsiteY3" fmla="*/ 121 h 10180"/>
                <a:gd name="connsiteX4" fmla="*/ 7673 w 10576"/>
                <a:gd name="connsiteY4" fmla="*/ 8753 h 10180"/>
                <a:gd name="connsiteX5" fmla="*/ 10576 w 10576"/>
                <a:gd name="connsiteY5" fmla="*/ 10180 h 10180"/>
                <a:gd name="connsiteX0" fmla="*/ 0 w 10576"/>
                <a:gd name="connsiteY0" fmla="*/ 10190 h 10190"/>
                <a:gd name="connsiteX1" fmla="*/ 4206 w 10576"/>
                <a:gd name="connsiteY1" fmla="*/ 4001 h 10190"/>
                <a:gd name="connsiteX2" fmla="*/ 5236 w 10576"/>
                <a:gd name="connsiteY2" fmla="*/ 131 h 10190"/>
                <a:gd name="connsiteX3" fmla="*/ 7673 w 10576"/>
                <a:gd name="connsiteY3" fmla="*/ 8763 h 10190"/>
                <a:gd name="connsiteX4" fmla="*/ 10576 w 10576"/>
                <a:gd name="connsiteY4" fmla="*/ 10190 h 10190"/>
                <a:gd name="connsiteX0" fmla="*/ 0 w 10576"/>
                <a:gd name="connsiteY0" fmla="*/ 10060 h 10060"/>
                <a:gd name="connsiteX1" fmla="*/ 3250 w 10576"/>
                <a:gd name="connsiteY1" fmla="*/ 8380 h 10060"/>
                <a:gd name="connsiteX2" fmla="*/ 5236 w 10576"/>
                <a:gd name="connsiteY2" fmla="*/ 1 h 10060"/>
                <a:gd name="connsiteX3" fmla="*/ 7673 w 10576"/>
                <a:gd name="connsiteY3" fmla="*/ 8633 h 10060"/>
                <a:gd name="connsiteX4" fmla="*/ 10576 w 10576"/>
                <a:gd name="connsiteY4" fmla="*/ 10060 h 1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6" h="10060">
                  <a:moveTo>
                    <a:pt x="0" y="10060"/>
                  </a:moveTo>
                  <a:cubicBezTo>
                    <a:pt x="876" y="8771"/>
                    <a:pt x="2377" y="10057"/>
                    <a:pt x="3250" y="8380"/>
                  </a:cubicBezTo>
                  <a:cubicBezTo>
                    <a:pt x="4123" y="6704"/>
                    <a:pt x="4499" y="-41"/>
                    <a:pt x="5236" y="1"/>
                  </a:cubicBezTo>
                  <a:cubicBezTo>
                    <a:pt x="5973" y="43"/>
                    <a:pt x="6783" y="6957"/>
                    <a:pt x="7673" y="8633"/>
                  </a:cubicBezTo>
                  <a:cubicBezTo>
                    <a:pt x="8127" y="9944"/>
                    <a:pt x="10240" y="9762"/>
                    <a:pt x="10576" y="1006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3022601" y="2849218"/>
              <a:ext cx="332122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Скругленный прямоугольник 85"/>
          <p:cNvSpPr/>
          <p:nvPr/>
        </p:nvSpPr>
        <p:spPr>
          <a:xfrm>
            <a:off x="1937644" y="4503764"/>
            <a:ext cx="3437631" cy="1967914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2631589" y="5002265"/>
            <a:ext cx="1518006" cy="1147471"/>
            <a:chOff x="2631589" y="5002265"/>
            <a:chExt cx="1518006" cy="1147471"/>
          </a:xfrm>
        </p:grpSpPr>
        <p:sp>
          <p:nvSpPr>
            <p:cNvPr id="88" name="Полилиния 87"/>
            <p:cNvSpPr/>
            <p:nvPr/>
          </p:nvSpPr>
          <p:spPr>
            <a:xfrm flipH="1">
              <a:off x="2631589" y="5002265"/>
              <a:ext cx="1518006" cy="1141360"/>
            </a:xfrm>
            <a:custGeom>
              <a:avLst/>
              <a:gdLst>
                <a:gd name="connsiteX0" fmla="*/ 0 w 508000"/>
                <a:gd name="connsiteY0" fmla="*/ 495313 h 495313"/>
                <a:gd name="connsiteX1" fmla="*/ 254000 w 508000"/>
                <a:gd name="connsiteY1" fmla="*/ 13 h 495313"/>
                <a:gd name="connsiteX2" fmla="*/ 508000 w 508000"/>
                <a:gd name="connsiteY2" fmla="*/ 482613 h 495313"/>
                <a:gd name="connsiteX0" fmla="*/ 0 w 508000"/>
                <a:gd name="connsiteY0" fmla="*/ 495527 h 495527"/>
                <a:gd name="connsiteX1" fmla="*/ 254000 w 508000"/>
                <a:gd name="connsiteY1" fmla="*/ 227 h 495527"/>
                <a:gd name="connsiteX2" fmla="*/ 444500 w 508000"/>
                <a:gd name="connsiteY2" fmla="*/ 432025 h 495527"/>
                <a:gd name="connsiteX3" fmla="*/ 508000 w 508000"/>
                <a:gd name="connsiteY3" fmla="*/ 482827 h 495527"/>
                <a:gd name="connsiteX0" fmla="*/ 0 w 508000"/>
                <a:gd name="connsiteY0" fmla="*/ 495359 h 504365"/>
                <a:gd name="connsiteX1" fmla="*/ 57150 w 508000"/>
                <a:gd name="connsiteY1" fmla="*/ 463594 h 504365"/>
                <a:gd name="connsiteX2" fmla="*/ 254000 w 508000"/>
                <a:gd name="connsiteY2" fmla="*/ 59 h 504365"/>
                <a:gd name="connsiteX3" fmla="*/ 444500 w 508000"/>
                <a:gd name="connsiteY3" fmla="*/ 431857 h 504365"/>
                <a:gd name="connsiteX4" fmla="*/ 508000 w 508000"/>
                <a:gd name="connsiteY4" fmla="*/ 482659 h 504365"/>
                <a:gd name="connsiteX0" fmla="*/ 0 w 508000"/>
                <a:gd name="connsiteY0" fmla="*/ 495310 h 495310"/>
                <a:gd name="connsiteX1" fmla="*/ 69850 w 508000"/>
                <a:gd name="connsiteY1" fmla="*/ 444488 h 495310"/>
                <a:gd name="connsiteX2" fmla="*/ 254000 w 508000"/>
                <a:gd name="connsiteY2" fmla="*/ 10 h 495310"/>
                <a:gd name="connsiteX3" fmla="*/ 444500 w 508000"/>
                <a:gd name="connsiteY3" fmla="*/ 431808 h 495310"/>
                <a:gd name="connsiteX4" fmla="*/ 508000 w 508000"/>
                <a:gd name="connsiteY4" fmla="*/ 482610 h 495310"/>
                <a:gd name="connsiteX0" fmla="*/ 0 w 514350"/>
                <a:gd name="connsiteY0" fmla="*/ 495310 h 501660"/>
                <a:gd name="connsiteX1" fmla="*/ 69850 w 514350"/>
                <a:gd name="connsiteY1" fmla="*/ 444488 h 501660"/>
                <a:gd name="connsiteX2" fmla="*/ 254000 w 514350"/>
                <a:gd name="connsiteY2" fmla="*/ 10 h 501660"/>
                <a:gd name="connsiteX3" fmla="*/ 444500 w 514350"/>
                <a:gd name="connsiteY3" fmla="*/ 431808 h 501660"/>
                <a:gd name="connsiteX4" fmla="*/ 514350 w 514350"/>
                <a:gd name="connsiteY4" fmla="*/ 501660 h 5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501660">
                  <a:moveTo>
                    <a:pt x="0" y="495310"/>
                  </a:moveTo>
                  <a:cubicBezTo>
                    <a:pt x="7408" y="474134"/>
                    <a:pt x="27517" y="527038"/>
                    <a:pt x="69850" y="444488"/>
                  </a:cubicBezTo>
                  <a:cubicBezTo>
                    <a:pt x="112183" y="361938"/>
                    <a:pt x="191558" y="2123"/>
                    <a:pt x="254000" y="10"/>
                  </a:cubicBezTo>
                  <a:cubicBezTo>
                    <a:pt x="316442" y="-2103"/>
                    <a:pt x="402167" y="351375"/>
                    <a:pt x="444500" y="431808"/>
                  </a:cubicBezTo>
                  <a:cubicBezTo>
                    <a:pt x="486833" y="512241"/>
                    <a:pt x="504825" y="478376"/>
                    <a:pt x="514350" y="501660"/>
                  </a:cubicBezTo>
                </a:path>
              </a:pathLst>
            </a:custGeom>
            <a:gradFill>
              <a:gsLst>
                <a:gs pos="0">
                  <a:srgbClr val="FF0000"/>
                </a:gs>
                <a:gs pos="43000">
                  <a:schemeClr val="accent1">
                    <a:lumMod val="45000"/>
                    <a:lumOff val="55000"/>
                  </a:schemeClr>
                </a:gs>
                <a:gs pos="65000">
                  <a:srgbClr val="FFC000"/>
                </a:gs>
                <a:gs pos="100000">
                  <a:srgbClr val="FFFF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 flipH="1">
              <a:off x="3099006" y="5397183"/>
              <a:ext cx="612594" cy="752553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6" h="10167">
                  <a:moveTo>
                    <a:pt x="0" y="10167"/>
                  </a:moveTo>
                  <a:cubicBezTo>
                    <a:pt x="114" y="10004"/>
                    <a:pt x="2359" y="7240"/>
                    <a:pt x="2381" y="5010"/>
                  </a:cubicBezTo>
                  <a:cubicBezTo>
                    <a:pt x="2403" y="2780"/>
                    <a:pt x="3730" y="4795"/>
                    <a:pt x="4206" y="3978"/>
                  </a:cubicBezTo>
                  <a:cubicBezTo>
                    <a:pt x="4682" y="3161"/>
                    <a:pt x="4658" y="-686"/>
                    <a:pt x="5236" y="108"/>
                  </a:cubicBezTo>
                  <a:cubicBezTo>
                    <a:pt x="5814" y="902"/>
                    <a:pt x="6783" y="7064"/>
                    <a:pt x="7673" y="8740"/>
                  </a:cubicBezTo>
                  <a:cubicBezTo>
                    <a:pt x="8127" y="10051"/>
                    <a:pt x="10240" y="9869"/>
                    <a:pt x="10576" y="10167"/>
                  </a:cubicBezTo>
                </a:path>
              </a:pathLst>
            </a:cu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280418" y="7342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+mj-lt"/>
              </a:rPr>
              <a:t>Spatial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reversible (backward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)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free space scheme 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of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photon echo QM:</a:t>
            </a:r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102276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54870" y="432683"/>
            <a:ext cx="8568952" cy="6186309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26" name="Rectangle 30"/>
          <p:cNvSpPr/>
          <p:nvPr/>
        </p:nvSpPr>
        <p:spPr>
          <a:xfrm>
            <a:off x="2279576" y="704310"/>
            <a:ext cx="7776864" cy="492443"/>
          </a:xfrm>
          <a:prstGeom prst="rect">
            <a:avLst/>
          </a:prstGeom>
          <a:solidFill>
            <a:srgbClr val="00B0F0">
              <a:alpha val="1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1">
                <a:solidFill>
                  <a:srgbClr val="000099"/>
                </a:solidFill>
              </a:rPr>
              <a:t/>
            </a:r>
            <a:br>
              <a:rPr lang="en-US" sz="1400" b="1" i="1">
                <a:solidFill>
                  <a:srgbClr val="000099"/>
                </a:solidFill>
              </a:rPr>
            </a:br>
            <a:endParaRPr lang="en-US" sz="1400" b="1" i="1">
              <a:solidFill>
                <a:srgbClr val="000099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64101" y="568325"/>
            <a:ext cx="2176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ko-KR" sz="1200" b="1" i="1">
              <a:solidFill>
                <a:schemeClr val="accent2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045200" y="2586038"/>
            <a:ext cx="922338" cy="417512"/>
          </a:xfrm>
          <a:prstGeom prst="rect">
            <a:avLst/>
          </a:prstGeom>
          <a:solidFill>
            <a:srgbClr val="FF66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022976" y="1957388"/>
            <a:ext cx="1152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>
                <a:solidFill>
                  <a:srgbClr val="800000"/>
                </a:solidFill>
                <a:latin typeface="Times New Roman" pitchFamily="18" charset="0"/>
                <a:ea typeface="Batang" pitchFamily="18" charset="-127"/>
              </a:rPr>
              <a:t>Medium</a:t>
            </a:r>
            <a:endParaRPr lang="ru-RU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5375275" y="3357563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Resonant absorption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279577" y="1340768"/>
            <a:ext cx="7704856" cy="291422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937644" y="4579964"/>
            <a:ext cx="815866" cy="3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784485" y="4293096"/>
            <a:ext cx="3164628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rgbClr val="000099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5506538" y="4935578"/>
            <a:ext cx="3418735" cy="1427846"/>
            <a:chOff x="2377401" y="4704872"/>
            <a:chExt cx="3418735" cy="1427846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2391679" y="5700462"/>
              <a:ext cx="2650255" cy="14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2409251" y="5899784"/>
              <a:ext cx="2650255" cy="156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5090260" y="5816147"/>
              <a:ext cx="462394" cy="31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1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084862" y="5517231"/>
              <a:ext cx="711274" cy="26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 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2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094818" y="4704872"/>
              <a:ext cx="485293" cy="3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3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2381794" y="4843767"/>
              <a:ext cx="1350939" cy="229026"/>
              <a:chOff x="1499" y="1427"/>
              <a:chExt cx="1230" cy="293"/>
            </a:xfrm>
          </p:grpSpPr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1502" y="1427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 flipV="1">
                <a:off x="1499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3718453" y="4845331"/>
              <a:ext cx="1347643" cy="227463"/>
              <a:chOff x="2686" y="1429"/>
              <a:chExt cx="1227" cy="291"/>
            </a:xfrm>
          </p:grpSpPr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 flipH="1" flipV="1">
                <a:off x="2686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 flipH="1">
                <a:off x="2686" y="1429"/>
                <a:ext cx="1227" cy="161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2 h 201"/>
                  <a:gd name="T6" fmla="*/ 623 w 1280"/>
                  <a:gd name="T7" fmla="*/ 5 h 201"/>
                  <a:gd name="T8" fmla="*/ 492 w 1280"/>
                  <a:gd name="T9" fmla="*/ 4 h 201"/>
                  <a:gd name="T10" fmla="*/ 0 w 1280"/>
                  <a:gd name="T11" fmla="*/ 4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V="1">
              <a:off x="2790370" y="4964142"/>
              <a:ext cx="0" cy="9489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21"/>
            <p:cNvGrpSpPr>
              <a:grpSpLocks/>
            </p:cNvGrpSpPr>
            <p:nvPr/>
          </p:nvGrpSpPr>
          <p:grpSpPr bwMode="auto">
            <a:xfrm>
              <a:off x="3072639" y="4955542"/>
              <a:ext cx="524999" cy="737103"/>
              <a:chOff x="2119" y="1580"/>
              <a:chExt cx="478" cy="943"/>
            </a:xfrm>
          </p:grpSpPr>
          <p:sp>
            <p:nvSpPr>
              <p:cNvPr id="66" name="Text Box 22"/>
              <p:cNvSpPr txBox="1">
                <a:spLocks noChangeArrowheads="1"/>
              </p:cNvSpPr>
              <p:nvPr/>
            </p:nvSpPr>
            <p:spPr bwMode="auto">
              <a:xfrm>
                <a:off x="2119" y="1985"/>
                <a:ext cx="4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1</a:t>
                </a:r>
                <a:endParaRPr lang="ru-RU"/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2497" y="1580"/>
                <a:ext cx="0" cy="94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4016096" y="5247102"/>
              <a:ext cx="467885" cy="31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dirty="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E</a:t>
              </a:r>
              <a:r>
                <a:rPr lang="en-US" altLang="ko-KR" baseline="-25000" dirty="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2</a:t>
              </a:r>
              <a:endParaRPr lang="ru-RU" dirty="0"/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4857417" y="5257265"/>
              <a:ext cx="645814" cy="316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solidFill>
                    <a:srgbClr val="0000FF"/>
                  </a:solidFill>
                  <a:latin typeface="Times New Roman" pitchFamily="18" charset="0"/>
                  <a:ea typeface="Batang" pitchFamily="18" charset="-127"/>
                </a:rPr>
                <a:t>E</a:t>
              </a:r>
              <a:r>
                <a:rPr lang="en-US" altLang="ko-KR" baseline="-25000">
                  <a:solidFill>
                    <a:srgbClr val="0000FF"/>
                  </a:solidFill>
                  <a:latin typeface="Times New Roman" pitchFamily="18" charset="0"/>
                  <a:ea typeface="Batang" pitchFamily="18" charset="-127"/>
                </a:rPr>
                <a:t>echo</a:t>
              </a:r>
              <a:endParaRPr lang="ru-RU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377401" y="4885195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 flipH="1" flipV="1">
              <a:off x="3779960" y="4961798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2738748" y="492036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3460347" y="5628549"/>
              <a:ext cx="98849" cy="1070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3"/>
            <p:cNvSpPr>
              <a:spLocks noChangeArrowheads="1"/>
            </p:cNvSpPr>
            <p:nvPr/>
          </p:nvSpPr>
          <p:spPr bwMode="auto">
            <a:xfrm rot="16200000">
              <a:off x="3058477" y="4624802"/>
              <a:ext cx="106305" cy="69743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Freeform 6"/>
          <p:cNvSpPr>
            <a:spLocks/>
          </p:cNvSpPr>
          <p:nvPr/>
        </p:nvSpPr>
        <p:spPr bwMode="auto">
          <a:xfrm>
            <a:off x="2440856" y="6159262"/>
            <a:ext cx="252028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56" y="11"/>
              </a:cxn>
            </a:cxnLst>
            <a:rect l="0" t="0" r="r" b="b"/>
            <a:pathLst>
              <a:path w="6156" h="11">
                <a:moveTo>
                  <a:pt x="0" y="0"/>
                </a:moveTo>
                <a:lnTo>
                  <a:pt x="6156" y="1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081704" y="483874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G(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-</a:t>
            </a:r>
            <a:r>
              <a:rPr lang="en-US" b="1" baseline="-25000" dirty="0">
                <a:latin typeface="Calibri" pitchFamily="34" charset="0"/>
                <a:cs typeface="Arial" pitchFamily="34" charset="0"/>
              </a:rPr>
              <a:t>o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639196" y="6152284"/>
            <a:ext cx="432048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3821431" y="4771709"/>
            <a:ext cx="7187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signal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3" name="AutoShape 57"/>
          <p:cNvSpPr>
            <a:spLocks noChangeArrowheads="1"/>
          </p:cNvSpPr>
          <p:nvPr/>
        </p:nvSpPr>
        <p:spPr bwMode="auto">
          <a:xfrm>
            <a:off x="6039346" y="2781300"/>
            <a:ext cx="863600" cy="215900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530498" y="6076119"/>
            <a:ext cx="898949" cy="107095"/>
            <a:chOff x="5560784" y="6316447"/>
            <a:chExt cx="898949" cy="107095"/>
          </a:xfrm>
        </p:grpSpPr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55607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56750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57893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1"/>
            <p:cNvSpPr>
              <a:spLocks noChangeArrowheads="1"/>
            </p:cNvSpPr>
            <p:nvPr/>
          </p:nvSpPr>
          <p:spPr bwMode="auto">
            <a:xfrm>
              <a:off x="5903684" y="6316451"/>
              <a:ext cx="98849" cy="10708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60179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1"/>
            <p:cNvSpPr>
              <a:spLocks noChangeArrowheads="1"/>
            </p:cNvSpPr>
            <p:nvPr/>
          </p:nvSpPr>
          <p:spPr bwMode="auto">
            <a:xfrm>
              <a:off x="61322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1"/>
            <p:cNvSpPr>
              <a:spLocks noChangeArrowheads="1"/>
            </p:cNvSpPr>
            <p:nvPr/>
          </p:nvSpPr>
          <p:spPr bwMode="auto">
            <a:xfrm>
              <a:off x="62465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51"/>
            <p:cNvSpPr>
              <a:spLocks noChangeArrowheads="1"/>
            </p:cNvSpPr>
            <p:nvPr/>
          </p:nvSpPr>
          <p:spPr bwMode="auto">
            <a:xfrm>
              <a:off x="63608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Rectangle 54"/>
          <p:cNvSpPr>
            <a:spLocks noChangeArrowheads="1"/>
          </p:cNvSpPr>
          <p:nvPr/>
        </p:nvSpPr>
        <p:spPr bwMode="auto">
          <a:xfrm>
            <a:off x="6628023" y="5879632"/>
            <a:ext cx="448116" cy="10630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2096944" y="528070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-</a:t>
            </a:r>
            <a:r>
              <a:rPr lang="en-US" b="1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: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 flipH="1">
            <a:off x="4549779" y="3126244"/>
            <a:ext cx="554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aseline="-25000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2</a:t>
            </a:r>
            <a:endParaRPr lang="ru-RU" dirty="0"/>
          </a:p>
        </p:txBody>
      </p:sp>
      <p:grpSp>
        <p:nvGrpSpPr>
          <p:cNvPr id="83" name="Группа 82"/>
          <p:cNvGrpSpPr/>
          <p:nvPr/>
        </p:nvGrpSpPr>
        <p:grpSpPr>
          <a:xfrm flipH="1">
            <a:off x="4599326" y="2000475"/>
            <a:ext cx="688957" cy="1056164"/>
            <a:chOff x="2782276" y="1819043"/>
            <a:chExt cx="572447" cy="1056164"/>
          </a:xfrm>
        </p:grpSpPr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2782276" y="1819043"/>
              <a:ext cx="240325" cy="1056164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80 h 10180"/>
                <a:gd name="connsiteX1" fmla="*/ 3337 w 10576"/>
                <a:gd name="connsiteY1" fmla="*/ 8303 h 10180"/>
                <a:gd name="connsiteX2" fmla="*/ 4206 w 10576"/>
                <a:gd name="connsiteY2" fmla="*/ 3991 h 10180"/>
                <a:gd name="connsiteX3" fmla="*/ 5236 w 10576"/>
                <a:gd name="connsiteY3" fmla="*/ 121 h 10180"/>
                <a:gd name="connsiteX4" fmla="*/ 7673 w 10576"/>
                <a:gd name="connsiteY4" fmla="*/ 8753 h 10180"/>
                <a:gd name="connsiteX5" fmla="*/ 10576 w 10576"/>
                <a:gd name="connsiteY5" fmla="*/ 10180 h 10180"/>
                <a:gd name="connsiteX0" fmla="*/ 0 w 10576"/>
                <a:gd name="connsiteY0" fmla="*/ 10190 h 10190"/>
                <a:gd name="connsiteX1" fmla="*/ 4206 w 10576"/>
                <a:gd name="connsiteY1" fmla="*/ 4001 h 10190"/>
                <a:gd name="connsiteX2" fmla="*/ 5236 w 10576"/>
                <a:gd name="connsiteY2" fmla="*/ 131 h 10190"/>
                <a:gd name="connsiteX3" fmla="*/ 7673 w 10576"/>
                <a:gd name="connsiteY3" fmla="*/ 8763 h 10190"/>
                <a:gd name="connsiteX4" fmla="*/ 10576 w 10576"/>
                <a:gd name="connsiteY4" fmla="*/ 10190 h 10190"/>
                <a:gd name="connsiteX0" fmla="*/ 0 w 10576"/>
                <a:gd name="connsiteY0" fmla="*/ 10060 h 10060"/>
                <a:gd name="connsiteX1" fmla="*/ 3250 w 10576"/>
                <a:gd name="connsiteY1" fmla="*/ 8380 h 10060"/>
                <a:gd name="connsiteX2" fmla="*/ 5236 w 10576"/>
                <a:gd name="connsiteY2" fmla="*/ 1 h 10060"/>
                <a:gd name="connsiteX3" fmla="*/ 7673 w 10576"/>
                <a:gd name="connsiteY3" fmla="*/ 8633 h 10060"/>
                <a:gd name="connsiteX4" fmla="*/ 10576 w 10576"/>
                <a:gd name="connsiteY4" fmla="*/ 10060 h 1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6" h="10060">
                  <a:moveTo>
                    <a:pt x="0" y="10060"/>
                  </a:moveTo>
                  <a:cubicBezTo>
                    <a:pt x="876" y="8771"/>
                    <a:pt x="2377" y="10057"/>
                    <a:pt x="3250" y="8380"/>
                  </a:cubicBezTo>
                  <a:cubicBezTo>
                    <a:pt x="4123" y="6704"/>
                    <a:pt x="4499" y="-41"/>
                    <a:pt x="5236" y="1"/>
                  </a:cubicBezTo>
                  <a:cubicBezTo>
                    <a:pt x="5973" y="43"/>
                    <a:pt x="6783" y="6957"/>
                    <a:pt x="7673" y="8633"/>
                  </a:cubicBezTo>
                  <a:cubicBezTo>
                    <a:pt x="8127" y="9944"/>
                    <a:pt x="10240" y="9762"/>
                    <a:pt x="10576" y="1006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3022601" y="2849218"/>
              <a:ext cx="332122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Line 26"/>
          <p:cNvSpPr>
            <a:spLocks noChangeShapeType="1"/>
          </p:cNvSpPr>
          <p:nvPr/>
        </p:nvSpPr>
        <p:spPr bwMode="auto">
          <a:xfrm flipV="1">
            <a:off x="7136176" y="5186248"/>
            <a:ext cx="0" cy="73710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AutoShape 55"/>
          <p:cNvSpPr>
            <a:spLocks noChangeArrowheads="1"/>
          </p:cNvSpPr>
          <p:nvPr/>
        </p:nvSpPr>
        <p:spPr bwMode="auto">
          <a:xfrm rot="5400000" flipH="1">
            <a:off x="7494895" y="4805446"/>
            <a:ext cx="106305" cy="76004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937644" y="4503764"/>
            <a:ext cx="3437631" cy="1967914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Группа 88"/>
          <p:cNvGrpSpPr/>
          <p:nvPr/>
        </p:nvGrpSpPr>
        <p:grpSpPr>
          <a:xfrm>
            <a:off x="2631589" y="5002265"/>
            <a:ext cx="1518006" cy="1147471"/>
            <a:chOff x="2631589" y="5002265"/>
            <a:chExt cx="1518006" cy="1147471"/>
          </a:xfrm>
        </p:grpSpPr>
        <p:sp>
          <p:nvSpPr>
            <p:cNvPr id="90" name="Полилиния 89"/>
            <p:cNvSpPr/>
            <p:nvPr/>
          </p:nvSpPr>
          <p:spPr>
            <a:xfrm flipH="1">
              <a:off x="2631589" y="5002265"/>
              <a:ext cx="1518006" cy="1141360"/>
            </a:xfrm>
            <a:custGeom>
              <a:avLst/>
              <a:gdLst>
                <a:gd name="connsiteX0" fmla="*/ 0 w 508000"/>
                <a:gd name="connsiteY0" fmla="*/ 495313 h 495313"/>
                <a:gd name="connsiteX1" fmla="*/ 254000 w 508000"/>
                <a:gd name="connsiteY1" fmla="*/ 13 h 495313"/>
                <a:gd name="connsiteX2" fmla="*/ 508000 w 508000"/>
                <a:gd name="connsiteY2" fmla="*/ 482613 h 495313"/>
                <a:gd name="connsiteX0" fmla="*/ 0 w 508000"/>
                <a:gd name="connsiteY0" fmla="*/ 495527 h 495527"/>
                <a:gd name="connsiteX1" fmla="*/ 254000 w 508000"/>
                <a:gd name="connsiteY1" fmla="*/ 227 h 495527"/>
                <a:gd name="connsiteX2" fmla="*/ 444500 w 508000"/>
                <a:gd name="connsiteY2" fmla="*/ 432025 h 495527"/>
                <a:gd name="connsiteX3" fmla="*/ 508000 w 508000"/>
                <a:gd name="connsiteY3" fmla="*/ 482827 h 495527"/>
                <a:gd name="connsiteX0" fmla="*/ 0 w 508000"/>
                <a:gd name="connsiteY0" fmla="*/ 495359 h 504365"/>
                <a:gd name="connsiteX1" fmla="*/ 57150 w 508000"/>
                <a:gd name="connsiteY1" fmla="*/ 463594 h 504365"/>
                <a:gd name="connsiteX2" fmla="*/ 254000 w 508000"/>
                <a:gd name="connsiteY2" fmla="*/ 59 h 504365"/>
                <a:gd name="connsiteX3" fmla="*/ 444500 w 508000"/>
                <a:gd name="connsiteY3" fmla="*/ 431857 h 504365"/>
                <a:gd name="connsiteX4" fmla="*/ 508000 w 508000"/>
                <a:gd name="connsiteY4" fmla="*/ 482659 h 504365"/>
                <a:gd name="connsiteX0" fmla="*/ 0 w 508000"/>
                <a:gd name="connsiteY0" fmla="*/ 495310 h 495310"/>
                <a:gd name="connsiteX1" fmla="*/ 69850 w 508000"/>
                <a:gd name="connsiteY1" fmla="*/ 444488 h 495310"/>
                <a:gd name="connsiteX2" fmla="*/ 254000 w 508000"/>
                <a:gd name="connsiteY2" fmla="*/ 10 h 495310"/>
                <a:gd name="connsiteX3" fmla="*/ 444500 w 508000"/>
                <a:gd name="connsiteY3" fmla="*/ 431808 h 495310"/>
                <a:gd name="connsiteX4" fmla="*/ 508000 w 508000"/>
                <a:gd name="connsiteY4" fmla="*/ 482610 h 495310"/>
                <a:gd name="connsiteX0" fmla="*/ 0 w 514350"/>
                <a:gd name="connsiteY0" fmla="*/ 495310 h 501660"/>
                <a:gd name="connsiteX1" fmla="*/ 69850 w 514350"/>
                <a:gd name="connsiteY1" fmla="*/ 444488 h 501660"/>
                <a:gd name="connsiteX2" fmla="*/ 254000 w 514350"/>
                <a:gd name="connsiteY2" fmla="*/ 10 h 501660"/>
                <a:gd name="connsiteX3" fmla="*/ 444500 w 514350"/>
                <a:gd name="connsiteY3" fmla="*/ 431808 h 501660"/>
                <a:gd name="connsiteX4" fmla="*/ 514350 w 514350"/>
                <a:gd name="connsiteY4" fmla="*/ 501660 h 5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501660">
                  <a:moveTo>
                    <a:pt x="0" y="495310"/>
                  </a:moveTo>
                  <a:cubicBezTo>
                    <a:pt x="7408" y="474134"/>
                    <a:pt x="27517" y="527038"/>
                    <a:pt x="69850" y="444488"/>
                  </a:cubicBezTo>
                  <a:cubicBezTo>
                    <a:pt x="112183" y="361938"/>
                    <a:pt x="191558" y="2123"/>
                    <a:pt x="254000" y="10"/>
                  </a:cubicBezTo>
                  <a:cubicBezTo>
                    <a:pt x="316442" y="-2103"/>
                    <a:pt x="402167" y="351375"/>
                    <a:pt x="444500" y="431808"/>
                  </a:cubicBezTo>
                  <a:cubicBezTo>
                    <a:pt x="486833" y="512241"/>
                    <a:pt x="504825" y="478376"/>
                    <a:pt x="514350" y="501660"/>
                  </a:cubicBezTo>
                </a:path>
              </a:pathLst>
            </a:custGeom>
            <a:gradFill>
              <a:gsLst>
                <a:gs pos="0">
                  <a:srgbClr val="FF0000"/>
                </a:gs>
                <a:gs pos="43000">
                  <a:schemeClr val="accent1">
                    <a:lumMod val="45000"/>
                    <a:lumOff val="55000"/>
                  </a:schemeClr>
                </a:gs>
                <a:gs pos="65000">
                  <a:srgbClr val="FFC000"/>
                </a:gs>
                <a:gs pos="100000">
                  <a:srgbClr val="FFFF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1" name="Freeform 13"/>
            <p:cNvSpPr>
              <a:spLocks/>
            </p:cNvSpPr>
            <p:nvPr/>
          </p:nvSpPr>
          <p:spPr bwMode="auto">
            <a:xfrm flipH="1">
              <a:off x="3099006" y="5397183"/>
              <a:ext cx="612594" cy="752553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6" h="10167">
                  <a:moveTo>
                    <a:pt x="0" y="10167"/>
                  </a:moveTo>
                  <a:cubicBezTo>
                    <a:pt x="114" y="10004"/>
                    <a:pt x="2359" y="7240"/>
                    <a:pt x="2381" y="5010"/>
                  </a:cubicBezTo>
                  <a:cubicBezTo>
                    <a:pt x="2403" y="2780"/>
                    <a:pt x="3730" y="4795"/>
                    <a:pt x="4206" y="3978"/>
                  </a:cubicBezTo>
                  <a:cubicBezTo>
                    <a:pt x="4682" y="3161"/>
                    <a:pt x="4658" y="-686"/>
                    <a:pt x="5236" y="108"/>
                  </a:cubicBezTo>
                  <a:cubicBezTo>
                    <a:pt x="5814" y="902"/>
                    <a:pt x="6783" y="7064"/>
                    <a:pt x="7673" y="8740"/>
                  </a:cubicBezTo>
                  <a:cubicBezTo>
                    <a:pt x="8127" y="10051"/>
                    <a:pt x="10240" y="9869"/>
                    <a:pt x="10576" y="10167"/>
                  </a:cubicBezTo>
                </a:path>
              </a:pathLst>
            </a:cu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3" name="Text Box 26"/>
          <p:cNvSpPr txBox="1">
            <a:spLocks noChangeArrowheads="1"/>
          </p:cNvSpPr>
          <p:nvPr/>
        </p:nvSpPr>
        <p:spPr bwMode="auto">
          <a:xfrm>
            <a:off x="2280418" y="7342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+mj-lt"/>
              </a:rPr>
              <a:t>Spatial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reversible (backward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)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free space scheme 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of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photon echo QM:</a:t>
            </a:r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300971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2"/>
          <p:cNvSpPr txBox="1">
            <a:spLocks noChangeArrowheads="1"/>
          </p:cNvSpPr>
          <p:nvPr/>
        </p:nvSpPr>
        <p:spPr>
          <a:xfrm>
            <a:off x="0" y="86877"/>
            <a:ext cx="12103244" cy="6637213"/>
          </a:xfrm>
          <a:prstGeom prst="rect">
            <a:avLst/>
          </a:prstGeom>
          <a:solidFill>
            <a:srgbClr val="FFFFCC">
              <a:alpha val="28000"/>
            </a:srgbClr>
          </a:solidFill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endParaRPr lang="en-US" b="1" i="1" dirty="0" smtClean="0"/>
          </a:p>
          <a:p>
            <a:pPr algn="ctr">
              <a:lnSpc>
                <a:spcPct val="130000"/>
              </a:lnSpc>
              <a:buFontTx/>
              <a:buNone/>
            </a:pPr>
            <a:endParaRPr lang="en-US" altLang="ko-KR" b="1" i="1" dirty="0">
              <a:solidFill>
                <a:srgbClr val="000099"/>
              </a:solidFill>
              <a:ea typeface="굴림" pitchFamily="34" charset="-127"/>
            </a:endParaRPr>
          </a:p>
          <a:p>
            <a:pPr algn="ctr">
              <a:lnSpc>
                <a:spcPct val="130000"/>
              </a:lnSpc>
              <a:buFontTx/>
              <a:buNone/>
            </a:pPr>
            <a:endParaRPr lang="en-US" altLang="ko-KR" b="1" i="1" dirty="0" smtClean="0">
              <a:solidFill>
                <a:srgbClr val="000099"/>
              </a:solidFill>
              <a:ea typeface="굴림" pitchFamily="34" charset="-127"/>
            </a:endParaRPr>
          </a:p>
          <a:p>
            <a:pPr algn="ctr">
              <a:lnSpc>
                <a:spcPct val="130000"/>
              </a:lnSpc>
              <a:buFontTx/>
              <a:buNone/>
            </a:pPr>
            <a:endParaRPr lang="en-US" altLang="ko-KR" b="1" i="1" dirty="0">
              <a:solidFill>
                <a:srgbClr val="000099"/>
              </a:solidFill>
              <a:ea typeface="굴림" pitchFamily="34" charset="-127"/>
            </a:endParaRPr>
          </a:p>
          <a:p>
            <a:pPr algn="ctr">
              <a:lnSpc>
                <a:spcPct val="130000"/>
              </a:lnSpc>
              <a:buFontTx/>
              <a:buNone/>
            </a:pPr>
            <a:endParaRPr lang="en-US" altLang="ko-KR" b="1" i="1" dirty="0" smtClean="0">
              <a:solidFill>
                <a:srgbClr val="000099"/>
              </a:solidFill>
              <a:ea typeface="굴림" pitchFamily="34" charset="-127"/>
            </a:endParaRPr>
          </a:p>
          <a:p>
            <a:pPr algn="ctr">
              <a:lnSpc>
                <a:spcPct val="130000"/>
              </a:lnSpc>
              <a:buFontTx/>
              <a:buNone/>
            </a:pPr>
            <a:endParaRPr lang="en-US" altLang="ko-KR" b="1" i="1" dirty="0">
              <a:solidFill>
                <a:srgbClr val="000099"/>
              </a:solidFill>
              <a:ea typeface="굴림" pitchFamily="34" charset="-127"/>
            </a:endParaRPr>
          </a:p>
          <a:p>
            <a:pPr algn="ctr">
              <a:lnSpc>
                <a:spcPct val="130000"/>
              </a:lnSpc>
              <a:buFontTx/>
              <a:buNone/>
            </a:pPr>
            <a:endParaRPr lang="en-US" altLang="ko-KR" b="1" i="1" dirty="0" smtClean="0">
              <a:solidFill>
                <a:srgbClr val="000099"/>
              </a:solidFill>
              <a:ea typeface="굴림" pitchFamily="34" charset="-127"/>
            </a:endParaRPr>
          </a:p>
          <a:p>
            <a:pPr algn="ctr">
              <a:lnSpc>
                <a:spcPct val="130000"/>
              </a:lnSpc>
              <a:buFontTx/>
              <a:buNone/>
            </a:pPr>
            <a:endParaRPr lang="en-US" altLang="ko-KR" b="1" i="1" dirty="0">
              <a:solidFill>
                <a:srgbClr val="000099"/>
              </a:solidFill>
              <a:ea typeface="굴림" pitchFamily="34" charset="-127"/>
            </a:endParaRPr>
          </a:p>
          <a:p>
            <a:pPr algn="ctr">
              <a:lnSpc>
                <a:spcPct val="130000"/>
              </a:lnSpc>
              <a:buFontTx/>
              <a:buNone/>
            </a:pPr>
            <a:endParaRPr lang="en-US" altLang="ko-KR" b="1" i="1" dirty="0" smtClean="0">
              <a:solidFill>
                <a:srgbClr val="000099"/>
              </a:solidFill>
              <a:ea typeface="굴림" pitchFamily="34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0781" y="364452"/>
            <a:ext cx="107441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 Quantum Center KNRTU-KAI</a:t>
            </a:r>
            <a:endParaRPr lang="ru-RU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N.M.Arslanov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Gerasimov,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Perminov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senior scientists,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Smirnov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engineer, 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М.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innegaliev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R.V.Urmancheev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University, Russia,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Malkin, Prof.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O.N.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Sherstyukov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Dr. S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Korableva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Baibekov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SzPct val="100000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students:  R.R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Latypov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K.V.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Petrovnin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iseev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 Physical-Technical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Russia,</a:t>
            </a:r>
            <a:endParaRPr lang="ru-RU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F.F.Gubaidullin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Perminov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senior scientists</a:t>
            </a:r>
          </a:p>
          <a:p>
            <a:pPr>
              <a:buSzPct val="100000"/>
            </a:pP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ITMO University, Department of Photonics and Optical Information Technology,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Petersburg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Russia</a:t>
            </a:r>
          </a:p>
          <a:p>
            <a:pPr>
              <a:buSzPct val="100000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S.A.Kozlov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(quantum communication group)</a:t>
            </a:r>
            <a:endParaRPr lang="en-US" alt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of Science Academy of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Tatarstan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Republic,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Russia,</a:t>
            </a:r>
            <a:endParaRPr lang="ru-RU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S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ndrianov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Laboratoire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Aim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CNRS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Paris-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Orsay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Chanelière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Dr. 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Louchet-Chauvet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(quantum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54870" y="432683"/>
            <a:ext cx="8568952" cy="6186309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26" name="Rectangle 30"/>
          <p:cNvSpPr/>
          <p:nvPr/>
        </p:nvSpPr>
        <p:spPr>
          <a:xfrm>
            <a:off x="2279576" y="704310"/>
            <a:ext cx="7776864" cy="492443"/>
          </a:xfrm>
          <a:prstGeom prst="rect">
            <a:avLst/>
          </a:prstGeom>
          <a:solidFill>
            <a:srgbClr val="00B0F0">
              <a:alpha val="1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1">
                <a:solidFill>
                  <a:srgbClr val="000099"/>
                </a:solidFill>
              </a:rPr>
              <a:t/>
            </a:r>
            <a:br>
              <a:rPr lang="en-US" sz="1400" b="1" i="1">
                <a:solidFill>
                  <a:srgbClr val="000099"/>
                </a:solidFill>
              </a:rPr>
            </a:br>
            <a:endParaRPr lang="en-US" sz="1400" b="1" i="1">
              <a:solidFill>
                <a:srgbClr val="000099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64101" y="568325"/>
            <a:ext cx="2176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ko-KR" sz="1200" b="1" i="1">
              <a:solidFill>
                <a:schemeClr val="accent2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045200" y="2586038"/>
            <a:ext cx="922338" cy="417512"/>
          </a:xfrm>
          <a:prstGeom prst="rect">
            <a:avLst/>
          </a:prstGeom>
          <a:solidFill>
            <a:srgbClr val="FF66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022976" y="1957388"/>
            <a:ext cx="1152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>
                <a:solidFill>
                  <a:srgbClr val="800000"/>
                </a:solidFill>
                <a:latin typeface="Times New Roman" pitchFamily="18" charset="0"/>
                <a:ea typeface="Batang" pitchFamily="18" charset="-127"/>
              </a:rPr>
              <a:t>Medium</a:t>
            </a:r>
            <a:endParaRPr lang="ru-RU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5375275" y="3357563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Resonant absorption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279577" y="1340768"/>
            <a:ext cx="7704856" cy="291422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937644" y="4579964"/>
            <a:ext cx="815866" cy="3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784485" y="4293096"/>
            <a:ext cx="3164628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rgbClr val="000099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5506538" y="4935578"/>
            <a:ext cx="3418735" cy="1427846"/>
            <a:chOff x="2377401" y="4704872"/>
            <a:chExt cx="3418735" cy="1427846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2391679" y="5700462"/>
              <a:ext cx="2650255" cy="14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2409251" y="5899784"/>
              <a:ext cx="2650255" cy="156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5090260" y="5816147"/>
              <a:ext cx="462394" cy="31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1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084862" y="5517231"/>
              <a:ext cx="711274" cy="26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 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2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094818" y="4704872"/>
              <a:ext cx="485293" cy="3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3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2381794" y="4843767"/>
              <a:ext cx="1350939" cy="229026"/>
              <a:chOff x="1499" y="1427"/>
              <a:chExt cx="1230" cy="293"/>
            </a:xfrm>
          </p:grpSpPr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1502" y="1427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 flipV="1">
                <a:off x="1499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3718453" y="4845331"/>
              <a:ext cx="1347643" cy="227463"/>
              <a:chOff x="2686" y="1429"/>
              <a:chExt cx="1227" cy="291"/>
            </a:xfrm>
          </p:grpSpPr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 flipH="1" flipV="1">
                <a:off x="2686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 flipH="1">
                <a:off x="2686" y="1429"/>
                <a:ext cx="1227" cy="161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2 h 201"/>
                  <a:gd name="T6" fmla="*/ 623 w 1280"/>
                  <a:gd name="T7" fmla="*/ 5 h 201"/>
                  <a:gd name="T8" fmla="*/ 492 w 1280"/>
                  <a:gd name="T9" fmla="*/ 4 h 201"/>
                  <a:gd name="T10" fmla="*/ 0 w 1280"/>
                  <a:gd name="T11" fmla="*/ 4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V="1">
              <a:off x="2790370" y="4964142"/>
              <a:ext cx="0" cy="9489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21"/>
            <p:cNvGrpSpPr>
              <a:grpSpLocks/>
            </p:cNvGrpSpPr>
            <p:nvPr/>
          </p:nvGrpSpPr>
          <p:grpSpPr bwMode="auto">
            <a:xfrm>
              <a:off x="3072639" y="4955542"/>
              <a:ext cx="524999" cy="737103"/>
              <a:chOff x="2119" y="1580"/>
              <a:chExt cx="478" cy="943"/>
            </a:xfrm>
          </p:grpSpPr>
          <p:sp>
            <p:nvSpPr>
              <p:cNvPr id="66" name="Text Box 22"/>
              <p:cNvSpPr txBox="1">
                <a:spLocks noChangeArrowheads="1"/>
              </p:cNvSpPr>
              <p:nvPr/>
            </p:nvSpPr>
            <p:spPr bwMode="auto">
              <a:xfrm>
                <a:off x="2119" y="1985"/>
                <a:ext cx="4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1</a:t>
                </a:r>
                <a:endParaRPr lang="ru-RU"/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2497" y="1580"/>
                <a:ext cx="0" cy="94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4016096" y="5247102"/>
              <a:ext cx="467885" cy="31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dirty="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E</a:t>
              </a:r>
              <a:r>
                <a:rPr lang="en-US" altLang="ko-KR" baseline="-25000" dirty="0">
                  <a:solidFill>
                    <a:srgbClr val="FF0000"/>
                  </a:solidFill>
                  <a:latin typeface="Times New Roman" pitchFamily="18" charset="0"/>
                  <a:ea typeface="Batang" pitchFamily="18" charset="-127"/>
                </a:rPr>
                <a:t>2</a:t>
              </a:r>
              <a:endParaRPr lang="ru-RU" dirty="0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377401" y="4885195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 flipH="1" flipV="1">
              <a:off x="3779960" y="4961798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2738748" y="492036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3460347" y="5628549"/>
              <a:ext cx="98849" cy="1070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3"/>
            <p:cNvSpPr>
              <a:spLocks noChangeArrowheads="1"/>
            </p:cNvSpPr>
            <p:nvPr/>
          </p:nvSpPr>
          <p:spPr bwMode="auto">
            <a:xfrm rot="16200000">
              <a:off x="3058477" y="4624802"/>
              <a:ext cx="106305" cy="69743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Freeform 6"/>
          <p:cNvSpPr>
            <a:spLocks/>
          </p:cNvSpPr>
          <p:nvPr/>
        </p:nvSpPr>
        <p:spPr bwMode="auto">
          <a:xfrm>
            <a:off x="2440856" y="6159262"/>
            <a:ext cx="252028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56" y="11"/>
              </a:cxn>
            </a:cxnLst>
            <a:rect l="0" t="0" r="r" b="b"/>
            <a:pathLst>
              <a:path w="6156" h="11">
                <a:moveTo>
                  <a:pt x="0" y="0"/>
                </a:moveTo>
                <a:lnTo>
                  <a:pt x="6156" y="1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081704" y="483874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G(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-</a:t>
            </a:r>
            <a:r>
              <a:rPr lang="en-US" b="1" baseline="-25000" dirty="0">
                <a:latin typeface="Calibri" pitchFamily="34" charset="0"/>
                <a:cs typeface="Arial" pitchFamily="34" charset="0"/>
              </a:rPr>
              <a:t>o</a:t>
            </a: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639196" y="6152284"/>
            <a:ext cx="432048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3821431" y="4771709"/>
            <a:ext cx="7187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signal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530498" y="6076119"/>
            <a:ext cx="898949" cy="107095"/>
            <a:chOff x="5560784" y="6316447"/>
            <a:chExt cx="898949" cy="107095"/>
          </a:xfrm>
        </p:grpSpPr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55607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56750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57893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1"/>
            <p:cNvSpPr>
              <a:spLocks noChangeArrowheads="1"/>
            </p:cNvSpPr>
            <p:nvPr/>
          </p:nvSpPr>
          <p:spPr bwMode="auto">
            <a:xfrm>
              <a:off x="5903684" y="6316451"/>
              <a:ext cx="98849" cy="1070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60179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1"/>
            <p:cNvSpPr>
              <a:spLocks noChangeArrowheads="1"/>
            </p:cNvSpPr>
            <p:nvPr/>
          </p:nvSpPr>
          <p:spPr bwMode="auto">
            <a:xfrm>
              <a:off x="61322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1"/>
            <p:cNvSpPr>
              <a:spLocks noChangeArrowheads="1"/>
            </p:cNvSpPr>
            <p:nvPr/>
          </p:nvSpPr>
          <p:spPr bwMode="auto">
            <a:xfrm>
              <a:off x="62465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51"/>
            <p:cNvSpPr>
              <a:spLocks noChangeArrowheads="1"/>
            </p:cNvSpPr>
            <p:nvPr/>
          </p:nvSpPr>
          <p:spPr bwMode="auto">
            <a:xfrm>
              <a:off x="63608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Rectangle 54"/>
          <p:cNvSpPr>
            <a:spLocks noChangeArrowheads="1"/>
          </p:cNvSpPr>
          <p:nvPr/>
        </p:nvSpPr>
        <p:spPr bwMode="auto">
          <a:xfrm>
            <a:off x="6628023" y="5879632"/>
            <a:ext cx="448116" cy="10630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2096944" y="5280703"/>
            <a:ext cx="1008112" cy="3955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-</a:t>
            </a:r>
            <a:r>
              <a:rPr lang="en-US" b="1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: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 flipH="1">
            <a:off x="2599059" y="3126244"/>
            <a:ext cx="554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aseline="-25000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2</a:t>
            </a:r>
            <a:endParaRPr lang="ru-RU" dirty="0"/>
          </a:p>
        </p:txBody>
      </p:sp>
      <p:grpSp>
        <p:nvGrpSpPr>
          <p:cNvPr id="83" name="Группа 82"/>
          <p:cNvGrpSpPr/>
          <p:nvPr/>
        </p:nvGrpSpPr>
        <p:grpSpPr>
          <a:xfrm flipH="1">
            <a:off x="2648606" y="2000475"/>
            <a:ext cx="688957" cy="1056164"/>
            <a:chOff x="2782276" y="1819043"/>
            <a:chExt cx="572447" cy="1056164"/>
          </a:xfrm>
        </p:grpSpPr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2782276" y="1819043"/>
              <a:ext cx="240325" cy="1056164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80 h 10180"/>
                <a:gd name="connsiteX1" fmla="*/ 3337 w 10576"/>
                <a:gd name="connsiteY1" fmla="*/ 8303 h 10180"/>
                <a:gd name="connsiteX2" fmla="*/ 4206 w 10576"/>
                <a:gd name="connsiteY2" fmla="*/ 3991 h 10180"/>
                <a:gd name="connsiteX3" fmla="*/ 5236 w 10576"/>
                <a:gd name="connsiteY3" fmla="*/ 121 h 10180"/>
                <a:gd name="connsiteX4" fmla="*/ 7673 w 10576"/>
                <a:gd name="connsiteY4" fmla="*/ 8753 h 10180"/>
                <a:gd name="connsiteX5" fmla="*/ 10576 w 10576"/>
                <a:gd name="connsiteY5" fmla="*/ 10180 h 10180"/>
                <a:gd name="connsiteX0" fmla="*/ 0 w 10576"/>
                <a:gd name="connsiteY0" fmla="*/ 10190 h 10190"/>
                <a:gd name="connsiteX1" fmla="*/ 4206 w 10576"/>
                <a:gd name="connsiteY1" fmla="*/ 4001 h 10190"/>
                <a:gd name="connsiteX2" fmla="*/ 5236 w 10576"/>
                <a:gd name="connsiteY2" fmla="*/ 131 h 10190"/>
                <a:gd name="connsiteX3" fmla="*/ 7673 w 10576"/>
                <a:gd name="connsiteY3" fmla="*/ 8763 h 10190"/>
                <a:gd name="connsiteX4" fmla="*/ 10576 w 10576"/>
                <a:gd name="connsiteY4" fmla="*/ 10190 h 10190"/>
                <a:gd name="connsiteX0" fmla="*/ 0 w 10576"/>
                <a:gd name="connsiteY0" fmla="*/ 10060 h 10060"/>
                <a:gd name="connsiteX1" fmla="*/ 3250 w 10576"/>
                <a:gd name="connsiteY1" fmla="*/ 8380 h 10060"/>
                <a:gd name="connsiteX2" fmla="*/ 5236 w 10576"/>
                <a:gd name="connsiteY2" fmla="*/ 1 h 10060"/>
                <a:gd name="connsiteX3" fmla="*/ 7673 w 10576"/>
                <a:gd name="connsiteY3" fmla="*/ 8633 h 10060"/>
                <a:gd name="connsiteX4" fmla="*/ 10576 w 10576"/>
                <a:gd name="connsiteY4" fmla="*/ 10060 h 1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6" h="10060">
                  <a:moveTo>
                    <a:pt x="0" y="10060"/>
                  </a:moveTo>
                  <a:cubicBezTo>
                    <a:pt x="876" y="8771"/>
                    <a:pt x="2377" y="10057"/>
                    <a:pt x="3250" y="8380"/>
                  </a:cubicBezTo>
                  <a:cubicBezTo>
                    <a:pt x="4123" y="6704"/>
                    <a:pt x="4499" y="-41"/>
                    <a:pt x="5236" y="1"/>
                  </a:cubicBezTo>
                  <a:cubicBezTo>
                    <a:pt x="5973" y="43"/>
                    <a:pt x="6783" y="6957"/>
                    <a:pt x="7673" y="8633"/>
                  </a:cubicBezTo>
                  <a:cubicBezTo>
                    <a:pt x="8127" y="9944"/>
                    <a:pt x="10240" y="9762"/>
                    <a:pt x="10576" y="1006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3022601" y="2849218"/>
              <a:ext cx="332122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Line 26"/>
          <p:cNvSpPr>
            <a:spLocks noChangeShapeType="1"/>
          </p:cNvSpPr>
          <p:nvPr/>
        </p:nvSpPr>
        <p:spPr bwMode="auto">
          <a:xfrm flipV="1">
            <a:off x="7136176" y="5186248"/>
            <a:ext cx="0" cy="73710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AutoShape 55"/>
          <p:cNvSpPr>
            <a:spLocks noChangeArrowheads="1"/>
          </p:cNvSpPr>
          <p:nvPr/>
        </p:nvSpPr>
        <p:spPr bwMode="auto">
          <a:xfrm rot="5400000" flipH="1">
            <a:off x="7494895" y="4805446"/>
            <a:ext cx="106305" cy="76004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Text Box 28"/>
          <p:cNvSpPr txBox="1">
            <a:spLocks noChangeArrowheads="1"/>
          </p:cNvSpPr>
          <p:nvPr/>
        </p:nvSpPr>
        <p:spPr bwMode="auto">
          <a:xfrm>
            <a:off x="7956072" y="5503208"/>
            <a:ext cx="645814" cy="31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aseline="-2500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echo</a:t>
            </a:r>
            <a:endParaRPr lang="ru-RU"/>
          </a:p>
        </p:txBody>
      </p:sp>
      <p:sp>
        <p:nvSpPr>
          <p:cNvPr id="98" name="Line 29"/>
          <p:cNvSpPr>
            <a:spLocks noChangeShapeType="1"/>
          </p:cNvSpPr>
          <p:nvPr/>
        </p:nvSpPr>
        <p:spPr bwMode="auto">
          <a:xfrm>
            <a:off x="7876993" y="5209305"/>
            <a:ext cx="0" cy="948933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4400550" y="3169816"/>
            <a:ext cx="7187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="1" baseline="-25000" dirty="0" err="1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e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cho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100" name="Группа 99"/>
          <p:cNvGrpSpPr/>
          <p:nvPr/>
        </p:nvGrpSpPr>
        <p:grpSpPr>
          <a:xfrm flipH="1">
            <a:off x="4061976" y="2569006"/>
            <a:ext cx="1005598" cy="478968"/>
            <a:chOff x="4146551" y="2425172"/>
            <a:chExt cx="814585" cy="436111"/>
          </a:xfrm>
        </p:grpSpPr>
        <p:sp>
          <p:nvSpPr>
            <p:cNvPr id="101" name="Freeform 13"/>
            <p:cNvSpPr>
              <a:spLocks/>
            </p:cNvSpPr>
            <p:nvPr/>
          </p:nvSpPr>
          <p:spPr bwMode="auto">
            <a:xfrm>
              <a:off x="4146551" y="2425172"/>
              <a:ext cx="482463" cy="436111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6" h="10167">
                  <a:moveTo>
                    <a:pt x="0" y="10167"/>
                  </a:moveTo>
                  <a:cubicBezTo>
                    <a:pt x="114" y="10004"/>
                    <a:pt x="2359" y="7240"/>
                    <a:pt x="2381" y="5010"/>
                  </a:cubicBezTo>
                  <a:cubicBezTo>
                    <a:pt x="2403" y="2780"/>
                    <a:pt x="3730" y="4795"/>
                    <a:pt x="4206" y="3978"/>
                  </a:cubicBezTo>
                  <a:cubicBezTo>
                    <a:pt x="4682" y="3161"/>
                    <a:pt x="4658" y="-686"/>
                    <a:pt x="5236" y="108"/>
                  </a:cubicBezTo>
                  <a:cubicBezTo>
                    <a:pt x="5814" y="902"/>
                    <a:pt x="6783" y="7064"/>
                    <a:pt x="7673" y="8740"/>
                  </a:cubicBezTo>
                  <a:cubicBezTo>
                    <a:pt x="8127" y="10051"/>
                    <a:pt x="10240" y="9869"/>
                    <a:pt x="10576" y="10167"/>
                  </a:cubicBezTo>
                </a:path>
              </a:pathLst>
            </a:cu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4629014" y="2855568"/>
              <a:ext cx="33212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Скругленный прямоугольник 102"/>
          <p:cNvSpPr/>
          <p:nvPr/>
        </p:nvSpPr>
        <p:spPr>
          <a:xfrm>
            <a:off x="1937644" y="4503764"/>
            <a:ext cx="3437631" cy="1967914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/>
          <p:cNvGrpSpPr/>
          <p:nvPr/>
        </p:nvGrpSpPr>
        <p:grpSpPr>
          <a:xfrm>
            <a:off x="2631589" y="5002265"/>
            <a:ext cx="1518006" cy="1147471"/>
            <a:chOff x="2631589" y="5002265"/>
            <a:chExt cx="1518006" cy="1147471"/>
          </a:xfrm>
        </p:grpSpPr>
        <p:sp>
          <p:nvSpPr>
            <p:cNvPr id="105" name="Полилиния 104"/>
            <p:cNvSpPr/>
            <p:nvPr/>
          </p:nvSpPr>
          <p:spPr>
            <a:xfrm flipH="1">
              <a:off x="2631589" y="5002265"/>
              <a:ext cx="1518006" cy="1141360"/>
            </a:xfrm>
            <a:custGeom>
              <a:avLst/>
              <a:gdLst>
                <a:gd name="connsiteX0" fmla="*/ 0 w 508000"/>
                <a:gd name="connsiteY0" fmla="*/ 495313 h 495313"/>
                <a:gd name="connsiteX1" fmla="*/ 254000 w 508000"/>
                <a:gd name="connsiteY1" fmla="*/ 13 h 495313"/>
                <a:gd name="connsiteX2" fmla="*/ 508000 w 508000"/>
                <a:gd name="connsiteY2" fmla="*/ 482613 h 495313"/>
                <a:gd name="connsiteX0" fmla="*/ 0 w 508000"/>
                <a:gd name="connsiteY0" fmla="*/ 495527 h 495527"/>
                <a:gd name="connsiteX1" fmla="*/ 254000 w 508000"/>
                <a:gd name="connsiteY1" fmla="*/ 227 h 495527"/>
                <a:gd name="connsiteX2" fmla="*/ 444500 w 508000"/>
                <a:gd name="connsiteY2" fmla="*/ 432025 h 495527"/>
                <a:gd name="connsiteX3" fmla="*/ 508000 w 508000"/>
                <a:gd name="connsiteY3" fmla="*/ 482827 h 495527"/>
                <a:gd name="connsiteX0" fmla="*/ 0 w 508000"/>
                <a:gd name="connsiteY0" fmla="*/ 495359 h 504365"/>
                <a:gd name="connsiteX1" fmla="*/ 57150 w 508000"/>
                <a:gd name="connsiteY1" fmla="*/ 463594 h 504365"/>
                <a:gd name="connsiteX2" fmla="*/ 254000 w 508000"/>
                <a:gd name="connsiteY2" fmla="*/ 59 h 504365"/>
                <a:gd name="connsiteX3" fmla="*/ 444500 w 508000"/>
                <a:gd name="connsiteY3" fmla="*/ 431857 h 504365"/>
                <a:gd name="connsiteX4" fmla="*/ 508000 w 508000"/>
                <a:gd name="connsiteY4" fmla="*/ 482659 h 504365"/>
                <a:gd name="connsiteX0" fmla="*/ 0 w 508000"/>
                <a:gd name="connsiteY0" fmla="*/ 495310 h 495310"/>
                <a:gd name="connsiteX1" fmla="*/ 69850 w 508000"/>
                <a:gd name="connsiteY1" fmla="*/ 444488 h 495310"/>
                <a:gd name="connsiteX2" fmla="*/ 254000 w 508000"/>
                <a:gd name="connsiteY2" fmla="*/ 10 h 495310"/>
                <a:gd name="connsiteX3" fmla="*/ 444500 w 508000"/>
                <a:gd name="connsiteY3" fmla="*/ 431808 h 495310"/>
                <a:gd name="connsiteX4" fmla="*/ 508000 w 508000"/>
                <a:gd name="connsiteY4" fmla="*/ 482610 h 495310"/>
                <a:gd name="connsiteX0" fmla="*/ 0 w 514350"/>
                <a:gd name="connsiteY0" fmla="*/ 495310 h 501660"/>
                <a:gd name="connsiteX1" fmla="*/ 69850 w 514350"/>
                <a:gd name="connsiteY1" fmla="*/ 444488 h 501660"/>
                <a:gd name="connsiteX2" fmla="*/ 254000 w 514350"/>
                <a:gd name="connsiteY2" fmla="*/ 10 h 501660"/>
                <a:gd name="connsiteX3" fmla="*/ 444500 w 514350"/>
                <a:gd name="connsiteY3" fmla="*/ 431808 h 501660"/>
                <a:gd name="connsiteX4" fmla="*/ 514350 w 514350"/>
                <a:gd name="connsiteY4" fmla="*/ 501660 h 5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501660">
                  <a:moveTo>
                    <a:pt x="0" y="495310"/>
                  </a:moveTo>
                  <a:cubicBezTo>
                    <a:pt x="7408" y="474134"/>
                    <a:pt x="27517" y="527038"/>
                    <a:pt x="69850" y="444488"/>
                  </a:cubicBezTo>
                  <a:cubicBezTo>
                    <a:pt x="112183" y="361938"/>
                    <a:pt x="191558" y="2123"/>
                    <a:pt x="254000" y="10"/>
                  </a:cubicBezTo>
                  <a:cubicBezTo>
                    <a:pt x="316442" y="-2103"/>
                    <a:pt x="402167" y="351375"/>
                    <a:pt x="444500" y="431808"/>
                  </a:cubicBezTo>
                  <a:cubicBezTo>
                    <a:pt x="486833" y="512241"/>
                    <a:pt x="504825" y="478376"/>
                    <a:pt x="514350" y="501660"/>
                  </a:cubicBezTo>
                </a:path>
              </a:pathLst>
            </a:custGeom>
            <a:gradFill>
              <a:gsLst>
                <a:gs pos="0">
                  <a:srgbClr val="FF0000"/>
                </a:gs>
                <a:gs pos="43000">
                  <a:schemeClr val="accent1">
                    <a:lumMod val="45000"/>
                    <a:lumOff val="55000"/>
                  </a:schemeClr>
                </a:gs>
                <a:gs pos="65000">
                  <a:srgbClr val="FFC000"/>
                </a:gs>
                <a:gs pos="100000">
                  <a:srgbClr val="FFFF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6" name="Freeform 13"/>
            <p:cNvSpPr>
              <a:spLocks/>
            </p:cNvSpPr>
            <p:nvPr/>
          </p:nvSpPr>
          <p:spPr bwMode="auto">
            <a:xfrm flipH="1">
              <a:off x="3099006" y="5397183"/>
              <a:ext cx="612594" cy="752553"/>
            </a:xfrm>
            <a:custGeom>
              <a:avLst/>
              <a:gdLst>
                <a:gd name="T0" fmla="*/ 0 w 746"/>
                <a:gd name="T1" fmla="*/ 658 h 1019"/>
                <a:gd name="T2" fmla="*/ 96 w 746"/>
                <a:gd name="T3" fmla="*/ 590 h 1019"/>
                <a:gd name="T4" fmla="*/ 162 w 746"/>
                <a:gd name="T5" fmla="*/ 201 h 1019"/>
                <a:gd name="T6" fmla="*/ 369 w 746"/>
                <a:gd name="T7" fmla="*/ 35 h 1019"/>
                <a:gd name="T8" fmla="*/ 501 w 746"/>
                <a:gd name="T9" fmla="*/ 19 h 1019"/>
                <a:gd name="T10" fmla="*/ 569 w 746"/>
                <a:gd name="T11" fmla="*/ 137 h 1019"/>
                <a:gd name="T12" fmla="*/ 626 w 746"/>
                <a:gd name="T13" fmla="*/ 605 h 1019"/>
                <a:gd name="T14" fmla="*/ 644 w 746"/>
                <a:gd name="T15" fmla="*/ 653 h 1019"/>
                <a:gd name="T16" fmla="*/ 746 w 746"/>
                <a:gd name="T17" fmla="*/ 666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1019"/>
                <a:gd name="T29" fmla="*/ 746 w 746"/>
                <a:gd name="T30" fmla="*/ 1019 h 1019"/>
                <a:gd name="connsiteX0" fmla="*/ 0 w 10000"/>
                <a:gd name="connsiteY0" fmla="*/ 9598 h 10069"/>
                <a:gd name="connsiteX1" fmla="*/ 1287 w 10000"/>
                <a:gd name="connsiteY1" fmla="*/ 8607 h 10069"/>
                <a:gd name="connsiteX2" fmla="*/ 3040 w 10000"/>
                <a:gd name="connsiteY2" fmla="*/ 3674 h 10069"/>
                <a:gd name="connsiteX3" fmla="*/ 4946 w 10000"/>
                <a:gd name="connsiteY3" fmla="*/ 560 h 10069"/>
                <a:gd name="connsiteX4" fmla="*/ 6716 w 10000"/>
                <a:gd name="connsiteY4" fmla="*/ 314 h 10069"/>
                <a:gd name="connsiteX5" fmla="*/ 7627 w 10000"/>
                <a:gd name="connsiteY5" fmla="*/ 2061 h 10069"/>
                <a:gd name="connsiteX6" fmla="*/ 8391 w 10000"/>
                <a:gd name="connsiteY6" fmla="*/ 8832 h 10069"/>
                <a:gd name="connsiteX7" fmla="*/ 8633 w 10000"/>
                <a:gd name="connsiteY7" fmla="*/ 9510 h 10069"/>
                <a:gd name="connsiteX8" fmla="*/ 10000 w 10000"/>
                <a:gd name="connsiteY8" fmla="*/ 9686 h 10069"/>
                <a:gd name="connsiteX0" fmla="*/ 0 w 12769"/>
                <a:gd name="connsiteY0" fmla="*/ 9598 h 10069"/>
                <a:gd name="connsiteX1" fmla="*/ 1287 w 12769"/>
                <a:gd name="connsiteY1" fmla="*/ 8607 h 10069"/>
                <a:gd name="connsiteX2" fmla="*/ 3040 w 12769"/>
                <a:gd name="connsiteY2" fmla="*/ 3674 h 10069"/>
                <a:gd name="connsiteX3" fmla="*/ 4946 w 12769"/>
                <a:gd name="connsiteY3" fmla="*/ 560 h 10069"/>
                <a:gd name="connsiteX4" fmla="*/ 6716 w 12769"/>
                <a:gd name="connsiteY4" fmla="*/ 314 h 10069"/>
                <a:gd name="connsiteX5" fmla="*/ 7627 w 12769"/>
                <a:gd name="connsiteY5" fmla="*/ 2061 h 10069"/>
                <a:gd name="connsiteX6" fmla="*/ 8391 w 12769"/>
                <a:gd name="connsiteY6" fmla="*/ 8832 h 10069"/>
                <a:gd name="connsiteX7" fmla="*/ 8633 w 12769"/>
                <a:gd name="connsiteY7" fmla="*/ 9510 h 10069"/>
                <a:gd name="connsiteX8" fmla="*/ 12769 w 12769"/>
                <a:gd name="connsiteY8" fmla="*/ 9612 h 10069"/>
                <a:gd name="connsiteX0" fmla="*/ 0 w 12769"/>
                <a:gd name="connsiteY0" fmla="*/ 9598 h 9738"/>
                <a:gd name="connsiteX1" fmla="*/ 1287 w 12769"/>
                <a:gd name="connsiteY1" fmla="*/ 8607 h 9738"/>
                <a:gd name="connsiteX2" fmla="*/ 3040 w 12769"/>
                <a:gd name="connsiteY2" fmla="*/ 3674 h 9738"/>
                <a:gd name="connsiteX3" fmla="*/ 4946 w 12769"/>
                <a:gd name="connsiteY3" fmla="*/ 560 h 9738"/>
                <a:gd name="connsiteX4" fmla="*/ 6716 w 12769"/>
                <a:gd name="connsiteY4" fmla="*/ 314 h 9738"/>
                <a:gd name="connsiteX5" fmla="*/ 7627 w 12769"/>
                <a:gd name="connsiteY5" fmla="*/ 2061 h 9738"/>
                <a:gd name="connsiteX6" fmla="*/ 9729 w 12769"/>
                <a:gd name="connsiteY6" fmla="*/ 8242 h 9738"/>
                <a:gd name="connsiteX7" fmla="*/ 8633 w 12769"/>
                <a:gd name="connsiteY7" fmla="*/ 9510 h 9738"/>
                <a:gd name="connsiteX8" fmla="*/ 12769 w 12769"/>
                <a:gd name="connsiteY8" fmla="*/ 9612 h 9738"/>
                <a:gd name="connsiteX0" fmla="*/ 0 w 10000"/>
                <a:gd name="connsiteY0" fmla="*/ 9856 h 9871"/>
                <a:gd name="connsiteX1" fmla="*/ 1008 w 10000"/>
                <a:gd name="connsiteY1" fmla="*/ 8839 h 9871"/>
                <a:gd name="connsiteX2" fmla="*/ 2381 w 10000"/>
                <a:gd name="connsiteY2" fmla="*/ 3773 h 9871"/>
                <a:gd name="connsiteX3" fmla="*/ 3873 w 10000"/>
                <a:gd name="connsiteY3" fmla="*/ 575 h 9871"/>
                <a:gd name="connsiteX4" fmla="*/ 5260 w 10000"/>
                <a:gd name="connsiteY4" fmla="*/ 322 h 9871"/>
                <a:gd name="connsiteX5" fmla="*/ 5973 w 10000"/>
                <a:gd name="connsiteY5" fmla="*/ 2116 h 9871"/>
                <a:gd name="connsiteX6" fmla="*/ 7619 w 10000"/>
                <a:gd name="connsiteY6" fmla="*/ 8464 h 9871"/>
                <a:gd name="connsiteX7" fmla="*/ 9047 w 10000"/>
                <a:gd name="connsiteY7" fmla="*/ 9402 h 9871"/>
                <a:gd name="connsiteX8" fmla="*/ 10000 w 10000"/>
                <a:gd name="connsiteY8" fmla="*/ 9871 h 9871"/>
                <a:gd name="connsiteX0" fmla="*/ 0 w 10000"/>
                <a:gd name="connsiteY0" fmla="*/ 9985 h 10000"/>
                <a:gd name="connsiteX1" fmla="*/ 1008 w 10000"/>
                <a:gd name="connsiteY1" fmla="*/ 8955 h 10000"/>
                <a:gd name="connsiteX2" fmla="*/ 2381 w 10000"/>
                <a:gd name="connsiteY2" fmla="*/ 3822 h 10000"/>
                <a:gd name="connsiteX3" fmla="*/ 3873 w 10000"/>
                <a:gd name="connsiteY3" fmla="*/ 583 h 10000"/>
                <a:gd name="connsiteX4" fmla="*/ 5260 w 10000"/>
                <a:gd name="connsiteY4" fmla="*/ 326 h 10000"/>
                <a:gd name="connsiteX5" fmla="*/ 5973 w 10000"/>
                <a:gd name="connsiteY5" fmla="*/ 2144 h 10000"/>
                <a:gd name="connsiteX6" fmla="*/ 7619 w 10000"/>
                <a:gd name="connsiteY6" fmla="*/ 8575 h 10000"/>
                <a:gd name="connsiteX7" fmla="*/ 10000 w 10000"/>
                <a:gd name="connsiteY7" fmla="*/ 10000 h 10000"/>
                <a:gd name="connsiteX0" fmla="*/ 0 w 10000"/>
                <a:gd name="connsiteY0" fmla="*/ 10072 h 10087"/>
                <a:gd name="connsiteX1" fmla="*/ 1008 w 10000"/>
                <a:gd name="connsiteY1" fmla="*/ 9042 h 10087"/>
                <a:gd name="connsiteX2" fmla="*/ 2381 w 10000"/>
                <a:gd name="connsiteY2" fmla="*/ 3909 h 10087"/>
                <a:gd name="connsiteX3" fmla="*/ 3333 w 10000"/>
                <a:gd name="connsiteY3" fmla="*/ 583 h 10087"/>
                <a:gd name="connsiteX4" fmla="*/ 5260 w 10000"/>
                <a:gd name="connsiteY4" fmla="*/ 413 h 10087"/>
                <a:gd name="connsiteX5" fmla="*/ 5973 w 10000"/>
                <a:gd name="connsiteY5" fmla="*/ 2231 h 10087"/>
                <a:gd name="connsiteX6" fmla="*/ 7619 w 10000"/>
                <a:gd name="connsiteY6" fmla="*/ 8662 h 10087"/>
                <a:gd name="connsiteX7" fmla="*/ 10000 w 10000"/>
                <a:gd name="connsiteY7" fmla="*/ 10087 h 10087"/>
                <a:gd name="connsiteX0" fmla="*/ 0 w 10000"/>
                <a:gd name="connsiteY0" fmla="*/ 10240 h 10255"/>
                <a:gd name="connsiteX1" fmla="*/ 1008 w 10000"/>
                <a:gd name="connsiteY1" fmla="*/ 9210 h 10255"/>
                <a:gd name="connsiteX2" fmla="*/ 2381 w 10000"/>
                <a:gd name="connsiteY2" fmla="*/ 4077 h 10255"/>
                <a:gd name="connsiteX3" fmla="*/ 3333 w 10000"/>
                <a:gd name="connsiteY3" fmla="*/ 751 h 10255"/>
                <a:gd name="connsiteX4" fmla="*/ 5238 w 10000"/>
                <a:gd name="connsiteY4" fmla="*/ 275 h 10255"/>
                <a:gd name="connsiteX5" fmla="*/ 5973 w 10000"/>
                <a:gd name="connsiteY5" fmla="*/ 2399 h 10255"/>
                <a:gd name="connsiteX6" fmla="*/ 7619 w 10000"/>
                <a:gd name="connsiteY6" fmla="*/ 8830 h 10255"/>
                <a:gd name="connsiteX7" fmla="*/ 10000 w 10000"/>
                <a:gd name="connsiteY7" fmla="*/ 10255 h 10255"/>
                <a:gd name="connsiteX0" fmla="*/ 0 w 12857"/>
                <a:gd name="connsiteY0" fmla="*/ 10255 h 10255"/>
                <a:gd name="connsiteX1" fmla="*/ 3865 w 12857"/>
                <a:gd name="connsiteY1" fmla="*/ 9210 h 10255"/>
                <a:gd name="connsiteX2" fmla="*/ 5238 w 12857"/>
                <a:gd name="connsiteY2" fmla="*/ 4077 h 10255"/>
                <a:gd name="connsiteX3" fmla="*/ 6190 w 12857"/>
                <a:gd name="connsiteY3" fmla="*/ 751 h 10255"/>
                <a:gd name="connsiteX4" fmla="*/ 8095 w 12857"/>
                <a:gd name="connsiteY4" fmla="*/ 275 h 10255"/>
                <a:gd name="connsiteX5" fmla="*/ 8830 w 12857"/>
                <a:gd name="connsiteY5" fmla="*/ 2399 h 10255"/>
                <a:gd name="connsiteX6" fmla="*/ 10476 w 12857"/>
                <a:gd name="connsiteY6" fmla="*/ 8830 h 10255"/>
                <a:gd name="connsiteX7" fmla="*/ 12857 w 12857"/>
                <a:gd name="connsiteY7" fmla="*/ 10255 h 10255"/>
                <a:gd name="connsiteX0" fmla="*/ 0 w 14762"/>
                <a:gd name="connsiteY0" fmla="*/ 10255 h 10255"/>
                <a:gd name="connsiteX1" fmla="*/ 3865 w 14762"/>
                <a:gd name="connsiteY1" fmla="*/ 9210 h 10255"/>
                <a:gd name="connsiteX2" fmla="*/ 5238 w 14762"/>
                <a:gd name="connsiteY2" fmla="*/ 4077 h 10255"/>
                <a:gd name="connsiteX3" fmla="*/ 6190 w 14762"/>
                <a:gd name="connsiteY3" fmla="*/ 751 h 10255"/>
                <a:gd name="connsiteX4" fmla="*/ 8095 w 14762"/>
                <a:gd name="connsiteY4" fmla="*/ 275 h 10255"/>
                <a:gd name="connsiteX5" fmla="*/ 8830 w 14762"/>
                <a:gd name="connsiteY5" fmla="*/ 2399 h 10255"/>
                <a:gd name="connsiteX6" fmla="*/ 10476 w 14762"/>
                <a:gd name="connsiteY6" fmla="*/ 8830 h 10255"/>
                <a:gd name="connsiteX7" fmla="*/ 14762 w 14762"/>
                <a:gd name="connsiteY7" fmla="*/ 10255 h 10255"/>
                <a:gd name="connsiteX0" fmla="*/ 0 w 14762"/>
                <a:gd name="connsiteY0" fmla="*/ 10455 h 10455"/>
                <a:gd name="connsiteX1" fmla="*/ 3865 w 14762"/>
                <a:gd name="connsiteY1" fmla="*/ 9410 h 10455"/>
                <a:gd name="connsiteX2" fmla="*/ 5238 w 14762"/>
                <a:gd name="connsiteY2" fmla="*/ 4277 h 10455"/>
                <a:gd name="connsiteX3" fmla="*/ 6190 w 14762"/>
                <a:gd name="connsiteY3" fmla="*/ 951 h 10455"/>
                <a:gd name="connsiteX4" fmla="*/ 8095 w 14762"/>
                <a:gd name="connsiteY4" fmla="*/ 475 h 10455"/>
                <a:gd name="connsiteX5" fmla="*/ 9047 w 14762"/>
                <a:gd name="connsiteY5" fmla="*/ 3802 h 10455"/>
                <a:gd name="connsiteX6" fmla="*/ 10476 w 14762"/>
                <a:gd name="connsiteY6" fmla="*/ 9030 h 10455"/>
                <a:gd name="connsiteX7" fmla="*/ 14762 w 14762"/>
                <a:gd name="connsiteY7" fmla="*/ 10455 h 10455"/>
                <a:gd name="connsiteX0" fmla="*/ 0 w 14762"/>
                <a:gd name="connsiteY0" fmla="*/ 9983 h 9983"/>
                <a:gd name="connsiteX1" fmla="*/ 3865 w 14762"/>
                <a:gd name="connsiteY1" fmla="*/ 8938 h 9983"/>
                <a:gd name="connsiteX2" fmla="*/ 5238 w 14762"/>
                <a:gd name="connsiteY2" fmla="*/ 3805 h 9983"/>
                <a:gd name="connsiteX3" fmla="*/ 8095 w 14762"/>
                <a:gd name="connsiteY3" fmla="*/ 3 h 9983"/>
                <a:gd name="connsiteX4" fmla="*/ 9047 w 14762"/>
                <a:gd name="connsiteY4" fmla="*/ 3330 h 9983"/>
                <a:gd name="connsiteX5" fmla="*/ 10476 w 14762"/>
                <a:gd name="connsiteY5" fmla="*/ 8558 h 9983"/>
                <a:gd name="connsiteX6" fmla="*/ 14762 w 14762"/>
                <a:gd name="connsiteY6" fmla="*/ 9983 h 9983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548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6129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061 h 10061"/>
                <a:gd name="connsiteX1" fmla="*/ 2618 w 10000"/>
                <a:gd name="connsiteY1" fmla="*/ 9014 h 10061"/>
                <a:gd name="connsiteX2" fmla="*/ 3630 w 10000"/>
                <a:gd name="connsiteY2" fmla="*/ 3872 h 10061"/>
                <a:gd name="connsiteX3" fmla="*/ 4660 w 10000"/>
                <a:gd name="connsiteY3" fmla="*/ 2 h 10061"/>
                <a:gd name="connsiteX4" fmla="*/ 5882 w 10000"/>
                <a:gd name="connsiteY4" fmla="*/ 3397 h 10061"/>
                <a:gd name="connsiteX5" fmla="*/ 7097 w 10000"/>
                <a:gd name="connsiteY5" fmla="*/ 8634 h 10061"/>
                <a:gd name="connsiteX6" fmla="*/ 10000 w 10000"/>
                <a:gd name="connsiteY6" fmla="*/ 10061 h 10061"/>
                <a:gd name="connsiteX0" fmla="*/ 0 w 10000"/>
                <a:gd name="connsiteY0" fmla="*/ 10184 h 10184"/>
                <a:gd name="connsiteX1" fmla="*/ 2618 w 10000"/>
                <a:gd name="connsiteY1" fmla="*/ 9137 h 10184"/>
                <a:gd name="connsiteX2" fmla="*/ 3630 w 10000"/>
                <a:gd name="connsiteY2" fmla="*/ 3995 h 10184"/>
                <a:gd name="connsiteX3" fmla="*/ 4660 w 10000"/>
                <a:gd name="connsiteY3" fmla="*/ 125 h 10184"/>
                <a:gd name="connsiteX4" fmla="*/ 7097 w 10000"/>
                <a:gd name="connsiteY4" fmla="*/ 8757 h 10184"/>
                <a:gd name="connsiteX5" fmla="*/ 10000 w 10000"/>
                <a:gd name="connsiteY5" fmla="*/ 10184 h 10184"/>
                <a:gd name="connsiteX0" fmla="*/ 0 w 10576"/>
                <a:gd name="connsiteY0" fmla="*/ 10184 h 10184"/>
                <a:gd name="connsiteX1" fmla="*/ 3194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84 h 10184"/>
                <a:gd name="connsiteX1" fmla="*/ 2947 w 10576"/>
                <a:gd name="connsiteY1" fmla="*/ 9137 h 10184"/>
                <a:gd name="connsiteX2" fmla="*/ 4206 w 10576"/>
                <a:gd name="connsiteY2" fmla="*/ 3995 h 10184"/>
                <a:gd name="connsiteX3" fmla="*/ 5236 w 10576"/>
                <a:gd name="connsiteY3" fmla="*/ 125 h 10184"/>
                <a:gd name="connsiteX4" fmla="*/ 7673 w 10576"/>
                <a:gd name="connsiteY4" fmla="*/ 8757 h 10184"/>
                <a:gd name="connsiteX5" fmla="*/ 10576 w 10576"/>
                <a:gd name="connsiteY5" fmla="*/ 10184 h 10184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  <a:gd name="connsiteX0" fmla="*/ 0 w 10576"/>
                <a:gd name="connsiteY0" fmla="*/ 10167 h 10167"/>
                <a:gd name="connsiteX1" fmla="*/ 2381 w 10576"/>
                <a:gd name="connsiteY1" fmla="*/ 5010 h 10167"/>
                <a:gd name="connsiteX2" fmla="*/ 4206 w 10576"/>
                <a:gd name="connsiteY2" fmla="*/ 3978 h 10167"/>
                <a:gd name="connsiteX3" fmla="*/ 5236 w 10576"/>
                <a:gd name="connsiteY3" fmla="*/ 108 h 10167"/>
                <a:gd name="connsiteX4" fmla="*/ 7673 w 10576"/>
                <a:gd name="connsiteY4" fmla="*/ 8740 h 10167"/>
                <a:gd name="connsiteX5" fmla="*/ 10576 w 10576"/>
                <a:gd name="connsiteY5" fmla="*/ 10167 h 1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6" h="10167">
                  <a:moveTo>
                    <a:pt x="0" y="10167"/>
                  </a:moveTo>
                  <a:cubicBezTo>
                    <a:pt x="114" y="10004"/>
                    <a:pt x="2359" y="7240"/>
                    <a:pt x="2381" y="5010"/>
                  </a:cubicBezTo>
                  <a:cubicBezTo>
                    <a:pt x="2403" y="2780"/>
                    <a:pt x="3730" y="4795"/>
                    <a:pt x="4206" y="3978"/>
                  </a:cubicBezTo>
                  <a:cubicBezTo>
                    <a:pt x="4682" y="3161"/>
                    <a:pt x="4658" y="-686"/>
                    <a:pt x="5236" y="108"/>
                  </a:cubicBezTo>
                  <a:cubicBezTo>
                    <a:pt x="5814" y="902"/>
                    <a:pt x="6783" y="7064"/>
                    <a:pt x="7673" y="8740"/>
                  </a:cubicBezTo>
                  <a:cubicBezTo>
                    <a:pt x="8127" y="10051"/>
                    <a:pt x="10240" y="9869"/>
                    <a:pt x="10576" y="10167"/>
                  </a:cubicBezTo>
                </a:path>
              </a:pathLst>
            </a:custGeom>
            <a:solidFill>
              <a:srgbClr val="0033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9" name="Text Box 13"/>
          <p:cNvSpPr txBox="1">
            <a:spLocks noChangeArrowheads="1"/>
          </p:cNvSpPr>
          <p:nvPr/>
        </p:nvSpPr>
        <p:spPr bwMode="auto">
          <a:xfrm>
            <a:off x="2453641" y="3628709"/>
            <a:ext cx="753079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Time reversal dynamics </a:t>
            </a:r>
            <a:r>
              <a:rPr lang="en-US" altLang="ko-KR" b="1" dirty="0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  <a:sym typeface="Symbol" panose="05050102010706020507" pitchFamily="18" charset="2"/>
              </a:rPr>
              <a:t> t</a:t>
            </a:r>
            <a:r>
              <a:rPr lang="en-US" altLang="ko-KR" b="1" dirty="0" smtClean="0">
                <a:solidFill>
                  <a:srgbClr val="0000FF"/>
                </a:solidFill>
                <a:latin typeface="Times New Roman" pitchFamily="18" charset="0"/>
                <a:ea typeface="Batang" pitchFamily="18" charset="-127"/>
              </a:rPr>
              <a:t>ime reversal shape of the output light pulse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280418" y="7342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+mj-lt"/>
              </a:rPr>
              <a:t>Spatial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reversible (backward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)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free space scheme </a:t>
            </a:r>
            <a:r>
              <a:rPr lang="en-US" sz="2000" b="1" dirty="0">
                <a:solidFill>
                  <a:srgbClr val="000099"/>
                </a:solidFill>
                <a:latin typeface="+mj-lt"/>
              </a:rPr>
              <a:t>of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photon echo QM:</a:t>
            </a:r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233551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/>
          <p:nvPr/>
        </p:nvSpPr>
        <p:spPr>
          <a:xfrm>
            <a:off x="4799856" y="6211590"/>
            <a:ext cx="5112568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>
            <a:spAutoFit/>
          </a:bodyPr>
          <a:lstStyle/>
          <a:p>
            <a:pPr indent="-342900" algn="ctr">
              <a:defRPr/>
            </a:pPr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>
              <a:defRPr/>
            </a:pPr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0" name="Rectangle 30"/>
          <p:cNvSpPr/>
          <p:nvPr/>
        </p:nvSpPr>
        <p:spPr>
          <a:xfrm>
            <a:off x="4655840" y="3488022"/>
            <a:ext cx="5112568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>
            <a:spAutoFit/>
          </a:bodyPr>
          <a:lstStyle/>
          <a:p>
            <a:pPr indent="-342900" algn="ctr">
              <a:defRPr/>
            </a:pPr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>
              <a:defRPr/>
            </a:pPr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2172000" y="106997"/>
            <a:ext cx="7740352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>
            <a:spAutoFit/>
          </a:bodyPr>
          <a:lstStyle/>
          <a:p>
            <a:pPr indent="-342900" algn="ctr">
              <a:defRPr/>
            </a:pPr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>
              <a:defRPr/>
            </a:pPr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1774826" y="1263464"/>
            <a:ext cx="8208963" cy="2735263"/>
            <a:chOff x="35496" y="1052736"/>
            <a:chExt cx="8208912" cy="2736304"/>
          </a:xfrm>
        </p:grpSpPr>
        <p:sp>
          <p:nvSpPr>
            <p:cNvPr id="3100" name="Rectangle 20"/>
            <p:cNvSpPr>
              <a:spLocks noChangeArrowheads="1"/>
            </p:cNvSpPr>
            <p:nvPr/>
          </p:nvSpPr>
          <p:spPr bwMode="auto">
            <a:xfrm>
              <a:off x="35496" y="1052736"/>
              <a:ext cx="8208912" cy="2736304"/>
            </a:xfrm>
            <a:prstGeom prst="rect">
              <a:avLst/>
            </a:prstGeom>
            <a:solidFill>
              <a:srgbClr val="92D050">
                <a:alpha val="25882"/>
              </a:srgbClr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5141292" y="1196752"/>
            <a:ext cx="2959100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78" name="Формула" r:id="rId3" imgW="1892160" imgH="393480" progId="Equation.3">
                    <p:embed/>
                  </p:oleObj>
                </mc:Choice>
                <mc:Fallback>
                  <p:oleObj name="Формула" r:id="rId3" imgW="1892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1292" y="1196752"/>
                          <a:ext cx="2959100" cy="608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9"/>
            <p:cNvGraphicFramePr>
              <a:graphicFrameLocks noChangeAspect="1"/>
            </p:cNvGraphicFramePr>
            <p:nvPr/>
          </p:nvGraphicFramePr>
          <p:xfrm>
            <a:off x="3904183" y="3356992"/>
            <a:ext cx="4130675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79" name="Формула" r:id="rId5" imgW="2641320" imgH="241200" progId="Equation.3">
                    <p:embed/>
                  </p:oleObj>
                </mc:Choice>
                <mc:Fallback>
                  <p:oleObj name="Формула" r:id="rId5" imgW="26413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4183" y="3356992"/>
                          <a:ext cx="4130675" cy="373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0"/>
            <p:cNvGraphicFramePr>
              <a:graphicFrameLocks noChangeAspect="1"/>
            </p:cNvGraphicFramePr>
            <p:nvPr/>
          </p:nvGraphicFramePr>
          <p:xfrm>
            <a:off x="3691458" y="1916832"/>
            <a:ext cx="4552950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80" name="Формула" r:id="rId7" imgW="2908080" imgH="431640" progId="Equation.3">
                    <p:embed/>
                  </p:oleObj>
                </mc:Choice>
                <mc:Fallback>
                  <p:oleObj name="Формула" r:id="rId7" imgW="29080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1458" y="1916832"/>
                          <a:ext cx="4552950" cy="666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3"/>
            <p:cNvGraphicFramePr>
              <a:graphicFrameLocks noChangeAspect="1"/>
            </p:cNvGraphicFramePr>
            <p:nvPr/>
          </p:nvGraphicFramePr>
          <p:xfrm>
            <a:off x="4589859" y="2636912"/>
            <a:ext cx="34385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81" name="Формула" r:id="rId9" imgW="2197080" imgH="279360" progId="Equation.3">
                    <p:embed/>
                  </p:oleObj>
                </mc:Choice>
                <mc:Fallback>
                  <p:oleObj name="Формула" r:id="rId9" imgW="21970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9859" y="2636912"/>
                          <a:ext cx="3438525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1" name="Прямоугольник 27"/>
            <p:cNvSpPr>
              <a:spLocks noChangeArrowheads="1"/>
            </p:cNvSpPr>
            <p:nvPr/>
          </p:nvSpPr>
          <p:spPr bwMode="auto">
            <a:xfrm>
              <a:off x="899592" y="1178749"/>
              <a:ext cx="230425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ru-RU" sz="2800" b="1">
                  <a:solidFill>
                    <a:srgbClr val="990000"/>
                  </a:solidFill>
                </a:rPr>
                <a:t>Absorption</a:t>
              </a:r>
            </a:p>
            <a:p>
              <a:pPr algn="ctr"/>
              <a:r>
                <a:rPr lang="en-US" altLang="ru-RU" sz="2800" b="1">
                  <a:solidFill>
                    <a:srgbClr val="990000"/>
                  </a:solidFill>
                </a:rPr>
                <a:t> stage</a:t>
              </a:r>
              <a:endParaRPr lang="en-US" altLang="ru-RU" sz="2800" b="1"/>
            </a:p>
          </p:txBody>
        </p:sp>
      </p:grp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1774825" y="4111944"/>
            <a:ext cx="8281988" cy="2663825"/>
            <a:chOff x="251520" y="4005064"/>
            <a:chExt cx="8280920" cy="2664296"/>
          </a:xfrm>
        </p:grpSpPr>
        <p:sp>
          <p:nvSpPr>
            <p:cNvPr id="3098" name="Rectangle 20"/>
            <p:cNvSpPr>
              <a:spLocks noChangeArrowheads="1"/>
            </p:cNvSpPr>
            <p:nvPr/>
          </p:nvSpPr>
          <p:spPr bwMode="auto">
            <a:xfrm>
              <a:off x="251520" y="4005064"/>
              <a:ext cx="8280920" cy="2664296"/>
            </a:xfrm>
            <a:prstGeom prst="rect">
              <a:avLst/>
            </a:prstGeom>
            <a:solidFill>
              <a:srgbClr val="FFCC66">
                <a:alpha val="34901"/>
              </a:srgbClr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graphicFrame>
          <p:nvGraphicFramePr>
            <p:cNvPr id="3078" name="Object 14"/>
            <p:cNvGraphicFramePr>
              <a:graphicFrameLocks noChangeAspect="1"/>
            </p:cNvGraphicFramePr>
            <p:nvPr/>
          </p:nvGraphicFramePr>
          <p:xfrm>
            <a:off x="5245620" y="4149725"/>
            <a:ext cx="2998788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82" name="Формула" r:id="rId11" imgW="1917360" imgH="393480" progId="Equation.3">
                    <p:embed/>
                  </p:oleObj>
                </mc:Choice>
                <mc:Fallback>
                  <p:oleObj name="Формула" r:id="rId11" imgW="19173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5620" y="4149725"/>
                          <a:ext cx="2998788" cy="608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15"/>
            <p:cNvGraphicFramePr>
              <a:graphicFrameLocks noChangeAspect="1"/>
            </p:cNvGraphicFramePr>
            <p:nvPr/>
          </p:nvGraphicFramePr>
          <p:xfrm>
            <a:off x="4185741" y="6165304"/>
            <a:ext cx="4130675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83" name="Формула" r:id="rId13" imgW="2641320" imgH="241200" progId="Equation.3">
                    <p:embed/>
                  </p:oleObj>
                </mc:Choice>
                <mc:Fallback>
                  <p:oleObj name="Формула" r:id="rId13" imgW="26413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741" y="6165304"/>
                          <a:ext cx="4130675" cy="373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16"/>
            <p:cNvGraphicFramePr>
              <a:graphicFrameLocks noChangeAspect="1"/>
            </p:cNvGraphicFramePr>
            <p:nvPr/>
          </p:nvGraphicFramePr>
          <p:xfrm>
            <a:off x="3424238" y="4868863"/>
            <a:ext cx="4908550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84" name="Формула" r:id="rId15" imgW="3136680" imgH="431640" progId="Equation.3">
                    <p:embed/>
                  </p:oleObj>
                </mc:Choice>
                <mc:Fallback>
                  <p:oleObj name="Формула" r:id="rId15" imgW="3136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238" y="4868863"/>
                          <a:ext cx="4908550" cy="666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17"/>
            <p:cNvGraphicFramePr>
              <a:graphicFrameLocks noChangeAspect="1"/>
            </p:cNvGraphicFramePr>
            <p:nvPr/>
          </p:nvGraphicFramePr>
          <p:xfrm>
            <a:off x="4805883" y="5589240"/>
            <a:ext cx="34385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85" name="Формула" r:id="rId17" imgW="2197080" imgH="279360" progId="Equation.3">
                    <p:embed/>
                  </p:oleObj>
                </mc:Choice>
                <mc:Fallback>
                  <p:oleObj name="Формула" r:id="rId17" imgW="21970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883" y="5589240"/>
                          <a:ext cx="3438525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9" name="Прямоугольник 28"/>
            <p:cNvSpPr>
              <a:spLocks noChangeArrowheads="1"/>
            </p:cNvSpPr>
            <p:nvPr/>
          </p:nvSpPr>
          <p:spPr bwMode="auto">
            <a:xfrm>
              <a:off x="899592" y="4059069"/>
              <a:ext cx="230425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ru-RU" sz="2800" b="1">
                  <a:solidFill>
                    <a:srgbClr val="990000"/>
                  </a:solidFill>
                </a:rPr>
                <a:t>Echo</a:t>
              </a:r>
            </a:p>
            <a:p>
              <a:pPr algn="ctr"/>
              <a:r>
                <a:rPr lang="en-US" altLang="ru-RU" sz="2800" b="1">
                  <a:solidFill>
                    <a:srgbClr val="990000"/>
                  </a:solidFill>
                </a:rPr>
                <a:t> emission</a:t>
              </a:r>
              <a:endParaRPr lang="en-US" altLang="ru-RU" sz="2800" b="1"/>
            </a:p>
          </p:txBody>
        </p:sp>
      </p:grpSp>
      <p:sp>
        <p:nvSpPr>
          <p:cNvPr id="3093" name="Прямоугольник 18"/>
          <p:cNvSpPr>
            <a:spLocks noChangeArrowheads="1"/>
          </p:cNvSpPr>
          <p:nvPr/>
        </p:nvSpPr>
        <p:spPr bwMode="auto">
          <a:xfrm>
            <a:off x="2271133" y="116487"/>
            <a:ext cx="7712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2400" b="1" dirty="0">
                <a:solidFill>
                  <a:srgbClr val="990000"/>
                </a:solidFill>
              </a:rPr>
              <a:t>Photon Echo Quantum Memory </a:t>
            </a:r>
            <a:endParaRPr lang="en-US" altLang="ru-RU" sz="2400" b="1" dirty="0" smtClean="0">
              <a:solidFill>
                <a:srgbClr val="990000"/>
              </a:solidFill>
            </a:endParaRPr>
          </a:p>
          <a:p>
            <a:pPr algn="ctr"/>
            <a:r>
              <a:rPr lang="en-US" altLang="ru-RU" sz="2400" b="1" dirty="0">
                <a:solidFill>
                  <a:srgbClr val="990000"/>
                </a:solidFill>
              </a:rPr>
              <a:t> </a:t>
            </a:r>
            <a:r>
              <a:rPr lang="en-US" altLang="ru-RU" sz="2400" b="1" dirty="0" smtClean="0">
                <a:solidFill>
                  <a:srgbClr val="990000"/>
                </a:solidFill>
              </a:rPr>
              <a:t>  </a:t>
            </a:r>
            <a:r>
              <a:rPr lang="en-US" dirty="0" err="1"/>
              <a:t>S.A.Moiseev</a:t>
            </a:r>
            <a:r>
              <a:rPr lang="en-US" dirty="0"/>
              <a:t>, M.I. </a:t>
            </a:r>
            <a:r>
              <a:rPr lang="en-US" dirty="0" err="1"/>
              <a:t>Noskov</a:t>
            </a:r>
            <a:r>
              <a:rPr lang="en-US" dirty="0" smtClean="0"/>
              <a:t>.  </a:t>
            </a:r>
            <a:r>
              <a:rPr lang="en-US" dirty="0"/>
              <a:t>Laser Physics Letters (2004), </a:t>
            </a:r>
            <a:r>
              <a:rPr lang="en-US" b="1" dirty="0"/>
              <a:t>1</a:t>
            </a:r>
            <a:r>
              <a:rPr lang="en-US" dirty="0"/>
              <a:t>, № 6, 303-310</a:t>
            </a:r>
            <a:r>
              <a:rPr lang="en-US" altLang="ru-RU" b="1" dirty="0" smtClean="0">
                <a:solidFill>
                  <a:srgbClr val="990000"/>
                </a:solidFill>
              </a:rPr>
              <a:t> </a:t>
            </a:r>
            <a:endParaRPr lang="en-US" altLang="ru-RU" b="1" dirty="0">
              <a:solidFill>
                <a:srgbClr val="99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29408" y="85208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Maxwell-Bloch equations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/>
          <p:nvPr/>
        </p:nvSpPr>
        <p:spPr>
          <a:xfrm>
            <a:off x="4799856" y="6211590"/>
            <a:ext cx="5112568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>
            <a:spAutoFit/>
          </a:bodyPr>
          <a:lstStyle/>
          <a:p>
            <a:pPr indent="-342900" algn="ctr">
              <a:defRPr/>
            </a:pPr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>
              <a:defRPr/>
            </a:pPr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0" name="Rectangle 30"/>
          <p:cNvSpPr/>
          <p:nvPr/>
        </p:nvSpPr>
        <p:spPr>
          <a:xfrm>
            <a:off x="4655840" y="3488022"/>
            <a:ext cx="5112568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>
            <a:spAutoFit/>
          </a:bodyPr>
          <a:lstStyle/>
          <a:p>
            <a:pPr indent="-342900" algn="ctr">
              <a:defRPr/>
            </a:pPr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>
              <a:defRPr/>
            </a:pPr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2172000" y="106997"/>
            <a:ext cx="7740352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>
            <a:spAutoFit/>
          </a:bodyPr>
          <a:lstStyle/>
          <a:p>
            <a:pPr indent="-342900" algn="ctr">
              <a:defRPr/>
            </a:pPr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>
              <a:defRPr/>
            </a:pPr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1774826" y="1263464"/>
            <a:ext cx="8208963" cy="2735263"/>
            <a:chOff x="35496" y="1052736"/>
            <a:chExt cx="8208912" cy="2736304"/>
          </a:xfrm>
        </p:grpSpPr>
        <p:sp>
          <p:nvSpPr>
            <p:cNvPr id="3100" name="Rectangle 20"/>
            <p:cNvSpPr>
              <a:spLocks noChangeArrowheads="1"/>
            </p:cNvSpPr>
            <p:nvPr/>
          </p:nvSpPr>
          <p:spPr bwMode="auto">
            <a:xfrm>
              <a:off x="35496" y="1052736"/>
              <a:ext cx="8208912" cy="2736304"/>
            </a:xfrm>
            <a:prstGeom prst="rect">
              <a:avLst/>
            </a:prstGeom>
            <a:solidFill>
              <a:srgbClr val="92D050">
                <a:alpha val="25882"/>
              </a:srgbClr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5141292" y="1196752"/>
            <a:ext cx="2959100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02" name="Формула" r:id="rId3" imgW="1892160" imgH="393480" progId="Equation.3">
                    <p:embed/>
                  </p:oleObj>
                </mc:Choice>
                <mc:Fallback>
                  <p:oleObj name="Формула" r:id="rId3" imgW="1892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1292" y="1196752"/>
                          <a:ext cx="2959100" cy="608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9"/>
            <p:cNvGraphicFramePr>
              <a:graphicFrameLocks noChangeAspect="1"/>
            </p:cNvGraphicFramePr>
            <p:nvPr/>
          </p:nvGraphicFramePr>
          <p:xfrm>
            <a:off x="3904183" y="3356992"/>
            <a:ext cx="4130675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03" name="Формула" r:id="rId5" imgW="2641320" imgH="241200" progId="Equation.3">
                    <p:embed/>
                  </p:oleObj>
                </mc:Choice>
                <mc:Fallback>
                  <p:oleObj name="Формула" r:id="rId5" imgW="26413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4183" y="3356992"/>
                          <a:ext cx="4130675" cy="373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0"/>
            <p:cNvGraphicFramePr>
              <a:graphicFrameLocks noChangeAspect="1"/>
            </p:cNvGraphicFramePr>
            <p:nvPr/>
          </p:nvGraphicFramePr>
          <p:xfrm>
            <a:off x="3691458" y="1916832"/>
            <a:ext cx="4552950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04" name="Формула" r:id="rId7" imgW="2908080" imgH="431640" progId="Equation.3">
                    <p:embed/>
                  </p:oleObj>
                </mc:Choice>
                <mc:Fallback>
                  <p:oleObj name="Формула" r:id="rId7" imgW="29080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1458" y="1916832"/>
                          <a:ext cx="4552950" cy="666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3"/>
            <p:cNvGraphicFramePr>
              <a:graphicFrameLocks noChangeAspect="1"/>
            </p:cNvGraphicFramePr>
            <p:nvPr/>
          </p:nvGraphicFramePr>
          <p:xfrm>
            <a:off x="4589859" y="2636912"/>
            <a:ext cx="34385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05" name="Формула" r:id="rId9" imgW="2197080" imgH="279360" progId="Equation.3">
                    <p:embed/>
                  </p:oleObj>
                </mc:Choice>
                <mc:Fallback>
                  <p:oleObj name="Формула" r:id="rId9" imgW="21970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9859" y="2636912"/>
                          <a:ext cx="3438525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1" name="Прямоугольник 27"/>
            <p:cNvSpPr>
              <a:spLocks noChangeArrowheads="1"/>
            </p:cNvSpPr>
            <p:nvPr/>
          </p:nvSpPr>
          <p:spPr bwMode="auto">
            <a:xfrm>
              <a:off x="899592" y="1178749"/>
              <a:ext cx="230425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ru-RU" sz="2800" b="1">
                  <a:solidFill>
                    <a:srgbClr val="990000"/>
                  </a:solidFill>
                </a:rPr>
                <a:t>Absorption</a:t>
              </a:r>
            </a:p>
            <a:p>
              <a:pPr algn="ctr"/>
              <a:r>
                <a:rPr lang="en-US" altLang="ru-RU" sz="2800" b="1">
                  <a:solidFill>
                    <a:srgbClr val="990000"/>
                  </a:solidFill>
                </a:rPr>
                <a:t> stage</a:t>
              </a:r>
              <a:endParaRPr lang="en-US" altLang="ru-RU" sz="2800" b="1"/>
            </a:p>
          </p:txBody>
        </p:sp>
      </p:grp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1774825" y="4111944"/>
            <a:ext cx="8281988" cy="2663825"/>
            <a:chOff x="251520" y="4005064"/>
            <a:chExt cx="8280920" cy="2664296"/>
          </a:xfrm>
        </p:grpSpPr>
        <p:sp>
          <p:nvSpPr>
            <p:cNvPr id="3098" name="Rectangle 20"/>
            <p:cNvSpPr>
              <a:spLocks noChangeArrowheads="1"/>
            </p:cNvSpPr>
            <p:nvPr/>
          </p:nvSpPr>
          <p:spPr bwMode="auto">
            <a:xfrm>
              <a:off x="251520" y="4005064"/>
              <a:ext cx="8280920" cy="2664296"/>
            </a:xfrm>
            <a:prstGeom prst="rect">
              <a:avLst/>
            </a:prstGeom>
            <a:solidFill>
              <a:srgbClr val="FFCC66">
                <a:alpha val="34901"/>
              </a:srgbClr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graphicFrame>
          <p:nvGraphicFramePr>
            <p:cNvPr id="3078" name="Object 14"/>
            <p:cNvGraphicFramePr>
              <a:graphicFrameLocks noChangeAspect="1"/>
            </p:cNvGraphicFramePr>
            <p:nvPr/>
          </p:nvGraphicFramePr>
          <p:xfrm>
            <a:off x="5245620" y="4149725"/>
            <a:ext cx="2998788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06" name="Формула" r:id="rId11" imgW="1917360" imgH="393480" progId="Equation.3">
                    <p:embed/>
                  </p:oleObj>
                </mc:Choice>
                <mc:Fallback>
                  <p:oleObj name="Формула" r:id="rId11" imgW="19173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5620" y="4149725"/>
                          <a:ext cx="2998788" cy="608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15"/>
            <p:cNvGraphicFramePr>
              <a:graphicFrameLocks noChangeAspect="1"/>
            </p:cNvGraphicFramePr>
            <p:nvPr/>
          </p:nvGraphicFramePr>
          <p:xfrm>
            <a:off x="4185741" y="6165304"/>
            <a:ext cx="4130675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07" name="Формула" r:id="rId13" imgW="2641320" imgH="241200" progId="Equation.3">
                    <p:embed/>
                  </p:oleObj>
                </mc:Choice>
                <mc:Fallback>
                  <p:oleObj name="Формула" r:id="rId13" imgW="26413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741" y="6165304"/>
                          <a:ext cx="4130675" cy="373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16"/>
            <p:cNvGraphicFramePr>
              <a:graphicFrameLocks noChangeAspect="1"/>
            </p:cNvGraphicFramePr>
            <p:nvPr/>
          </p:nvGraphicFramePr>
          <p:xfrm>
            <a:off x="3424238" y="4868863"/>
            <a:ext cx="4908550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08" name="Формула" r:id="rId15" imgW="3136680" imgH="431640" progId="Equation.3">
                    <p:embed/>
                  </p:oleObj>
                </mc:Choice>
                <mc:Fallback>
                  <p:oleObj name="Формула" r:id="rId15" imgW="3136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238" y="4868863"/>
                          <a:ext cx="4908550" cy="666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17"/>
            <p:cNvGraphicFramePr>
              <a:graphicFrameLocks noChangeAspect="1"/>
            </p:cNvGraphicFramePr>
            <p:nvPr/>
          </p:nvGraphicFramePr>
          <p:xfrm>
            <a:off x="4805883" y="5589240"/>
            <a:ext cx="34385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09" name="Формула" r:id="rId17" imgW="2197080" imgH="279360" progId="Equation.3">
                    <p:embed/>
                  </p:oleObj>
                </mc:Choice>
                <mc:Fallback>
                  <p:oleObj name="Формула" r:id="rId17" imgW="21970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883" y="5589240"/>
                          <a:ext cx="3438525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9" name="Прямоугольник 28"/>
            <p:cNvSpPr>
              <a:spLocks noChangeArrowheads="1"/>
            </p:cNvSpPr>
            <p:nvPr/>
          </p:nvSpPr>
          <p:spPr bwMode="auto">
            <a:xfrm>
              <a:off x="899592" y="4059069"/>
              <a:ext cx="230425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ru-RU" sz="2800" b="1">
                  <a:solidFill>
                    <a:srgbClr val="990000"/>
                  </a:solidFill>
                </a:rPr>
                <a:t>Echo</a:t>
              </a:r>
            </a:p>
            <a:p>
              <a:pPr algn="ctr"/>
              <a:r>
                <a:rPr lang="en-US" altLang="ru-RU" sz="2800" b="1">
                  <a:solidFill>
                    <a:srgbClr val="990000"/>
                  </a:solidFill>
                </a:rPr>
                <a:t> emission</a:t>
              </a:r>
              <a:endParaRPr lang="en-US" altLang="ru-RU" sz="2800" b="1"/>
            </a:p>
          </p:txBody>
        </p:sp>
      </p:grpSp>
      <p:sp>
        <p:nvSpPr>
          <p:cNvPr id="3093" name="Прямоугольник 18"/>
          <p:cNvSpPr>
            <a:spLocks noChangeArrowheads="1"/>
          </p:cNvSpPr>
          <p:nvPr/>
        </p:nvSpPr>
        <p:spPr bwMode="auto">
          <a:xfrm>
            <a:off x="2271133" y="116487"/>
            <a:ext cx="7712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2400" b="1" dirty="0">
                <a:solidFill>
                  <a:srgbClr val="990000"/>
                </a:solidFill>
              </a:rPr>
              <a:t>Photon Echo Quantum Memory </a:t>
            </a:r>
            <a:endParaRPr lang="en-US" altLang="ru-RU" sz="2400" b="1" dirty="0" smtClean="0">
              <a:solidFill>
                <a:srgbClr val="990000"/>
              </a:solidFill>
            </a:endParaRPr>
          </a:p>
          <a:p>
            <a:pPr algn="ctr"/>
            <a:r>
              <a:rPr lang="en-US" altLang="ru-RU" sz="2400" b="1" dirty="0">
                <a:solidFill>
                  <a:srgbClr val="990000"/>
                </a:solidFill>
              </a:rPr>
              <a:t> </a:t>
            </a:r>
            <a:r>
              <a:rPr lang="en-US" altLang="ru-RU" sz="2400" b="1" dirty="0" smtClean="0">
                <a:solidFill>
                  <a:srgbClr val="990000"/>
                </a:solidFill>
              </a:rPr>
              <a:t>  </a:t>
            </a:r>
            <a:r>
              <a:rPr lang="en-US" b="1" dirty="0" err="1"/>
              <a:t>S.A.Moiseev</a:t>
            </a:r>
            <a:r>
              <a:rPr lang="en-US" b="1" dirty="0"/>
              <a:t>, M.I. </a:t>
            </a:r>
            <a:r>
              <a:rPr lang="en-US" b="1" dirty="0" err="1"/>
              <a:t>Noskov</a:t>
            </a:r>
            <a:r>
              <a:rPr lang="en-US" b="1" dirty="0" smtClean="0"/>
              <a:t>.  </a:t>
            </a:r>
            <a:r>
              <a:rPr lang="en-US" b="1" dirty="0"/>
              <a:t>Laser Physics Letters (2004), 1, № 6, 303-310</a:t>
            </a:r>
            <a:r>
              <a:rPr lang="en-US" altLang="ru-RU" b="1" dirty="0" smtClean="0">
                <a:solidFill>
                  <a:srgbClr val="990000"/>
                </a:solidFill>
              </a:rPr>
              <a:t> </a:t>
            </a:r>
            <a:endParaRPr lang="en-US" altLang="ru-RU" b="1" dirty="0">
              <a:solidFill>
                <a:srgbClr val="990000"/>
              </a:solidFill>
            </a:endParaRPr>
          </a:p>
        </p:txBody>
      </p: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1739900" y="5470843"/>
            <a:ext cx="4572000" cy="666750"/>
            <a:chOff x="216024" y="5363924"/>
            <a:chExt cx="4572000" cy="666656"/>
          </a:xfrm>
        </p:grpSpPr>
        <p:sp>
          <p:nvSpPr>
            <p:cNvPr id="3096" name="Text Box 85"/>
            <p:cNvSpPr txBox="1">
              <a:spLocks noChangeArrowheads="1"/>
            </p:cNvSpPr>
            <p:nvPr/>
          </p:nvSpPr>
          <p:spPr bwMode="auto">
            <a:xfrm>
              <a:off x="312894" y="5363924"/>
              <a:ext cx="2962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b="1" dirty="0">
                  <a:sym typeface="Symbol" panose="05050102010706020507" pitchFamily="18" charset="2"/>
                </a:rPr>
                <a:t> - </a:t>
              </a:r>
              <a:r>
                <a:rPr lang="en-US" altLang="ru-RU" b="1" dirty="0">
                  <a:sym typeface="Symbol" panose="05050102010706020507" pitchFamily="18" charset="2"/>
                </a:rPr>
                <a:t>, </a:t>
              </a:r>
              <a:r>
                <a:rPr lang="en-US" altLang="ru-RU" b="1" dirty="0" err="1">
                  <a:sym typeface="Symbol" panose="05050102010706020507" pitchFamily="18" charset="2"/>
                </a:rPr>
                <a:t>E</a:t>
              </a:r>
              <a:r>
                <a:rPr lang="en-US" altLang="ru-RU" b="1" baseline="-25000" dirty="0" err="1">
                  <a:sym typeface="Symbol" panose="05050102010706020507" pitchFamily="18" charset="2"/>
                </a:rPr>
                <a:t>echo</a:t>
              </a:r>
              <a:r>
                <a:rPr lang="en-US" altLang="ru-RU" b="1" dirty="0">
                  <a:sym typeface="Symbol" panose="05050102010706020507" pitchFamily="18" charset="2"/>
                </a:rPr>
                <a:t> - </a:t>
              </a:r>
              <a:r>
                <a:rPr lang="en-US" altLang="ru-RU" b="1" dirty="0" err="1">
                  <a:sym typeface="Symbol" panose="05050102010706020507" pitchFamily="18" charset="2"/>
                </a:rPr>
                <a:t>E</a:t>
              </a:r>
              <a:r>
                <a:rPr lang="en-US" altLang="ru-RU" b="1" baseline="-25000" dirty="0" err="1">
                  <a:sym typeface="Symbol" panose="05050102010706020507" pitchFamily="18" charset="2"/>
                </a:rPr>
                <a:t>o</a:t>
              </a:r>
              <a:r>
                <a:rPr lang="ru-RU" altLang="ru-RU" b="1" dirty="0">
                  <a:sym typeface="Symbol" panose="05050102010706020507" pitchFamily="18" charset="2"/>
                </a:rPr>
                <a:t> </a:t>
              </a:r>
              <a:r>
                <a:rPr lang="en-US" altLang="ru-RU" b="1" dirty="0">
                  <a:sym typeface="Symbol" panose="05050102010706020507" pitchFamily="18" charset="2"/>
                </a:rPr>
                <a:t>t</a:t>
              </a:r>
              <a:r>
                <a:rPr lang="ru-RU" altLang="ru-RU" b="1" dirty="0">
                  <a:sym typeface="Symbol" panose="05050102010706020507" pitchFamily="18" charset="2"/>
                </a:rPr>
                <a:t> - </a:t>
              </a:r>
              <a:r>
                <a:rPr lang="en-US" altLang="ru-RU" b="1" dirty="0">
                  <a:sym typeface="Symbol" panose="05050102010706020507" pitchFamily="18" charset="2"/>
                </a:rPr>
                <a:t>t</a:t>
              </a:r>
            </a:p>
          </p:txBody>
        </p:sp>
        <p:sp>
          <p:nvSpPr>
            <p:cNvPr id="3097" name="Прямоугольник 31"/>
            <p:cNvSpPr>
              <a:spLocks noChangeArrowheads="1"/>
            </p:cNvSpPr>
            <p:nvPr/>
          </p:nvSpPr>
          <p:spPr bwMode="auto">
            <a:xfrm>
              <a:off x="216024" y="5661248"/>
              <a:ext cx="457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ru-RU" b="1"/>
                <a:t>-B.Kraus, et.al., PRA. 73, 020302(R) (2006).</a:t>
              </a:r>
              <a:endParaRPr lang="en-US" alt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329408" y="85208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Maxwell-Bloch equations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/>
          <p:nvPr/>
        </p:nvSpPr>
        <p:spPr>
          <a:xfrm>
            <a:off x="2351584" y="206545"/>
            <a:ext cx="7740352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1624" y="18738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Maxwell-Bloch equations</a:t>
            </a:r>
            <a:endParaRPr lang="en-US" sz="2800" b="1" dirty="0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590550" y="1333912"/>
            <a:ext cx="10439399" cy="5328592"/>
          </a:xfrm>
          <a:prstGeom prst="rect">
            <a:avLst/>
          </a:prstGeom>
          <a:solidFill>
            <a:srgbClr val="92D050">
              <a:alpha val="2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2423592" y="126190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</a:rPr>
              <a:t>Absorption stage</a:t>
            </a:r>
            <a:endParaRPr lang="en-US" sz="2800" b="1" dirty="0"/>
          </a:p>
        </p:txBody>
      </p:sp>
      <p:graphicFrame>
        <p:nvGraphicFramePr>
          <p:cNvPr id="1393674" name="Object 10"/>
          <p:cNvGraphicFramePr>
            <a:graphicFrameLocks noChangeAspect="1"/>
          </p:cNvGraphicFramePr>
          <p:nvPr>
            <p:extLst/>
          </p:nvPr>
        </p:nvGraphicFramePr>
        <p:xfrm>
          <a:off x="5905896" y="1405921"/>
          <a:ext cx="2854400" cy="387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4" name="Формула" r:id="rId3" imgW="1562040" imgH="215640" progId="Equation.3">
                  <p:embed/>
                </p:oleObj>
              </mc:Choice>
              <mc:Fallback>
                <p:oleObj name="Формула" r:id="rId3" imgW="1562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896" y="1405921"/>
                        <a:ext cx="2854400" cy="387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783632" y="219800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</a:rPr>
              <a:t>Excited atomic coherence:</a:t>
            </a:r>
            <a:endParaRPr lang="en-US" b="1" dirty="0"/>
          </a:p>
        </p:txBody>
      </p:sp>
      <p:graphicFrame>
        <p:nvGraphicFramePr>
          <p:cNvPr id="1403913" name="Object 9"/>
          <p:cNvGraphicFramePr>
            <a:graphicFrameLocks noChangeAspect="1"/>
          </p:cNvGraphicFramePr>
          <p:nvPr>
            <p:extLst/>
          </p:nvPr>
        </p:nvGraphicFramePr>
        <p:xfrm>
          <a:off x="2170113" y="2702560"/>
          <a:ext cx="76962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5" name="Формула" r:id="rId5" imgW="4228920" imgH="393480" progId="Equation.3">
                  <p:embed/>
                </p:oleObj>
              </mc:Choice>
              <mc:Fallback>
                <p:oleObj name="Формула" r:id="rId5" imgW="422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2702560"/>
                        <a:ext cx="76962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5"/>
          <p:cNvGraphicFramePr>
            <a:graphicFrameLocks noChangeAspect="1"/>
          </p:cNvGraphicFramePr>
          <p:nvPr>
            <p:extLst/>
          </p:nvPr>
        </p:nvGraphicFramePr>
        <p:xfrm>
          <a:off x="2317826" y="4049950"/>
          <a:ext cx="298608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6" name="Формула" r:id="rId7" imgW="2031840" imgH="457200" progId="Equation.3">
                  <p:embed/>
                </p:oleObj>
              </mc:Choice>
              <mc:Fallback>
                <p:oleObj name="Формула" r:id="rId7" imgW="2031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826" y="4049950"/>
                        <a:ext cx="2986087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Левая фигурная скобка 18"/>
          <p:cNvSpPr/>
          <p:nvPr/>
        </p:nvSpPr>
        <p:spPr>
          <a:xfrm rot="16200000">
            <a:off x="5627950" y="2882084"/>
            <a:ext cx="288031" cy="936104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23792" y="529435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</a:rPr>
              <a:t>Absorption effect</a:t>
            </a:r>
            <a:endParaRPr lang="en-US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76120" y="3988916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</a:rPr>
              <a:t>Dispersion</a:t>
            </a:r>
            <a:endParaRPr lang="en-US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68008" y="442096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990000"/>
                </a:solidFill>
              </a:rPr>
              <a:t>Dephasing</a:t>
            </a:r>
            <a:endParaRPr lang="en-US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807968" y="3710176"/>
            <a:ext cx="0" cy="144016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392144" y="3622692"/>
            <a:ext cx="0" cy="807564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8400256" y="3622692"/>
            <a:ext cx="0" cy="375516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Левая фигурная скобка 30"/>
          <p:cNvSpPr/>
          <p:nvPr/>
        </p:nvSpPr>
        <p:spPr>
          <a:xfrm rot="16200000">
            <a:off x="7284133" y="3242125"/>
            <a:ext cx="288032" cy="360038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фигурная скобка 31"/>
          <p:cNvSpPr/>
          <p:nvPr/>
        </p:nvSpPr>
        <p:spPr>
          <a:xfrm rot="16200000">
            <a:off x="8156574" y="3031889"/>
            <a:ext cx="288033" cy="780513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03917" name="Object 13"/>
          <p:cNvGraphicFramePr>
            <a:graphicFrameLocks noChangeAspect="1"/>
          </p:cNvGraphicFramePr>
          <p:nvPr>
            <p:extLst/>
          </p:nvPr>
        </p:nvGraphicFramePr>
        <p:xfrm>
          <a:off x="6816081" y="5654392"/>
          <a:ext cx="288131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7" name="Формула" r:id="rId9" imgW="2095200" imgH="482400" progId="Equation.3">
                  <p:embed/>
                </p:oleObj>
              </mc:Choice>
              <mc:Fallback>
                <p:oleObj name="Формула" r:id="rId9" imgW="2095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81" y="5654392"/>
                        <a:ext cx="2881313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713155"/>
            <a:ext cx="7498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S.A.Moiseev</a:t>
            </a:r>
            <a:r>
              <a:rPr lang="en-US" sz="1400" b="1" dirty="0"/>
              <a:t>, M.I. </a:t>
            </a:r>
            <a:r>
              <a:rPr lang="en-US" sz="1400" b="1" dirty="0" err="1"/>
              <a:t>Noskov</a:t>
            </a:r>
            <a:r>
              <a:rPr lang="en-US" sz="1400" b="1" dirty="0"/>
              <a:t>.  Laser Physics Letters (2004), 1, № 6, </a:t>
            </a:r>
            <a:r>
              <a:rPr lang="en-US" sz="1400" b="1" dirty="0" smtClean="0"/>
              <a:t>303-310</a:t>
            </a:r>
          </a:p>
          <a:p>
            <a:r>
              <a:rPr lang="fr-FR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S. A.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Moiseev</a:t>
            </a:r>
            <a:r>
              <a:rPr lang="fr-FR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and J.-L. Le Gouët,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Physics B: At. Mol. &amp; Opt. Phys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45,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124003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(2012)</a:t>
            </a:r>
          </a:p>
          <a:p>
            <a:pPr algn="ctr"/>
            <a:r>
              <a:rPr lang="en-US" altLang="ru-RU" b="1" dirty="0" smtClean="0">
                <a:solidFill>
                  <a:srgbClr val="990000"/>
                </a:solidFill>
              </a:rPr>
              <a:t> </a:t>
            </a:r>
            <a:endParaRPr lang="en-US" altLang="ru-RU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213359" y="1181512"/>
            <a:ext cx="11551921" cy="5328592"/>
          </a:xfrm>
          <a:prstGeom prst="rect">
            <a:avLst/>
          </a:prstGeom>
          <a:solidFill>
            <a:srgbClr val="92D050">
              <a:alpha val="2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0"/>
          <p:cNvSpPr/>
          <p:nvPr/>
        </p:nvSpPr>
        <p:spPr>
          <a:xfrm>
            <a:off x="2351584" y="404665"/>
            <a:ext cx="7740352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1624" y="38550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Some basic properties of CRIB</a:t>
            </a:r>
            <a:endParaRPr lang="en-US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99792" y="1614572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Echo signal irradiation</a:t>
            </a:r>
            <a:endParaRPr lang="en-US" sz="2800" b="1" dirty="0"/>
          </a:p>
        </p:txBody>
      </p:sp>
      <p:graphicFrame>
        <p:nvGraphicFramePr>
          <p:cNvPr id="1421318" name="Object 6"/>
          <p:cNvGraphicFramePr>
            <a:graphicFrameLocks noChangeAspect="1"/>
          </p:cNvGraphicFramePr>
          <p:nvPr>
            <p:extLst/>
          </p:nvPr>
        </p:nvGraphicFramePr>
        <p:xfrm>
          <a:off x="1219633" y="2667178"/>
          <a:ext cx="6881385" cy="90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Формула" r:id="rId3" imgW="3479760" imgH="457200" progId="Equation.3">
                  <p:embed/>
                </p:oleObj>
              </mc:Choice>
              <mc:Fallback>
                <p:oleObj name="Формула" r:id="rId3" imgW="3479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633" y="2667178"/>
                        <a:ext cx="6881385" cy="905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132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1322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720873" y="3891136"/>
            <a:ext cx="4005807" cy="1991504"/>
            <a:chOff x="2377401" y="4704872"/>
            <a:chExt cx="3418735" cy="1427846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V="1">
              <a:off x="2391679" y="5700462"/>
              <a:ext cx="2650255" cy="14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2409251" y="5899784"/>
              <a:ext cx="2650255" cy="156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5090260" y="5816147"/>
              <a:ext cx="462394" cy="31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1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5084862" y="5517231"/>
              <a:ext cx="711274" cy="26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 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2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5094818" y="4704872"/>
              <a:ext cx="485293" cy="3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3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grpSp>
          <p:nvGrpSpPr>
            <p:cNvPr id="37" name="Group 12"/>
            <p:cNvGrpSpPr>
              <a:grpSpLocks/>
            </p:cNvGrpSpPr>
            <p:nvPr/>
          </p:nvGrpSpPr>
          <p:grpSpPr bwMode="auto">
            <a:xfrm>
              <a:off x="2381794" y="4843767"/>
              <a:ext cx="1350939" cy="229026"/>
              <a:chOff x="1499" y="1427"/>
              <a:chExt cx="1230" cy="293"/>
            </a:xfrm>
          </p:grpSpPr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1502" y="1427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 flipV="1">
                <a:off x="1499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21"/>
            <p:cNvGrpSpPr>
              <a:grpSpLocks/>
            </p:cNvGrpSpPr>
            <p:nvPr/>
          </p:nvGrpSpPr>
          <p:grpSpPr bwMode="auto">
            <a:xfrm>
              <a:off x="3718453" y="4845331"/>
              <a:ext cx="1347643" cy="227463"/>
              <a:chOff x="2686" y="1429"/>
              <a:chExt cx="1227" cy="291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 flipH="1" flipV="1">
                <a:off x="2686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 flipH="1">
                <a:off x="2686" y="1429"/>
                <a:ext cx="1227" cy="161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2 h 201"/>
                  <a:gd name="T6" fmla="*/ 623 w 1280"/>
                  <a:gd name="T7" fmla="*/ 5 h 201"/>
                  <a:gd name="T8" fmla="*/ 492 w 1280"/>
                  <a:gd name="T9" fmla="*/ 4 h 201"/>
                  <a:gd name="T10" fmla="*/ 0 w 1280"/>
                  <a:gd name="T11" fmla="*/ 4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V="1">
              <a:off x="2790370" y="4964142"/>
              <a:ext cx="0" cy="9489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3072639" y="4955542"/>
              <a:ext cx="524999" cy="737103"/>
              <a:chOff x="2119" y="1580"/>
              <a:chExt cx="478" cy="943"/>
            </a:xfrm>
          </p:grpSpPr>
          <p:sp>
            <p:nvSpPr>
              <p:cNvPr id="55" name="Text Box 22"/>
              <p:cNvSpPr txBox="1">
                <a:spLocks noChangeArrowheads="1"/>
              </p:cNvSpPr>
              <p:nvPr/>
            </p:nvSpPr>
            <p:spPr bwMode="auto">
              <a:xfrm>
                <a:off x="2119" y="1985"/>
                <a:ext cx="4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1</a:t>
                </a:r>
                <a:endParaRPr lang="ru-RU"/>
              </a:p>
            </p:txBody>
          </p:sp>
          <p:sp>
            <p:nvSpPr>
              <p:cNvPr id="56" name="Line 23"/>
              <p:cNvSpPr>
                <a:spLocks noChangeShapeType="1"/>
              </p:cNvSpPr>
              <p:nvPr/>
            </p:nvSpPr>
            <p:spPr bwMode="auto">
              <a:xfrm>
                <a:off x="2497" y="1580"/>
                <a:ext cx="0" cy="94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4"/>
            <p:cNvGrpSpPr>
              <a:grpSpLocks/>
            </p:cNvGrpSpPr>
            <p:nvPr/>
          </p:nvGrpSpPr>
          <p:grpSpPr bwMode="auto">
            <a:xfrm>
              <a:off x="3976559" y="4955542"/>
              <a:ext cx="507425" cy="737103"/>
              <a:chOff x="2942" y="1580"/>
              <a:chExt cx="462" cy="943"/>
            </a:xfrm>
          </p:grpSpPr>
          <p:sp>
            <p:nvSpPr>
              <p:cNvPr id="53" name="Text Box 25"/>
              <p:cNvSpPr txBox="1">
                <a:spLocks noChangeArrowheads="1"/>
              </p:cNvSpPr>
              <p:nvPr/>
            </p:nvSpPr>
            <p:spPr bwMode="auto">
              <a:xfrm>
                <a:off x="2978" y="1953"/>
                <a:ext cx="42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 dirty="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 dirty="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2</a:t>
                </a:r>
                <a:endParaRPr lang="ru-RU" dirty="0"/>
              </a:p>
            </p:txBody>
          </p:sp>
          <p:sp>
            <p:nvSpPr>
              <p:cNvPr id="54" name="Line 26"/>
              <p:cNvSpPr>
                <a:spLocks noChangeShapeType="1"/>
              </p:cNvSpPr>
              <p:nvPr/>
            </p:nvSpPr>
            <p:spPr bwMode="auto">
              <a:xfrm flipV="1">
                <a:off x="2942" y="1580"/>
                <a:ext cx="0" cy="94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4778336" y="4963359"/>
              <a:ext cx="724893" cy="948933"/>
              <a:chOff x="3697" y="1580"/>
              <a:chExt cx="660" cy="1214"/>
            </a:xfrm>
          </p:grpSpPr>
          <p:sp>
            <p:nvSpPr>
              <p:cNvPr id="51" name="Text Box 28"/>
              <p:cNvSpPr txBox="1">
                <a:spLocks noChangeArrowheads="1"/>
              </p:cNvSpPr>
              <p:nvPr/>
            </p:nvSpPr>
            <p:spPr bwMode="auto">
              <a:xfrm>
                <a:off x="3769" y="1956"/>
                <a:ext cx="588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solidFill>
                      <a:srgbClr val="0000FF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>
                    <a:solidFill>
                      <a:srgbClr val="0000FF"/>
                    </a:solidFill>
                    <a:latin typeface="Times New Roman" pitchFamily="18" charset="0"/>
                    <a:ea typeface="Batang" pitchFamily="18" charset="-127"/>
                  </a:rPr>
                  <a:t>echo</a:t>
                </a:r>
                <a:endParaRPr lang="ru-RU"/>
              </a:p>
            </p:txBody>
          </p:sp>
          <p:sp>
            <p:nvSpPr>
              <p:cNvPr id="52" name="Line 29"/>
              <p:cNvSpPr>
                <a:spLocks noChangeShapeType="1"/>
              </p:cNvSpPr>
              <p:nvPr/>
            </p:nvSpPr>
            <p:spPr bwMode="auto">
              <a:xfrm>
                <a:off x="3697" y="1580"/>
                <a:ext cx="0" cy="1214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377401" y="4885195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 flipH="1" flipV="1">
              <a:off x="3779960" y="4961798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2738748" y="492036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60347" y="5628549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3958987" y="4927402"/>
              <a:ext cx="49424" cy="7113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53"/>
            <p:cNvSpPr>
              <a:spLocks noChangeArrowheads="1"/>
            </p:cNvSpPr>
            <p:nvPr/>
          </p:nvSpPr>
          <p:spPr bwMode="auto">
            <a:xfrm rot="16200000">
              <a:off x="3058477" y="4624802"/>
              <a:ext cx="106305" cy="69743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55"/>
            <p:cNvSpPr>
              <a:spLocks noChangeArrowheads="1"/>
            </p:cNvSpPr>
            <p:nvPr/>
          </p:nvSpPr>
          <p:spPr bwMode="auto">
            <a:xfrm rot="5400000" flipH="1">
              <a:off x="4335278" y="4574740"/>
              <a:ext cx="106305" cy="7600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126106" y="5255645"/>
                <a:ext cx="609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106" y="5255645"/>
                <a:ext cx="6093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>
            <a:endCxn id="30" idx="0"/>
          </p:cNvCxnSpPr>
          <p:nvPr/>
        </p:nvCxnSpPr>
        <p:spPr>
          <a:xfrm flipH="1">
            <a:off x="3737603" y="4867640"/>
            <a:ext cx="0" cy="432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3758192" y="5575199"/>
            <a:ext cx="9010" cy="45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3805838" y="5481759"/>
            <a:ext cx="898949" cy="107095"/>
            <a:chOff x="5560784" y="6316447"/>
            <a:chExt cx="898949" cy="107095"/>
          </a:xfrm>
        </p:grpSpPr>
        <p:sp>
          <p:nvSpPr>
            <p:cNvPr id="64" name="Oval 51"/>
            <p:cNvSpPr>
              <a:spLocks noChangeArrowheads="1"/>
            </p:cNvSpPr>
            <p:nvPr/>
          </p:nvSpPr>
          <p:spPr bwMode="auto">
            <a:xfrm>
              <a:off x="55607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1"/>
            <p:cNvSpPr>
              <a:spLocks noChangeArrowheads="1"/>
            </p:cNvSpPr>
            <p:nvPr/>
          </p:nvSpPr>
          <p:spPr bwMode="auto">
            <a:xfrm>
              <a:off x="56750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51"/>
            <p:cNvSpPr>
              <a:spLocks noChangeArrowheads="1"/>
            </p:cNvSpPr>
            <p:nvPr/>
          </p:nvSpPr>
          <p:spPr bwMode="auto">
            <a:xfrm>
              <a:off x="57893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5903684" y="6316451"/>
              <a:ext cx="98849" cy="1070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60179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51"/>
            <p:cNvSpPr>
              <a:spLocks noChangeArrowheads="1"/>
            </p:cNvSpPr>
            <p:nvPr/>
          </p:nvSpPr>
          <p:spPr bwMode="auto">
            <a:xfrm>
              <a:off x="61322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51"/>
            <p:cNvSpPr>
              <a:spLocks noChangeArrowheads="1"/>
            </p:cNvSpPr>
            <p:nvPr/>
          </p:nvSpPr>
          <p:spPr bwMode="auto">
            <a:xfrm>
              <a:off x="62465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51"/>
            <p:cNvSpPr>
              <a:spLocks noChangeArrowheads="1"/>
            </p:cNvSpPr>
            <p:nvPr/>
          </p:nvSpPr>
          <p:spPr bwMode="auto">
            <a:xfrm>
              <a:off x="63608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Oval 51"/>
          <p:cNvSpPr>
            <a:spLocks noChangeArrowheads="1"/>
          </p:cNvSpPr>
          <p:nvPr/>
        </p:nvSpPr>
        <p:spPr bwMode="auto">
          <a:xfrm>
            <a:off x="5553665" y="5194685"/>
            <a:ext cx="115824" cy="149361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506726" y="3542144"/>
            <a:ext cx="13266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6971923" y="3054465"/>
            <a:ext cx="693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557692" y="2774485"/>
            <a:ext cx="3885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Large optical depth: </a:t>
            </a:r>
            <a:r>
              <a:rPr lang="en-US" sz="20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L&gt;&gt;1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7940040" y="2937510"/>
            <a:ext cx="960120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8359572" y="3399325"/>
            <a:ext cx="3885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Misphasematching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8046720" y="3501390"/>
            <a:ext cx="960120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548640" y="1181512"/>
            <a:ext cx="11380469" cy="5328592"/>
          </a:xfrm>
          <a:prstGeom prst="rect">
            <a:avLst/>
          </a:prstGeom>
          <a:solidFill>
            <a:srgbClr val="92D050">
              <a:alpha val="2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0"/>
          <p:cNvSpPr/>
          <p:nvPr/>
        </p:nvSpPr>
        <p:spPr>
          <a:xfrm>
            <a:off x="2351584" y="404665"/>
            <a:ext cx="7740352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1624" y="38550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00"/>
                </a:solidFill>
              </a:rPr>
              <a:t>Basic </a:t>
            </a:r>
            <a:r>
              <a:rPr lang="en-US" sz="2800" b="1" dirty="0">
                <a:solidFill>
                  <a:srgbClr val="990000"/>
                </a:solidFill>
              </a:rPr>
              <a:t>properties of </a:t>
            </a:r>
            <a:r>
              <a:rPr lang="en-US" sz="2800" b="1" dirty="0" smtClean="0">
                <a:solidFill>
                  <a:srgbClr val="990000"/>
                </a:solidFill>
              </a:rPr>
              <a:t>free space photon echo QM</a:t>
            </a:r>
            <a:endParaRPr lang="en-US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99792" y="1264052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Echo signal irradiation</a:t>
            </a:r>
            <a:endParaRPr lang="en-US" sz="2800" b="1" dirty="0"/>
          </a:p>
        </p:txBody>
      </p:sp>
      <p:graphicFrame>
        <p:nvGraphicFramePr>
          <p:cNvPr id="1421318" name="Object 6"/>
          <p:cNvGraphicFramePr>
            <a:graphicFrameLocks noChangeAspect="1"/>
          </p:cNvGraphicFramePr>
          <p:nvPr>
            <p:extLst/>
          </p:nvPr>
        </p:nvGraphicFramePr>
        <p:xfrm>
          <a:off x="1318693" y="2118538"/>
          <a:ext cx="6881385" cy="90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Формула" r:id="rId3" imgW="3479760" imgH="457200" progId="Equation.3">
                  <p:embed/>
                </p:oleObj>
              </mc:Choice>
              <mc:Fallback>
                <p:oleObj name="Формула" r:id="rId3" imgW="3479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693" y="2118538"/>
                        <a:ext cx="6881385" cy="905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132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21322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2486433" y="3312016"/>
            <a:ext cx="4005807" cy="1991504"/>
            <a:chOff x="2377401" y="4704872"/>
            <a:chExt cx="3418735" cy="1427846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V="1">
              <a:off x="2391679" y="5700462"/>
              <a:ext cx="2650255" cy="14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2409251" y="5987195"/>
              <a:ext cx="2650255" cy="156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5090260" y="5816147"/>
              <a:ext cx="462394" cy="31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1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5084862" y="5517231"/>
              <a:ext cx="711274" cy="26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 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2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5094818" y="4704872"/>
              <a:ext cx="485293" cy="38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</a:t>
              </a:r>
              <a:r>
                <a:rPr lang="en-US" altLang="ko-KR" b="1" dirty="0">
                  <a:latin typeface="Times New Roman" pitchFamily="18" charset="0"/>
                  <a:ea typeface="Batang" pitchFamily="18" charset="-127"/>
                </a:rPr>
                <a:t>3</a:t>
              </a:r>
              <a:r>
                <a:rPr lang="ru-RU" altLang="ko-KR" b="1" dirty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</a:t>
              </a:r>
              <a:endParaRPr lang="ru-RU" dirty="0"/>
            </a:p>
          </p:txBody>
        </p:sp>
        <p:grpSp>
          <p:nvGrpSpPr>
            <p:cNvPr id="37" name="Group 12"/>
            <p:cNvGrpSpPr>
              <a:grpSpLocks/>
            </p:cNvGrpSpPr>
            <p:nvPr/>
          </p:nvGrpSpPr>
          <p:grpSpPr bwMode="auto">
            <a:xfrm>
              <a:off x="2381794" y="4843767"/>
              <a:ext cx="1350939" cy="229026"/>
              <a:chOff x="1499" y="1427"/>
              <a:chExt cx="1230" cy="293"/>
            </a:xfrm>
          </p:grpSpPr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1502" y="1427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 flipV="1">
                <a:off x="1499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21"/>
            <p:cNvGrpSpPr>
              <a:grpSpLocks/>
            </p:cNvGrpSpPr>
            <p:nvPr/>
          </p:nvGrpSpPr>
          <p:grpSpPr bwMode="auto">
            <a:xfrm>
              <a:off x="3718453" y="4845331"/>
              <a:ext cx="1347643" cy="227463"/>
              <a:chOff x="2686" y="1429"/>
              <a:chExt cx="1227" cy="291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 flipH="1" flipV="1">
                <a:off x="2686" y="1558"/>
                <a:ext cx="1227" cy="162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3 h 201"/>
                  <a:gd name="T6" fmla="*/ 623 w 1280"/>
                  <a:gd name="T7" fmla="*/ 5 h 201"/>
                  <a:gd name="T8" fmla="*/ 492 w 1280"/>
                  <a:gd name="T9" fmla="*/ 5 h 201"/>
                  <a:gd name="T10" fmla="*/ 0 w 1280"/>
                  <a:gd name="T11" fmla="*/ 5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 flipH="1">
                <a:off x="2686" y="1429"/>
                <a:ext cx="1227" cy="161"/>
              </a:xfrm>
              <a:custGeom>
                <a:avLst/>
                <a:gdLst>
                  <a:gd name="T0" fmla="*/ 0 w 1280"/>
                  <a:gd name="T1" fmla="*/ 2 h 201"/>
                  <a:gd name="T2" fmla="*/ 347 w 1280"/>
                  <a:gd name="T3" fmla="*/ 2 h 201"/>
                  <a:gd name="T4" fmla="*/ 496 w 1280"/>
                  <a:gd name="T5" fmla="*/ 2 h 201"/>
                  <a:gd name="T6" fmla="*/ 623 w 1280"/>
                  <a:gd name="T7" fmla="*/ 5 h 201"/>
                  <a:gd name="T8" fmla="*/ 492 w 1280"/>
                  <a:gd name="T9" fmla="*/ 4 h 201"/>
                  <a:gd name="T10" fmla="*/ 0 w 1280"/>
                  <a:gd name="T11" fmla="*/ 4 h 201"/>
                  <a:gd name="T12" fmla="*/ 0 w 1280"/>
                  <a:gd name="T13" fmla="*/ 2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0"/>
                  <a:gd name="T22" fmla="*/ 0 h 201"/>
                  <a:gd name="T23" fmla="*/ 1280 w 1280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0" h="201">
                    <a:moveTo>
                      <a:pt x="0" y="22"/>
                    </a:moveTo>
                    <a:cubicBezTo>
                      <a:pt x="107" y="0"/>
                      <a:pt x="523" y="11"/>
                      <a:pt x="712" y="30"/>
                    </a:cubicBezTo>
                    <a:cubicBezTo>
                      <a:pt x="881" y="46"/>
                      <a:pt x="921" y="91"/>
                      <a:pt x="1016" y="118"/>
                    </a:cubicBezTo>
                    <a:cubicBezTo>
                      <a:pt x="1088" y="150"/>
                      <a:pt x="1251" y="179"/>
                      <a:pt x="1280" y="190"/>
                    </a:cubicBezTo>
                    <a:cubicBezTo>
                      <a:pt x="1279" y="201"/>
                      <a:pt x="1221" y="183"/>
                      <a:pt x="1008" y="182"/>
                    </a:cubicBezTo>
                    <a:lnTo>
                      <a:pt x="0" y="18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 flipV="1">
              <a:off x="2790370" y="4964142"/>
              <a:ext cx="14684" cy="72850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3072639" y="4955542"/>
              <a:ext cx="524999" cy="992705"/>
              <a:chOff x="2119" y="1580"/>
              <a:chExt cx="478" cy="1270"/>
            </a:xfrm>
          </p:grpSpPr>
          <p:sp>
            <p:nvSpPr>
              <p:cNvPr id="55" name="Text Box 22"/>
              <p:cNvSpPr txBox="1">
                <a:spLocks noChangeArrowheads="1"/>
              </p:cNvSpPr>
              <p:nvPr/>
            </p:nvSpPr>
            <p:spPr bwMode="auto">
              <a:xfrm>
                <a:off x="2119" y="1985"/>
                <a:ext cx="4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1</a:t>
                </a:r>
                <a:endParaRPr lang="ru-RU"/>
              </a:p>
            </p:txBody>
          </p:sp>
          <p:sp>
            <p:nvSpPr>
              <p:cNvPr id="56" name="Line 23"/>
              <p:cNvSpPr>
                <a:spLocks noChangeShapeType="1"/>
              </p:cNvSpPr>
              <p:nvPr/>
            </p:nvSpPr>
            <p:spPr bwMode="auto">
              <a:xfrm>
                <a:off x="2497" y="1580"/>
                <a:ext cx="3" cy="127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4"/>
            <p:cNvGrpSpPr>
              <a:grpSpLocks/>
            </p:cNvGrpSpPr>
            <p:nvPr/>
          </p:nvGrpSpPr>
          <p:grpSpPr bwMode="auto">
            <a:xfrm>
              <a:off x="3976559" y="4955542"/>
              <a:ext cx="507425" cy="968474"/>
              <a:chOff x="2942" y="1580"/>
              <a:chExt cx="462" cy="1239"/>
            </a:xfrm>
          </p:grpSpPr>
          <p:sp>
            <p:nvSpPr>
              <p:cNvPr id="53" name="Text Box 25"/>
              <p:cNvSpPr txBox="1">
                <a:spLocks noChangeArrowheads="1"/>
              </p:cNvSpPr>
              <p:nvPr/>
            </p:nvSpPr>
            <p:spPr bwMode="auto">
              <a:xfrm>
                <a:off x="2978" y="1953"/>
                <a:ext cx="42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 dirty="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 dirty="0">
                    <a:solidFill>
                      <a:srgbClr val="FF0000"/>
                    </a:solidFill>
                    <a:latin typeface="Times New Roman" pitchFamily="18" charset="0"/>
                    <a:ea typeface="Batang" pitchFamily="18" charset="-127"/>
                  </a:rPr>
                  <a:t>2</a:t>
                </a:r>
                <a:endParaRPr lang="ru-RU" dirty="0"/>
              </a:p>
            </p:txBody>
          </p:sp>
          <p:sp>
            <p:nvSpPr>
              <p:cNvPr id="54" name="Line 26"/>
              <p:cNvSpPr>
                <a:spLocks noChangeShapeType="1"/>
              </p:cNvSpPr>
              <p:nvPr/>
            </p:nvSpPr>
            <p:spPr bwMode="auto">
              <a:xfrm flipH="1" flipV="1">
                <a:off x="2942" y="1580"/>
                <a:ext cx="13" cy="123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4778336" y="4952416"/>
              <a:ext cx="724893" cy="740230"/>
              <a:chOff x="3697" y="1566"/>
              <a:chExt cx="660" cy="947"/>
            </a:xfrm>
          </p:grpSpPr>
          <p:sp>
            <p:nvSpPr>
              <p:cNvPr id="51" name="Text Box 28"/>
              <p:cNvSpPr txBox="1">
                <a:spLocks noChangeArrowheads="1"/>
              </p:cNvSpPr>
              <p:nvPr/>
            </p:nvSpPr>
            <p:spPr bwMode="auto">
              <a:xfrm>
                <a:off x="3769" y="1956"/>
                <a:ext cx="588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solidFill>
                      <a:srgbClr val="0000FF"/>
                    </a:solidFill>
                    <a:latin typeface="Times New Roman" pitchFamily="18" charset="0"/>
                    <a:ea typeface="Batang" pitchFamily="18" charset="-127"/>
                  </a:rPr>
                  <a:t>E</a:t>
                </a:r>
                <a:r>
                  <a:rPr lang="en-US" altLang="ko-KR" baseline="-25000">
                    <a:solidFill>
                      <a:srgbClr val="0000FF"/>
                    </a:solidFill>
                    <a:latin typeface="Times New Roman" pitchFamily="18" charset="0"/>
                    <a:ea typeface="Batang" pitchFamily="18" charset="-127"/>
                  </a:rPr>
                  <a:t>echo</a:t>
                </a:r>
                <a:endParaRPr lang="ru-RU"/>
              </a:p>
            </p:txBody>
          </p:sp>
          <p:sp>
            <p:nvSpPr>
              <p:cNvPr id="52" name="Line 29"/>
              <p:cNvSpPr>
                <a:spLocks noChangeShapeType="1"/>
              </p:cNvSpPr>
              <p:nvPr/>
            </p:nvSpPr>
            <p:spPr bwMode="auto">
              <a:xfrm>
                <a:off x="3697" y="1566"/>
                <a:ext cx="30" cy="947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377401" y="4885195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 flipH="1" flipV="1">
              <a:off x="3779960" y="4961798"/>
              <a:ext cx="1294924" cy="70349"/>
            </a:xfrm>
            <a:custGeom>
              <a:avLst/>
              <a:gdLst>
                <a:gd name="T0" fmla="*/ 0 w 1179"/>
                <a:gd name="T1" fmla="*/ 3 h 105"/>
                <a:gd name="T2" fmla="*/ 726 w 1179"/>
                <a:gd name="T3" fmla="*/ 3 h 105"/>
                <a:gd name="T4" fmla="*/ 1179 w 1179"/>
                <a:gd name="T5" fmla="*/ 8 h 105"/>
                <a:gd name="T6" fmla="*/ 0 60000 65536"/>
                <a:gd name="T7" fmla="*/ 0 60000 65536"/>
                <a:gd name="T8" fmla="*/ 0 60000 65536"/>
                <a:gd name="T9" fmla="*/ 0 w 1179"/>
                <a:gd name="T10" fmla="*/ 0 h 105"/>
                <a:gd name="T11" fmla="*/ 1179 w 1179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05">
                  <a:moveTo>
                    <a:pt x="0" y="15"/>
                  </a:moveTo>
                  <a:cubicBezTo>
                    <a:pt x="265" y="7"/>
                    <a:pt x="530" y="0"/>
                    <a:pt x="726" y="15"/>
                  </a:cubicBezTo>
                  <a:cubicBezTo>
                    <a:pt x="922" y="30"/>
                    <a:pt x="1050" y="67"/>
                    <a:pt x="1179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2738748" y="492036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60347" y="5901714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3958987" y="4927402"/>
              <a:ext cx="49424" cy="7113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53"/>
            <p:cNvSpPr>
              <a:spLocks noChangeArrowheads="1"/>
            </p:cNvSpPr>
            <p:nvPr/>
          </p:nvSpPr>
          <p:spPr bwMode="auto">
            <a:xfrm rot="16200000">
              <a:off x="3058477" y="4624802"/>
              <a:ext cx="106305" cy="69743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55"/>
            <p:cNvSpPr>
              <a:spLocks noChangeArrowheads="1"/>
            </p:cNvSpPr>
            <p:nvPr/>
          </p:nvSpPr>
          <p:spPr bwMode="auto">
            <a:xfrm rot="5400000" flipH="1">
              <a:off x="4335278" y="4574740"/>
              <a:ext cx="106305" cy="7600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91666" y="4676525"/>
                <a:ext cx="609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66" y="4676525"/>
                <a:ext cx="6093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>
            <a:endCxn id="30" idx="0"/>
          </p:cNvCxnSpPr>
          <p:nvPr/>
        </p:nvCxnSpPr>
        <p:spPr>
          <a:xfrm flipH="1">
            <a:off x="2503163" y="4288520"/>
            <a:ext cx="0" cy="432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523752" y="5072279"/>
            <a:ext cx="9010" cy="45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51"/>
          <p:cNvSpPr>
            <a:spLocks noChangeArrowheads="1"/>
          </p:cNvSpPr>
          <p:nvPr/>
        </p:nvSpPr>
        <p:spPr bwMode="auto">
          <a:xfrm>
            <a:off x="4334465" y="5011805"/>
            <a:ext cx="115824" cy="149361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Группа 72"/>
          <p:cNvGrpSpPr/>
          <p:nvPr/>
        </p:nvGrpSpPr>
        <p:grpSpPr>
          <a:xfrm>
            <a:off x="2604418" y="4643559"/>
            <a:ext cx="898949" cy="107095"/>
            <a:chOff x="5560784" y="6316447"/>
            <a:chExt cx="898949" cy="107095"/>
          </a:xfrm>
        </p:grpSpPr>
        <p:sp>
          <p:nvSpPr>
            <p:cNvPr id="74" name="Oval 51"/>
            <p:cNvSpPr>
              <a:spLocks noChangeArrowheads="1"/>
            </p:cNvSpPr>
            <p:nvPr/>
          </p:nvSpPr>
          <p:spPr bwMode="auto">
            <a:xfrm>
              <a:off x="55607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51"/>
            <p:cNvSpPr>
              <a:spLocks noChangeArrowheads="1"/>
            </p:cNvSpPr>
            <p:nvPr/>
          </p:nvSpPr>
          <p:spPr bwMode="auto">
            <a:xfrm>
              <a:off x="5675084" y="6316455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57893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1"/>
            <p:cNvSpPr>
              <a:spLocks noChangeArrowheads="1"/>
            </p:cNvSpPr>
            <p:nvPr/>
          </p:nvSpPr>
          <p:spPr bwMode="auto">
            <a:xfrm>
              <a:off x="5903684" y="6316451"/>
              <a:ext cx="98849" cy="10708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1"/>
            <p:cNvSpPr>
              <a:spLocks noChangeArrowheads="1"/>
            </p:cNvSpPr>
            <p:nvPr/>
          </p:nvSpPr>
          <p:spPr bwMode="auto">
            <a:xfrm>
              <a:off x="60179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1"/>
            <p:cNvSpPr>
              <a:spLocks noChangeArrowheads="1"/>
            </p:cNvSpPr>
            <p:nvPr/>
          </p:nvSpPr>
          <p:spPr bwMode="auto">
            <a:xfrm>
              <a:off x="6132284" y="6316451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1"/>
            <p:cNvSpPr>
              <a:spLocks noChangeArrowheads="1"/>
            </p:cNvSpPr>
            <p:nvPr/>
          </p:nvSpPr>
          <p:spPr bwMode="auto">
            <a:xfrm>
              <a:off x="62465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51"/>
            <p:cNvSpPr>
              <a:spLocks noChangeArrowheads="1"/>
            </p:cNvSpPr>
            <p:nvPr/>
          </p:nvSpPr>
          <p:spPr bwMode="auto">
            <a:xfrm>
              <a:off x="6360884" y="6316447"/>
              <a:ext cx="98849" cy="10708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8498840" y="4079558"/>
            <a:ext cx="922338" cy="417512"/>
          </a:xfrm>
          <a:prstGeom prst="rect">
            <a:avLst/>
          </a:prstGeom>
          <a:solidFill>
            <a:srgbClr val="FF66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Text Box 23"/>
          <p:cNvSpPr txBox="1">
            <a:spLocks noChangeArrowheads="1"/>
          </p:cNvSpPr>
          <p:nvPr/>
        </p:nvSpPr>
        <p:spPr bwMode="auto">
          <a:xfrm>
            <a:off x="8476616" y="3450908"/>
            <a:ext cx="1152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b="1">
                <a:solidFill>
                  <a:srgbClr val="800000"/>
                </a:solidFill>
                <a:latin typeface="Times New Roman" pitchFamily="18" charset="0"/>
                <a:ea typeface="Batang" pitchFamily="18" charset="-127"/>
              </a:rPr>
              <a:t>Medium</a:t>
            </a:r>
            <a:endParaRPr lang="ru-RU"/>
          </a:p>
        </p:txBody>
      </p:sp>
      <p:sp>
        <p:nvSpPr>
          <p:cNvPr id="84" name="Text Box 40"/>
          <p:cNvSpPr txBox="1">
            <a:spLocks noChangeArrowheads="1"/>
          </p:cNvSpPr>
          <p:nvPr/>
        </p:nvSpPr>
        <p:spPr bwMode="auto">
          <a:xfrm>
            <a:off x="7828915" y="4851083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Resonant absorption</a:t>
            </a:r>
            <a:endParaRPr lang="ru-RU" sz="1600" b="1">
              <a:solidFill>
                <a:srgbClr val="000066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086600" y="4288520"/>
            <a:ext cx="120396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086600" y="4445063"/>
            <a:ext cx="120396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86600" y="3859926"/>
            <a:ext cx="1203960" cy="334696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9479280" y="3837940"/>
            <a:ext cx="1173480" cy="402402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8930640" y="6071600"/>
            <a:ext cx="120396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7635240" y="6060503"/>
            <a:ext cx="120396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7635240" y="5621020"/>
            <a:ext cx="1173480" cy="402402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 flipV="1">
            <a:off x="8839200" y="5621020"/>
            <a:ext cx="1234440" cy="418227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665628" y="4027132"/>
            <a:ext cx="3542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052468" y="4453852"/>
            <a:ext cx="59676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802788" y="3493732"/>
            <a:ext cx="3738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0652760" y="3477374"/>
            <a:ext cx="3738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848600" y="5489054"/>
            <a:ext cx="3738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9485028" y="5413972"/>
            <a:ext cx="44435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</a:t>
            </a:r>
            <a:r>
              <a:rPr lang="en-US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302148" y="6054052"/>
            <a:ext cx="3542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265828" y="6069292"/>
            <a:ext cx="59676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011000" y="5762312"/>
            <a:ext cx="172015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557692" y="2149645"/>
            <a:ext cx="3885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Large optical depth: </a:t>
            </a:r>
            <a:r>
              <a:rPr lang="en-US" sz="20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L&gt;&gt;1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970520" y="2343150"/>
            <a:ext cx="960120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8359572" y="2774485"/>
            <a:ext cx="3885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Misphasematching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8046720" y="2876550"/>
            <a:ext cx="960120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6506726" y="2947784"/>
            <a:ext cx="13266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6971923" y="2505825"/>
            <a:ext cx="693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1">
                <a:solidFill>
                  <a:srgbClr val="000099"/>
                </a:solidFill>
              </a:rPr>
              <a:t/>
            </a:r>
            <a:br>
              <a:rPr lang="en-US" sz="1400" b="1" i="1">
                <a:solidFill>
                  <a:srgbClr val="000099"/>
                </a:solidFill>
              </a:rPr>
            </a:br>
            <a:endParaRPr lang="en-US" sz="1400" b="1" i="1">
              <a:solidFill>
                <a:srgbClr val="000099"/>
              </a:solidFill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0"/>
            <a:ext cx="8893175" cy="6858000"/>
          </a:xfrm>
          <a:solidFill>
            <a:srgbClr val="FFFFCC">
              <a:alpha val="38000"/>
            </a:srgbClr>
          </a:solidFill>
          <a:ln/>
        </p:spPr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b="1" i="1" dirty="0"/>
              <a:t/>
            </a:r>
            <a:br>
              <a:rPr lang="en-US" b="1" i="1" dirty="0"/>
            </a:br>
            <a:r>
              <a:rPr lang="en-US" sz="4000" dirty="0">
                <a:solidFill>
                  <a:srgbClr val="CC0000"/>
                </a:solidFill>
              </a:rPr>
              <a:t/>
            </a:r>
            <a:br>
              <a:rPr lang="en-US" sz="4000" dirty="0">
                <a:solidFill>
                  <a:srgbClr val="CC0000"/>
                </a:solidFill>
              </a:rPr>
            </a:br>
            <a:r>
              <a:rPr lang="en-US" b="1" i="1" dirty="0">
                <a:solidFill>
                  <a:srgbClr val="800000"/>
                </a:solidFill>
              </a:rPr>
              <a:t/>
            </a:r>
            <a:br>
              <a:rPr lang="en-US" b="1" i="1" dirty="0">
                <a:solidFill>
                  <a:srgbClr val="800000"/>
                </a:solidFill>
              </a:rPr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altLang="ko-KR" b="1" i="1" dirty="0">
                <a:solidFill>
                  <a:srgbClr val="000099"/>
                </a:solidFill>
                <a:ea typeface="굴림" pitchFamily="34" charset="-127"/>
              </a:rPr>
              <a:t/>
            </a:r>
            <a:br>
              <a:rPr lang="en-US" altLang="ko-KR" b="1" i="1" dirty="0">
                <a:solidFill>
                  <a:srgbClr val="000099"/>
                </a:solidFill>
                <a:ea typeface="굴림" pitchFamily="34" charset="-127"/>
              </a:rPr>
            </a:br>
            <a:endParaRPr lang="ru-RU" altLang="ko-KR" b="1" i="1" dirty="0">
              <a:solidFill>
                <a:srgbClr val="000099"/>
              </a:solidFill>
              <a:ea typeface="굴림" pitchFamily="34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03425" y="3068639"/>
            <a:ext cx="8629650" cy="1298575"/>
            <a:chOff x="46" y="2432"/>
            <a:chExt cx="5436" cy="818"/>
          </a:xfrm>
        </p:grpSpPr>
        <p:sp>
          <p:nvSpPr>
            <p:cNvPr id="334853" name="Text Box 5"/>
            <p:cNvSpPr txBox="1">
              <a:spLocks noChangeArrowheads="1"/>
            </p:cNvSpPr>
            <p:nvPr/>
          </p:nvSpPr>
          <p:spPr bwMode="auto">
            <a:xfrm>
              <a:off x="1746" y="2432"/>
              <a:ext cx="22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</a:rPr>
                <a:t>The retrieved quantum state</a:t>
              </a:r>
              <a:endParaRPr lang="ru-RU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34854" name="Object 6"/>
            <p:cNvGraphicFramePr>
              <a:graphicFrameLocks noChangeAspect="1"/>
            </p:cNvGraphicFramePr>
            <p:nvPr/>
          </p:nvGraphicFramePr>
          <p:xfrm>
            <a:off x="46" y="2762"/>
            <a:ext cx="5436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3" name="Формула" r:id="rId4" imgW="4800600" imgH="444240" progId="Equation.3">
                    <p:embed/>
                  </p:oleObj>
                </mc:Choice>
                <mc:Fallback>
                  <p:oleObj name="Формула" r:id="rId4" imgW="48006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" y="2762"/>
                          <a:ext cx="5436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4855" name="Object 7"/>
          <p:cNvGraphicFramePr>
            <a:graphicFrameLocks noChangeAspect="1"/>
          </p:cNvGraphicFramePr>
          <p:nvPr/>
        </p:nvGraphicFramePr>
        <p:xfrm>
          <a:off x="2398713" y="1484314"/>
          <a:ext cx="74422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Формула" r:id="rId6" imgW="4051080" imgH="444240" progId="Equation.3">
                  <p:embed/>
                </p:oleObj>
              </mc:Choice>
              <mc:Fallback>
                <p:oleObj name="Формула" r:id="rId6" imgW="4051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484314"/>
                        <a:ext cx="7442200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2566989" y="353696"/>
            <a:ext cx="7489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Arbitrary initial quantum state of light: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5016501" y="2276476"/>
            <a:ext cx="288925" cy="576263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0066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391400" y="2133600"/>
            <a:ext cx="1728788" cy="12700"/>
            <a:chOff x="4022" y="1789"/>
            <a:chExt cx="1089" cy="8"/>
          </a:xfrm>
        </p:grpSpPr>
        <p:sp>
          <p:nvSpPr>
            <p:cNvPr id="334859" name="Line 11"/>
            <p:cNvSpPr>
              <a:spLocks noChangeShapeType="1"/>
            </p:cNvSpPr>
            <p:nvPr/>
          </p:nvSpPr>
          <p:spPr bwMode="auto">
            <a:xfrm>
              <a:off x="4022" y="1789"/>
              <a:ext cx="3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60" name="Line 12"/>
            <p:cNvSpPr>
              <a:spLocks noChangeShapeType="1"/>
            </p:cNvSpPr>
            <p:nvPr/>
          </p:nvSpPr>
          <p:spPr bwMode="auto">
            <a:xfrm>
              <a:off x="4748" y="1797"/>
              <a:ext cx="3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544273" y="4293096"/>
            <a:ext cx="1223963" cy="0"/>
            <a:chOff x="3878" y="3158"/>
            <a:chExt cx="771" cy="0"/>
          </a:xfrm>
        </p:grpSpPr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>
              <a:off x="3878" y="3158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63" name="Line 15"/>
            <p:cNvSpPr>
              <a:spLocks noChangeShapeType="1"/>
            </p:cNvSpPr>
            <p:nvPr/>
          </p:nvSpPr>
          <p:spPr bwMode="auto">
            <a:xfrm>
              <a:off x="4332" y="3158"/>
              <a:ext cx="3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953126" y="4197413"/>
            <a:ext cx="3959225" cy="863600"/>
            <a:chOff x="2200" y="2931"/>
            <a:chExt cx="2494" cy="544"/>
          </a:xfrm>
        </p:grpSpPr>
        <p:grpSp>
          <p:nvGrpSpPr>
            <p:cNvPr id="6" name="Group 17"/>
            <p:cNvGrpSpPr>
              <a:grpSpLocks noChangeAspect="1"/>
            </p:cNvGrpSpPr>
            <p:nvPr/>
          </p:nvGrpSpPr>
          <p:grpSpPr bwMode="auto">
            <a:xfrm>
              <a:off x="2200" y="3148"/>
              <a:ext cx="2494" cy="327"/>
              <a:chOff x="975" y="3834"/>
              <a:chExt cx="2132" cy="327"/>
            </a:xfrm>
          </p:grpSpPr>
          <p:sp>
            <p:nvSpPr>
              <p:cNvPr id="334866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975" y="3838"/>
                <a:ext cx="2132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67" name="Rectangle 19"/>
              <p:cNvSpPr>
                <a:spLocks noChangeArrowheads="1"/>
              </p:cNvSpPr>
              <p:nvPr/>
            </p:nvSpPr>
            <p:spPr bwMode="auto">
              <a:xfrm>
                <a:off x="2976" y="4003"/>
                <a:ext cx="8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Times New Roman" pitchFamily="18" charset="0"/>
                  </a:rPr>
                  <a:t>12</a:t>
                </a:r>
                <a:endParaRPr lang="ru-RU"/>
              </a:p>
            </p:txBody>
          </p:sp>
          <p:sp>
            <p:nvSpPr>
              <p:cNvPr id="334868" name="Rectangle 20"/>
              <p:cNvSpPr>
                <a:spLocks noChangeArrowheads="1"/>
              </p:cNvSpPr>
              <p:nvPr/>
            </p:nvSpPr>
            <p:spPr bwMode="auto">
              <a:xfrm>
                <a:off x="2395" y="4031"/>
                <a:ext cx="4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334869" name="Rectangle 21"/>
              <p:cNvSpPr>
                <a:spLocks noChangeArrowheads="1"/>
              </p:cNvSpPr>
              <p:nvPr/>
            </p:nvSpPr>
            <p:spPr bwMode="auto">
              <a:xfrm>
                <a:off x="2025" y="3899"/>
                <a:ext cx="4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ru-RU"/>
              </a:p>
            </p:txBody>
          </p:sp>
          <p:sp>
            <p:nvSpPr>
              <p:cNvPr id="334870" name="Rectangle 22"/>
              <p:cNvSpPr>
                <a:spLocks noChangeArrowheads="1"/>
              </p:cNvSpPr>
              <p:nvPr/>
            </p:nvSpPr>
            <p:spPr bwMode="auto">
              <a:xfrm>
                <a:off x="1980" y="3899"/>
                <a:ext cx="2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Times New Roman" pitchFamily="18" charset="0"/>
                  </a:rPr>
                  <a:t>'</a:t>
                </a:r>
                <a:endParaRPr lang="ru-RU"/>
              </a:p>
            </p:txBody>
          </p:sp>
          <p:sp>
            <p:nvSpPr>
              <p:cNvPr id="334871" name="Rectangle 23"/>
              <p:cNvSpPr>
                <a:spLocks noChangeArrowheads="1"/>
              </p:cNvSpPr>
              <p:nvPr/>
            </p:nvSpPr>
            <p:spPr bwMode="auto">
              <a:xfrm>
                <a:off x="1665" y="3899"/>
                <a:ext cx="4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ru-RU"/>
              </a:p>
            </p:txBody>
          </p:sp>
          <p:sp>
            <p:nvSpPr>
              <p:cNvPr id="334872" name="Rectangle 24"/>
              <p:cNvSpPr>
                <a:spLocks noChangeArrowheads="1"/>
              </p:cNvSpPr>
              <p:nvPr/>
            </p:nvSpPr>
            <p:spPr bwMode="auto">
              <a:xfrm>
                <a:off x="1361" y="3899"/>
                <a:ext cx="4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ru-RU"/>
              </a:p>
            </p:txBody>
          </p:sp>
          <p:sp>
            <p:nvSpPr>
              <p:cNvPr id="334873" name="Rectangle 25"/>
              <p:cNvSpPr>
                <a:spLocks noChangeArrowheads="1"/>
              </p:cNvSpPr>
              <p:nvPr/>
            </p:nvSpPr>
            <p:spPr bwMode="auto">
              <a:xfrm>
                <a:off x="1207" y="3899"/>
                <a:ext cx="4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Times New Roman" pitchFamily="18" charset="0"/>
                  </a:rPr>
                  <a:t>,</a:t>
                </a:r>
                <a:endParaRPr lang="ru-RU"/>
              </a:p>
            </p:txBody>
          </p:sp>
          <p:sp>
            <p:nvSpPr>
              <p:cNvPr id="334874" name="Rectangle 26"/>
              <p:cNvSpPr>
                <a:spLocks noChangeArrowheads="1"/>
              </p:cNvSpPr>
              <p:nvPr/>
            </p:nvSpPr>
            <p:spPr bwMode="auto">
              <a:xfrm>
                <a:off x="1083" y="3922"/>
                <a:ext cx="12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dirty="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ru-RU" sz="2100" dirty="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ru-RU" dirty="0"/>
              </a:p>
            </p:txBody>
          </p:sp>
          <p:sp>
            <p:nvSpPr>
              <p:cNvPr id="334875" name="Rectangle 27"/>
              <p:cNvSpPr>
                <a:spLocks noChangeArrowheads="1"/>
              </p:cNvSpPr>
              <p:nvPr/>
            </p:nvSpPr>
            <p:spPr bwMode="auto">
              <a:xfrm>
                <a:off x="2882" y="3880"/>
                <a:ext cx="7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 i="1">
                    <a:solidFill>
                      <a:srgbClr val="000000"/>
                    </a:solidFill>
                    <a:latin typeface="Symbol" pitchFamily="18" charset="2"/>
                  </a:rPr>
                  <a:t>c</a:t>
                </a:r>
                <a:endParaRPr lang="ru-RU"/>
              </a:p>
            </p:txBody>
          </p:sp>
          <p:sp>
            <p:nvSpPr>
              <p:cNvPr id="334876" name="Rectangle 28"/>
              <p:cNvSpPr>
                <a:spLocks noChangeArrowheads="1"/>
              </p:cNvSpPr>
              <p:nvPr/>
            </p:nvSpPr>
            <p:spPr bwMode="auto">
              <a:xfrm>
                <a:off x="2450" y="3880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ru-RU"/>
              </a:p>
            </p:txBody>
          </p:sp>
          <p:sp>
            <p:nvSpPr>
              <p:cNvPr id="334877" name="Rectangle 29"/>
              <p:cNvSpPr>
                <a:spLocks noChangeArrowheads="1"/>
              </p:cNvSpPr>
              <p:nvPr/>
            </p:nvSpPr>
            <p:spPr bwMode="auto">
              <a:xfrm>
                <a:off x="990" y="3880"/>
                <a:ext cx="71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 i="1">
                    <a:solidFill>
                      <a:srgbClr val="000000"/>
                    </a:solidFill>
                    <a:latin typeface="Symbol" pitchFamily="18" charset="2"/>
                  </a:rPr>
                  <a:t>x</a:t>
                </a:r>
                <a:endParaRPr lang="ru-RU"/>
              </a:p>
            </p:txBody>
          </p:sp>
          <p:sp>
            <p:nvSpPr>
              <p:cNvPr id="334878" name="Rectangle 30"/>
              <p:cNvSpPr>
                <a:spLocks noChangeArrowheads="1"/>
              </p:cNvSpPr>
              <p:nvPr/>
            </p:nvSpPr>
            <p:spPr bwMode="auto">
              <a:xfrm>
                <a:off x="2798" y="3899"/>
                <a:ext cx="7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 i="1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334879" name="Rectangle 31"/>
              <p:cNvSpPr>
                <a:spLocks noChangeArrowheads="1"/>
              </p:cNvSpPr>
              <p:nvPr/>
            </p:nvSpPr>
            <p:spPr bwMode="auto">
              <a:xfrm>
                <a:off x="1922" y="3899"/>
                <a:ext cx="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334880" name="Rectangle 32"/>
              <p:cNvSpPr>
                <a:spLocks noChangeArrowheads="1"/>
              </p:cNvSpPr>
              <p:nvPr/>
            </p:nvSpPr>
            <p:spPr bwMode="auto">
              <a:xfrm>
                <a:off x="1721" y="3899"/>
                <a:ext cx="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334881" name="Rectangle 33"/>
              <p:cNvSpPr>
                <a:spLocks noChangeArrowheads="1"/>
              </p:cNvSpPr>
              <p:nvPr/>
            </p:nvSpPr>
            <p:spPr bwMode="auto">
              <a:xfrm>
                <a:off x="1586" y="3899"/>
                <a:ext cx="6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 i="1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ru-RU"/>
              </a:p>
            </p:txBody>
          </p:sp>
          <p:sp>
            <p:nvSpPr>
              <p:cNvPr id="334882" name="Rectangle 34"/>
              <p:cNvSpPr>
                <a:spLocks noChangeArrowheads="1"/>
              </p:cNvSpPr>
              <p:nvPr/>
            </p:nvSpPr>
            <p:spPr bwMode="auto">
              <a:xfrm>
                <a:off x="1271" y="3899"/>
                <a:ext cx="6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 i="1" dirty="0" err="1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ru-RU" dirty="0"/>
              </a:p>
            </p:txBody>
          </p:sp>
          <p:sp>
            <p:nvSpPr>
              <p:cNvPr id="334883" name="Rectangle 35"/>
              <p:cNvSpPr>
                <a:spLocks noChangeArrowheads="1"/>
              </p:cNvSpPr>
              <p:nvPr/>
            </p:nvSpPr>
            <p:spPr bwMode="auto">
              <a:xfrm>
                <a:off x="1193" y="3907"/>
                <a:ext cx="4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 i="1" dirty="0" err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ru-RU" dirty="0"/>
              </a:p>
            </p:txBody>
          </p:sp>
          <p:sp>
            <p:nvSpPr>
              <p:cNvPr id="334884" name="Rectangle 36"/>
              <p:cNvSpPr>
                <a:spLocks noChangeArrowheads="1"/>
              </p:cNvSpPr>
              <p:nvPr/>
            </p:nvSpPr>
            <p:spPr bwMode="auto">
              <a:xfrm>
                <a:off x="2269" y="3855"/>
                <a:ext cx="4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i="1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334885" name="Rectangle 37"/>
              <p:cNvSpPr>
                <a:spLocks noChangeArrowheads="1"/>
              </p:cNvSpPr>
              <p:nvPr/>
            </p:nvSpPr>
            <p:spPr bwMode="auto">
              <a:xfrm>
                <a:off x="2269" y="4031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i="1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ru-RU"/>
              </a:p>
            </p:txBody>
          </p:sp>
          <p:sp>
            <p:nvSpPr>
              <p:cNvPr id="334886" name="Rectangle 38"/>
              <p:cNvSpPr>
                <a:spLocks noChangeArrowheads="1"/>
              </p:cNvSpPr>
              <p:nvPr/>
            </p:nvSpPr>
            <p:spPr bwMode="auto">
              <a:xfrm>
                <a:off x="2558" y="4003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i="1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ru-RU"/>
              </a:p>
            </p:txBody>
          </p:sp>
          <p:sp>
            <p:nvSpPr>
              <p:cNvPr id="334887" name="Rectangle 39"/>
              <p:cNvSpPr>
                <a:spLocks noChangeArrowheads="1"/>
              </p:cNvSpPr>
              <p:nvPr/>
            </p:nvSpPr>
            <p:spPr bwMode="auto">
              <a:xfrm>
                <a:off x="2676" y="3880"/>
                <a:ext cx="7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ru-RU"/>
              </a:p>
            </p:txBody>
          </p:sp>
          <p:sp>
            <p:nvSpPr>
              <p:cNvPr id="334888" name="Rectangle 40"/>
              <p:cNvSpPr>
                <a:spLocks noChangeArrowheads="1"/>
              </p:cNvSpPr>
              <p:nvPr/>
            </p:nvSpPr>
            <p:spPr bwMode="auto">
              <a:xfrm>
                <a:off x="1805" y="3880"/>
                <a:ext cx="7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ru-RU"/>
              </a:p>
            </p:txBody>
          </p:sp>
          <p:sp>
            <p:nvSpPr>
              <p:cNvPr id="334889" name="Rectangle 41"/>
              <p:cNvSpPr>
                <a:spLocks noChangeArrowheads="1"/>
              </p:cNvSpPr>
              <p:nvPr/>
            </p:nvSpPr>
            <p:spPr bwMode="auto">
              <a:xfrm>
                <a:off x="1456" y="3880"/>
                <a:ext cx="7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ru-RU"/>
              </a:p>
            </p:txBody>
          </p:sp>
          <p:sp>
            <p:nvSpPr>
              <p:cNvPr id="334890" name="Rectangle 42"/>
              <p:cNvSpPr>
                <a:spLocks noChangeArrowheads="1"/>
              </p:cNvSpPr>
              <p:nvPr/>
            </p:nvSpPr>
            <p:spPr bwMode="auto">
              <a:xfrm>
                <a:off x="2085" y="3834"/>
                <a:ext cx="133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3200">
                    <a:solidFill>
                      <a:srgbClr val="000000"/>
                    </a:solidFill>
                    <a:latin typeface="Symbol" pitchFamily="18" charset="2"/>
                  </a:rPr>
                  <a:t>å</a:t>
                </a:r>
                <a:endParaRPr lang="ru-RU"/>
              </a:p>
            </p:txBody>
          </p:sp>
          <p:sp>
            <p:nvSpPr>
              <p:cNvPr id="334891" name="Rectangle 43"/>
              <p:cNvSpPr>
                <a:spLocks noChangeArrowheads="1"/>
              </p:cNvSpPr>
              <p:nvPr/>
            </p:nvSpPr>
            <p:spPr bwMode="auto">
              <a:xfrm>
                <a:off x="2346" y="4020"/>
                <a:ext cx="4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ru-RU"/>
              </a:p>
            </p:txBody>
          </p:sp>
        </p:grpSp>
        <p:sp>
          <p:nvSpPr>
            <p:cNvPr id="334892" name="Line 44"/>
            <p:cNvSpPr>
              <a:spLocks noChangeShapeType="1"/>
            </p:cNvSpPr>
            <p:nvPr/>
          </p:nvSpPr>
          <p:spPr bwMode="auto">
            <a:xfrm>
              <a:off x="2412" y="2931"/>
              <a:ext cx="0" cy="22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4893" name="Object 45"/>
          <p:cNvGraphicFramePr>
            <a:graphicFrameLocks noGrp="1" noChangeAspect="1"/>
          </p:cNvGraphicFramePr>
          <p:nvPr>
            <p:ph sz="half" idx="2"/>
          </p:nvPr>
        </p:nvGraphicFramePr>
        <p:xfrm>
          <a:off x="6529389" y="2781300"/>
          <a:ext cx="35274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Формула" r:id="rId8" imgW="2705040" imgH="228600" progId="Equation.3">
                  <p:embed/>
                </p:oleObj>
              </mc:Choice>
              <mc:Fallback>
                <p:oleObj name="Формула" r:id="rId8" imgW="2705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9" y="2781300"/>
                        <a:ext cx="3527425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8247064" y="2276476"/>
            <a:ext cx="9525" cy="1584325"/>
            <a:chOff x="4195" y="1842"/>
            <a:chExt cx="6" cy="998"/>
          </a:xfrm>
        </p:grpSpPr>
        <p:sp>
          <p:nvSpPr>
            <p:cNvPr id="334895" name="Line 47"/>
            <p:cNvSpPr>
              <a:spLocks noChangeShapeType="1"/>
            </p:cNvSpPr>
            <p:nvPr/>
          </p:nvSpPr>
          <p:spPr bwMode="auto">
            <a:xfrm>
              <a:off x="4195" y="1842"/>
              <a:ext cx="0" cy="31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96" name="Line 48"/>
            <p:cNvSpPr>
              <a:spLocks noChangeShapeType="1"/>
            </p:cNvSpPr>
            <p:nvPr/>
          </p:nvSpPr>
          <p:spPr bwMode="auto">
            <a:xfrm flipV="1">
              <a:off x="4201" y="2523"/>
              <a:ext cx="0" cy="31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2357438" y="4821238"/>
            <a:ext cx="5154612" cy="1638300"/>
            <a:chOff x="525" y="3037"/>
            <a:chExt cx="3247" cy="1032"/>
          </a:xfrm>
        </p:grpSpPr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525" y="3699"/>
              <a:ext cx="1451" cy="360"/>
              <a:chOff x="567" y="3388"/>
              <a:chExt cx="1451" cy="360"/>
            </a:xfrm>
          </p:grpSpPr>
          <p:sp>
            <p:nvSpPr>
              <p:cNvPr id="334907" name="Line 59"/>
              <p:cNvSpPr>
                <a:spLocks noChangeShapeType="1"/>
              </p:cNvSpPr>
              <p:nvPr/>
            </p:nvSpPr>
            <p:spPr bwMode="auto">
              <a:xfrm>
                <a:off x="567" y="3748"/>
                <a:ext cx="14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08" name="Freeform 60"/>
              <p:cNvSpPr>
                <a:spLocks/>
              </p:cNvSpPr>
              <p:nvPr/>
            </p:nvSpPr>
            <p:spPr bwMode="auto">
              <a:xfrm>
                <a:off x="705" y="3392"/>
                <a:ext cx="872" cy="354"/>
              </a:xfrm>
              <a:custGeom>
                <a:avLst/>
                <a:gdLst/>
                <a:ahLst/>
                <a:cxnLst>
                  <a:cxn ang="0">
                    <a:pos x="0" y="354"/>
                  </a:cxn>
                  <a:cxn ang="0">
                    <a:pos x="168" y="282"/>
                  </a:cxn>
                  <a:cxn ang="0">
                    <a:pos x="459" y="1"/>
                  </a:cxn>
                  <a:cxn ang="0">
                    <a:pos x="704" y="274"/>
                  </a:cxn>
                  <a:cxn ang="0">
                    <a:pos x="872" y="354"/>
                  </a:cxn>
                </a:cxnLst>
                <a:rect l="0" t="0" r="r" b="b"/>
                <a:pathLst>
                  <a:path w="872" h="354">
                    <a:moveTo>
                      <a:pt x="0" y="354"/>
                    </a:moveTo>
                    <a:cubicBezTo>
                      <a:pt x="28" y="342"/>
                      <a:pt x="92" y="341"/>
                      <a:pt x="168" y="282"/>
                    </a:cubicBezTo>
                    <a:cubicBezTo>
                      <a:pt x="244" y="223"/>
                      <a:pt x="370" y="2"/>
                      <a:pt x="459" y="1"/>
                    </a:cubicBezTo>
                    <a:cubicBezTo>
                      <a:pt x="548" y="0"/>
                      <a:pt x="635" y="215"/>
                      <a:pt x="704" y="274"/>
                    </a:cubicBezTo>
                    <a:cubicBezTo>
                      <a:pt x="773" y="333"/>
                      <a:pt x="837" y="337"/>
                      <a:pt x="872" y="354"/>
                    </a:cubicBezTo>
                  </a:path>
                </a:pathLst>
              </a:custGeom>
              <a:solidFill>
                <a:srgbClr val="FF0000"/>
              </a:solidFill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09" name="Freeform 61"/>
              <p:cNvSpPr>
                <a:spLocks/>
              </p:cNvSpPr>
              <p:nvPr/>
            </p:nvSpPr>
            <p:spPr bwMode="auto">
              <a:xfrm>
                <a:off x="991" y="3388"/>
                <a:ext cx="323" cy="359"/>
              </a:xfrm>
              <a:custGeom>
                <a:avLst/>
                <a:gdLst/>
                <a:ahLst/>
                <a:cxnLst>
                  <a:cxn ang="0">
                    <a:pos x="0" y="359"/>
                  </a:cxn>
                  <a:cxn ang="0">
                    <a:pos x="73" y="204"/>
                  </a:cxn>
                  <a:cxn ang="0">
                    <a:pos x="145" y="244"/>
                  </a:cxn>
                  <a:cxn ang="0">
                    <a:pos x="170" y="6"/>
                  </a:cxn>
                  <a:cxn ang="0">
                    <a:pos x="261" y="279"/>
                  </a:cxn>
                  <a:cxn ang="0">
                    <a:pos x="323" y="359"/>
                  </a:cxn>
                </a:cxnLst>
                <a:rect l="0" t="0" r="r" b="b"/>
                <a:pathLst>
                  <a:path w="323" h="359">
                    <a:moveTo>
                      <a:pt x="0" y="359"/>
                    </a:moveTo>
                    <a:cubicBezTo>
                      <a:pt x="12" y="333"/>
                      <a:pt x="49" y="223"/>
                      <a:pt x="73" y="204"/>
                    </a:cubicBezTo>
                    <a:cubicBezTo>
                      <a:pt x="97" y="185"/>
                      <a:pt x="129" y="277"/>
                      <a:pt x="145" y="244"/>
                    </a:cubicBezTo>
                    <a:cubicBezTo>
                      <a:pt x="161" y="211"/>
                      <a:pt x="151" y="0"/>
                      <a:pt x="170" y="6"/>
                    </a:cubicBezTo>
                    <a:cubicBezTo>
                      <a:pt x="189" y="12"/>
                      <a:pt x="235" y="220"/>
                      <a:pt x="261" y="279"/>
                    </a:cubicBezTo>
                    <a:cubicBezTo>
                      <a:pt x="286" y="338"/>
                      <a:pt x="310" y="342"/>
                      <a:pt x="323" y="359"/>
                    </a:cubicBezTo>
                  </a:path>
                </a:pathLst>
              </a:custGeom>
              <a:solidFill>
                <a:srgbClr val="0066FF"/>
              </a:solidFill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4910" name="Line 62"/>
            <p:cNvSpPr>
              <a:spLocks noChangeShapeType="1"/>
            </p:cNvSpPr>
            <p:nvPr/>
          </p:nvSpPr>
          <p:spPr bwMode="auto">
            <a:xfrm flipH="1">
              <a:off x="1156" y="3446"/>
              <a:ext cx="276" cy="3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2155" y="3705"/>
              <a:ext cx="1451" cy="360"/>
              <a:chOff x="2155" y="3388"/>
              <a:chExt cx="1451" cy="360"/>
            </a:xfrm>
          </p:grpSpPr>
          <p:sp>
            <p:nvSpPr>
              <p:cNvPr id="334912" name="Line 64"/>
              <p:cNvSpPr>
                <a:spLocks noChangeShapeType="1"/>
              </p:cNvSpPr>
              <p:nvPr/>
            </p:nvSpPr>
            <p:spPr bwMode="auto">
              <a:xfrm>
                <a:off x="2155" y="3748"/>
                <a:ext cx="14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13" name="Freeform 65"/>
              <p:cNvSpPr>
                <a:spLocks/>
              </p:cNvSpPr>
              <p:nvPr/>
            </p:nvSpPr>
            <p:spPr bwMode="auto">
              <a:xfrm>
                <a:off x="2293" y="3392"/>
                <a:ext cx="872" cy="354"/>
              </a:xfrm>
              <a:custGeom>
                <a:avLst/>
                <a:gdLst/>
                <a:ahLst/>
                <a:cxnLst>
                  <a:cxn ang="0">
                    <a:pos x="0" y="354"/>
                  </a:cxn>
                  <a:cxn ang="0">
                    <a:pos x="168" y="282"/>
                  </a:cxn>
                  <a:cxn ang="0">
                    <a:pos x="459" y="1"/>
                  </a:cxn>
                  <a:cxn ang="0">
                    <a:pos x="704" y="274"/>
                  </a:cxn>
                  <a:cxn ang="0">
                    <a:pos x="872" y="354"/>
                  </a:cxn>
                </a:cxnLst>
                <a:rect l="0" t="0" r="r" b="b"/>
                <a:pathLst>
                  <a:path w="872" h="354">
                    <a:moveTo>
                      <a:pt x="0" y="354"/>
                    </a:moveTo>
                    <a:cubicBezTo>
                      <a:pt x="28" y="342"/>
                      <a:pt x="92" y="341"/>
                      <a:pt x="168" y="282"/>
                    </a:cubicBezTo>
                    <a:cubicBezTo>
                      <a:pt x="244" y="223"/>
                      <a:pt x="370" y="2"/>
                      <a:pt x="459" y="1"/>
                    </a:cubicBezTo>
                    <a:cubicBezTo>
                      <a:pt x="548" y="0"/>
                      <a:pt x="635" y="215"/>
                      <a:pt x="704" y="274"/>
                    </a:cubicBezTo>
                    <a:cubicBezTo>
                      <a:pt x="773" y="333"/>
                      <a:pt x="837" y="337"/>
                      <a:pt x="872" y="354"/>
                    </a:cubicBezTo>
                  </a:path>
                </a:pathLst>
              </a:custGeom>
              <a:solidFill>
                <a:srgbClr val="FF0000"/>
              </a:solidFill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14" name="Freeform 66"/>
              <p:cNvSpPr>
                <a:spLocks/>
              </p:cNvSpPr>
              <p:nvPr/>
            </p:nvSpPr>
            <p:spPr bwMode="auto">
              <a:xfrm flipH="1">
                <a:off x="2579" y="3388"/>
                <a:ext cx="323" cy="359"/>
              </a:xfrm>
              <a:custGeom>
                <a:avLst/>
                <a:gdLst/>
                <a:ahLst/>
                <a:cxnLst>
                  <a:cxn ang="0">
                    <a:pos x="0" y="359"/>
                  </a:cxn>
                  <a:cxn ang="0">
                    <a:pos x="73" y="204"/>
                  </a:cxn>
                  <a:cxn ang="0">
                    <a:pos x="145" y="244"/>
                  </a:cxn>
                  <a:cxn ang="0">
                    <a:pos x="170" y="6"/>
                  </a:cxn>
                  <a:cxn ang="0">
                    <a:pos x="261" y="279"/>
                  </a:cxn>
                  <a:cxn ang="0">
                    <a:pos x="323" y="359"/>
                  </a:cxn>
                </a:cxnLst>
                <a:rect l="0" t="0" r="r" b="b"/>
                <a:pathLst>
                  <a:path w="323" h="359">
                    <a:moveTo>
                      <a:pt x="0" y="359"/>
                    </a:moveTo>
                    <a:cubicBezTo>
                      <a:pt x="12" y="333"/>
                      <a:pt x="49" y="223"/>
                      <a:pt x="73" y="204"/>
                    </a:cubicBezTo>
                    <a:cubicBezTo>
                      <a:pt x="97" y="185"/>
                      <a:pt x="129" y="277"/>
                      <a:pt x="145" y="244"/>
                    </a:cubicBezTo>
                    <a:cubicBezTo>
                      <a:pt x="161" y="211"/>
                      <a:pt x="151" y="0"/>
                      <a:pt x="170" y="6"/>
                    </a:cubicBezTo>
                    <a:cubicBezTo>
                      <a:pt x="189" y="12"/>
                      <a:pt x="235" y="220"/>
                      <a:pt x="261" y="279"/>
                    </a:cubicBezTo>
                    <a:cubicBezTo>
                      <a:pt x="286" y="338"/>
                      <a:pt x="310" y="342"/>
                      <a:pt x="323" y="359"/>
                    </a:cubicBezTo>
                  </a:path>
                </a:pathLst>
              </a:custGeom>
              <a:solidFill>
                <a:srgbClr val="0066FF"/>
              </a:solidFill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2339" y="3400"/>
              <a:ext cx="360" cy="4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916" name="Text Box 68"/>
            <p:cNvSpPr txBox="1">
              <a:spLocks noChangeArrowheads="1"/>
            </p:cNvSpPr>
            <p:nvPr/>
          </p:nvSpPr>
          <p:spPr bwMode="auto">
            <a:xfrm>
              <a:off x="570" y="3037"/>
              <a:ext cx="24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Spectrum</a:t>
              </a:r>
              <a:r>
                <a:rPr lang="ru-RU" b="1" dirty="0">
                  <a:solidFill>
                    <a:schemeClr val="accent2"/>
                  </a:solidFill>
                </a:rPr>
                <a:t>:</a:t>
              </a:r>
            </a:p>
            <a:p>
              <a:r>
                <a:rPr lang="en-US" sz="1600" b="1" i="1" dirty="0">
                  <a:solidFill>
                    <a:schemeClr val="accent2"/>
                  </a:solidFill>
                </a:rPr>
                <a:t>Initial field</a:t>
              </a:r>
              <a:r>
                <a:rPr lang="ru-RU" dirty="0">
                  <a:solidFill>
                    <a:schemeClr val="accent2"/>
                  </a:solidFill>
                </a:rPr>
                <a:t>   </a:t>
              </a:r>
              <a:r>
                <a:rPr lang="en-US" dirty="0">
                  <a:solidFill>
                    <a:schemeClr val="accent2"/>
                  </a:solidFill>
                </a:rPr>
                <a:t>            </a:t>
              </a:r>
              <a:r>
                <a:rPr lang="ru-RU" dirty="0">
                  <a:solidFill>
                    <a:schemeClr val="accent2"/>
                  </a:solidFill>
                </a:rPr>
                <a:t> </a:t>
              </a:r>
              <a:r>
                <a:rPr lang="en-US" b="1" i="1" dirty="0">
                  <a:solidFill>
                    <a:schemeClr val="accent2"/>
                  </a:solidFill>
                </a:rPr>
                <a:t>Photon echo field</a:t>
              </a:r>
              <a:endParaRPr lang="ru-RU" sz="16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334917" name="Text Box 69"/>
            <p:cNvSpPr txBox="1">
              <a:spLocks noChangeArrowheads="1"/>
            </p:cNvSpPr>
            <p:nvPr/>
          </p:nvSpPr>
          <p:spPr bwMode="auto">
            <a:xfrm>
              <a:off x="1791" y="3838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accent2"/>
                  </a:solidFill>
                  <a:sym typeface="Symbol" pitchFamily="18" charset="2"/>
                </a:rPr>
                <a:t></a:t>
              </a:r>
            </a:p>
          </p:txBody>
        </p:sp>
        <p:sp>
          <p:nvSpPr>
            <p:cNvPr id="334918" name="Text Box 70"/>
            <p:cNvSpPr txBox="1">
              <a:spLocks noChangeArrowheads="1"/>
            </p:cNvSpPr>
            <p:nvPr/>
          </p:nvSpPr>
          <p:spPr bwMode="auto">
            <a:xfrm>
              <a:off x="3454" y="3830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accent2"/>
                  </a:solidFill>
                  <a:sym typeface="Symbol" pitchFamily="18" charset="2"/>
                </a:rPr>
                <a:t></a:t>
              </a:r>
            </a:p>
          </p:txBody>
        </p:sp>
      </p:grpSp>
      <p:sp>
        <p:nvSpPr>
          <p:cNvPr id="334923" name="Text Box 75"/>
          <p:cNvSpPr txBox="1">
            <a:spLocks noChangeArrowheads="1"/>
          </p:cNvSpPr>
          <p:nvPr/>
        </p:nvSpPr>
        <p:spPr bwMode="auto">
          <a:xfrm>
            <a:off x="1558926" y="6381751"/>
            <a:ext cx="468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47728" y="1196753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S.A. Moiseev. J. of Phys. B: Atom., Mol. &amp; Opt. Phys. 40, 3877-3891 (2007).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7485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/>
          <p:nvPr/>
        </p:nvSpPr>
        <p:spPr>
          <a:xfrm>
            <a:off x="2351584" y="404665"/>
            <a:ext cx="7740352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1624" y="38550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Maxwell-Bloch equations</a:t>
            </a:r>
            <a:endParaRPr lang="en-US" sz="2800" b="1" dirty="0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1310640" y="1052736"/>
            <a:ext cx="10073640" cy="5476090"/>
          </a:xfrm>
          <a:prstGeom prst="rect">
            <a:avLst/>
          </a:prstGeom>
          <a:solidFill>
            <a:srgbClr val="92D050">
              <a:alpha val="2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93675" name="Object 11"/>
          <p:cNvGraphicFramePr>
            <a:graphicFrameLocks noChangeAspect="1"/>
          </p:cNvGraphicFramePr>
          <p:nvPr/>
        </p:nvGraphicFramePr>
        <p:xfrm>
          <a:off x="4655841" y="1557190"/>
          <a:ext cx="25749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9" name="Формула" r:id="rId3" imgW="2044440" imgH="457200" progId="Equation.3">
                  <p:embed/>
                </p:oleObj>
              </mc:Choice>
              <mc:Fallback>
                <p:oleObj name="Формула" r:id="rId3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1" y="1557190"/>
                        <a:ext cx="2574925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702645" y="119675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</a:rPr>
              <a:t>Gaussian inhomogeneous broadening</a:t>
            </a:r>
            <a:endParaRPr lang="en-US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406229" y="238844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Natural </a:t>
            </a:r>
            <a:r>
              <a:rPr lang="en-US" b="1" dirty="0">
                <a:solidFill>
                  <a:srgbClr val="990000"/>
                </a:solidFill>
              </a:rPr>
              <a:t>IB</a:t>
            </a:r>
            <a:endParaRPr lang="en-US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82493" y="234888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0000"/>
                </a:solidFill>
              </a:rPr>
              <a:t>Gradient Memory</a:t>
            </a:r>
            <a:endParaRPr lang="en-US" b="1" dirty="0"/>
          </a:p>
        </p:txBody>
      </p:sp>
      <p:graphicFrame>
        <p:nvGraphicFramePr>
          <p:cNvPr id="1393678" name="Object 14"/>
          <p:cNvGraphicFramePr>
            <a:graphicFrameLocks noChangeAspect="1"/>
          </p:cNvGraphicFramePr>
          <p:nvPr/>
        </p:nvGraphicFramePr>
        <p:xfrm>
          <a:off x="4932825" y="2875032"/>
          <a:ext cx="16160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0" name="Формула" r:id="rId5" imgW="1282680" imgH="203040" progId="Equation.3">
                  <p:embed/>
                </p:oleObj>
              </mc:Choice>
              <mc:Fallback>
                <p:oleObj name="Формула" r:id="rId5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825" y="2875032"/>
                        <a:ext cx="1616075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7086749" y="234888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0000"/>
                </a:solidFill>
              </a:rPr>
              <a:t>Atomic frequency Comb</a:t>
            </a:r>
            <a:endParaRPr lang="en-US" b="1" dirty="0"/>
          </a:p>
        </p:txBody>
      </p:sp>
      <p:graphicFrame>
        <p:nvGraphicFramePr>
          <p:cNvPr id="1393679" name="Object 15"/>
          <p:cNvGraphicFramePr>
            <a:graphicFrameLocks noChangeAspect="1"/>
          </p:cNvGraphicFramePr>
          <p:nvPr/>
        </p:nvGraphicFramePr>
        <p:xfrm>
          <a:off x="7126114" y="2803778"/>
          <a:ext cx="23542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1" name="Формула" r:id="rId7" imgW="1676160" imgH="419040" progId="Equation.3">
                  <p:embed/>
                </p:oleObj>
              </mc:Choice>
              <mc:Fallback>
                <p:oleObj name="Формула" r:id="rId7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114" y="2803778"/>
                        <a:ext cx="235426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" name="Group 96"/>
          <p:cNvGrpSpPr/>
          <p:nvPr/>
        </p:nvGrpSpPr>
        <p:grpSpPr>
          <a:xfrm>
            <a:off x="6643394" y="4082792"/>
            <a:ext cx="2927354" cy="2446034"/>
            <a:chOff x="5645178" y="1995240"/>
            <a:chExt cx="2927354" cy="2446034"/>
          </a:xfrm>
        </p:grpSpPr>
        <p:grpSp>
          <p:nvGrpSpPr>
            <p:cNvPr id="130" name="Group 44"/>
            <p:cNvGrpSpPr>
              <a:grpSpLocks/>
            </p:cNvGrpSpPr>
            <p:nvPr/>
          </p:nvGrpSpPr>
          <p:grpSpPr bwMode="auto">
            <a:xfrm>
              <a:off x="5645178" y="1995240"/>
              <a:ext cx="2927354" cy="2104564"/>
              <a:chOff x="4196" y="10436"/>
              <a:chExt cx="4272" cy="2946"/>
            </a:xfrm>
          </p:grpSpPr>
          <p:sp>
            <p:nvSpPr>
              <p:cNvPr id="135" name="Text Box 46"/>
              <p:cNvSpPr txBox="1">
                <a:spLocks noChangeArrowheads="1"/>
              </p:cNvSpPr>
              <p:nvPr/>
            </p:nvSpPr>
            <p:spPr bwMode="auto">
              <a:xfrm>
                <a:off x="7008" y="10436"/>
                <a:ext cx="1293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000" dirty="0">
                    <a:latin typeface="Calibri" pitchFamily="34" charset="0"/>
                    <a:cs typeface="Arial" pitchFamily="34" charset="0"/>
                  </a:rPr>
                  <a:t>G(</a:t>
                </a:r>
                <a:r>
                  <a:rPr lang="en-US" sz="2000" dirty="0"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en-US" sz="2000" dirty="0">
                    <a:latin typeface="Calibri" pitchFamily="34" charset="0"/>
                    <a:cs typeface="Arial" pitchFamily="34" charset="0"/>
                  </a:rPr>
                  <a:t>)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AutoShape 47"/>
              <p:cNvSpPr>
                <a:spLocks noChangeArrowheads="1"/>
              </p:cNvSpPr>
              <p:nvPr/>
            </p:nvSpPr>
            <p:spPr bwMode="auto">
              <a:xfrm rot="-2255718" flipH="1" flipV="1">
                <a:off x="6252" y="10990"/>
                <a:ext cx="74" cy="389"/>
              </a:xfrm>
              <a:prstGeom prst="upArrow">
                <a:avLst>
                  <a:gd name="adj1" fmla="val 50000"/>
                  <a:gd name="adj2" fmla="val 13141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AutoShape 48"/>
              <p:cNvSpPr>
                <a:spLocks/>
              </p:cNvSpPr>
              <p:nvPr/>
            </p:nvSpPr>
            <p:spPr bwMode="auto">
              <a:xfrm rot="16221021" flipH="1">
                <a:off x="6351" y="11158"/>
                <a:ext cx="199" cy="2447"/>
              </a:xfrm>
              <a:prstGeom prst="rightBrace">
                <a:avLst>
                  <a:gd name="adj1" fmla="val 10247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8" name="AutoShape 49"/>
              <p:cNvCxnSpPr>
                <a:cxnSpLocks noChangeShapeType="1"/>
              </p:cNvCxnSpPr>
              <p:nvPr/>
            </p:nvCxnSpPr>
            <p:spPr bwMode="auto">
              <a:xfrm>
                <a:off x="5216" y="12237"/>
                <a:ext cx="0" cy="11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9" name="AutoShape 50"/>
              <p:cNvCxnSpPr>
                <a:cxnSpLocks noChangeShapeType="1"/>
              </p:cNvCxnSpPr>
              <p:nvPr/>
            </p:nvCxnSpPr>
            <p:spPr bwMode="auto">
              <a:xfrm>
                <a:off x="7687" y="12266"/>
                <a:ext cx="1" cy="11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" name="AutoShape 51"/>
              <p:cNvCxnSpPr>
                <a:cxnSpLocks noChangeShapeType="1"/>
              </p:cNvCxnSpPr>
              <p:nvPr/>
            </p:nvCxnSpPr>
            <p:spPr bwMode="auto">
              <a:xfrm>
                <a:off x="5226" y="13242"/>
                <a:ext cx="244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</p:cxnSp>
          <p:sp>
            <p:nvSpPr>
              <p:cNvPr id="141" name="Freeform 52"/>
              <p:cNvSpPr>
                <a:spLocks/>
              </p:cNvSpPr>
              <p:nvPr/>
            </p:nvSpPr>
            <p:spPr bwMode="auto">
              <a:xfrm>
                <a:off x="6139" y="11378"/>
                <a:ext cx="43" cy="893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53"/>
              <p:cNvSpPr>
                <a:spLocks/>
              </p:cNvSpPr>
              <p:nvPr/>
            </p:nvSpPr>
            <p:spPr bwMode="auto">
              <a:xfrm>
                <a:off x="6277" y="11378"/>
                <a:ext cx="43" cy="893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54"/>
              <p:cNvSpPr>
                <a:spLocks/>
              </p:cNvSpPr>
              <p:nvPr/>
            </p:nvSpPr>
            <p:spPr bwMode="auto">
              <a:xfrm>
                <a:off x="6418" y="11381"/>
                <a:ext cx="43" cy="893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55"/>
              <p:cNvSpPr>
                <a:spLocks/>
              </p:cNvSpPr>
              <p:nvPr/>
            </p:nvSpPr>
            <p:spPr bwMode="auto">
              <a:xfrm>
                <a:off x="6580" y="11381"/>
                <a:ext cx="43" cy="893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56"/>
              <p:cNvSpPr>
                <a:spLocks/>
              </p:cNvSpPr>
              <p:nvPr/>
            </p:nvSpPr>
            <p:spPr bwMode="auto">
              <a:xfrm>
                <a:off x="7362" y="11587"/>
                <a:ext cx="68" cy="685"/>
              </a:xfrm>
              <a:custGeom>
                <a:avLst/>
                <a:gdLst/>
                <a:ahLst/>
                <a:cxnLst>
                  <a:cxn ang="0">
                    <a:pos x="68" y="677"/>
                  </a:cxn>
                  <a:cxn ang="0">
                    <a:pos x="51" y="1"/>
                  </a:cxn>
                  <a:cxn ang="0">
                    <a:pos x="0" y="685"/>
                  </a:cxn>
                </a:cxnLst>
                <a:rect l="0" t="0" r="r" b="b"/>
                <a:pathLst>
                  <a:path w="68" h="685">
                    <a:moveTo>
                      <a:pt x="68" y="677"/>
                    </a:moveTo>
                    <a:cubicBezTo>
                      <a:pt x="65" y="564"/>
                      <a:pt x="62" y="0"/>
                      <a:pt x="51" y="1"/>
                    </a:cubicBezTo>
                    <a:cubicBezTo>
                      <a:pt x="40" y="2"/>
                      <a:pt x="11" y="543"/>
                      <a:pt x="0" y="685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57"/>
              <p:cNvSpPr>
                <a:spLocks/>
              </p:cNvSpPr>
              <p:nvPr/>
            </p:nvSpPr>
            <p:spPr bwMode="auto">
              <a:xfrm flipH="1">
                <a:off x="7071" y="11457"/>
                <a:ext cx="55" cy="819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58"/>
              <p:cNvSpPr>
                <a:spLocks/>
              </p:cNvSpPr>
              <p:nvPr/>
            </p:nvSpPr>
            <p:spPr bwMode="auto">
              <a:xfrm>
                <a:off x="7229" y="11529"/>
                <a:ext cx="65" cy="745"/>
              </a:xfrm>
              <a:custGeom>
                <a:avLst/>
                <a:gdLst/>
                <a:ahLst/>
                <a:cxnLst>
                  <a:cxn ang="0">
                    <a:pos x="65" y="745"/>
                  </a:cxn>
                  <a:cxn ang="0">
                    <a:pos x="42" y="0"/>
                  </a:cxn>
                  <a:cxn ang="0">
                    <a:pos x="0" y="745"/>
                  </a:cxn>
                </a:cxnLst>
                <a:rect l="0" t="0" r="r" b="b"/>
                <a:pathLst>
                  <a:path w="65" h="745">
                    <a:moveTo>
                      <a:pt x="65" y="745"/>
                    </a:moveTo>
                    <a:cubicBezTo>
                      <a:pt x="61" y="621"/>
                      <a:pt x="53" y="0"/>
                      <a:pt x="42" y="0"/>
                    </a:cubicBezTo>
                    <a:cubicBezTo>
                      <a:pt x="31" y="0"/>
                      <a:pt x="9" y="590"/>
                      <a:pt x="0" y="745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59"/>
              <p:cNvSpPr>
                <a:spLocks/>
              </p:cNvSpPr>
              <p:nvPr/>
            </p:nvSpPr>
            <p:spPr bwMode="auto">
              <a:xfrm flipH="1">
                <a:off x="6882" y="11416"/>
                <a:ext cx="70" cy="860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60"/>
              <p:cNvSpPr>
                <a:spLocks/>
              </p:cNvSpPr>
              <p:nvPr/>
            </p:nvSpPr>
            <p:spPr bwMode="auto">
              <a:xfrm flipH="1">
                <a:off x="6735" y="11387"/>
                <a:ext cx="55" cy="889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61"/>
              <p:cNvSpPr>
                <a:spLocks/>
              </p:cNvSpPr>
              <p:nvPr/>
            </p:nvSpPr>
            <p:spPr bwMode="auto">
              <a:xfrm>
                <a:off x="5361" y="11561"/>
                <a:ext cx="65" cy="706"/>
              </a:xfrm>
              <a:custGeom>
                <a:avLst/>
                <a:gdLst/>
                <a:ahLst/>
                <a:cxnLst>
                  <a:cxn ang="0">
                    <a:pos x="0" y="703"/>
                  </a:cxn>
                  <a:cxn ang="0">
                    <a:pos x="31" y="0"/>
                  </a:cxn>
                  <a:cxn ang="0">
                    <a:pos x="65" y="706"/>
                  </a:cxn>
                </a:cxnLst>
                <a:rect l="0" t="0" r="r" b="b"/>
                <a:pathLst>
                  <a:path w="65" h="706">
                    <a:moveTo>
                      <a:pt x="0" y="703"/>
                    </a:moveTo>
                    <a:cubicBezTo>
                      <a:pt x="5" y="586"/>
                      <a:pt x="20" y="0"/>
                      <a:pt x="31" y="0"/>
                    </a:cubicBezTo>
                    <a:cubicBezTo>
                      <a:pt x="42" y="0"/>
                      <a:pt x="58" y="559"/>
                      <a:pt x="65" y="706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62"/>
              <p:cNvSpPr>
                <a:spLocks/>
              </p:cNvSpPr>
              <p:nvPr/>
            </p:nvSpPr>
            <p:spPr bwMode="auto">
              <a:xfrm>
                <a:off x="5676" y="11452"/>
                <a:ext cx="55" cy="819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63"/>
              <p:cNvSpPr>
                <a:spLocks/>
              </p:cNvSpPr>
              <p:nvPr/>
            </p:nvSpPr>
            <p:spPr bwMode="auto">
              <a:xfrm>
                <a:off x="5520" y="11490"/>
                <a:ext cx="57" cy="792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64"/>
              <p:cNvSpPr>
                <a:spLocks/>
              </p:cNvSpPr>
              <p:nvPr/>
            </p:nvSpPr>
            <p:spPr bwMode="auto">
              <a:xfrm>
                <a:off x="5829" y="11411"/>
                <a:ext cx="69" cy="860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65"/>
              <p:cNvSpPr>
                <a:spLocks/>
              </p:cNvSpPr>
              <p:nvPr/>
            </p:nvSpPr>
            <p:spPr bwMode="auto">
              <a:xfrm>
                <a:off x="5988" y="11381"/>
                <a:ext cx="54" cy="890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66"/>
              <p:cNvSpPr>
                <a:spLocks/>
              </p:cNvSpPr>
              <p:nvPr/>
            </p:nvSpPr>
            <p:spPr bwMode="auto">
              <a:xfrm>
                <a:off x="4196" y="12276"/>
                <a:ext cx="424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246" y="0"/>
                  </a:cxn>
                </a:cxnLst>
                <a:rect l="0" t="0" r="r" b="b"/>
                <a:pathLst>
                  <a:path w="4246" h="1">
                    <a:moveTo>
                      <a:pt x="0" y="1"/>
                    </a:moveTo>
                    <a:cubicBezTo>
                      <a:pt x="707" y="0"/>
                      <a:pt x="3362" y="0"/>
                      <a:pt x="4246" y="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Text Box 68"/>
              <p:cNvSpPr txBox="1">
                <a:spLocks noChangeArrowheads="1"/>
              </p:cNvSpPr>
              <p:nvPr/>
            </p:nvSpPr>
            <p:spPr bwMode="auto">
              <a:xfrm>
                <a:off x="6168" y="12576"/>
                <a:ext cx="945" cy="56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000" dirty="0"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en-US" sz="2000" baseline="-25000" dirty="0">
                    <a:latin typeface="Calibri" pitchFamily="34" charset="0"/>
                    <a:cs typeface="Arial" pitchFamily="34" charset="0"/>
                  </a:rPr>
                  <a:t>in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Freeform 69"/>
              <p:cNvSpPr>
                <a:spLocks/>
              </p:cNvSpPr>
              <p:nvPr/>
            </p:nvSpPr>
            <p:spPr bwMode="auto">
              <a:xfrm>
                <a:off x="4949" y="11847"/>
                <a:ext cx="53" cy="439"/>
              </a:xfrm>
              <a:custGeom>
                <a:avLst/>
                <a:gdLst/>
                <a:ahLst/>
                <a:cxnLst>
                  <a:cxn ang="0">
                    <a:pos x="0" y="439"/>
                  </a:cxn>
                  <a:cxn ang="0">
                    <a:pos x="21" y="2"/>
                  </a:cxn>
                  <a:cxn ang="0">
                    <a:pos x="53" y="430"/>
                  </a:cxn>
                </a:cxnLst>
                <a:rect l="0" t="0" r="r" b="b"/>
                <a:pathLst>
                  <a:path w="53" h="439">
                    <a:moveTo>
                      <a:pt x="0" y="439"/>
                    </a:moveTo>
                    <a:cubicBezTo>
                      <a:pt x="3" y="366"/>
                      <a:pt x="12" y="4"/>
                      <a:pt x="21" y="2"/>
                    </a:cubicBezTo>
                    <a:cubicBezTo>
                      <a:pt x="30" y="0"/>
                      <a:pt x="46" y="341"/>
                      <a:pt x="53" y="43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70"/>
              <p:cNvSpPr>
                <a:spLocks/>
              </p:cNvSpPr>
              <p:nvPr/>
            </p:nvSpPr>
            <p:spPr bwMode="auto">
              <a:xfrm>
                <a:off x="5214" y="11649"/>
                <a:ext cx="73" cy="624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0" y="1"/>
                  </a:cxn>
                  <a:cxn ang="0">
                    <a:pos x="73" y="620"/>
                  </a:cxn>
                </a:cxnLst>
                <a:rect l="0" t="0" r="r" b="b"/>
                <a:pathLst>
                  <a:path w="73" h="624">
                    <a:moveTo>
                      <a:pt x="0" y="624"/>
                    </a:moveTo>
                    <a:cubicBezTo>
                      <a:pt x="3" y="520"/>
                      <a:pt x="8" y="2"/>
                      <a:pt x="20" y="1"/>
                    </a:cubicBezTo>
                    <a:cubicBezTo>
                      <a:pt x="32" y="0"/>
                      <a:pt x="62" y="491"/>
                      <a:pt x="73" y="6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71"/>
              <p:cNvSpPr>
                <a:spLocks/>
              </p:cNvSpPr>
              <p:nvPr/>
            </p:nvSpPr>
            <p:spPr bwMode="auto">
              <a:xfrm>
                <a:off x="5089" y="11749"/>
                <a:ext cx="57" cy="527"/>
              </a:xfrm>
              <a:custGeom>
                <a:avLst/>
                <a:gdLst/>
                <a:ahLst/>
                <a:cxnLst>
                  <a:cxn ang="0">
                    <a:pos x="0" y="520"/>
                  </a:cxn>
                  <a:cxn ang="0">
                    <a:pos x="10" y="1"/>
                  </a:cxn>
                  <a:cxn ang="0">
                    <a:pos x="57" y="527"/>
                  </a:cxn>
                </a:cxnLst>
                <a:rect l="0" t="0" r="r" b="b"/>
                <a:pathLst>
                  <a:path w="57" h="527">
                    <a:moveTo>
                      <a:pt x="0" y="520"/>
                    </a:moveTo>
                    <a:cubicBezTo>
                      <a:pt x="2" y="434"/>
                      <a:pt x="1" y="0"/>
                      <a:pt x="10" y="1"/>
                    </a:cubicBezTo>
                    <a:cubicBezTo>
                      <a:pt x="19" y="2"/>
                      <a:pt x="47" y="418"/>
                      <a:pt x="57" y="527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72"/>
              <p:cNvSpPr>
                <a:spLocks/>
              </p:cNvSpPr>
              <p:nvPr/>
            </p:nvSpPr>
            <p:spPr bwMode="auto">
              <a:xfrm>
                <a:off x="4823" y="11956"/>
                <a:ext cx="50" cy="321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20" y="1"/>
                  </a:cxn>
                  <a:cxn ang="0">
                    <a:pos x="50" y="321"/>
                  </a:cxn>
                </a:cxnLst>
                <a:rect l="0" t="0" r="r" b="b"/>
                <a:pathLst>
                  <a:path w="50" h="321">
                    <a:moveTo>
                      <a:pt x="0" y="314"/>
                    </a:moveTo>
                    <a:cubicBezTo>
                      <a:pt x="3" y="262"/>
                      <a:pt x="12" y="0"/>
                      <a:pt x="20" y="1"/>
                    </a:cubicBezTo>
                    <a:cubicBezTo>
                      <a:pt x="28" y="2"/>
                      <a:pt x="44" y="254"/>
                      <a:pt x="50" y="321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73"/>
              <p:cNvSpPr>
                <a:spLocks/>
              </p:cNvSpPr>
              <p:nvPr/>
            </p:nvSpPr>
            <p:spPr bwMode="auto">
              <a:xfrm>
                <a:off x="4701" y="12050"/>
                <a:ext cx="50" cy="230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18" y="1"/>
                  </a:cxn>
                  <a:cxn ang="0">
                    <a:pos x="50" y="230"/>
                  </a:cxn>
                </a:cxnLst>
                <a:rect l="0" t="0" r="r" b="b"/>
                <a:pathLst>
                  <a:path w="50" h="230">
                    <a:moveTo>
                      <a:pt x="0" y="223"/>
                    </a:moveTo>
                    <a:cubicBezTo>
                      <a:pt x="3" y="186"/>
                      <a:pt x="10" y="0"/>
                      <a:pt x="18" y="1"/>
                    </a:cubicBezTo>
                    <a:cubicBezTo>
                      <a:pt x="26" y="2"/>
                      <a:pt x="43" y="182"/>
                      <a:pt x="50" y="23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74"/>
              <p:cNvSpPr>
                <a:spLocks/>
              </p:cNvSpPr>
              <p:nvPr/>
            </p:nvSpPr>
            <p:spPr bwMode="auto">
              <a:xfrm>
                <a:off x="4589" y="12140"/>
                <a:ext cx="50" cy="13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0" y="1"/>
                  </a:cxn>
                  <a:cxn ang="0">
                    <a:pos x="50" y="139"/>
                  </a:cxn>
                </a:cxnLst>
                <a:rect l="0" t="0" r="r" b="b"/>
                <a:pathLst>
                  <a:path w="50" h="139">
                    <a:moveTo>
                      <a:pt x="0" y="132"/>
                    </a:moveTo>
                    <a:cubicBezTo>
                      <a:pt x="3" y="110"/>
                      <a:pt x="12" y="0"/>
                      <a:pt x="20" y="1"/>
                    </a:cubicBezTo>
                    <a:cubicBezTo>
                      <a:pt x="28" y="2"/>
                      <a:pt x="44" y="110"/>
                      <a:pt x="50" y="139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75"/>
              <p:cNvSpPr>
                <a:spLocks/>
              </p:cNvSpPr>
              <p:nvPr/>
            </p:nvSpPr>
            <p:spPr bwMode="auto">
              <a:xfrm>
                <a:off x="4483" y="12192"/>
                <a:ext cx="50" cy="8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5" y="1"/>
                  </a:cxn>
                  <a:cxn ang="0">
                    <a:pos x="50" y="89"/>
                  </a:cxn>
                </a:cxnLst>
                <a:rect l="0" t="0" r="r" b="b"/>
                <a:pathLst>
                  <a:path w="50" h="89">
                    <a:moveTo>
                      <a:pt x="0" y="82"/>
                    </a:moveTo>
                    <a:cubicBezTo>
                      <a:pt x="2" y="69"/>
                      <a:pt x="7" y="0"/>
                      <a:pt x="15" y="1"/>
                    </a:cubicBezTo>
                    <a:cubicBezTo>
                      <a:pt x="23" y="2"/>
                      <a:pt x="43" y="71"/>
                      <a:pt x="50" y="89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76"/>
              <p:cNvSpPr>
                <a:spLocks/>
              </p:cNvSpPr>
              <p:nvPr/>
            </p:nvSpPr>
            <p:spPr bwMode="auto">
              <a:xfrm>
                <a:off x="4374" y="12237"/>
                <a:ext cx="41" cy="4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8" y="1"/>
                  </a:cxn>
                  <a:cxn ang="0">
                    <a:pos x="41" y="45"/>
                  </a:cxn>
                </a:cxnLst>
                <a:rect l="0" t="0" r="r" b="b"/>
                <a:pathLst>
                  <a:path w="41" h="45">
                    <a:moveTo>
                      <a:pt x="0" y="40"/>
                    </a:moveTo>
                    <a:cubicBezTo>
                      <a:pt x="3" y="34"/>
                      <a:pt x="11" y="0"/>
                      <a:pt x="18" y="1"/>
                    </a:cubicBezTo>
                    <a:cubicBezTo>
                      <a:pt x="25" y="2"/>
                      <a:pt x="36" y="36"/>
                      <a:pt x="41" y="45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77"/>
              <p:cNvSpPr>
                <a:spLocks/>
              </p:cNvSpPr>
              <p:nvPr/>
            </p:nvSpPr>
            <p:spPr bwMode="auto">
              <a:xfrm>
                <a:off x="7764" y="11825"/>
                <a:ext cx="46" cy="456"/>
              </a:xfrm>
              <a:custGeom>
                <a:avLst/>
                <a:gdLst/>
                <a:ahLst/>
                <a:cxnLst>
                  <a:cxn ang="0">
                    <a:pos x="46" y="449"/>
                  </a:cxn>
                  <a:cxn ang="0">
                    <a:pos x="30" y="1"/>
                  </a:cxn>
                  <a:cxn ang="0">
                    <a:pos x="0" y="456"/>
                  </a:cxn>
                </a:cxnLst>
                <a:rect l="0" t="0" r="r" b="b"/>
                <a:pathLst>
                  <a:path w="46" h="456">
                    <a:moveTo>
                      <a:pt x="46" y="449"/>
                    </a:moveTo>
                    <a:cubicBezTo>
                      <a:pt x="43" y="374"/>
                      <a:pt x="38" y="0"/>
                      <a:pt x="30" y="1"/>
                    </a:cubicBezTo>
                    <a:cubicBezTo>
                      <a:pt x="22" y="2"/>
                      <a:pt x="6" y="361"/>
                      <a:pt x="0" y="456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79"/>
              <p:cNvSpPr>
                <a:spLocks/>
              </p:cNvSpPr>
              <p:nvPr/>
            </p:nvSpPr>
            <p:spPr bwMode="auto">
              <a:xfrm>
                <a:off x="7628" y="11734"/>
                <a:ext cx="59" cy="539"/>
              </a:xfrm>
              <a:custGeom>
                <a:avLst/>
                <a:gdLst/>
                <a:ahLst/>
                <a:cxnLst>
                  <a:cxn ang="0">
                    <a:pos x="59" y="539"/>
                  </a:cxn>
                  <a:cxn ang="0">
                    <a:pos x="39" y="1"/>
                  </a:cxn>
                  <a:cxn ang="0">
                    <a:pos x="0" y="530"/>
                  </a:cxn>
                </a:cxnLst>
                <a:rect l="0" t="0" r="r" b="b"/>
                <a:pathLst>
                  <a:path w="59" h="539">
                    <a:moveTo>
                      <a:pt x="59" y="539"/>
                    </a:moveTo>
                    <a:cubicBezTo>
                      <a:pt x="56" y="449"/>
                      <a:pt x="49" y="2"/>
                      <a:pt x="39" y="1"/>
                    </a:cubicBezTo>
                    <a:cubicBezTo>
                      <a:pt x="29" y="0"/>
                      <a:pt x="8" y="420"/>
                      <a:pt x="0" y="53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80"/>
              <p:cNvSpPr>
                <a:spLocks/>
              </p:cNvSpPr>
              <p:nvPr/>
            </p:nvSpPr>
            <p:spPr bwMode="auto">
              <a:xfrm>
                <a:off x="7881" y="11908"/>
                <a:ext cx="59" cy="374"/>
              </a:xfrm>
              <a:custGeom>
                <a:avLst/>
                <a:gdLst/>
                <a:ahLst/>
                <a:cxnLst>
                  <a:cxn ang="0">
                    <a:pos x="59" y="374"/>
                  </a:cxn>
                  <a:cxn ang="0">
                    <a:pos x="35" y="3"/>
                  </a:cxn>
                  <a:cxn ang="0">
                    <a:pos x="0" y="357"/>
                  </a:cxn>
                </a:cxnLst>
                <a:rect l="0" t="0" r="r" b="b"/>
                <a:pathLst>
                  <a:path w="59" h="374">
                    <a:moveTo>
                      <a:pt x="59" y="374"/>
                    </a:moveTo>
                    <a:cubicBezTo>
                      <a:pt x="55" y="313"/>
                      <a:pt x="45" y="6"/>
                      <a:pt x="35" y="3"/>
                    </a:cubicBezTo>
                    <a:cubicBezTo>
                      <a:pt x="25" y="0"/>
                      <a:pt x="7" y="283"/>
                      <a:pt x="0" y="357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81"/>
              <p:cNvSpPr>
                <a:spLocks/>
              </p:cNvSpPr>
              <p:nvPr/>
            </p:nvSpPr>
            <p:spPr bwMode="auto">
              <a:xfrm flipH="1">
                <a:off x="7994" y="12038"/>
                <a:ext cx="47" cy="230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18" y="1"/>
                  </a:cxn>
                  <a:cxn ang="0">
                    <a:pos x="50" y="230"/>
                  </a:cxn>
                </a:cxnLst>
                <a:rect l="0" t="0" r="r" b="b"/>
                <a:pathLst>
                  <a:path w="50" h="230">
                    <a:moveTo>
                      <a:pt x="0" y="223"/>
                    </a:moveTo>
                    <a:cubicBezTo>
                      <a:pt x="3" y="186"/>
                      <a:pt x="10" y="0"/>
                      <a:pt x="18" y="1"/>
                    </a:cubicBezTo>
                    <a:cubicBezTo>
                      <a:pt x="26" y="2"/>
                      <a:pt x="43" y="182"/>
                      <a:pt x="50" y="23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82"/>
              <p:cNvSpPr>
                <a:spLocks/>
              </p:cNvSpPr>
              <p:nvPr/>
            </p:nvSpPr>
            <p:spPr bwMode="auto">
              <a:xfrm>
                <a:off x="8099" y="12127"/>
                <a:ext cx="53" cy="150"/>
              </a:xfrm>
              <a:custGeom>
                <a:avLst/>
                <a:gdLst/>
                <a:ahLst/>
                <a:cxnLst>
                  <a:cxn ang="0">
                    <a:pos x="53" y="150"/>
                  </a:cxn>
                  <a:cxn ang="0">
                    <a:pos x="28" y="2"/>
                  </a:cxn>
                  <a:cxn ang="0">
                    <a:pos x="0" y="140"/>
                  </a:cxn>
                </a:cxnLst>
                <a:rect l="0" t="0" r="r" b="b"/>
                <a:pathLst>
                  <a:path w="53" h="150">
                    <a:moveTo>
                      <a:pt x="53" y="150"/>
                    </a:moveTo>
                    <a:cubicBezTo>
                      <a:pt x="50" y="125"/>
                      <a:pt x="37" y="4"/>
                      <a:pt x="28" y="2"/>
                    </a:cubicBezTo>
                    <a:cubicBezTo>
                      <a:pt x="19" y="0"/>
                      <a:pt x="6" y="111"/>
                      <a:pt x="0" y="14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83"/>
              <p:cNvSpPr>
                <a:spLocks/>
              </p:cNvSpPr>
              <p:nvPr/>
            </p:nvSpPr>
            <p:spPr bwMode="auto">
              <a:xfrm flipH="1">
                <a:off x="8197" y="12180"/>
                <a:ext cx="47" cy="8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5" y="1"/>
                  </a:cxn>
                  <a:cxn ang="0">
                    <a:pos x="50" y="89"/>
                  </a:cxn>
                </a:cxnLst>
                <a:rect l="0" t="0" r="r" b="b"/>
                <a:pathLst>
                  <a:path w="50" h="89">
                    <a:moveTo>
                      <a:pt x="0" y="82"/>
                    </a:moveTo>
                    <a:cubicBezTo>
                      <a:pt x="2" y="69"/>
                      <a:pt x="7" y="0"/>
                      <a:pt x="15" y="1"/>
                    </a:cubicBezTo>
                    <a:cubicBezTo>
                      <a:pt x="23" y="2"/>
                      <a:pt x="43" y="71"/>
                      <a:pt x="50" y="89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84"/>
              <p:cNvSpPr>
                <a:spLocks/>
              </p:cNvSpPr>
              <p:nvPr/>
            </p:nvSpPr>
            <p:spPr bwMode="auto">
              <a:xfrm flipH="1">
                <a:off x="8298" y="12225"/>
                <a:ext cx="46" cy="5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7" y="1"/>
                  </a:cxn>
                  <a:cxn ang="0">
                    <a:pos x="50" y="56"/>
                  </a:cxn>
                </a:cxnLst>
                <a:rect l="0" t="0" r="r" b="b"/>
                <a:pathLst>
                  <a:path w="50" h="56">
                    <a:moveTo>
                      <a:pt x="0" y="49"/>
                    </a:moveTo>
                    <a:cubicBezTo>
                      <a:pt x="3" y="41"/>
                      <a:pt x="9" y="0"/>
                      <a:pt x="17" y="1"/>
                    </a:cubicBezTo>
                    <a:cubicBezTo>
                      <a:pt x="25" y="2"/>
                      <a:pt x="43" y="45"/>
                      <a:pt x="50" y="56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AutoShape 85"/>
              <p:cNvSpPr>
                <a:spLocks noChangeArrowheads="1"/>
              </p:cNvSpPr>
              <p:nvPr/>
            </p:nvSpPr>
            <p:spPr bwMode="auto">
              <a:xfrm rot="2046015" flipH="1" flipV="1">
                <a:off x="7005" y="10973"/>
                <a:ext cx="80" cy="433"/>
              </a:xfrm>
              <a:prstGeom prst="upArrow">
                <a:avLst>
                  <a:gd name="adj1" fmla="val 50000"/>
                  <a:gd name="adj2" fmla="val 13531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86"/>
              <p:cNvSpPr>
                <a:spLocks/>
              </p:cNvSpPr>
              <p:nvPr/>
            </p:nvSpPr>
            <p:spPr bwMode="auto">
              <a:xfrm>
                <a:off x="4315" y="11331"/>
                <a:ext cx="4153" cy="935"/>
              </a:xfrm>
              <a:custGeom>
                <a:avLst/>
                <a:gdLst/>
                <a:ahLst/>
                <a:cxnLst>
                  <a:cxn ang="0">
                    <a:pos x="0" y="906"/>
                  </a:cxn>
                  <a:cxn ang="0">
                    <a:pos x="324" y="796"/>
                  </a:cxn>
                  <a:cxn ang="0">
                    <a:pos x="634" y="516"/>
                  </a:cxn>
                  <a:cxn ang="0">
                    <a:pos x="1111" y="198"/>
                  </a:cxn>
                  <a:cxn ang="0">
                    <a:pos x="1673" y="39"/>
                  </a:cxn>
                  <a:cxn ang="0">
                    <a:pos x="2265" y="14"/>
                  </a:cxn>
                  <a:cxn ang="0">
                    <a:pos x="2795" y="121"/>
                  </a:cxn>
                  <a:cxn ang="0">
                    <a:pos x="3255" y="318"/>
                  </a:cxn>
                  <a:cxn ang="0">
                    <a:pos x="3608" y="577"/>
                  </a:cxn>
                  <a:cxn ang="0">
                    <a:pos x="3830" y="796"/>
                  </a:cxn>
                  <a:cxn ang="0">
                    <a:pos x="4036" y="894"/>
                  </a:cxn>
                  <a:cxn ang="0">
                    <a:pos x="4153" y="935"/>
                  </a:cxn>
                </a:cxnLst>
                <a:rect l="0" t="0" r="r" b="b"/>
                <a:pathLst>
                  <a:path w="4153" h="935">
                    <a:moveTo>
                      <a:pt x="0" y="906"/>
                    </a:moveTo>
                    <a:cubicBezTo>
                      <a:pt x="109" y="883"/>
                      <a:pt x="218" y="861"/>
                      <a:pt x="324" y="796"/>
                    </a:cubicBezTo>
                    <a:cubicBezTo>
                      <a:pt x="430" y="731"/>
                      <a:pt x="503" y="616"/>
                      <a:pt x="634" y="516"/>
                    </a:cubicBezTo>
                    <a:cubicBezTo>
                      <a:pt x="765" y="416"/>
                      <a:pt x="938" y="277"/>
                      <a:pt x="1111" y="198"/>
                    </a:cubicBezTo>
                    <a:cubicBezTo>
                      <a:pt x="1284" y="119"/>
                      <a:pt x="1481" y="70"/>
                      <a:pt x="1673" y="39"/>
                    </a:cubicBezTo>
                    <a:cubicBezTo>
                      <a:pt x="1865" y="8"/>
                      <a:pt x="2078" y="0"/>
                      <a:pt x="2265" y="14"/>
                    </a:cubicBezTo>
                    <a:cubicBezTo>
                      <a:pt x="2452" y="28"/>
                      <a:pt x="2630" y="70"/>
                      <a:pt x="2795" y="121"/>
                    </a:cubicBezTo>
                    <a:cubicBezTo>
                      <a:pt x="2960" y="172"/>
                      <a:pt x="3120" y="242"/>
                      <a:pt x="3255" y="318"/>
                    </a:cubicBezTo>
                    <a:cubicBezTo>
                      <a:pt x="3390" y="394"/>
                      <a:pt x="3512" y="497"/>
                      <a:pt x="3608" y="577"/>
                    </a:cubicBezTo>
                    <a:cubicBezTo>
                      <a:pt x="3704" y="657"/>
                      <a:pt x="3759" y="743"/>
                      <a:pt x="3830" y="796"/>
                    </a:cubicBezTo>
                    <a:cubicBezTo>
                      <a:pt x="3901" y="849"/>
                      <a:pt x="3982" y="871"/>
                      <a:pt x="4036" y="894"/>
                    </a:cubicBezTo>
                    <a:cubicBezTo>
                      <a:pt x="4090" y="917"/>
                      <a:pt x="4121" y="926"/>
                      <a:pt x="4153" y="935"/>
                    </a:cubicBez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78"/>
              <p:cNvSpPr>
                <a:spLocks/>
              </p:cNvSpPr>
              <p:nvPr/>
            </p:nvSpPr>
            <p:spPr bwMode="auto">
              <a:xfrm>
                <a:off x="7498" y="11653"/>
                <a:ext cx="67" cy="624"/>
              </a:xfrm>
              <a:custGeom>
                <a:avLst/>
                <a:gdLst/>
                <a:ahLst/>
                <a:cxnLst>
                  <a:cxn ang="0">
                    <a:pos x="72" y="624"/>
                  </a:cxn>
                  <a:cxn ang="0">
                    <a:pos x="52" y="1"/>
                  </a:cxn>
                  <a:cxn ang="0">
                    <a:pos x="0" y="615"/>
                  </a:cxn>
                </a:cxnLst>
                <a:rect l="0" t="0" r="r" b="b"/>
                <a:pathLst>
                  <a:path w="72" h="624">
                    <a:moveTo>
                      <a:pt x="72" y="624"/>
                    </a:moveTo>
                    <a:cubicBezTo>
                      <a:pt x="69" y="520"/>
                      <a:pt x="64" y="2"/>
                      <a:pt x="52" y="1"/>
                    </a:cubicBezTo>
                    <a:cubicBezTo>
                      <a:pt x="40" y="0"/>
                      <a:pt x="11" y="487"/>
                      <a:pt x="0" y="615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6357950" y="4071942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3399"/>
                  </a:solidFill>
                </a:rPr>
                <a:t>Linewidth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176" name="Freeform 86"/>
          <p:cNvSpPr>
            <a:spLocks/>
          </p:cNvSpPr>
          <p:nvPr/>
        </p:nvSpPr>
        <p:spPr bwMode="auto">
          <a:xfrm>
            <a:off x="2757344" y="4658857"/>
            <a:ext cx="1224136" cy="720079"/>
          </a:xfrm>
          <a:custGeom>
            <a:avLst/>
            <a:gdLst/>
            <a:ahLst/>
            <a:cxnLst>
              <a:cxn ang="0">
                <a:pos x="0" y="906"/>
              </a:cxn>
              <a:cxn ang="0">
                <a:pos x="324" y="796"/>
              </a:cxn>
              <a:cxn ang="0">
                <a:pos x="634" y="516"/>
              </a:cxn>
              <a:cxn ang="0">
                <a:pos x="1111" y="198"/>
              </a:cxn>
              <a:cxn ang="0">
                <a:pos x="1673" y="39"/>
              </a:cxn>
              <a:cxn ang="0">
                <a:pos x="2265" y="14"/>
              </a:cxn>
              <a:cxn ang="0">
                <a:pos x="2795" y="121"/>
              </a:cxn>
              <a:cxn ang="0">
                <a:pos x="3255" y="318"/>
              </a:cxn>
              <a:cxn ang="0">
                <a:pos x="3608" y="577"/>
              </a:cxn>
              <a:cxn ang="0">
                <a:pos x="3830" y="796"/>
              </a:cxn>
              <a:cxn ang="0">
                <a:pos x="4036" y="894"/>
              </a:cxn>
              <a:cxn ang="0">
                <a:pos x="4153" y="935"/>
              </a:cxn>
            </a:cxnLst>
            <a:rect l="0" t="0" r="r" b="b"/>
            <a:pathLst>
              <a:path w="4153" h="935">
                <a:moveTo>
                  <a:pt x="0" y="906"/>
                </a:moveTo>
                <a:cubicBezTo>
                  <a:pt x="109" y="883"/>
                  <a:pt x="218" y="861"/>
                  <a:pt x="324" y="796"/>
                </a:cubicBezTo>
                <a:cubicBezTo>
                  <a:pt x="430" y="731"/>
                  <a:pt x="503" y="616"/>
                  <a:pt x="634" y="516"/>
                </a:cubicBezTo>
                <a:cubicBezTo>
                  <a:pt x="765" y="416"/>
                  <a:pt x="938" y="277"/>
                  <a:pt x="1111" y="198"/>
                </a:cubicBezTo>
                <a:cubicBezTo>
                  <a:pt x="1284" y="119"/>
                  <a:pt x="1481" y="70"/>
                  <a:pt x="1673" y="39"/>
                </a:cubicBezTo>
                <a:cubicBezTo>
                  <a:pt x="1865" y="8"/>
                  <a:pt x="2078" y="0"/>
                  <a:pt x="2265" y="14"/>
                </a:cubicBezTo>
                <a:cubicBezTo>
                  <a:pt x="2452" y="28"/>
                  <a:pt x="2630" y="70"/>
                  <a:pt x="2795" y="121"/>
                </a:cubicBezTo>
                <a:cubicBezTo>
                  <a:pt x="2960" y="172"/>
                  <a:pt x="3120" y="242"/>
                  <a:pt x="3255" y="318"/>
                </a:cubicBezTo>
                <a:cubicBezTo>
                  <a:pt x="3390" y="394"/>
                  <a:pt x="3512" y="497"/>
                  <a:pt x="3608" y="577"/>
                </a:cubicBezTo>
                <a:cubicBezTo>
                  <a:pt x="3704" y="657"/>
                  <a:pt x="3759" y="743"/>
                  <a:pt x="3830" y="796"/>
                </a:cubicBezTo>
                <a:cubicBezTo>
                  <a:pt x="3901" y="849"/>
                  <a:pt x="3982" y="871"/>
                  <a:pt x="4036" y="894"/>
                </a:cubicBezTo>
                <a:cubicBezTo>
                  <a:pt x="4090" y="917"/>
                  <a:pt x="4121" y="926"/>
                  <a:pt x="4153" y="935"/>
                </a:cubicBezTo>
              </a:path>
            </a:pathLst>
          </a:custGeom>
          <a:noFill/>
          <a:ln w="254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 flipV="1">
            <a:off x="4917584" y="4874880"/>
            <a:ext cx="1224136" cy="10081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>
            <a:off x="4845576" y="537893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 flipV="1">
            <a:off x="5522223" y="4615423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93683" name="Object 19"/>
          <p:cNvGraphicFramePr>
            <a:graphicFrameLocks noChangeAspect="1"/>
          </p:cNvGraphicFramePr>
          <p:nvPr/>
        </p:nvGraphicFramePr>
        <p:xfrm>
          <a:off x="6141274" y="5522952"/>
          <a:ext cx="1444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2" name="Формула" r:id="rId9" imgW="114120" imgH="126720" progId="Equation.3">
                  <p:embed/>
                </p:oleObj>
              </mc:Choice>
              <mc:Fallback>
                <p:oleObj name="Формула" r:id="rId9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1274" y="5522952"/>
                        <a:ext cx="14446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84" name="Object 20"/>
          <p:cNvGraphicFramePr>
            <a:graphicFrameLocks noChangeAspect="1"/>
          </p:cNvGraphicFramePr>
          <p:nvPr/>
        </p:nvGraphicFramePr>
        <p:xfrm>
          <a:off x="5181284" y="4620261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3" name="Формула" r:id="rId11" imgW="152280" imgH="164880" progId="Equation.3">
                  <p:embed/>
                </p:oleObj>
              </mc:Choice>
              <mc:Fallback>
                <p:oleObj name="Формула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284" y="4620261"/>
                        <a:ext cx="193675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5" name="Прямая со стрелкой 184"/>
          <p:cNvCxnSpPr/>
          <p:nvPr/>
        </p:nvCxnSpPr>
        <p:spPr>
          <a:xfrm>
            <a:off x="2704386" y="537893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93685" name="Object 21"/>
          <p:cNvGraphicFramePr>
            <a:graphicFrameLocks noChangeAspect="1"/>
          </p:cNvGraphicFramePr>
          <p:nvPr/>
        </p:nvGraphicFramePr>
        <p:xfrm>
          <a:off x="4075838" y="5522953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4" name="Формула" r:id="rId13" imgW="152280" imgH="164880" progId="Equation.3">
                  <p:embed/>
                </p:oleObj>
              </mc:Choice>
              <mc:Fallback>
                <p:oleObj name="Формула" r:id="rId1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838" y="5522953"/>
                        <a:ext cx="193675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86" name="Object 22"/>
          <p:cNvGraphicFramePr>
            <a:graphicFrameLocks noChangeAspect="1"/>
          </p:cNvGraphicFramePr>
          <p:nvPr/>
        </p:nvGraphicFramePr>
        <p:xfrm>
          <a:off x="9670113" y="5594961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5" name="Формула" r:id="rId14" imgW="152280" imgH="164880" progId="Equation.3">
                  <p:embed/>
                </p:oleObj>
              </mc:Choice>
              <mc:Fallback>
                <p:oleObj name="Формула" r:id="rId1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0113" y="5594961"/>
                        <a:ext cx="193675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8" name="Прямая со стрелкой 187"/>
          <p:cNvCxnSpPr/>
          <p:nvPr/>
        </p:nvCxnSpPr>
        <p:spPr>
          <a:xfrm>
            <a:off x="6636251" y="5397986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84503" y="2713533"/>
                <a:ext cx="2207336" cy="721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(∆)~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ex</m:t>
                          </m:r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fNam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</m:e>
                          </m:func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03" y="2713533"/>
                <a:ext cx="2207336" cy="72115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953001" y="3397637"/>
            <a:ext cx="2081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A.L.Alexander</a:t>
            </a:r>
            <a:r>
              <a:rPr lang="ru-RU" sz="1600" dirty="0" smtClean="0"/>
              <a:t>, </a:t>
            </a:r>
            <a:r>
              <a:rPr lang="en-US" sz="1600" dirty="0" smtClean="0"/>
              <a:t>et al,</a:t>
            </a:r>
          </a:p>
          <a:p>
            <a:r>
              <a:rPr lang="ru-RU" sz="1600" dirty="0" smtClean="0"/>
              <a:t>PRL</a:t>
            </a:r>
            <a:r>
              <a:rPr lang="en-US" sz="1600" dirty="0" smtClean="0"/>
              <a:t>(2</a:t>
            </a:r>
            <a:r>
              <a:rPr lang="ru-RU" sz="1600" dirty="0" smtClean="0"/>
              <a:t>006</a:t>
            </a:r>
            <a:r>
              <a:rPr lang="en-US" sz="1600" dirty="0" smtClean="0"/>
              <a:t>)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8570" y="3439040"/>
            <a:ext cx="271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H. </a:t>
            </a:r>
            <a:r>
              <a:rPr lang="ru-RU" sz="1400" dirty="0" err="1"/>
              <a:t>De</a:t>
            </a:r>
            <a:r>
              <a:rPr lang="ru-RU" sz="1400" dirty="0"/>
              <a:t> </a:t>
            </a:r>
            <a:r>
              <a:rPr lang="ru-RU" sz="1400" dirty="0" err="1"/>
              <a:t>Riedmatten</a:t>
            </a:r>
            <a:r>
              <a:rPr lang="ru-RU" sz="1400" dirty="0"/>
              <a:t>, </a:t>
            </a:r>
            <a:r>
              <a:rPr lang="en-US" sz="1400" dirty="0" smtClean="0"/>
              <a:t>et al., </a:t>
            </a:r>
          </a:p>
          <a:p>
            <a:r>
              <a:rPr lang="ru-RU" sz="1400" dirty="0" err="1" smtClean="0"/>
              <a:t>Nature</a:t>
            </a:r>
            <a:r>
              <a:rPr lang="en-US" sz="1400" dirty="0" smtClean="0"/>
              <a:t> </a:t>
            </a:r>
            <a:r>
              <a:rPr lang="ru-RU" sz="1400" dirty="0" smtClean="0"/>
              <a:t>(</a:t>
            </a:r>
            <a:r>
              <a:rPr lang="ru-RU" sz="1400" dirty="0"/>
              <a:t>2008)</a:t>
            </a:r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2538448" y="4281077"/>
            <a:ext cx="886018" cy="4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G(</a:t>
            </a:r>
            <a:r>
              <a:rPr lang="en-US" sz="200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2000" dirty="0">
                <a:latin typeface="Calibri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4186" y="3411798"/>
            <a:ext cx="26048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S</a:t>
            </a:r>
            <a:r>
              <a:rPr lang="ru-RU" sz="1400" dirty="0"/>
              <a:t>. A. </a:t>
            </a:r>
            <a:r>
              <a:rPr lang="ru-RU" sz="1400" dirty="0" err="1"/>
              <a:t>Moiseev</a:t>
            </a:r>
            <a:r>
              <a:rPr lang="ru-RU" sz="1400" dirty="0"/>
              <a:t>, </a:t>
            </a:r>
            <a:r>
              <a:rPr lang="ru-RU" sz="1400" dirty="0" smtClean="0"/>
              <a:t>PRA</a:t>
            </a:r>
            <a:r>
              <a:rPr lang="en-US" sz="1400" dirty="0" smtClean="0"/>
              <a:t> </a:t>
            </a:r>
            <a:r>
              <a:rPr lang="ru-RU" sz="1400" dirty="0" smtClean="0"/>
              <a:t>(2011).</a:t>
            </a:r>
            <a:endParaRPr lang="en-US" sz="1400" dirty="0" smtClean="0"/>
          </a:p>
          <a:p>
            <a:r>
              <a:rPr lang="ru-RU" sz="1400" dirty="0"/>
              <a:t>D. L. </a:t>
            </a:r>
            <a:r>
              <a:rPr lang="ru-RU" sz="1400" dirty="0" err="1"/>
              <a:t>McAuslan</a:t>
            </a:r>
            <a:r>
              <a:rPr lang="ru-RU" sz="1400" dirty="0"/>
              <a:t>, </a:t>
            </a:r>
            <a:r>
              <a:rPr lang="en-US" sz="1400" dirty="0"/>
              <a:t>et.al,</a:t>
            </a:r>
            <a:r>
              <a:rPr lang="ru-RU" sz="1400" dirty="0"/>
              <a:t> PRA (2011).</a:t>
            </a:r>
            <a:endParaRPr lang="en-US" sz="1400" dirty="0"/>
          </a:p>
          <a:p>
            <a:r>
              <a:rPr lang="en-US" sz="1400" dirty="0" smtClean="0"/>
              <a:t>V</a:t>
            </a:r>
            <a:r>
              <a:rPr lang="en-US" sz="1400" dirty="0"/>
              <a:t>. Damon et al., NJP (2011</a:t>
            </a:r>
            <a:r>
              <a:rPr lang="en-US" sz="1400" dirty="0" smtClean="0"/>
              <a:t>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819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/>
          <p:nvPr/>
        </p:nvSpPr>
        <p:spPr>
          <a:xfrm>
            <a:off x="2351584" y="404665"/>
            <a:ext cx="7740352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1624" y="38550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Maxwell-Bloch equations</a:t>
            </a:r>
            <a:endParaRPr lang="en-US" sz="2800" b="1" dirty="0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1310640" y="1052736"/>
            <a:ext cx="10073640" cy="5476090"/>
          </a:xfrm>
          <a:prstGeom prst="rect">
            <a:avLst/>
          </a:prstGeom>
          <a:solidFill>
            <a:srgbClr val="92D050">
              <a:alpha val="2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93675" name="Object 11"/>
          <p:cNvGraphicFramePr>
            <a:graphicFrameLocks noChangeAspect="1"/>
          </p:cNvGraphicFramePr>
          <p:nvPr/>
        </p:nvGraphicFramePr>
        <p:xfrm>
          <a:off x="4655841" y="1557190"/>
          <a:ext cx="25749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5" name="Формула" r:id="rId3" imgW="2044440" imgH="457200" progId="Equation.3">
                  <p:embed/>
                </p:oleObj>
              </mc:Choice>
              <mc:Fallback>
                <p:oleObj name="Формула" r:id="rId3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1" y="1557190"/>
                        <a:ext cx="2574925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702645" y="119675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</a:rPr>
              <a:t>Gaussian inhomogeneous broadening</a:t>
            </a:r>
            <a:endParaRPr lang="en-US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406229" y="238844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Natural </a:t>
            </a:r>
            <a:r>
              <a:rPr lang="en-US" b="1" dirty="0">
                <a:solidFill>
                  <a:srgbClr val="990000"/>
                </a:solidFill>
              </a:rPr>
              <a:t>IB</a:t>
            </a:r>
            <a:endParaRPr lang="en-US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82493" y="234888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0000"/>
                </a:solidFill>
              </a:rPr>
              <a:t>Gradient Memory</a:t>
            </a:r>
            <a:endParaRPr lang="en-US" b="1" dirty="0"/>
          </a:p>
        </p:txBody>
      </p:sp>
      <p:graphicFrame>
        <p:nvGraphicFramePr>
          <p:cNvPr id="1393678" name="Object 14"/>
          <p:cNvGraphicFramePr>
            <a:graphicFrameLocks noChangeAspect="1"/>
          </p:cNvGraphicFramePr>
          <p:nvPr>
            <p:extLst/>
          </p:nvPr>
        </p:nvGraphicFramePr>
        <p:xfrm>
          <a:off x="4932825" y="2875032"/>
          <a:ext cx="16160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6" name="Формула" r:id="rId5" imgW="1282680" imgH="203040" progId="Equation.3">
                  <p:embed/>
                </p:oleObj>
              </mc:Choice>
              <mc:Fallback>
                <p:oleObj name="Формула" r:id="rId5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825" y="2875032"/>
                        <a:ext cx="1616075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7086749" y="234888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0000"/>
                </a:solidFill>
              </a:rPr>
              <a:t>Atomic frequency Comb</a:t>
            </a:r>
            <a:endParaRPr lang="en-US" b="1" dirty="0"/>
          </a:p>
        </p:txBody>
      </p:sp>
      <p:graphicFrame>
        <p:nvGraphicFramePr>
          <p:cNvPr id="1393679" name="Object 15"/>
          <p:cNvGraphicFramePr>
            <a:graphicFrameLocks noChangeAspect="1"/>
          </p:cNvGraphicFramePr>
          <p:nvPr>
            <p:extLst/>
          </p:nvPr>
        </p:nvGraphicFramePr>
        <p:xfrm>
          <a:off x="7126114" y="2803778"/>
          <a:ext cx="23542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7" name="Формула" r:id="rId7" imgW="1676160" imgH="419040" progId="Equation.3">
                  <p:embed/>
                </p:oleObj>
              </mc:Choice>
              <mc:Fallback>
                <p:oleObj name="Формула" r:id="rId7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114" y="2803778"/>
                        <a:ext cx="235426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" name="Group 96"/>
          <p:cNvGrpSpPr/>
          <p:nvPr/>
        </p:nvGrpSpPr>
        <p:grpSpPr>
          <a:xfrm>
            <a:off x="6643394" y="4082792"/>
            <a:ext cx="2927354" cy="2446034"/>
            <a:chOff x="5645178" y="1995240"/>
            <a:chExt cx="2927354" cy="2446034"/>
          </a:xfrm>
        </p:grpSpPr>
        <p:grpSp>
          <p:nvGrpSpPr>
            <p:cNvPr id="130" name="Group 44"/>
            <p:cNvGrpSpPr>
              <a:grpSpLocks/>
            </p:cNvGrpSpPr>
            <p:nvPr/>
          </p:nvGrpSpPr>
          <p:grpSpPr bwMode="auto">
            <a:xfrm>
              <a:off x="5645178" y="1995240"/>
              <a:ext cx="2927354" cy="2104564"/>
              <a:chOff x="4196" y="10436"/>
              <a:chExt cx="4272" cy="2946"/>
            </a:xfrm>
          </p:grpSpPr>
          <p:sp>
            <p:nvSpPr>
              <p:cNvPr id="135" name="Text Box 46"/>
              <p:cNvSpPr txBox="1">
                <a:spLocks noChangeArrowheads="1"/>
              </p:cNvSpPr>
              <p:nvPr/>
            </p:nvSpPr>
            <p:spPr bwMode="auto">
              <a:xfrm>
                <a:off x="7008" y="10436"/>
                <a:ext cx="1293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000" dirty="0">
                    <a:latin typeface="Calibri" pitchFamily="34" charset="0"/>
                    <a:cs typeface="Arial" pitchFamily="34" charset="0"/>
                  </a:rPr>
                  <a:t>G(</a:t>
                </a:r>
                <a:r>
                  <a:rPr lang="en-US" sz="2000" dirty="0"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en-US" sz="2000" dirty="0">
                    <a:latin typeface="Calibri" pitchFamily="34" charset="0"/>
                    <a:cs typeface="Arial" pitchFamily="34" charset="0"/>
                  </a:rPr>
                  <a:t>)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AutoShape 47"/>
              <p:cNvSpPr>
                <a:spLocks noChangeArrowheads="1"/>
              </p:cNvSpPr>
              <p:nvPr/>
            </p:nvSpPr>
            <p:spPr bwMode="auto">
              <a:xfrm rot="-2255718" flipH="1" flipV="1">
                <a:off x="6252" y="10990"/>
                <a:ext cx="74" cy="389"/>
              </a:xfrm>
              <a:prstGeom prst="upArrow">
                <a:avLst>
                  <a:gd name="adj1" fmla="val 50000"/>
                  <a:gd name="adj2" fmla="val 13141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AutoShape 48"/>
              <p:cNvSpPr>
                <a:spLocks/>
              </p:cNvSpPr>
              <p:nvPr/>
            </p:nvSpPr>
            <p:spPr bwMode="auto">
              <a:xfrm rot="16221021" flipH="1">
                <a:off x="6351" y="11158"/>
                <a:ext cx="199" cy="2447"/>
              </a:xfrm>
              <a:prstGeom prst="rightBrace">
                <a:avLst>
                  <a:gd name="adj1" fmla="val 10247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8" name="AutoShape 49"/>
              <p:cNvCxnSpPr>
                <a:cxnSpLocks noChangeShapeType="1"/>
              </p:cNvCxnSpPr>
              <p:nvPr/>
            </p:nvCxnSpPr>
            <p:spPr bwMode="auto">
              <a:xfrm>
                <a:off x="5216" y="12237"/>
                <a:ext cx="0" cy="11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9" name="AutoShape 50"/>
              <p:cNvCxnSpPr>
                <a:cxnSpLocks noChangeShapeType="1"/>
              </p:cNvCxnSpPr>
              <p:nvPr/>
            </p:nvCxnSpPr>
            <p:spPr bwMode="auto">
              <a:xfrm>
                <a:off x="7687" y="12266"/>
                <a:ext cx="1" cy="11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" name="AutoShape 51"/>
              <p:cNvCxnSpPr>
                <a:cxnSpLocks noChangeShapeType="1"/>
              </p:cNvCxnSpPr>
              <p:nvPr/>
            </p:nvCxnSpPr>
            <p:spPr bwMode="auto">
              <a:xfrm>
                <a:off x="5226" y="13242"/>
                <a:ext cx="244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</p:cxnSp>
          <p:sp>
            <p:nvSpPr>
              <p:cNvPr id="141" name="Freeform 52"/>
              <p:cNvSpPr>
                <a:spLocks/>
              </p:cNvSpPr>
              <p:nvPr/>
            </p:nvSpPr>
            <p:spPr bwMode="auto">
              <a:xfrm>
                <a:off x="6139" y="11378"/>
                <a:ext cx="43" cy="893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53"/>
              <p:cNvSpPr>
                <a:spLocks/>
              </p:cNvSpPr>
              <p:nvPr/>
            </p:nvSpPr>
            <p:spPr bwMode="auto">
              <a:xfrm>
                <a:off x="6277" y="11378"/>
                <a:ext cx="43" cy="893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54"/>
              <p:cNvSpPr>
                <a:spLocks/>
              </p:cNvSpPr>
              <p:nvPr/>
            </p:nvSpPr>
            <p:spPr bwMode="auto">
              <a:xfrm>
                <a:off x="6418" y="11381"/>
                <a:ext cx="43" cy="893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55"/>
              <p:cNvSpPr>
                <a:spLocks/>
              </p:cNvSpPr>
              <p:nvPr/>
            </p:nvSpPr>
            <p:spPr bwMode="auto">
              <a:xfrm>
                <a:off x="6580" y="11381"/>
                <a:ext cx="43" cy="893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56"/>
              <p:cNvSpPr>
                <a:spLocks/>
              </p:cNvSpPr>
              <p:nvPr/>
            </p:nvSpPr>
            <p:spPr bwMode="auto">
              <a:xfrm>
                <a:off x="7362" y="11587"/>
                <a:ext cx="68" cy="685"/>
              </a:xfrm>
              <a:custGeom>
                <a:avLst/>
                <a:gdLst/>
                <a:ahLst/>
                <a:cxnLst>
                  <a:cxn ang="0">
                    <a:pos x="68" y="677"/>
                  </a:cxn>
                  <a:cxn ang="0">
                    <a:pos x="51" y="1"/>
                  </a:cxn>
                  <a:cxn ang="0">
                    <a:pos x="0" y="685"/>
                  </a:cxn>
                </a:cxnLst>
                <a:rect l="0" t="0" r="r" b="b"/>
                <a:pathLst>
                  <a:path w="68" h="685">
                    <a:moveTo>
                      <a:pt x="68" y="677"/>
                    </a:moveTo>
                    <a:cubicBezTo>
                      <a:pt x="65" y="564"/>
                      <a:pt x="62" y="0"/>
                      <a:pt x="51" y="1"/>
                    </a:cubicBezTo>
                    <a:cubicBezTo>
                      <a:pt x="40" y="2"/>
                      <a:pt x="11" y="543"/>
                      <a:pt x="0" y="685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57"/>
              <p:cNvSpPr>
                <a:spLocks/>
              </p:cNvSpPr>
              <p:nvPr/>
            </p:nvSpPr>
            <p:spPr bwMode="auto">
              <a:xfrm flipH="1">
                <a:off x="7071" y="11457"/>
                <a:ext cx="55" cy="819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58"/>
              <p:cNvSpPr>
                <a:spLocks/>
              </p:cNvSpPr>
              <p:nvPr/>
            </p:nvSpPr>
            <p:spPr bwMode="auto">
              <a:xfrm>
                <a:off x="7229" y="11529"/>
                <a:ext cx="65" cy="745"/>
              </a:xfrm>
              <a:custGeom>
                <a:avLst/>
                <a:gdLst/>
                <a:ahLst/>
                <a:cxnLst>
                  <a:cxn ang="0">
                    <a:pos x="65" y="745"/>
                  </a:cxn>
                  <a:cxn ang="0">
                    <a:pos x="42" y="0"/>
                  </a:cxn>
                  <a:cxn ang="0">
                    <a:pos x="0" y="745"/>
                  </a:cxn>
                </a:cxnLst>
                <a:rect l="0" t="0" r="r" b="b"/>
                <a:pathLst>
                  <a:path w="65" h="745">
                    <a:moveTo>
                      <a:pt x="65" y="745"/>
                    </a:moveTo>
                    <a:cubicBezTo>
                      <a:pt x="61" y="621"/>
                      <a:pt x="53" y="0"/>
                      <a:pt x="42" y="0"/>
                    </a:cubicBezTo>
                    <a:cubicBezTo>
                      <a:pt x="31" y="0"/>
                      <a:pt x="9" y="590"/>
                      <a:pt x="0" y="745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59"/>
              <p:cNvSpPr>
                <a:spLocks/>
              </p:cNvSpPr>
              <p:nvPr/>
            </p:nvSpPr>
            <p:spPr bwMode="auto">
              <a:xfrm flipH="1">
                <a:off x="6882" y="11416"/>
                <a:ext cx="70" cy="860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60"/>
              <p:cNvSpPr>
                <a:spLocks/>
              </p:cNvSpPr>
              <p:nvPr/>
            </p:nvSpPr>
            <p:spPr bwMode="auto">
              <a:xfrm flipH="1">
                <a:off x="6735" y="11387"/>
                <a:ext cx="55" cy="889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61"/>
              <p:cNvSpPr>
                <a:spLocks/>
              </p:cNvSpPr>
              <p:nvPr/>
            </p:nvSpPr>
            <p:spPr bwMode="auto">
              <a:xfrm>
                <a:off x="5361" y="11561"/>
                <a:ext cx="65" cy="706"/>
              </a:xfrm>
              <a:custGeom>
                <a:avLst/>
                <a:gdLst/>
                <a:ahLst/>
                <a:cxnLst>
                  <a:cxn ang="0">
                    <a:pos x="0" y="703"/>
                  </a:cxn>
                  <a:cxn ang="0">
                    <a:pos x="31" y="0"/>
                  </a:cxn>
                  <a:cxn ang="0">
                    <a:pos x="65" y="706"/>
                  </a:cxn>
                </a:cxnLst>
                <a:rect l="0" t="0" r="r" b="b"/>
                <a:pathLst>
                  <a:path w="65" h="706">
                    <a:moveTo>
                      <a:pt x="0" y="703"/>
                    </a:moveTo>
                    <a:cubicBezTo>
                      <a:pt x="5" y="586"/>
                      <a:pt x="20" y="0"/>
                      <a:pt x="31" y="0"/>
                    </a:cubicBezTo>
                    <a:cubicBezTo>
                      <a:pt x="42" y="0"/>
                      <a:pt x="58" y="559"/>
                      <a:pt x="65" y="706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62"/>
              <p:cNvSpPr>
                <a:spLocks/>
              </p:cNvSpPr>
              <p:nvPr/>
            </p:nvSpPr>
            <p:spPr bwMode="auto">
              <a:xfrm>
                <a:off x="5676" y="11452"/>
                <a:ext cx="55" cy="819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63"/>
              <p:cNvSpPr>
                <a:spLocks/>
              </p:cNvSpPr>
              <p:nvPr/>
            </p:nvSpPr>
            <p:spPr bwMode="auto">
              <a:xfrm>
                <a:off x="5520" y="11490"/>
                <a:ext cx="57" cy="792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64"/>
              <p:cNvSpPr>
                <a:spLocks/>
              </p:cNvSpPr>
              <p:nvPr/>
            </p:nvSpPr>
            <p:spPr bwMode="auto">
              <a:xfrm>
                <a:off x="5829" y="11411"/>
                <a:ext cx="69" cy="860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65"/>
              <p:cNvSpPr>
                <a:spLocks/>
              </p:cNvSpPr>
              <p:nvPr/>
            </p:nvSpPr>
            <p:spPr bwMode="auto">
              <a:xfrm>
                <a:off x="5988" y="11381"/>
                <a:ext cx="54" cy="890"/>
              </a:xfrm>
              <a:custGeom>
                <a:avLst/>
                <a:gdLst/>
                <a:ahLst/>
                <a:cxnLst>
                  <a:cxn ang="0">
                    <a:pos x="0" y="820"/>
                  </a:cxn>
                  <a:cxn ang="0">
                    <a:pos x="50" y="0"/>
                  </a:cxn>
                  <a:cxn ang="0">
                    <a:pos x="120" y="820"/>
                  </a:cxn>
                </a:cxnLst>
                <a:rect l="0" t="0" r="r" b="b"/>
                <a:pathLst>
                  <a:path w="120" h="820">
                    <a:moveTo>
                      <a:pt x="0" y="820"/>
                    </a:moveTo>
                    <a:cubicBezTo>
                      <a:pt x="15" y="410"/>
                      <a:pt x="30" y="0"/>
                      <a:pt x="50" y="0"/>
                    </a:cubicBezTo>
                    <a:cubicBezTo>
                      <a:pt x="70" y="0"/>
                      <a:pt x="95" y="410"/>
                      <a:pt x="120" y="8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66"/>
              <p:cNvSpPr>
                <a:spLocks/>
              </p:cNvSpPr>
              <p:nvPr/>
            </p:nvSpPr>
            <p:spPr bwMode="auto">
              <a:xfrm>
                <a:off x="4196" y="12276"/>
                <a:ext cx="424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246" y="0"/>
                  </a:cxn>
                </a:cxnLst>
                <a:rect l="0" t="0" r="r" b="b"/>
                <a:pathLst>
                  <a:path w="4246" h="1">
                    <a:moveTo>
                      <a:pt x="0" y="1"/>
                    </a:moveTo>
                    <a:cubicBezTo>
                      <a:pt x="707" y="0"/>
                      <a:pt x="3362" y="0"/>
                      <a:pt x="4246" y="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Text Box 68"/>
              <p:cNvSpPr txBox="1">
                <a:spLocks noChangeArrowheads="1"/>
              </p:cNvSpPr>
              <p:nvPr/>
            </p:nvSpPr>
            <p:spPr bwMode="auto">
              <a:xfrm>
                <a:off x="6168" y="12576"/>
                <a:ext cx="945" cy="56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000" dirty="0"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en-US" sz="2000" baseline="-25000" dirty="0">
                    <a:latin typeface="Calibri" pitchFamily="34" charset="0"/>
                    <a:cs typeface="Arial" pitchFamily="34" charset="0"/>
                  </a:rPr>
                  <a:t>in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Freeform 69"/>
              <p:cNvSpPr>
                <a:spLocks/>
              </p:cNvSpPr>
              <p:nvPr/>
            </p:nvSpPr>
            <p:spPr bwMode="auto">
              <a:xfrm>
                <a:off x="4949" y="11847"/>
                <a:ext cx="53" cy="439"/>
              </a:xfrm>
              <a:custGeom>
                <a:avLst/>
                <a:gdLst/>
                <a:ahLst/>
                <a:cxnLst>
                  <a:cxn ang="0">
                    <a:pos x="0" y="439"/>
                  </a:cxn>
                  <a:cxn ang="0">
                    <a:pos x="21" y="2"/>
                  </a:cxn>
                  <a:cxn ang="0">
                    <a:pos x="53" y="430"/>
                  </a:cxn>
                </a:cxnLst>
                <a:rect l="0" t="0" r="r" b="b"/>
                <a:pathLst>
                  <a:path w="53" h="439">
                    <a:moveTo>
                      <a:pt x="0" y="439"/>
                    </a:moveTo>
                    <a:cubicBezTo>
                      <a:pt x="3" y="366"/>
                      <a:pt x="12" y="4"/>
                      <a:pt x="21" y="2"/>
                    </a:cubicBezTo>
                    <a:cubicBezTo>
                      <a:pt x="30" y="0"/>
                      <a:pt x="46" y="341"/>
                      <a:pt x="53" y="43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70"/>
              <p:cNvSpPr>
                <a:spLocks/>
              </p:cNvSpPr>
              <p:nvPr/>
            </p:nvSpPr>
            <p:spPr bwMode="auto">
              <a:xfrm>
                <a:off x="5214" y="11649"/>
                <a:ext cx="73" cy="624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0" y="1"/>
                  </a:cxn>
                  <a:cxn ang="0">
                    <a:pos x="73" y="620"/>
                  </a:cxn>
                </a:cxnLst>
                <a:rect l="0" t="0" r="r" b="b"/>
                <a:pathLst>
                  <a:path w="73" h="624">
                    <a:moveTo>
                      <a:pt x="0" y="624"/>
                    </a:moveTo>
                    <a:cubicBezTo>
                      <a:pt x="3" y="520"/>
                      <a:pt x="8" y="2"/>
                      <a:pt x="20" y="1"/>
                    </a:cubicBezTo>
                    <a:cubicBezTo>
                      <a:pt x="32" y="0"/>
                      <a:pt x="62" y="491"/>
                      <a:pt x="73" y="62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71"/>
              <p:cNvSpPr>
                <a:spLocks/>
              </p:cNvSpPr>
              <p:nvPr/>
            </p:nvSpPr>
            <p:spPr bwMode="auto">
              <a:xfrm>
                <a:off x="5089" y="11749"/>
                <a:ext cx="57" cy="527"/>
              </a:xfrm>
              <a:custGeom>
                <a:avLst/>
                <a:gdLst/>
                <a:ahLst/>
                <a:cxnLst>
                  <a:cxn ang="0">
                    <a:pos x="0" y="520"/>
                  </a:cxn>
                  <a:cxn ang="0">
                    <a:pos x="10" y="1"/>
                  </a:cxn>
                  <a:cxn ang="0">
                    <a:pos x="57" y="527"/>
                  </a:cxn>
                </a:cxnLst>
                <a:rect l="0" t="0" r="r" b="b"/>
                <a:pathLst>
                  <a:path w="57" h="527">
                    <a:moveTo>
                      <a:pt x="0" y="520"/>
                    </a:moveTo>
                    <a:cubicBezTo>
                      <a:pt x="2" y="434"/>
                      <a:pt x="1" y="0"/>
                      <a:pt x="10" y="1"/>
                    </a:cubicBezTo>
                    <a:cubicBezTo>
                      <a:pt x="19" y="2"/>
                      <a:pt x="47" y="418"/>
                      <a:pt x="57" y="527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72"/>
              <p:cNvSpPr>
                <a:spLocks/>
              </p:cNvSpPr>
              <p:nvPr/>
            </p:nvSpPr>
            <p:spPr bwMode="auto">
              <a:xfrm>
                <a:off x="4823" y="11956"/>
                <a:ext cx="50" cy="321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20" y="1"/>
                  </a:cxn>
                  <a:cxn ang="0">
                    <a:pos x="50" y="321"/>
                  </a:cxn>
                </a:cxnLst>
                <a:rect l="0" t="0" r="r" b="b"/>
                <a:pathLst>
                  <a:path w="50" h="321">
                    <a:moveTo>
                      <a:pt x="0" y="314"/>
                    </a:moveTo>
                    <a:cubicBezTo>
                      <a:pt x="3" y="262"/>
                      <a:pt x="12" y="0"/>
                      <a:pt x="20" y="1"/>
                    </a:cubicBezTo>
                    <a:cubicBezTo>
                      <a:pt x="28" y="2"/>
                      <a:pt x="44" y="254"/>
                      <a:pt x="50" y="321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73"/>
              <p:cNvSpPr>
                <a:spLocks/>
              </p:cNvSpPr>
              <p:nvPr/>
            </p:nvSpPr>
            <p:spPr bwMode="auto">
              <a:xfrm>
                <a:off x="4701" y="12050"/>
                <a:ext cx="50" cy="230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18" y="1"/>
                  </a:cxn>
                  <a:cxn ang="0">
                    <a:pos x="50" y="230"/>
                  </a:cxn>
                </a:cxnLst>
                <a:rect l="0" t="0" r="r" b="b"/>
                <a:pathLst>
                  <a:path w="50" h="230">
                    <a:moveTo>
                      <a:pt x="0" y="223"/>
                    </a:moveTo>
                    <a:cubicBezTo>
                      <a:pt x="3" y="186"/>
                      <a:pt x="10" y="0"/>
                      <a:pt x="18" y="1"/>
                    </a:cubicBezTo>
                    <a:cubicBezTo>
                      <a:pt x="26" y="2"/>
                      <a:pt x="43" y="182"/>
                      <a:pt x="50" y="23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74"/>
              <p:cNvSpPr>
                <a:spLocks/>
              </p:cNvSpPr>
              <p:nvPr/>
            </p:nvSpPr>
            <p:spPr bwMode="auto">
              <a:xfrm>
                <a:off x="4589" y="12140"/>
                <a:ext cx="50" cy="13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0" y="1"/>
                  </a:cxn>
                  <a:cxn ang="0">
                    <a:pos x="50" y="139"/>
                  </a:cxn>
                </a:cxnLst>
                <a:rect l="0" t="0" r="r" b="b"/>
                <a:pathLst>
                  <a:path w="50" h="139">
                    <a:moveTo>
                      <a:pt x="0" y="132"/>
                    </a:moveTo>
                    <a:cubicBezTo>
                      <a:pt x="3" y="110"/>
                      <a:pt x="12" y="0"/>
                      <a:pt x="20" y="1"/>
                    </a:cubicBezTo>
                    <a:cubicBezTo>
                      <a:pt x="28" y="2"/>
                      <a:pt x="44" y="110"/>
                      <a:pt x="50" y="139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75"/>
              <p:cNvSpPr>
                <a:spLocks/>
              </p:cNvSpPr>
              <p:nvPr/>
            </p:nvSpPr>
            <p:spPr bwMode="auto">
              <a:xfrm>
                <a:off x="4483" y="12192"/>
                <a:ext cx="50" cy="8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5" y="1"/>
                  </a:cxn>
                  <a:cxn ang="0">
                    <a:pos x="50" y="89"/>
                  </a:cxn>
                </a:cxnLst>
                <a:rect l="0" t="0" r="r" b="b"/>
                <a:pathLst>
                  <a:path w="50" h="89">
                    <a:moveTo>
                      <a:pt x="0" y="82"/>
                    </a:moveTo>
                    <a:cubicBezTo>
                      <a:pt x="2" y="69"/>
                      <a:pt x="7" y="0"/>
                      <a:pt x="15" y="1"/>
                    </a:cubicBezTo>
                    <a:cubicBezTo>
                      <a:pt x="23" y="2"/>
                      <a:pt x="43" y="71"/>
                      <a:pt x="50" y="89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76"/>
              <p:cNvSpPr>
                <a:spLocks/>
              </p:cNvSpPr>
              <p:nvPr/>
            </p:nvSpPr>
            <p:spPr bwMode="auto">
              <a:xfrm>
                <a:off x="4374" y="12237"/>
                <a:ext cx="41" cy="4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8" y="1"/>
                  </a:cxn>
                  <a:cxn ang="0">
                    <a:pos x="41" y="45"/>
                  </a:cxn>
                </a:cxnLst>
                <a:rect l="0" t="0" r="r" b="b"/>
                <a:pathLst>
                  <a:path w="41" h="45">
                    <a:moveTo>
                      <a:pt x="0" y="40"/>
                    </a:moveTo>
                    <a:cubicBezTo>
                      <a:pt x="3" y="34"/>
                      <a:pt x="11" y="0"/>
                      <a:pt x="18" y="1"/>
                    </a:cubicBezTo>
                    <a:cubicBezTo>
                      <a:pt x="25" y="2"/>
                      <a:pt x="36" y="36"/>
                      <a:pt x="41" y="45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77"/>
              <p:cNvSpPr>
                <a:spLocks/>
              </p:cNvSpPr>
              <p:nvPr/>
            </p:nvSpPr>
            <p:spPr bwMode="auto">
              <a:xfrm>
                <a:off x="7764" y="11825"/>
                <a:ext cx="46" cy="456"/>
              </a:xfrm>
              <a:custGeom>
                <a:avLst/>
                <a:gdLst/>
                <a:ahLst/>
                <a:cxnLst>
                  <a:cxn ang="0">
                    <a:pos x="46" y="449"/>
                  </a:cxn>
                  <a:cxn ang="0">
                    <a:pos x="30" y="1"/>
                  </a:cxn>
                  <a:cxn ang="0">
                    <a:pos x="0" y="456"/>
                  </a:cxn>
                </a:cxnLst>
                <a:rect l="0" t="0" r="r" b="b"/>
                <a:pathLst>
                  <a:path w="46" h="456">
                    <a:moveTo>
                      <a:pt x="46" y="449"/>
                    </a:moveTo>
                    <a:cubicBezTo>
                      <a:pt x="43" y="374"/>
                      <a:pt x="38" y="0"/>
                      <a:pt x="30" y="1"/>
                    </a:cubicBezTo>
                    <a:cubicBezTo>
                      <a:pt x="22" y="2"/>
                      <a:pt x="6" y="361"/>
                      <a:pt x="0" y="456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79"/>
              <p:cNvSpPr>
                <a:spLocks/>
              </p:cNvSpPr>
              <p:nvPr/>
            </p:nvSpPr>
            <p:spPr bwMode="auto">
              <a:xfrm>
                <a:off x="7628" y="11734"/>
                <a:ext cx="59" cy="539"/>
              </a:xfrm>
              <a:custGeom>
                <a:avLst/>
                <a:gdLst/>
                <a:ahLst/>
                <a:cxnLst>
                  <a:cxn ang="0">
                    <a:pos x="59" y="539"/>
                  </a:cxn>
                  <a:cxn ang="0">
                    <a:pos x="39" y="1"/>
                  </a:cxn>
                  <a:cxn ang="0">
                    <a:pos x="0" y="530"/>
                  </a:cxn>
                </a:cxnLst>
                <a:rect l="0" t="0" r="r" b="b"/>
                <a:pathLst>
                  <a:path w="59" h="539">
                    <a:moveTo>
                      <a:pt x="59" y="539"/>
                    </a:moveTo>
                    <a:cubicBezTo>
                      <a:pt x="56" y="449"/>
                      <a:pt x="49" y="2"/>
                      <a:pt x="39" y="1"/>
                    </a:cubicBezTo>
                    <a:cubicBezTo>
                      <a:pt x="29" y="0"/>
                      <a:pt x="8" y="420"/>
                      <a:pt x="0" y="53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80"/>
              <p:cNvSpPr>
                <a:spLocks/>
              </p:cNvSpPr>
              <p:nvPr/>
            </p:nvSpPr>
            <p:spPr bwMode="auto">
              <a:xfrm>
                <a:off x="7881" y="11908"/>
                <a:ext cx="59" cy="374"/>
              </a:xfrm>
              <a:custGeom>
                <a:avLst/>
                <a:gdLst/>
                <a:ahLst/>
                <a:cxnLst>
                  <a:cxn ang="0">
                    <a:pos x="59" y="374"/>
                  </a:cxn>
                  <a:cxn ang="0">
                    <a:pos x="35" y="3"/>
                  </a:cxn>
                  <a:cxn ang="0">
                    <a:pos x="0" y="357"/>
                  </a:cxn>
                </a:cxnLst>
                <a:rect l="0" t="0" r="r" b="b"/>
                <a:pathLst>
                  <a:path w="59" h="374">
                    <a:moveTo>
                      <a:pt x="59" y="374"/>
                    </a:moveTo>
                    <a:cubicBezTo>
                      <a:pt x="55" y="313"/>
                      <a:pt x="45" y="6"/>
                      <a:pt x="35" y="3"/>
                    </a:cubicBezTo>
                    <a:cubicBezTo>
                      <a:pt x="25" y="0"/>
                      <a:pt x="7" y="283"/>
                      <a:pt x="0" y="357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81"/>
              <p:cNvSpPr>
                <a:spLocks/>
              </p:cNvSpPr>
              <p:nvPr/>
            </p:nvSpPr>
            <p:spPr bwMode="auto">
              <a:xfrm flipH="1">
                <a:off x="7994" y="12038"/>
                <a:ext cx="47" cy="230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18" y="1"/>
                  </a:cxn>
                  <a:cxn ang="0">
                    <a:pos x="50" y="230"/>
                  </a:cxn>
                </a:cxnLst>
                <a:rect l="0" t="0" r="r" b="b"/>
                <a:pathLst>
                  <a:path w="50" h="230">
                    <a:moveTo>
                      <a:pt x="0" y="223"/>
                    </a:moveTo>
                    <a:cubicBezTo>
                      <a:pt x="3" y="186"/>
                      <a:pt x="10" y="0"/>
                      <a:pt x="18" y="1"/>
                    </a:cubicBezTo>
                    <a:cubicBezTo>
                      <a:pt x="26" y="2"/>
                      <a:pt x="43" y="182"/>
                      <a:pt x="50" y="23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82"/>
              <p:cNvSpPr>
                <a:spLocks/>
              </p:cNvSpPr>
              <p:nvPr/>
            </p:nvSpPr>
            <p:spPr bwMode="auto">
              <a:xfrm>
                <a:off x="8099" y="12127"/>
                <a:ext cx="53" cy="150"/>
              </a:xfrm>
              <a:custGeom>
                <a:avLst/>
                <a:gdLst/>
                <a:ahLst/>
                <a:cxnLst>
                  <a:cxn ang="0">
                    <a:pos x="53" y="150"/>
                  </a:cxn>
                  <a:cxn ang="0">
                    <a:pos x="28" y="2"/>
                  </a:cxn>
                  <a:cxn ang="0">
                    <a:pos x="0" y="140"/>
                  </a:cxn>
                </a:cxnLst>
                <a:rect l="0" t="0" r="r" b="b"/>
                <a:pathLst>
                  <a:path w="53" h="150">
                    <a:moveTo>
                      <a:pt x="53" y="150"/>
                    </a:moveTo>
                    <a:cubicBezTo>
                      <a:pt x="50" y="125"/>
                      <a:pt x="37" y="4"/>
                      <a:pt x="28" y="2"/>
                    </a:cubicBezTo>
                    <a:cubicBezTo>
                      <a:pt x="19" y="0"/>
                      <a:pt x="6" y="111"/>
                      <a:pt x="0" y="140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83"/>
              <p:cNvSpPr>
                <a:spLocks/>
              </p:cNvSpPr>
              <p:nvPr/>
            </p:nvSpPr>
            <p:spPr bwMode="auto">
              <a:xfrm flipH="1">
                <a:off x="8197" y="12180"/>
                <a:ext cx="47" cy="8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5" y="1"/>
                  </a:cxn>
                  <a:cxn ang="0">
                    <a:pos x="50" y="89"/>
                  </a:cxn>
                </a:cxnLst>
                <a:rect l="0" t="0" r="r" b="b"/>
                <a:pathLst>
                  <a:path w="50" h="89">
                    <a:moveTo>
                      <a:pt x="0" y="82"/>
                    </a:moveTo>
                    <a:cubicBezTo>
                      <a:pt x="2" y="69"/>
                      <a:pt x="7" y="0"/>
                      <a:pt x="15" y="1"/>
                    </a:cubicBezTo>
                    <a:cubicBezTo>
                      <a:pt x="23" y="2"/>
                      <a:pt x="43" y="71"/>
                      <a:pt x="50" y="89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84"/>
              <p:cNvSpPr>
                <a:spLocks/>
              </p:cNvSpPr>
              <p:nvPr/>
            </p:nvSpPr>
            <p:spPr bwMode="auto">
              <a:xfrm flipH="1">
                <a:off x="8298" y="12225"/>
                <a:ext cx="46" cy="5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7" y="1"/>
                  </a:cxn>
                  <a:cxn ang="0">
                    <a:pos x="50" y="56"/>
                  </a:cxn>
                </a:cxnLst>
                <a:rect l="0" t="0" r="r" b="b"/>
                <a:pathLst>
                  <a:path w="50" h="56">
                    <a:moveTo>
                      <a:pt x="0" y="49"/>
                    </a:moveTo>
                    <a:cubicBezTo>
                      <a:pt x="3" y="41"/>
                      <a:pt x="9" y="0"/>
                      <a:pt x="17" y="1"/>
                    </a:cubicBezTo>
                    <a:cubicBezTo>
                      <a:pt x="25" y="2"/>
                      <a:pt x="43" y="45"/>
                      <a:pt x="50" y="56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AutoShape 85"/>
              <p:cNvSpPr>
                <a:spLocks noChangeArrowheads="1"/>
              </p:cNvSpPr>
              <p:nvPr/>
            </p:nvSpPr>
            <p:spPr bwMode="auto">
              <a:xfrm rot="2046015" flipH="1" flipV="1">
                <a:off x="7005" y="10973"/>
                <a:ext cx="80" cy="433"/>
              </a:xfrm>
              <a:prstGeom prst="upArrow">
                <a:avLst>
                  <a:gd name="adj1" fmla="val 50000"/>
                  <a:gd name="adj2" fmla="val 13531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86"/>
              <p:cNvSpPr>
                <a:spLocks/>
              </p:cNvSpPr>
              <p:nvPr/>
            </p:nvSpPr>
            <p:spPr bwMode="auto">
              <a:xfrm>
                <a:off x="4315" y="11331"/>
                <a:ext cx="4153" cy="935"/>
              </a:xfrm>
              <a:custGeom>
                <a:avLst/>
                <a:gdLst/>
                <a:ahLst/>
                <a:cxnLst>
                  <a:cxn ang="0">
                    <a:pos x="0" y="906"/>
                  </a:cxn>
                  <a:cxn ang="0">
                    <a:pos x="324" y="796"/>
                  </a:cxn>
                  <a:cxn ang="0">
                    <a:pos x="634" y="516"/>
                  </a:cxn>
                  <a:cxn ang="0">
                    <a:pos x="1111" y="198"/>
                  </a:cxn>
                  <a:cxn ang="0">
                    <a:pos x="1673" y="39"/>
                  </a:cxn>
                  <a:cxn ang="0">
                    <a:pos x="2265" y="14"/>
                  </a:cxn>
                  <a:cxn ang="0">
                    <a:pos x="2795" y="121"/>
                  </a:cxn>
                  <a:cxn ang="0">
                    <a:pos x="3255" y="318"/>
                  </a:cxn>
                  <a:cxn ang="0">
                    <a:pos x="3608" y="577"/>
                  </a:cxn>
                  <a:cxn ang="0">
                    <a:pos x="3830" y="796"/>
                  </a:cxn>
                  <a:cxn ang="0">
                    <a:pos x="4036" y="894"/>
                  </a:cxn>
                  <a:cxn ang="0">
                    <a:pos x="4153" y="935"/>
                  </a:cxn>
                </a:cxnLst>
                <a:rect l="0" t="0" r="r" b="b"/>
                <a:pathLst>
                  <a:path w="4153" h="935">
                    <a:moveTo>
                      <a:pt x="0" y="906"/>
                    </a:moveTo>
                    <a:cubicBezTo>
                      <a:pt x="109" y="883"/>
                      <a:pt x="218" y="861"/>
                      <a:pt x="324" y="796"/>
                    </a:cubicBezTo>
                    <a:cubicBezTo>
                      <a:pt x="430" y="731"/>
                      <a:pt x="503" y="616"/>
                      <a:pt x="634" y="516"/>
                    </a:cubicBezTo>
                    <a:cubicBezTo>
                      <a:pt x="765" y="416"/>
                      <a:pt x="938" y="277"/>
                      <a:pt x="1111" y="198"/>
                    </a:cubicBezTo>
                    <a:cubicBezTo>
                      <a:pt x="1284" y="119"/>
                      <a:pt x="1481" y="70"/>
                      <a:pt x="1673" y="39"/>
                    </a:cubicBezTo>
                    <a:cubicBezTo>
                      <a:pt x="1865" y="8"/>
                      <a:pt x="2078" y="0"/>
                      <a:pt x="2265" y="14"/>
                    </a:cubicBezTo>
                    <a:cubicBezTo>
                      <a:pt x="2452" y="28"/>
                      <a:pt x="2630" y="70"/>
                      <a:pt x="2795" y="121"/>
                    </a:cubicBezTo>
                    <a:cubicBezTo>
                      <a:pt x="2960" y="172"/>
                      <a:pt x="3120" y="242"/>
                      <a:pt x="3255" y="318"/>
                    </a:cubicBezTo>
                    <a:cubicBezTo>
                      <a:pt x="3390" y="394"/>
                      <a:pt x="3512" y="497"/>
                      <a:pt x="3608" y="577"/>
                    </a:cubicBezTo>
                    <a:cubicBezTo>
                      <a:pt x="3704" y="657"/>
                      <a:pt x="3759" y="743"/>
                      <a:pt x="3830" y="796"/>
                    </a:cubicBezTo>
                    <a:cubicBezTo>
                      <a:pt x="3901" y="849"/>
                      <a:pt x="3982" y="871"/>
                      <a:pt x="4036" y="894"/>
                    </a:cubicBezTo>
                    <a:cubicBezTo>
                      <a:pt x="4090" y="917"/>
                      <a:pt x="4121" y="926"/>
                      <a:pt x="4153" y="935"/>
                    </a:cubicBez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78"/>
              <p:cNvSpPr>
                <a:spLocks/>
              </p:cNvSpPr>
              <p:nvPr/>
            </p:nvSpPr>
            <p:spPr bwMode="auto">
              <a:xfrm>
                <a:off x="7498" y="11653"/>
                <a:ext cx="67" cy="624"/>
              </a:xfrm>
              <a:custGeom>
                <a:avLst/>
                <a:gdLst/>
                <a:ahLst/>
                <a:cxnLst>
                  <a:cxn ang="0">
                    <a:pos x="72" y="624"/>
                  </a:cxn>
                  <a:cxn ang="0">
                    <a:pos x="52" y="1"/>
                  </a:cxn>
                  <a:cxn ang="0">
                    <a:pos x="0" y="615"/>
                  </a:cxn>
                </a:cxnLst>
                <a:rect l="0" t="0" r="r" b="b"/>
                <a:pathLst>
                  <a:path w="72" h="624">
                    <a:moveTo>
                      <a:pt x="72" y="624"/>
                    </a:moveTo>
                    <a:cubicBezTo>
                      <a:pt x="69" y="520"/>
                      <a:pt x="64" y="2"/>
                      <a:pt x="52" y="1"/>
                    </a:cubicBezTo>
                    <a:cubicBezTo>
                      <a:pt x="40" y="0"/>
                      <a:pt x="11" y="487"/>
                      <a:pt x="0" y="615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6357950" y="4071942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3399"/>
                  </a:solidFill>
                </a:rPr>
                <a:t>Linewidth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176" name="Freeform 86"/>
          <p:cNvSpPr>
            <a:spLocks/>
          </p:cNvSpPr>
          <p:nvPr/>
        </p:nvSpPr>
        <p:spPr bwMode="auto">
          <a:xfrm>
            <a:off x="2757344" y="4658857"/>
            <a:ext cx="1224136" cy="720079"/>
          </a:xfrm>
          <a:custGeom>
            <a:avLst/>
            <a:gdLst/>
            <a:ahLst/>
            <a:cxnLst>
              <a:cxn ang="0">
                <a:pos x="0" y="906"/>
              </a:cxn>
              <a:cxn ang="0">
                <a:pos x="324" y="796"/>
              </a:cxn>
              <a:cxn ang="0">
                <a:pos x="634" y="516"/>
              </a:cxn>
              <a:cxn ang="0">
                <a:pos x="1111" y="198"/>
              </a:cxn>
              <a:cxn ang="0">
                <a:pos x="1673" y="39"/>
              </a:cxn>
              <a:cxn ang="0">
                <a:pos x="2265" y="14"/>
              </a:cxn>
              <a:cxn ang="0">
                <a:pos x="2795" y="121"/>
              </a:cxn>
              <a:cxn ang="0">
                <a:pos x="3255" y="318"/>
              </a:cxn>
              <a:cxn ang="0">
                <a:pos x="3608" y="577"/>
              </a:cxn>
              <a:cxn ang="0">
                <a:pos x="3830" y="796"/>
              </a:cxn>
              <a:cxn ang="0">
                <a:pos x="4036" y="894"/>
              </a:cxn>
              <a:cxn ang="0">
                <a:pos x="4153" y="935"/>
              </a:cxn>
            </a:cxnLst>
            <a:rect l="0" t="0" r="r" b="b"/>
            <a:pathLst>
              <a:path w="4153" h="935">
                <a:moveTo>
                  <a:pt x="0" y="906"/>
                </a:moveTo>
                <a:cubicBezTo>
                  <a:pt x="109" y="883"/>
                  <a:pt x="218" y="861"/>
                  <a:pt x="324" y="796"/>
                </a:cubicBezTo>
                <a:cubicBezTo>
                  <a:pt x="430" y="731"/>
                  <a:pt x="503" y="616"/>
                  <a:pt x="634" y="516"/>
                </a:cubicBezTo>
                <a:cubicBezTo>
                  <a:pt x="765" y="416"/>
                  <a:pt x="938" y="277"/>
                  <a:pt x="1111" y="198"/>
                </a:cubicBezTo>
                <a:cubicBezTo>
                  <a:pt x="1284" y="119"/>
                  <a:pt x="1481" y="70"/>
                  <a:pt x="1673" y="39"/>
                </a:cubicBezTo>
                <a:cubicBezTo>
                  <a:pt x="1865" y="8"/>
                  <a:pt x="2078" y="0"/>
                  <a:pt x="2265" y="14"/>
                </a:cubicBezTo>
                <a:cubicBezTo>
                  <a:pt x="2452" y="28"/>
                  <a:pt x="2630" y="70"/>
                  <a:pt x="2795" y="121"/>
                </a:cubicBezTo>
                <a:cubicBezTo>
                  <a:pt x="2960" y="172"/>
                  <a:pt x="3120" y="242"/>
                  <a:pt x="3255" y="318"/>
                </a:cubicBezTo>
                <a:cubicBezTo>
                  <a:pt x="3390" y="394"/>
                  <a:pt x="3512" y="497"/>
                  <a:pt x="3608" y="577"/>
                </a:cubicBezTo>
                <a:cubicBezTo>
                  <a:pt x="3704" y="657"/>
                  <a:pt x="3759" y="743"/>
                  <a:pt x="3830" y="796"/>
                </a:cubicBezTo>
                <a:cubicBezTo>
                  <a:pt x="3901" y="849"/>
                  <a:pt x="3982" y="871"/>
                  <a:pt x="4036" y="894"/>
                </a:cubicBezTo>
                <a:cubicBezTo>
                  <a:pt x="4090" y="917"/>
                  <a:pt x="4121" y="926"/>
                  <a:pt x="4153" y="935"/>
                </a:cubicBezTo>
              </a:path>
            </a:pathLst>
          </a:custGeom>
          <a:noFill/>
          <a:ln w="254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 flipV="1">
            <a:off x="4917584" y="4874880"/>
            <a:ext cx="1224136" cy="10081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>
            <a:off x="4845576" y="537893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 flipV="1">
            <a:off x="5522223" y="4615423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93683" name="Object 19"/>
          <p:cNvGraphicFramePr>
            <a:graphicFrameLocks noChangeAspect="1"/>
          </p:cNvGraphicFramePr>
          <p:nvPr>
            <p:extLst/>
          </p:nvPr>
        </p:nvGraphicFramePr>
        <p:xfrm>
          <a:off x="6141274" y="5522952"/>
          <a:ext cx="1444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8" name="Формула" r:id="rId9" imgW="114120" imgH="126720" progId="Equation.3">
                  <p:embed/>
                </p:oleObj>
              </mc:Choice>
              <mc:Fallback>
                <p:oleObj name="Формула" r:id="rId9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1274" y="5522952"/>
                        <a:ext cx="14446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84" name="Object 20"/>
          <p:cNvGraphicFramePr>
            <a:graphicFrameLocks noChangeAspect="1"/>
          </p:cNvGraphicFramePr>
          <p:nvPr>
            <p:extLst/>
          </p:nvPr>
        </p:nvGraphicFramePr>
        <p:xfrm>
          <a:off x="5181284" y="4620261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9" name="Формула" r:id="rId11" imgW="152280" imgH="164880" progId="Equation.3">
                  <p:embed/>
                </p:oleObj>
              </mc:Choice>
              <mc:Fallback>
                <p:oleObj name="Формула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284" y="4620261"/>
                        <a:ext cx="193675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5" name="Прямая со стрелкой 184"/>
          <p:cNvCxnSpPr/>
          <p:nvPr/>
        </p:nvCxnSpPr>
        <p:spPr>
          <a:xfrm>
            <a:off x="2704386" y="537893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93685" name="Object 21"/>
          <p:cNvGraphicFramePr>
            <a:graphicFrameLocks noChangeAspect="1"/>
          </p:cNvGraphicFramePr>
          <p:nvPr>
            <p:extLst/>
          </p:nvPr>
        </p:nvGraphicFramePr>
        <p:xfrm>
          <a:off x="4075838" y="5522953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0" name="Формула" r:id="rId13" imgW="152280" imgH="164880" progId="Equation.3">
                  <p:embed/>
                </p:oleObj>
              </mc:Choice>
              <mc:Fallback>
                <p:oleObj name="Формула" r:id="rId1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838" y="5522953"/>
                        <a:ext cx="193675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686" name="Object 22"/>
          <p:cNvGraphicFramePr>
            <a:graphicFrameLocks noChangeAspect="1"/>
          </p:cNvGraphicFramePr>
          <p:nvPr>
            <p:extLst/>
          </p:nvPr>
        </p:nvGraphicFramePr>
        <p:xfrm>
          <a:off x="9670113" y="5594961"/>
          <a:ext cx="1936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1" name="Формула" r:id="rId14" imgW="152280" imgH="164880" progId="Equation.3">
                  <p:embed/>
                </p:oleObj>
              </mc:Choice>
              <mc:Fallback>
                <p:oleObj name="Формула" r:id="rId1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0113" y="5594961"/>
                        <a:ext cx="193675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8" name="Прямая со стрелкой 187"/>
          <p:cNvCxnSpPr/>
          <p:nvPr/>
        </p:nvCxnSpPr>
        <p:spPr>
          <a:xfrm>
            <a:off x="6636251" y="5397986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84503" y="2713533"/>
                <a:ext cx="2207336" cy="721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(∆)~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ex</m:t>
                          </m:r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fNam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</m:e>
                          </m:func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03" y="2713533"/>
                <a:ext cx="2207336" cy="72115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938713" y="3369066"/>
            <a:ext cx="2081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A.L.Alexander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006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S.A. </a:t>
            </a:r>
            <a:r>
              <a:rPr lang="en-US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Moiseev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N.M. </a:t>
            </a:r>
            <a:r>
              <a:rPr lang="en-US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Arslanov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023803 (2008).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/>
              <a:t>.</a:t>
            </a:r>
            <a:r>
              <a:rPr lang="en-US" sz="1600" dirty="0" smtClean="0"/>
              <a:t> 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8570" y="3439040"/>
            <a:ext cx="271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H. </a:t>
            </a:r>
            <a:r>
              <a:rPr lang="ru-RU" sz="1400" dirty="0" err="1"/>
              <a:t>De</a:t>
            </a:r>
            <a:r>
              <a:rPr lang="ru-RU" sz="1400" dirty="0"/>
              <a:t> </a:t>
            </a:r>
            <a:r>
              <a:rPr lang="ru-RU" sz="1400" dirty="0" err="1"/>
              <a:t>Riedmatten</a:t>
            </a:r>
            <a:r>
              <a:rPr lang="ru-RU" sz="1400" dirty="0"/>
              <a:t>, </a:t>
            </a:r>
            <a:r>
              <a:rPr lang="en-US" sz="1400" dirty="0" smtClean="0"/>
              <a:t>et al., </a:t>
            </a:r>
          </a:p>
          <a:p>
            <a:r>
              <a:rPr lang="ru-RU" sz="1400" dirty="0" err="1" smtClean="0"/>
              <a:t>Nature</a:t>
            </a:r>
            <a:r>
              <a:rPr lang="en-US" sz="1400" dirty="0" smtClean="0"/>
              <a:t> </a:t>
            </a:r>
            <a:r>
              <a:rPr lang="ru-RU" sz="1400" dirty="0" smtClean="0"/>
              <a:t>(</a:t>
            </a:r>
            <a:r>
              <a:rPr lang="ru-RU" sz="1400" dirty="0"/>
              <a:t>2008)</a:t>
            </a:r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2538448" y="4281077"/>
            <a:ext cx="886018" cy="4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G(</a:t>
            </a:r>
            <a:r>
              <a:rPr lang="en-US" sz="200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2000" dirty="0">
                <a:latin typeface="Calibri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4186" y="3411798"/>
            <a:ext cx="26048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S</a:t>
            </a:r>
            <a:r>
              <a:rPr lang="ru-RU" sz="1400" dirty="0"/>
              <a:t>. A. </a:t>
            </a:r>
            <a:r>
              <a:rPr lang="ru-RU" sz="1400" dirty="0" err="1"/>
              <a:t>Moiseev</a:t>
            </a:r>
            <a:r>
              <a:rPr lang="ru-RU" sz="1400" dirty="0"/>
              <a:t>, </a:t>
            </a:r>
            <a:r>
              <a:rPr lang="ru-RU" sz="1400" dirty="0" smtClean="0"/>
              <a:t>PRA</a:t>
            </a:r>
            <a:r>
              <a:rPr lang="en-US" sz="1400" dirty="0" smtClean="0"/>
              <a:t> </a:t>
            </a:r>
            <a:r>
              <a:rPr lang="ru-RU" sz="1400" dirty="0" smtClean="0"/>
              <a:t>(2011).</a:t>
            </a:r>
            <a:endParaRPr lang="en-US" sz="1400" dirty="0" smtClean="0"/>
          </a:p>
          <a:p>
            <a:r>
              <a:rPr lang="ru-RU" sz="1400" dirty="0"/>
              <a:t>D. L. </a:t>
            </a:r>
            <a:r>
              <a:rPr lang="ru-RU" sz="1400" dirty="0" err="1"/>
              <a:t>McAuslan</a:t>
            </a:r>
            <a:r>
              <a:rPr lang="ru-RU" sz="1400" dirty="0"/>
              <a:t>, </a:t>
            </a:r>
            <a:r>
              <a:rPr lang="en-US" sz="1400" dirty="0"/>
              <a:t>et.al,</a:t>
            </a:r>
            <a:r>
              <a:rPr lang="ru-RU" sz="1400" dirty="0"/>
              <a:t> PRA (2011).</a:t>
            </a:r>
            <a:endParaRPr lang="en-US" sz="1400" dirty="0"/>
          </a:p>
          <a:p>
            <a:r>
              <a:rPr lang="en-US" sz="1400" dirty="0" smtClean="0"/>
              <a:t>V</a:t>
            </a:r>
            <a:r>
              <a:rPr lang="en-US" sz="1400" dirty="0"/>
              <a:t>. Damon et al., NJP (2011</a:t>
            </a:r>
            <a:r>
              <a:rPr lang="en-US" sz="1400" dirty="0" smtClean="0"/>
              <a:t>).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24938" y="2348880"/>
            <a:ext cx="3546822" cy="4179946"/>
          </a:xfrm>
          <a:prstGeom prst="roundRect">
            <a:avLst>
              <a:gd name="adj" fmla="val 85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7994691" y="1800240"/>
            <a:ext cx="3276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Useful for broadband storage</a:t>
            </a:r>
            <a:endParaRPr lang="en-US" b="1" dirty="0">
              <a:solidFill>
                <a:srgbClr val="0066FF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906063" y="2127103"/>
            <a:ext cx="129511" cy="261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0"/>
          <p:cNvSpPr/>
          <p:nvPr/>
        </p:nvSpPr>
        <p:spPr>
          <a:xfrm>
            <a:off x="1511103" y="4792557"/>
            <a:ext cx="9189725" cy="47705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0" name="Rectangle 30"/>
          <p:cNvSpPr/>
          <p:nvPr/>
        </p:nvSpPr>
        <p:spPr>
          <a:xfrm>
            <a:off x="1358703" y="281517"/>
            <a:ext cx="9189725" cy="86177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2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2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6384032" y="3140968"/>
            <a:ext cx="8425184" cy="2303388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>      </a:t>
            </a:r>
          </a:p>
        </p:txBody>
      </p:sp>
      <p:grpSp>
        <p:nvGrpSpPr>
          <p:cNvPr id="105" name="Группа 104"/>
          <p:cNvGrpSpPr/>
          <p:nvPr/>
        </p:nvGrpSpPr>
        <p:grpSpPr>
          <a:xfrm>
            <a:off x="1488243" y="221020"/>
            <a:ext cx="8547298" cy="5056381"/>
            <a:chOff x="-87500" y="-1838255"/>
            <a:chExt cx="9573312" cy="8984173"/>
          </a:xfrm>
        </p:grpSpPr>
        <p:sp>
          <p:nvSpPr>
            <p:cNvPr id="106" name="TextBox 3"/>
            <p:cNvSpPr txBox="1">
              <a:spLocks noChangeArrowheads="1"/>
            </p:cNvSpPr>
            <p:nvPr/>
          </p:nvSpPr>
          <p:spPr bwMode="auto">
            <a:xfrm>
              <a:off x="556869" y="151309"/>
              <a:ext cx="8278812" cy="10390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1600" b="1" dirty="0">
                  <a:cs typeface="Arial" panose="020B0604020202020204" pitchFamily="34" charset="0"/>
                </a:rPr>
                <a:t>Quantum storage of 64 light pulses: </a:t>
              </a:r>
              <a:r>
                <a:rPr lang="en-US" altLang="ru-RU" sz="1600" b="1" dirty="0" err="1">
                  <a:cs typeface="Arial" panose="020B0604020202020204" pitchFamily="34" charset="0"/>
                </a:rPr>
                <a:t>I.Usmani</a:t>
              </a:r>
              <a:r>
                <a:rPr lang="ru-RU" altLang="ru-RU" sz="1600" b="1" dirty="0">
                  <a:cs typeface="Arial" panose="020B0604020202020204" pitchFamily="34" charset="0"/>
                </a:rPr>
                <a:t>, </a:t>
              </a:r>
              <a:r>
                <a:rPr lang="ru-RU" altLang="ru-RU" sz="1600" b="1" dirty="0" err="1">
                  <a:cs typeface="Arial" panose="020B0604020202020204" pitchFamily="34" charset="0"/>
                </a:rPr>
                <a:t>M.Afzelius</a:t>
              </a:r>
              <a:r>
                <a:rPr lang="ru-RU" altLang="ru-RU" sz="1600" b="1" dirty="0">
                  <a:cs typeface="Arial" panose="020B0604020202020204" pitchFamily="34" charset="0"/>
                </a:rPr>
                <a:t>, </a:t>
              </a:r>
              <a:r>
                <a:rPr lang="en-US" altLang="ru-RU" sz="1600" b="1" dirty="0">
                  <a:cs typeface="Arial" panose="020B0604020202020204" pitchFamily="34" charset="0"/>
                </a:rPr>
                <a:t>H.de </a:t>
              </a:r>
              <a:r>
                <a:rPr lang="en-US" altLang="ru-RU" sz="1600" b="1" dirty="0" err="1">
                  <a:cs typeface="Arial" panose="020B0604020202020204" pitchFamily="34" charset="0"/>
                </a:rPr>
                <a:t>Riedmatten</a:t>
              </a:r>
              <a:r>
                <a:rPr lang="en-US" altLang="ru-RU" sz="1600" b="1" dirty="0">
                  <a:cs typeface="Arial" panose="020B0604020202020204" pitchFamily="34" charset="0"/>
                </a:rPr>
                <a:t>, </a:t>
              </a:r>
              <a:r>
                <a:rPr lang="ru-RU" altLang="ru-RU" sz="1600" b="1" dirty="0" err="1">
                  <a:cs typeface="Arial" panose="020B0604020202020204" pitchFamily="34" charset="0"/>
                </a:rPr>
                <a:t>and</a:t>
              </a:r>
              <a:r>
                <a:rPr lang="ru-RU" altLang="ru-RU" sz="1600" b="1" dirty="0">
                  <a:cs typeface="Arial" panose="020B0604020202020204" pitchFamily="34" charset="0"/>
                </a:rPr>
                <a:t> </a:t>
              </a:r>
              <a:r>
                <a:rPr lang="ru-RU" altLang="ru-RU" sz="1600" b="1" dirty="0" err="1">
                  <a:cs typeface="Arial" panose="020B0604020202020204" pitchFamily="34" charset="0"/>
                </a:rPr>
                <a:t>N.Gisin</a:t>
              </a:r>
              <a:r>
                <a:rPr lang="ru-RU" altLang="ru-RU" sz="1600" b="1" dirty="0">
                  <a:cs typeface="Arial" panose="020B0604020202020204" pitchFamily="34" charset="0"/>
                </a:rPr>
                <a:t>, </a:t>
              </a:r>
              <a:r>
                <a:rPr lang="ru-RU" altLang="ru-RU" sz="1600" b="1" dirty="0" err="1">
                  <a:cs typeface="Arial" panose="020B0604020202020204" pitchFamily="34" charset="0"/>
                </a:rPr>
                <a:t>Nature</a:t>
              </a:r>
              <a:r>
                <a:rPr lang="en-US" altLang="ru-RU" sz="1600" b="1" dirty="0">
                  <a:cs typeface="Arial" panose="020B0604020202020204" pitchFamily="34" charset="0"/>
                </a:rPr>
                <a:t> Comm.1,1</a:t>
              </a:r>
              <a:r>
                <a:rPr lang="ru-RU" altLang="ru-RU" sz="1600" b="1" dirty="0">
                  <a:cs typeface="Arial" panose="020B0604020202020204" pitchFamily="34" charset="0"/>
                </a:rPr>
                <a:t> (20</a:t>
              </a:r>
              <a:r>
                <a:rPr lang="en-US" altLang="ru-RU" sz="1600" b="1" dirty="0">
                  <a:cs typeface="Arial" panose="020B0604020202020204" pitchFamily="34" charset="0"/>
                </a:rPr>
                <a:t>1</a:t>
              </a:r>
              <a:r>
                <a:rPr lang="ru-RU" altLang="ru-RU" sz="1600" b="1" dirty="0">
                  <a:cs typeface="Arial" panose="020B0604020202020204" pitchFamily="34" charset="0"/>
                </a:rPr>
                <a:t>0</a:t>
              </a:r>
              <a:r>
                <a:rPr lang="ru-RU" altLang="ru-RU" sz="1600" b="1" dirty="0" smtClean="0">
                  <a:cs typeface="Arial" panose="020B0604020202020204" pitchFamily="34" charset="0"/>
                </a:rPr>
                <a:t>)</a:t>
              </a:r>
              <a:r>
                <a:rPr lang="en-US" altLang="ru-RU" sz="1600" b="1" dirty="0">
                  <a:cs typeface="Arial" panose="020B0604020202020204" pitchFamily="34" charset="0"/>
                </a:rPr>
                <a:t> (</a:t>
              </a:r>
              <a:r>
                <a:rPr lang="en-US" altLang="ru-RU" sz="1600" b="1" dirty="0" err="1">
                  <a:cs typeface="Arial" panose="020B0604020202020204" pitchFamily="34" charset="0"/>
                </a:rPr>
                <a:t>Nd</a:t>
              </a:r>
              <a:r>
                <a:rPr lang="en-US" altLang="ru-RU" sz="1600" b="1" dirty="0">
                  <a:cs typeface="Arial" panose="020B0604020202020204" pitchFamily="34" charset="0"/>
                </a:rPr>
                <a:t> 3+ :YVO 4 crystal)</a:t>
              </a:r>
              <a:r>
                <a:rPr lang="ru-RU" altLang="ru-RU" sz="1600" b="1" dirty="0" smtClean="0">
                  <a:cs typeface="Arial" panose="020B0604020202020204" pitchFamily="34" charset="0"/>
                </a:rPr>
                <a:t>.</a:t>
              </a:r>
              <a:r>
                <a:rPr lang="en-US" altLang="ru-RU" sz="1600" b="1" dirty="0" smtClean="0">
                  <a:cs typeface="Arial" panose="020B0604020202020204" pitchFamily="34" charset="0"/>
                </a:rPr>
                <a:t> </a:t>
              </a:r>
              <a:endParaRPr lang="en-US" altLang="ru-RU" sz="1600" b="1" dirty="0"/>
            </a:p>
          </p:txBody>
        </p:sp>
        <p:sp>
          <p:nvSpPr>
            <p:cNvPr id="107" name="TextBox 106"/>
            <p:cNvSpPr txBox="1">
              <a:spLocks noChangeArrowheads="1"/>
            </p:cNvSpPr>
            <p:nvPr/>
          </p:nvSpPr>
          <p:spPr bwMode="auto">
            <a:xfrm>
              <a:off x="395288" y="5013174"/>
              <a:ext cx="8569325" cy="213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1600" b="1" dirty="0"/>
                <a:t>Quantum storage of </a:t>
              </a:r>
              <a:r>
                <a:rPr lang="en-US" altLang="ru-RU" sz="1600" b="1" u="sng" dirty="0" smtClean="0">
                  <a:solidFill>
                    <a:srgbClr val="FF0000"/>
                  </a:solidFill>
                </a:rPr>
                <a:t>106</a:t>
              </a:r>
              <a:r>
                <a:rPr lang="ru-RU" altLang="ru-RU" sz="1600" b="1" u="sng" dirty="0" smtClean="0">
                  <a:solidFill>
                    <a:srgbClr val="FF0000"/>
                  </a:solidFill>
                </a:rPr>
                <a:t>4</a:t>
              </a:r>
              <a:r>
                <a:rPr lang="en-US" altLang="ru-RU" sz="1600" b="1" dirty="0" smtClean="0"/>
                <a:t> </a:t>
              </a:r>
              <a:r>
                <a:rPr lang="en-US" altLang="ru-RU" sz="1600" b="1" dirty="0"/>
                <a:t>temporal light modes:  </a:t>
              </a:r>
            </a:p>
            <a:p>
              <a:r>
                <a:rPr lang="fr-FR" altLang="ru-RU" sz="1400" b="1" dirty="0"/>
                <a:t>M. Bonarota, J.-L. Le Gouet, and T. Chaneliere, New J of Physics </a:t>
              </a:r>
              <a:r>
                <a:rPr lang="en-US" altLang="ru-RU" sz="1400" b="1" dirty="0"/>
                <a:t>13 (2011) 13013</a:t>
              </a:r>
            </a:p>
            <a:p>
              <a:endParaRPr lang="en-US" altLang="ru-RU" sz="1400" b="1" dirty="0"/>
            </a:p>
            <a:p>
              <a:endParaRPr lang="en-US" altLang="ru-RU" sz="1400" b="1" dirty="0"/>
            </a:p>
            <a:p>
              <a:endParaRPr lang="en-US" altLang="ru-RU" sz="1400" b="1" dirty="0"/>
            </a:p>
          </p:txBody>
        </p:sp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-87500" y="-1838255"/>
              <a:ext cx="9573312" cy="1695256"/>
            </a:xfrm>
            <a:prstGeom prst="rect">
              <a:avLst/>
            </a:prstGeom>
            <a:solidFill>
              <a:srgbClr val="FFFF99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 Echo QM for multi-mode light fields. Experimental demonstration of quantum storage </a:t>
              </a:r>
            </a:p>
          </p:txBody>
        </p:sp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817" y="1174860"/>
              <a:ext cx="3939998" cy="20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93" y="3349905"/>
              <a:ext cx="2062323" cy="152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424" y="3341591"/>
              <a:ext cx="5880529" cy="154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6" name="Прямоугольник 115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75520" y="4581128"/>
            <a:ext cx="8435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0" y="1944596"/>
            <a:ext cx="1096687" cy="51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13" y="2478288"/>
            <a:ext cx="1069459" cy="63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" y="4829354"/>
            <a:ext cx="11551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highest quantum efficiency</a:t>
            </a:r>
          </a:p>
          <a:p>
            <a:pPr algn="ctr"/>
            <a:endParaRPr lang="en-US" sz="1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/>
              <a:t>M</a:t>
            </a:r>
            <a:r>
              <a:rPr lang="en-US" sz="1600" b="1" dirty="0"/>
              <a:t>. Hosseini, B. M. </a:t>
            </a:r>
            <a:r>
              <a:rPr lang="en-US" sz="1600" b="1" dirty="0" err="1"/>
              <a:t>Sparkes</a:t>
            </a:r>
            <a:r>
              <a:rPr lang="en-US" sz="1600" b="1" dirty="0"/>
              <a:t>, P. K. Lam, and B. C. </a:t>
            </a:r>
            <a:r>
              <a:rPr lang="en-US" sz="1600" b="1" dirty="0" err="1"/>
              <a:t>Buchler</a:t>
            </a:r>
            <a:r>
              <a:rPr lang="en-US" sz="1600" b="1" dirty="0"/>
              <a:t>, Nature Commun.1,1, (2011)  </a:t>
            </a:r>
            <a:r>
              <a:rPr lang="en-US" sz="1600" b="1" dirty="0">
                <a:solidFill>
                  <a:srgbClr val="C00000"/>
                </a:solidFill>
              </a:rPr>
              <a:t>(gas, room temperature,  quantum efficiency = 87 %, storage time ~ few  </a:t>
            </a:r>
            <a:r>
              <a:rPr lang="en-US" sz="1600" b="1" dirty="0">
                <a:solidFill>
                  <a:srgbClr val="C00000"/>
                </a:solidFill>
                <a:sym typeface="Symbol" panose="05050102010706020507" pitchFamily="18" charset="2"/>
              </a:rPr>
              <a:t></a:t>
            </a:r>
            <a:r>
              <a:rPr lang="en-US" sz="1600" b="1" dirty="0">
                <a:solidFill>
                  <a:srgbClr val="C00000"/>
                </a:solidFill>
              </a:rPr>
              <a:t>s).</a:t>
            </a:r>
          </a:p>
          <a:p>
            <a:r>
              <a:rPr lang="it-IT" sz="1600" b="1" dirty="0"/>
              <a:t>Y.-W. </a:t>
            </a:r>
            <a:r>
              <a:rPr lang="it-IT" sz="1600" b="1" dirty="0" smtClean="0"/>
              <a:t>Cho </a:t>
            </a:r>
            <a:r>
              <a:rPr lang="it-IT" sz="1600" b="1" dirty="0"/>
              <a:t>, </a:t>
            </a:r>
            <a:r>
              <a:rPr lang="it-IT" sz="1600" b="1" dirty="0" smtClean="0"/>
              <a:t>et </a:t>
            </a:r>
            <a:r>
              <a:rPr lang="it-IT" sz="1600" b="1" dirty="0"/>
              <a:t>al , Optica, ol. 3, No. 1, 100, (2016) </a:t>
            </a:r>
            <a:r>
              <a:rPr lang="en-US" sz="1600" b="1" dirty="0">
                <a:solidFill>
                  <a:srgbClr val="C00000"/>
                </a:solidFill>
              </a:rPr>
              <a:t>(cold gas, quantum efficiency = 87 % storage time ~ 1 </a:t>
            </a:r>
            <a:r>
              <a:rPr lang="en-US" sz="1600" b="1" dirty="0" err="1">
                <a:solidFill>
                  <a:srgbClr val="C00000"/>
                </a:solidFill>
              </a:rPr>
              <a:t>ms</a:t>
            </a:r>
            <a:r>
              <a:rPr lang="en-US" sz="1600" b="1" dirty="0">
                <a:solidFill>
                  <a:srgbClr val="C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262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4812882" y="1804790"/>
            <a:ext cx="24625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ko-KR" sz="1200" b="1" i="1">
              <a:solidFill>
                <a:schemeClr val="accent2"/>
              </a:solidFill>
            </a:endParaRP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2481162" y="487681"/>
            <a:ext cx="6883818" cy="584775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/>
              <a:t> </a:t>
            </a:r>
            <a:r>
              <a:rPr lang="en-US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memory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302493" y="1617477"/>
            <a:ext cx="11434256" cy="400110"/>
          </a:xfrm>
          <a:prstGeom prst="rect">
            <a:avLst/>
          </a:prstGeom>
          <a:solidFill>
            <a:srgbClr val="00B05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80990" indent="-380990" eaLnBrk="1" hangingPunct="1">
              <a:buFont typeface="Wingdings" panose="05000000000000000000" pitchFamily="2" charset="2"/>
              <a:buChar char="ü"/>
            </a:pPr>
            <a:r>
              <a:rPr lang="en-US" altLang="ru-RU" b="1" dirty="0"/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optical quantum computing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P.Kok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al, RMP, 79 135 (2007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)),</a:t>
            </a: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311151" y="2244931"/>
            <a:ext cx="11425600" cy="677108"/>
          </a:xfrm>
          <a:prstGeom prst="rect">
            <a:avLst/>
          </a:prstGeom>
          <a:solidFill>
            <a:srgbClr val="FFC00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80990" indent="-380990" eaLnBrk="1" hangingPunct="1">
              <a:buFont typeface="Wingdings" panose="05000000000000000000" pitchFamily="2" charset="2"/>
              <a:buChar char="ü"/>
            </a:pPr>
            <a:r>
              <a:rPr lang="en-US" altLang="ru-RU" b="1" dirty="0"/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repeaters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H.-J., Briegel, et.al,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PRL, 81, 5932 (1998))</a:t>
            </a:r>
            <a:endParaRPr lang="en-US" alt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u-RU" b="1" dirty="0"/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25997" y="3230651"/>
            <a:ext cx="11442543" cy="400110"/>
          </a:xfrm>
          <a:prstGeom prst="rect">
            <a:avLst/>
          </a:prstGeom>
          <a:solidFill>
            <a:srgbClr val="FF0066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80990" indent="-380990" eaLnBrk="1" hangingPunct="1">
              <a:buFont typeface="Wingdings" panose="05000000000000000000" pitchFamily="2" charset="2"/>
              <a:buChar char="ü"/>
            </a:pPr>
            <a:r>
              <a:rPr lang="en-US" altLang="ru-RU" b="1" dirty="0"/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network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(H.J. Kimble, Nature 453, 1023 (2008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95517" y="3931691"/>
            <a:ext cx="11442543" cy="707886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80990" indent="-380990" eaLnBrk="1" hangingPunct="1">
              <a:buFont typeface="Wingdings" panose="05000000000000000000" pitchFamily="2" charset="2"/>
              <a:buChar char="ü"/>
            </a:pPr>
            <a:r>
              <a:rPr lang="en-US" altLang="ru-RU" b="1" dirty="0"/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microwave quantum computing (</a:t>
            </a:r>
            <a:r>
              <a:rPr lang="nl-N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Julsgaard, Y. Kubo, et al.,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A 92, 020301 (2015); Review: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arXiv:1510.06565v1)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0" y="44624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0" name="TextBox 37"/>
          <p:cNvSpPr txBox="1">
            <a:spLocks noChangeArrowheads="1"/>
          </p:cNvSpPr>
          <p:nvPr/>
        </p:nvSpPr>
        <p:spPr bwMode="auto">
          <a:xfrm>
            <a:off x="335194" y="4987290"/>
            <a:ext cx="11401555" cy="680186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memory for universal quantum computer</a:t>
            </a:r>
            <a:endParaRPr lang="en-US" altLang="ko-KR" sz="2000" b="1" i="1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s-E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C.A. P´erez-Delgado and P. Kok, </a:t>
            </a:r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A 83, 012303 (2011</a:t>
            </a: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n-US" alt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12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6" name="Rectangle 5"/>
          <p:cNvSpPr>
            <a:spLocks noChangeArrowheads="1"/>
          </p:cNvSpPr>
          <p:nvPr/>
        </p:nvSpPr>
        <p:spPr bwMode="auto">
          <a:xfrm>
            <a:off x="7488186" y="1263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8" name="Rectangle 6"/>
          <p:cNvSpPr>
            <a:spLocks noChangeArrowheads="1"/>
          </p:cNvSpPr>
          <p:nvPr/>
        </p:nvSpPr>
        <p:spPr bwMode="auto">
          <a:xfrm>
            <a:off x="6973832" y="16418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9" name="Rectangle 8"/>
          <p:cNvSpPr>
            <a:spLocks noChangeArrowheads="1"/>
          </p:cNvSpPr>
          <p:nvPr/>
        </p:nvSpPr>
        <p:spPr bwMode="auto">
          <a:xfrm>
            <a:off x="7967082" y="2354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523" y="2395731"/>
            <a:ext cx="5179053" cy="725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42" y="3135928"/>
            <a:ext cx="3399436" cy="65813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150662" y="4339275"/>
            <a:ext cx="7047232" cy="1782622"/>
            <a:chOff x="1141016" y="3645024"/>
            <a:chExt cx="7047232" cy="1782622"/>
          </a:xfrm>
        </p:grpSpPr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1141016" y="3645024"/>
              <a:ext cx="1298842" cy="468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>
                  <a:latin typeface="Calibri" pitchFamily="34" charset="0"/>
                  <a:cs typeface="Arial" pitchFamily="34" charset="0"/>
                </a:rPr>
                <a:t>G(</a:t>
              </a:r>
              <a:r>
                <a:rPr lang="en-US" sz="2400" b="1" dirty="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/</a:t>
              </a:r>
              <a:r>
                <a:rPr lang="en-US" sz="2400" b="1" baseline="-25000" dirty="0">
                  <a:latin typeface="Calibri" pitchFamily="34" charset="0"/>
                  <a:cs typeface="Arial" pitchFamily="34" charset="0"/>
                </a:rPr>
                <a:t>in</a:t>
              </a:r>
              <a:r>
                <a:rPr lang="en-US" sz="2400" b="1" dirty="0">
                  <a:latin typeface="Calibri" pitchFamily="34" charset="0"/>
                  <a:cs typeface="Arial" pitchFamily="34" charset="0"/>
                </a:rPr>
                <a:t>)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 rot="2735681">
              <a:off x="1893574" y="4295569"/>
              <a:ext cx="740449" cy="1573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1475656" y="3754870"/>
              <a:ext cx="5832648" cy="1672776"/>
              <a:chOff x="1475656" y="3645024"/>
              <a:chExt cx="5832648" cy="1672776"/>
            </a:xfrm>
          </p:grpSpPr>
          <p:cxnSp>
            <p:nvCxnSpPr>
              <p:cNvPr id="90" name="AutoShape 12"/>
              <p:cNvCxnSpPr>
                <a:cxnSpLocks noChangeShapeType="1"/>
              </p:cNvCxnSpPr>
              <p:nvPr/>
            </p:nvCxnSpPr>
            <p:spPr bwMode="auto">
              <a:xfrm>
                <a:off x="2915816" y="5270720"/>
                <a:ext cx="2737538" cy="62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</p:cxnSp>
          <p:sp>
            <p:nvSpPr>
              <p:cNvPr id="91" name="Freeform 19"/>
              <p:cNvSpPr>
                <a:spLocks/>
              </p:cNvSpPr>
              <p:nvPr/>
            </p:nvSpPr>
            <p:spPr bwMode="auto">
              <a:xfrm>
                <a:off x="3595298" y="4016817"/>
                <a:ext cx="64580" cy="838426"/>
              </a:xfrm>
              <a:custGeom>
                <a:avLst/>
                <a:gdLst/>
                <a:ahLst/>
                <a:cxnLst>
                  <a:cxn ang="0">
                    <a:pos x="5" y="920"/>
                  </a:cxn>
                  <a:cxn ang="0">
                    <a:pos x="8" y="1"/>
                  </a:cxn>
                  <a:cxn ang="0">
                    <a:pos x="55" y="927"/>
                  </a:cxn>
                </a:cxnLst>
                <a:rect l="0" t="0" r="r" b="b"/>
                <a:pathLst>
                  <a:path w="55" h="927">
                    <a:moveTo>
                      <a:pt x="5" y="920"/>
                    </a:moveTo>
                    <a:cubicBezTo>
                      <a:pt x="6" y="767"/>
                      <a:pt x="0" y="0"/>
                      <a:pt x="8" y="1"/>
                    </a:cubicBezTo>
                    <a:cubicBezTo>
                      <a:pt x="16" y="2"/>
                      <a:pt x="38" y="464"/>
                      <a:pt x="55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>
                <a:off x="3941876" y="3961379"/>
                <a:ext cx="64580" cy="900000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3"/>
              <p:cNvSpPr>
                <a:spLocks/>
              </p:cNvSpPr>
              <p:nvPr/>
            </p:nvSpPr>
            <p:spPr bwMode="auto">
              <a:xfrm>
                <a:off x="1796166" y="3942749"/>
                <a:ext cx="5090435" cy="943582"/>
              </a:xfrm>
              <a:custGeom>
                <a:avLst/>
                <a:gdLst>
                  <a:gd name="connsiteX0" fmla="*/ 0 w 8862"/>
                  <a:gd name="connsiteY0" fmla="*/ 9010 h 9251"/>
                  <a:gd name="connsiteX1" fmla="*/ 784 w 8862"/>
                  <a:gd name="connsiteY1" fmla="*/ 8157 h 9251"/>
                  <a:gd name="connsiteX2" fmla="*/ 2444 w 8862"/>
                  <a:gd name="connsiteY2" fmla="*/ 896 h 9251"/>
                  <a:gd name="connsiteX3" fmla="*/ 4185 w 8862"/>
                  <a:gd name="connsiteY3" fmla="*/ 933 h 9251"/>
                  <a:gd name="connsiteX4" fmla="*/ 5744 w 8862"/>
                  <a:gd name="connsiteY4" fmla="*/ 8306 h 9251"/>
                  <a:gd name="connsiteX5" fmla="*/ 8862 w 8862"/>
                  <a:gd name="connsiteY5" fmla="*/ 9251 h 9251"/>
                  <a:gd name="connsiteX0" fmla="*/ 0 w 6482"/>
                  <a:gd name="connsiteY0" fmla="*/ 9739 h 9763"/>
                  <a:gd name="connsiteX1" fmla="*/ 885 w 6482"/>
                  <a:gd name="connsiteY1" fmla="*/ 8817 h 9763"/>
                  <a:gd name="connsiteX2" fmla="*/ 2758 w 6482"/>
                  <a:gd name="connsiteY2" fmla="*/ 969 h 9763"/>
                  <a:gd name="connsiteX3" fmla="*/ 4722 w 6482"/>
                  <a:gd name="connsiteY3" fmla="*/ 1009 h 9763"/>
                  <a:gd name="connsiteX4" fmla="*/ 6482 w 6482"/>
                  <a:gd name="connsiteY4" fmla="*/ 8978 h 9763"/>
                  <a:gd name="connsiteX0" fmla="*/ 0 w 8635"/>
                  <a:gd name="connsiteY0" fmla="*/ 9031 h 9196"/>
                  <a:gd name="connsiteX1" fmla="*/ 2890 w 8635"/>
                  <a:gd name="connsiteY1" fmla="*/ 993 h 9196"/>
                  <a:gd name="connsiteX2" fmla="*/ 5920 w 8635"/>
                  <a:gd name="connsiteY2" fmla="*/ 1033 h 9196"/>
                  <a:gd name="connsiteX3" fmla="*/ 8635 w 8635"/>
                  <a:gd name="connsiteY3" fmla="*/ 9196 h 9196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2703"/>
                  <a:gd name="connsiteY0" fmla="*/ 11689 h 12197"/>
                  <a:gd name="connsiteX1" fmla="*/ 4950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899 w 12703"/>
                  <a:gd name="connsiteY2" fmla="*/ 1348 h 12197"/>
                  <a:gd name="connsiteX3" fmla="*/ 12703 w 12703"/>
                  <a:gd name="connsiteY3" fmla="*/ 12197 h 12197"/>
                  <a:gd name="connsiteX0" fmla="*/ 0 w 12326"/>
                  <a:gd name="connsiteY0" fmla="*/ 11863 h 12207"/>
                  <a:gd name="connsiteX1" fmla="*/ 4164 w 12326"/>
                  <a:gd name="connsiteY1" fmla="*/ 1315 h 12207"/>
                  <a:gd name="connsiteX2" fmla="*/ 8522 w 12326"/>
                  <a:gd name="connsiteY2" fmla="*/ 1358 h 12207"/>
                  <a:gd name="connsiteX3" fmla="*/ 12326 w 12326"/>
                  <a:gd name="connsiteY3" fmla="*/ 12207 h 12207"/>
                  <a:gd name="connsiteX0" fmla="*/ 0 w 12598"/>
                  <a:gd name="connsiteY0" fmla="*/ 11863 h 12207"/>
                  <a:gd name="connsiteX1" fmla="*/ 4164 w 12598"/>
                  <a:gd name="connsiteY1" fmla="*/ 1315 h 12207"/>
                  <a:gd name="connsiteX2" fmla="*/ 8522 w 12598"/>
                  <a:gd name="connsiteY2" fmla="*/ 1358 h 12207"/>
                  <a:gd name="connsiteX3" fmla="*/ 12598 w 12598"/>
                  <a:gd name="connsiteY3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8" h="12207">
                    <a:moveTo>
                      <a:pt x="0" y="11863"/>
                    </a:moveTo>
                    <a:cubicBezTo>
                      <a:pt x="1826" y="9907"/>
                      <a:pt x="2744" y="3066"/>
                      <a:pt x="4164" y="1315"/>
                    </a:cubicBezTo>
                    <a:cubicBezTo>
                      <a:pt x="5584" y="-436"/>
                      <a:pt x="7116" y="-457"/>
                      <a:pt x="8522" y="1358"/>
                    </a:cubicBezTo>
                    <a:cubicBezTo>
                      <a:pt x="9928" y="3173"/>
                      <a:pt x="11024" y="10538"/>
                      <a:pt x="12598" y="1220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4"/>
              <p:cNvSpPr>
                <a:spLocks/>
              </p:cNvSpPr>
              <p:nvPr/>
            </p:nvSpPr>
            <p:spPr bwMode="auto">
              <a:xfrm>
                <a:off x="2926681" y="4860038"/>
                <a:ext cx="2765296" cy="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120" y="0"/>
                  </a:cxn>
                </a:cxnLst>
                <a:rect l="0" t="0" r="r" b="b"/>
                <a:pathLst>
                  <a:path w="3120" h="10">
                    <a:moveTo>
                      <a:pt x="0" y="10"/>
                    </a:moveTo>
                    <a:cubicBezTo>
                      <a:pt x="518" y="8"/>
                      <a:pt x="2470" y="2"/>
                      <a:pt x="3120" y="0"/>
                    </a:cubicBezTo>
                  </a:path>
                </a:pathLst>
              </a:cu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 Box 26"/>
              <p:cNvSpPr txBox="1">
                <a:spLocks noChangeArrowheads="1"/>
              </p:cNvSpPr>
              <p:nvPr/>
            </p:nvSpPr>
            <p:spPr bwMode="auto">
              <a:xfrm>
                <a:off x="4164222" y="4848900"/>
                <a:ext cx="592340" cy="46127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b="1" dirty="0"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en-US" sz="2400" b="1" baseline="-25000" dirty="0">
                    <a:latin typeface="Calibri" pitchFamily="34" charset="0"/>
                    <a:cs typeface="Arial" pitchFamily="34" charset="0"/>
                  </a:rPr>
                  <a:t>o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Freeform 27"/>
              <p:cNvSpPr>
                <a:spLocks/>
              </p:cNvSpPr>
              <p:nvPr/>
            </p:nvSpPr>
            <p:spPr bwMode="auto">
              <a:xfrm>
                <a:off x="3422188" y="4067640"/>
                <a:ext cx="58394" cy="792000"/>
              </a:xfrm>
              <a:custGeom>
                <a:avLst/>
                <a:gdLst/>
                <a:ahLst/>
                <a:cxnLst>
                  <a:cxn ang="0">
                    <a:pos x="0" y="926"/>
                  </a:cxn>
                  <a:cxn ang="0">
                    <a:pos x="11" y="0"/>
                  </a:cxn>
                  <a:cxn ang="0">
                    <a:pos x="58" y="926"/>
                  </a:cxn>
                </a:cxnLst>
                <a:rect l="0" t="0" r="r" b="b"/>
                <a:pathLst>
                  <a:path w="58" h="926">
                    <a:moveTo>
                      <a:pt x="0" y="926"/>
                    </a:moveTo>
                    <a:cubicBezTo>
                      <a:pt x="1" y="772"/>
                      <a:pt x="1" y="0"/>
                      <a:pt x="11" y="0"/>
                    </a:cubicBezTo>
                    <a:cubicBezTo>
                      <a:pt x="21" y="0"/>
                      <a:pt x="41" y="463"/>
                      <a:pt x="58" y="926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8"/>
              <p:cNvSpPr>
                <a:spLocks/>
              </p:cNvSpPr>
              <p:nvPr/>
            </p:nvSpPr>
            <p:spPr bwMode="auto">
              <a:xfrm>
                <a:off x="3262584" y="4108675"/>
                <a:ext cx="54350" cy="756000"/>
              </a:xfrm>
              <a:custGeom>
                <a:avLst/>
                <a:gdLst/>
                <a:ahLst/>
                <a:cxnLst>
                  <a:cxn ang="0">
                    <a:pos x="0" y="920"/>
                  </a:cxn>
                  <a:cxn ang="0">
                    <a:pos x="11" y="1"/>
                  </a:cxn>
                  <a:cxn ang="0">
                    <a:pos x="58" y="927"/>
                  </a:cxn>
                </a:cxnLst>
                <a:rect l="0" t="0" r="r" b="b"/>
                <a:pathLst>
                  <a:path w="58" h="927">
                    <a:moveTo>
                      <a:pt x="0" y="920"/>
                    </a:moveTo>
                    <a:cubicBezTo>
                      <a:pt x="3" y="767"/>
                      <a:pt x="1" y="0"/>
                      <a:pt x="11" y="1"/>
                    </a:cubicBezTo>
                    <a:cubicBezTo>
                      <a:pt x="21" y="2"/>
                      <a:pt x="41" y="464"/>
                      <a:pt x="58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"/>
              <p:cNvSpPr>
                <a:spLocks/>
              </p:cNvSpPr>
              <p:nvPr/>
            </p:nvSpPr>
            <p:spPr bwMode="auto">
              <a:xfrm>
                <a:off x="3769815" y="3985732"/>
                <a:ext cx="63631" cy="864000"/>
              </a:xfrm>
              <a:custGeom>
                <a:avLst/>
                <a:gdLst/>
                <a:ahLst/>
                <a:cxnLst>
                  <a:cxn ang="0">
                    <a:pos x="2" y="922"/>
                  </a:cxn>
                  <a:cxn ang="0">
                    <a:pos x="9" y="1"/>
                  </a:cxn>
                  <a:cxn ang="0">
                    <a:pos x="56" y="927"/>
                  </a:cxn>
                </a:cxnLst>
                <a:rect l="0" t="0" r="r" b="b"/>
                <a:pathLst>
                  <a:path w="56" h="927">
                    <a:moveTo>
                      <a:pt x="2" y="922"/>
                    </a:moveTo>
                    <a:cubicBezTo>
                      <a:pt x="5" y="769"/>
                      <a:pt x="0" y="0"/>
                      <a:pt x="9" y="1"/>
                    </a:cubicBezTo>
                    <a:cubicBezTo>
                      <a:pt x="18" y="2"/>
                      <a:pt x="39" y="464"/>
                      <a:pt x="56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0"/>
              <p:cNvSpPr>
                <a:spLocks/>
              </p:cNvSpPr>
              <p:nvPr/>
            </p:nvSpPr>
            <p:spPr bwMode="auto">
              <a:xfrm>
                <a:off x="3095290" y="4207402"/>
                <a:ext cx="45719" cy="648000"/>
              </a:xfrm>
              <a:custGeom>
                <a:avLst/>
                <a:gdLst/>
                <a:ahLst/>
                <a:cxnLst>
                  <a:cxn ang="0">
                    <a:pos x="0" y="906"/>
                  </a:cxn>
                  <a:cxn ang="0">
                    <a:pos x="21" y="1"/>
                  </a:cxn>
                  <a:cxn ang="0">
                    <a:pos x="49" y="901"/>
                  </a:cxn>
                </a:cxnLst>
                <a:rect l="0" t="0" r="r" b="b"/>
                <a:pathLst>
                  <a:path w="49" h="906">
                    <a:moveTo>
                      <a:pt x="0" y="906"/>
                    </a:moveTo>
                    <a:cubicBezTo>
                      <a:pt x="4" y="757"/>
                      <a:pt x="13" y="2"/>
                      <a:pt x="21" y="1"/>
                    </a:cubicBezTo>
                    <a:cubicBezTo>
                      <a:pt x="29" y="0"/>
                      <a:pt x="43" y="714"/>
                      <a:pt x="49" y="901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1"/>
              <p:cNvSpPr>
                <a:spLocks/>
              </p:cNvSpPr>
              <p:nvPr/>
            </p:nvSpPr>
            <p:spPr bwMode="auto">
              <a:xfrm>
                <a:off x="5052054" y="4013234"/>
                <a:ext cx="59013" cy="840234"/>
              </a:xfrm>
              <a:custGeom>
                <a:avLst/>
                <a:gdLst/>
                <a:ahLst/>
                <a:cxnLst>
                  <a:cxn ang="0">
                    <a:pos x="0" y="922"/>
                  </a:cxn>
                  <a:cxn ang="0">
                    <a:pos x="13" y="1"/>
                  </a:cxn>
                  <a:cxn ang="0">
                    <a:pos x="50" y="929"/>
                  </a:cxn>
                </a:cxnLst>
                <a:rect l="0" t="0" r="r" b="b"/>
                <a:pathLst>
                  <a:path w="50" h="929">
                    <a:moveTo>
                      <a:pt x="0" y="922"/>
                    </a:moveTo>
                    <a:cubicBezTo>
                      <a:pt x="2" y="769"/>
                      <a:pt x="5" y="0"/>
                      <a:pt x="13" y="1"/>
                    </a:cubicBezTo>
                    <a:cubicBezTo>
                      <a:pt x="21" y="2"/>
                      <a:pt x="42" y="736"/>
                      <a:pt x="50" y="929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1" name="AutoShape 36"/>
              <p:cNvCxnSpPr>
                <a:cxnSpLocks noChangeShapeType="1"/>
              </p:cNvCxnSpPr>
              <p:nvPr/>
            </p:nvCxnSpPr>
            <p:spPr bwMode="auto">
              <a:xfrm>
                <a:off x="2929205" y="4923590"/>
                <a:ext cx="4454" cy="3762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2" name="AutoShape 37"/>
              <p:cNvCxnSpPr>
                <a:cxnSpLocks noChangeShapeType="1"/>
              </p:cNvCxnSpPr>
              <p:nvPr/>
            </p:nvCxnSpPr>
            <p:spPr bwMode="auto">
              <a:xfrm>
                <a:off x="5666069" y="4880046"/>
                <a:ext cx="1113" cy="4377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6087932" y="3645024"/>
                <a:ext cx="788324" cy="46166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b="1" dirty="0"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en-US" sz="2400" b="1" baseline="-25000" dirty="0">
                    <a:latin typeface="Calibri" pitchFamily="34" charset="0"/>
                    <a:cs typeface="Arial" pitchFamily="34" charset="0"/>
                  </a:rPr>
                  <a:t>in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Freeform 30"/>
              <p:cNvSpPr>
                <a:spLocks/>
              </p:cNvSpPr>
              <p:nvPr/>
            </p:nvSpPr>
            <p:spPr bwMode="auto">
              <a:xfrm>
                <a:off x="2922772" y="4302952"/>
                <a:ext cx="50943" cy="575968"/>
              </a:xfrm>
              <a:custGeom>
                <a:avLst/>
                <a:gdLst/>
                <a:ahLst/>
                <a:cxnLst>
                  <a:cxn ang="0">
                    <a:pos x="0" y="906"/>
                  </a:cxn>
                  <a:cxn ang="0">
                    <a:pos x="21" y="1"/>
                  </a:cxn>
                  <a:cxn ang="0">
                    <a:pos x="49" y="901"/>
                  </a:cxn>
                </a:cxnLst>
                <a:rect l="0" t="0" r="r" b="b"/>
                <a:pathLst>
                  <a:path w="49" h="906">
                    <a:moveTo>
                      <a:pt x="0" y="906"/>
                    </a:moveTo>
                    <a:cubicBezTo>
                      <a:pt x="4" y="757"/>
                      <a:pt x="13" y="2"/>
                      <a:pt x="21" y="1"/>
                    </a:cubicBezTo>
                    <a:cubicBezTo>
                      <a:pt x="29" y="0"/>
                      <a:pt x="43" y="714"/>
                      <a:pt x="49" y="901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>
                <a:off x="4097253" y="3942748"/>
                <a:ext cx="73435" cy="917925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>
                <a:off x="4255515" y="3938918"/>
                <a:ext cx="73435" cy="917925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>
                <a:off x="4423688" y="3943795"/>
                <a:ext cx="64580" cy="900000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0"/>
              <p:cNvSpPr>
                <a:spLocks/>
              </p:cNvSpPr>
              <p:nvPr/>
            </p:nvSpPr>
            <p:spPr bwMode="auto">
              <a:xfrm>
                <a:off x="4589586" y="3943791"/>
                <a:ext cx="64580" cy="900000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>
                <a:off x="4752754" y="3955513"/>
                <a:ext cx="64580" cy="900000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9"/>
              <p:cNvSpPr>
                <a:spLocks/>
              </p:cNvSpPr>
              <p:nvPr/>
            </p:nvSpPr>
            <p:spPr bwMode="auto">
              <a:xfrm>
                <a:off x="4906928" y="3981616"/>
                <a:ext cx="63631" cy="864000"/>
              </a:xfrm>
              <a:custGeom>
                <a:avLst/>
                <a:gdLst/>
                <a:ahLst/>
                <a:cxnLst>
                  <a:cxn ang="0">
                    <a:pos x="2" y="922"/>
                  </a:cxn>
                  <a:cxn ang="0">
                    <a:pos x="9" y="1"/>
                  </a:cxn>
                  <a:cxn ang="0">
                    <a:pos x="56" y="927"/>
                  </a:cxn>
                </a:cxnLst>
                <a:rect l="0" t="0" r="r" b="b"/>
                <a:pathLst>
                  <a:path w="56" h="927">
                    <a:moveTo>
                      <a:pt x="2" y="922"/>
                    </a:moveTo>
                    <a:cubicBezTo>
                      <a:pt x="5" y="769"/>
                      <a:pt x="0" y="0"/>
                      <a:pt x="9" y="1"/>
                    </a:cubicBezTo>
                    <a:cubicBezTo>
                      <a:pt x="18" y="2"/>
                      <a:pt x="39" y="464"/>
                      <a:pt x="56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9"/>
              <p:cNvSpPr>
                <a:spLocks/>
              </p:cNvSpPr>
              <p:nvPr/>
            </p:nvSpPr>
            <p:spPr bwMode="auto">
              <a:xfrm>
                <a:off x="5209869" y="4050054"/>
                <a:ext cx="58763" cy="787952"/>
              </a:xfrm>
              <a:custGeom>
                <a:avLst/>
                <a:gdLst/>
                <a:ahLst/>
                <a:cxnLst>
                  <a:cxn ang="0">
                    <a:pos x="2" y="922"/>
                  </a:cxn>
                  <a:cxn ang="0">
                    <a:pos x="9" y="1"/>
                  </a:cxn>
                  <a:cxn ang="0">
                    <a:pos x="56" y="927"/>
                  </a:cxn>
                </a:cxnLst>
                <a:rect l="0" t="0" r="r" b="b"/>
                <a:pathLst>
                  <a:path w="56" h="927">
                    <a:moveTo>
                      <a:pt x="2" y="922"/>
                    </a:moveTo>
                    <a:cubicBezTo>
                      <a:pt x="5" y="769"/>
                      <a:pt x="0" y="0"/>
                      <a:pt x="9" y="1"/>
                    </a:cubicBezTo>
                    <a:cubicBezTo>
                      <a:pt x="18" y="2"/>
                      <a:pt x="39" y="464"/>
                      <a:pt x="56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7"/>
              <p:cNvSpPr>
                <a:spLocks/>
              </p:cNvSpPr>
              <p:nvPr/>
            </p:nvSpPr>
            <p:spPr bwMode="auto">
              <a:xfrm>
                <a:off x="5358716" y="4079366"/>
                <a:ext cx="50378" cy="777982"/>
              </a:xfrm>
              <a:custGeom>
                <a:avLst/>
                <a:gdLst/>
                <a:ahLst/>
                <a:cxnLst>
                  <a:cxn ang="0">
                    <a:pos x="0" y="926"/>
                  </a:cxn>
                  <a:cxn ang="0">
                    <a:pos x="11" y="0"/>
                  </a:cxn>
                  <a:cxn ang="0">
                    <a:pos x="58" y="926"/>
                  </a:cxn>
                </a:cxnLst>
                <a:rect l="0" t="0" r="r" b="b"/>
                <a:pathLst>
                  <a:path w="58" h="926">
                    <a:moveTo>
                      <a:pt x="0" y="926"/>
                    </a:moveTo>
                    <a:cubicBezTo>
                      <a:pt x="1" y="772"/>
                      <a:pt x="1" y="0"/>
                      <a:pt x="11" y="0"/>
                    </a:cubicBezTo>
                    <a:cubicBezTo>
                      <a:pt x="21" y="0"/>
                      <a:pt x="41" y="463"/>
                      <a:pt x="58" y="926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8"/>
              <p:cNvSpPr>
                <a:spLocks/>
              </p:cNvSpPr>
              <p:nvPr/>
            </p:nvSpPr>
            <p:spPr bwMode="auto">
              <a:xfrm>
                <a:off x="5506078" y="4148573"/>
                <a:ext cx="50513" cy="693691"/>
              </a:xfrm>
              <a:custGeom>
                <a:avLst/>
                <a:gdLst/>
                <a:ahLst/>
                <a:cxnLst>
                  <a:cxn ang="0">
                    <a:pos x="0" y="920"/>
                  </a:cxn>
                  <a:cxn ang="0">
                    <a:pos x="11" y="1"/>
                  </a:cxn>
                  <a:cxn ang="0">
                    <a:pos x="58" y="927"/>
                  </a:cxn>
                </a:cxnLst>
                <a:rect l="0" t="0" r="r" b="b"/>
                <a:pathLst>
                  <a:path w="58" h="927">
                    <a:moveTo>
                      <a:pt x="0" y="920"/>
                    </a:moveTo>
                    <a:cubicBezTo>
                      <a:pt x="3" y="767"/>
                      <a:pt x="1" y="0"/>
                      <a:pt x="11" y="1"/>
                    </a:cubicBezTo>
                    <a:cubicBezTo>
                      <a:pt x="21" y="2"/>
                      <a:pt x="41" y="464"/>
                      <a:pt x="58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5646258" y="4267460"/>
                <a:ext cx="45719" cy="573984"/>
              </a:xfrm>
              <a:custGeom>
                <a:avLst/>
                <a:gdLst/>
                <a:ahLst/>
                <a:cxnLst>
                  <a:cxn ang="0">
                    <a:pos x="0" y="906"/>
                  </a:cxn>
                  <a:cxn ang="0">
                    <a:pos x="21" y="1"/>
                  </a:cxn>
                  <a:cxn ang="0">
                    <a:pos x="49" y="901"/>
                  </a:cxn>
                </a:cxnLst>
                <a:rect l="0" t="0" r="r" b="b"/>
                <a:pathLst>
                  <a:path w="49" h="906">
                    <a:moveTo>
                      <a:pt x="0" y="906"/>
                    </a:moveTo>
                    <a:cubicBezTo>
                      <a:pt x="4" y="757"/>
                      <a:pt x="13" y="2"/>
                      <a:pt x="21" y="1"/>
                    </a:cubicBezTo>
                    <a:cubicBezTo>
                      <a:pt x="29" y="0"/>
                      <a:pt x="43" y="714"/>
                      <a:pt x="49" y="901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6" name="AutoShape 44"/>
              <p:cNvCxnSpPr>
                <a:cxnSpLocks noChangeShapeType="1"/>
              </p:cNvCxnSpPr>
              <p:nvPr/>
            </p:nvCxnSpPr>
            <p:spPr bwMode="auto">
              <a:xfrm>
                <a:off x="2699073" y="4191720"/>
                <a:ext cx="360759" cy="90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cxnSp>
            <p:nvCxnSpPr>
              <p:cNvPr id="117" name="AutoShape 45"/>
              <p:cNvCxnSpPr>
                <a:cxnSpLocks noChangeShapeType="1"/>
              </p:cNvCxnSpPr>
              <p:nvPr/>
            </p:nvCxnSpPr>
            <p:spPr bwMode="auto">
              <a:xfrm flipH="1">
                <a:off x="5565033" y="4148573"/>
                <a:ext cx="1392402" cy="47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sp>
            <p:nvSpPr>
              <p:cNvPr id="118" name="Freeform 23"/>
              <p:cNvSpPr>
                <a:spLocks/>
              </p:cNvSpPr>
              <p:nvPr/>
            </p:nvSpPr>
            <p:spPr bwMode="auto">
              <a:xfrm>
                <a:off x="1814413" y="4310289"/>
                <a:ext cx="1224377" cy="563802"/>
              </a:xfrm>
              <a:custGeom>
                <a:avLst/>
                <a:gdLst>
                  <a:gd name="connsiteX0" fmla="*/ 0 w 8862"/>
                  <a:gd name="connsiteY0" fmla="*/ 9010 h 9251"/>
                  <a:gd name="connsiteX1" fmla="*/ 784 w 8862"/>
                  <a:gd name="connsiteY1" fmla="*/ 8157 h 9251"/>
                  <a:gd name="connsiteX2" fmla="*/ 2444 w 8862"/>
                  <a:gd name="connsiteY2" fmla="*/ 896 h 9251"/>
                  <a:gd name="connsiteX3" fmla="*/ 4185 w 8862"/>
                  <a:gd name="connsiteY3" fmla="*/ 933 h 9251"/>
                  <a:gd name="connsiteX4" fmla="*/ 5744 w 8862"/>
                  <a:gd name="connsiteY4" fmla="*/ 8306 h 9251"/>
                  <a:gd name="connsiteX5" fmla="*/ 8862 w 8862"/>
                  <a:gd name="connsiteY5" fmla="*/ 9251 h 9251"/>
                  <a:gd name="connsiteX0" fmla="*/ 0 w 6482"/>
                  <a:gd name="connsiteY0" fmla="*/ 9739 h 9763"/>
                  <a:gd name="connsiteX1" fmla="*/ 885 w 6482"/>
                  <a:gd name="connsiteY1" fmla="*/ 8817 h 9763"/>
                  <a:gd name="connsiteX2" fmla="*/ 2758 w 6482"/>
                  <a:gd name="connsiteY2" fmla="*/ 969 h 9763"/>
                  <a:gd name="connsiteX3" fmla="*/ 4722 w 6482"/>
                  <a:gd name="connsiteY3" fmla="*/ 1009 h 9763"/>
                  <a:gd name="connsiteX4" fmla="*/ 6482 w 6482"/>
                  <a:gd name="connsiteY4" fmla="*/ 8978 h 9763"/>
                  <a:gd name="connsiteX0" fmla="*/ 0 w 8635"/>
                  <a:gd name="connsiteY0" fmla="*/ 9031 h 9196"/>
                  <a:gd name="connsiteX1" fmla="*/ 2890 w 8635"/>
                  <a:gd name="connsiteY1" fmla="*/ 993 h 9196"/>
                  <a:gd name="connsiteX2" fmla="*/ 5920 w 8635"/>
                  <a:gd name="connsiteY2" fmla="*/ 1033 h 9196"/>
                  <a:gd name="connsiteX3" fmla="*/ 8635 w 8635"/>
                  <a:gd name="connsiteY3" fmla="*/ 9196 h 9196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2703"/>
                  <a:gd name="connsiteY0" fmla="*/ 11689 h 12197"/>
                  <a:gd name="connsiteX1" fmla="*/ 4950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899 w 12703"/>
                  <a:gd name="connsiteY2" fmla="*/ 1348 h 12197"/>
                  <a:gd name="connsiteX3" fmla="*/ 12703 w 12703"/>
                  <a:gd name="connsiteY3" fmla="*/ 12197 h 12197"/>
                  <a:gd name="connsiteX0" fmla="*/ 0 w 12326"/>
                  <a:gd name="connsiteY0" fmla="*/ 11863 h 12207"/>
                  <a:gd name="connsiteX1" fmla="*/ 4164 w 12326"/>
                  <a:gd name="connsiteY1" fmla="*/ 1315 h 12207"/>
                  <a:gd name="connsiteX2" fmla="*/ 8522 w 12326"/>
                  <a:gd name="connsiteY2" fmla="*/ 1358 h 12207"/>
                  <a:gd name="connsiteX3" fmla="*/ 12326 w 12326"/>
                  <a:gd name="connsiteY3" fmla="*/ 12207 h 12207"/>
                  <a:gd name="connsiteX0" fmla="*/ 0 w 12326"/>
                  <a:gd name="connsiteY0" fmla="*/ 11352 h 11696"/>
                  <a:gd name="connsiteX1" fmla="*/ 3689 w 12326"/>
                  <a:gd name="connsiteY1" fmla="*/ 1587 h 11696"/>
                  <a:gd name="connsiteX2" fmla="*/ 4164 w 12326"/>
                  <a:gd name="connsiteY2" fmla="*/ 804 h 11696"/>
                  <a:gd name="connsiteX3" fmla="*/ 8522 w 12326"/>
                  <a:gd name="connsiteY3" fmla="*/ 847 h 11696"/>
                  <a:gd name="connsiteX4" fmla="*/ 12326 w 12326"/>
                  <a:gd name="connsiteY4" fmla="*/ 11696 h 11696"/>
                  <a:gd name="connsiteX0" fmla="*/ 0 w 12326"/>
                  <a:gd name="connsiteY0" fmla="*/ 11374 h 11718"/>
                  <a:gd name="connsiteX1" fmla="*/ 3563 w 12326"/>
                  <a:gd name="connsiteY1" fmla="*/ 2157 h 11718"/>
                  <a:gd name="connsiteX2" fmla="*/ 4164 w 12326"/>
                  <a:gd name="connsiteY2" fmla="*/ 826 h 11718"/>
                  <a:gd name="connsiteX3" fmla="*/ 8522 w 12326"/>
                  <a:gd name="connsiteY3" fmla="*/ 869 h 11718"/>
                  <a:gd name="connsiteX4" fmla="*/ 12326 w 12326"/>
                  <a:gd name="connsiteY4" fmla="*/ 11718 h 11718"/>
                  <a:gd name="connsiteX0" fmla="*/ 0 w 12326"/>
                  <a:gd name="connsiteY0" fmla="*/ 11661 h 12005"/>
                  <a:gd name="connsiteX1" fmla="*/ 3563 w 12326"/>
                  <a:gd name="connsiteY1" fmla="*/ 2444 h 12005"/>
                  <a:gd name="connsiteX2" fmla="*/ 5086 w 12326"/>
                  <a:gd name="connsiteY2" fmla="*/ 456 h 12005"/>
                  <a:gd name="connsiteX3" fmla="*/ 8522 w 12326"/>
                  <a:gd name="connsiteY3" fmla="*/ 1156 h 12005"/>
                  <a:gd name="connsiteX4" fmla="*/ 12326 w 12326"/>
                  <a:gd name="connsiteY4" fmla="*/ 12005 h 12005"/>
                  <a:gd name="connsiteX0" fmla="*/ 0 w 12326"/>
                  <a:gd name="connsiteY0" fmla="*/ 11592 h 11936"/>
                  <a:gd name="connsiteX1" fmla="*/ 3563 w 12326"/>
                  <a:gd name="connsiteY1" fmla="*/ 2375 h 11936"/>
                  <a:gd name="connsiteX2" fmla="*/ 4045 w 12326"/>
                  <a:gd name="connsiteY2" fmla="*/ 1126 h 11936"/>
                  <a:gd name="connsiteX3" fmla="*/ 5086 w 12326"/>
                  <a:gd name="connsiteY3" fmla="*/ 387 h 11936"/>
                  <a:gd name="connsiteX4" fmla="*/ 8522 w 12326"/>
                  <a:gd name="connsiteY4" fmla="*/ 1087 h 11936"/>
                  <a:gd name="connsiteX5" fmla="*/ 12326 w 12326"/>
                  <a:gd name="connsiteY5" fmla="*/ 11936 h 11936"/>
                  <a:gd name="connsiteX0" fmla="*/ 0 w 12326"/>
                  <a:gd name="connsiteY0" fmla="*/ 11592 h 11936"/>
                  <a:gd name="connsiteX1" fmla="*/ 3186 w 12326"/>
                  <a:gd name="connsiteY1" fmla="*/ 3426 h 11936"/>
                  <a:gd name="connsiteX2" fmla="*/ 3563 w 12326"/>
                  <a:gd name="connsiteY2" fmla="*/ 2375 h 11936"/>
                  <a:gd name="connsiteX3" fmla="*/ 4045 w 12326"/>
                  <a:gd name="connsiteY3" fmla="*/ 1126 h 11936"/>
                  <a:gd name="connsiteX4" fmla="*/ 5086 w 12326"/>
                  <a:gd name="connsiteY4" fmla="*/ 387 h 11936"/>
                  <a:gd name="connsiteX5" fmla="*/ 8522 w 12326"/>
                  <a:gd name="connsiteY5" fmla="*/ 1087 h 11936"/>
                  <a:gd name="connsiteX6" fmla="*/ 12326 w 12326"/>
                  <a:gd name="connsiteY6" fmla="*/ 11936 h 11936"/>
                  <a:gd name="connsiteX0" fmla="*/ 0 w 12326"/>
                  <a:gd name="connsiteY0" fmla="*/ 11592 h 11936"/>
                  <a:gd name="connsiteX1" fmla="*/ 1740 w 12326"/>
                  <a:gd name="connsiteY1" fmla="*/ 7151 h 11936"/>
                  <a:gd name="connsiteX2" fmla="*/ 3186 w 12326"/>
                  <a:gd name="connsiteY2" fmla="*/ 3426 h 11936"/>
                  <a:gd name="connsiteX3" fmla="*/ 3563 w 12326"/>
                  <a:gd name="connsiteY3" fmla="*/ 237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12326"/>
                  <a:gd name="connsiteY0" fmla="*/ 11592 h 11936"/>
                  <a:gd name="connsiteX1" fmla="*/ 1803 w 12326"/>
                  <a:gd name="connsiteY1" fmla="*/ 7480 h 11936"/>
                  <a:gd name="connsiteX2" fmla="*/ 3186 w 12326"/>
                  <a:gd name="connsiteY2" fmla="*/ 3426 h 11936"/>
                  <a:gd name="connsiteX3" fmla="*/ 3563 w 12326"/>
                  <a:gd name="connsiteY3" fmla="*/ 237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12326"/>
                  <a:gd name="connsiteY0" fmla="*/ 11592 h 11936"/>
                  <a:gd name="connsiteX1" fmla="*/ 1803 w 12326"/>
                  <a:gd name="connsiteY1" fmla="*/ 7480 h 11936"/>
                  <a:gd name="connsiteX2" fmla="*/ 3186 w 12326"/>
                  <a:gd name="connsiteY2" fmla="*/ 3426 h 11936"/>
                  <a:gd name="connsiteX3" fmla="*/ 3563 w 12326"/>
                  <a:gd name="connsiteY3" fmla="*/ 226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8522"/>
                  <a:gd name="connsiteY0" fmla="*/ 11592 h 11592"/>
                  <a:gd name="connsiteX1" fmla="*/ 1803 w 8522"/>
                  <a:gd name="connsiteY1" fmla="*/ 7480 h 11592"/>
                  <a:gd name="connsiteX2" fmla="*/ 3186 w 8522"/>
                  <a:gd name="connsiteY2" fmla="*/ 3426 h 11592"/>
                  <a:gd name="connsiteX3" fmla="*/ 3563 w 8522"/>
                  <a:gd name="connsiteY3" fmla="*/ 2265 h 11592"/>
                  <a:gd name="connsiteX4" fmla="*/ 4045 w 8522"/>
                  <a:gd name="connsiteY4" fmla="*/ 1126 h 11592"/>
                  <a:gd name="connsiteX5" fmla="*/ 5086 w 8522"/>
                  <a:gd name="connsiteY5" fmla="*/ 387 h 11592"/>
                  <a:gd name="connsiteX6" fmla="*/ 8522 w 8522"/>
                  <a:gd name="connsiteY6" fmla="*/ 1087 h 11592"/>
                  <a:gd name="connsiteX0" fmla="*/ 0 w 5968"/>
                  <a:gd name="connsiteY0" fmla="*/ 9666 h 9666"/>
                  <a:gd name="connsiteX1" fmla="*/ 2116 w 5968"/>
                  <a:gd name="connsiteY1" fmla="*/ 6119 h 9666"/>
                  <a:gd name="connsiteX2" fmla="*/ 3739 w 5968"/>
                  <a:gd name="connsiteY2" fmla="*/ 2621 h 9666"/>
                  <a:gd name="connsiteX3" fmla="*/ 4181 w 5968"/>
                  <a:gd name="connsiteY3" fmla="*/ 1620 h 9666"/>
                  <a:gd name="connsiteX4" fmla="*/ 4747 w 5968"/>
                  <a:gd name="connsiteY4" fmla="*/ 637 h 9666"/>
                  <a:gd name="connsiteX5" fmla="*/ 5968 w 5968"/>
                  <a:gd name="connsiteY5" fmla="*/ 0 h 9666"/>
                  <a:gd name="connsiteX0" fmla="*/ 0 w 8846"/>
                  <a:gd name="connsiteY0" fmla="*/ 9348 h 10003"/>
                  <a:gd name="connsiteX1" fmla="*/ 3546 w 8846"/>
                  <a:gd name="connsiteY1" fmla="*/ 5678 h 10003"/>
                  <a:gd name="connsiteX2" fmla="*/ 6265 w 8846"/>
                  <a:gd name="connsiteY2" fmla="*/ 2060 h 10003"/>
                  <a:gd name="connsiteX3" fmla="*/ 7006 w 8846"/>
                  <a:gd name="connsiteY3" fmla="*/ 1024 h 10003"/>
                  <a:gd name="connsiteX4" fmla="*/ 7954 w 8846"/>
                  <a:gd name="connsiteY4" fmla="*/ 7 h 10003"/>
                  <a:gd name="connsiteX5" fmla="*/ 8846 w 8846"/>
                  <a:gd name="connsiteY5" fmla="*/ 10003 h 10003"/>
                  <a:gd name="connsiteX0" fmla="*/ 0 w 10000"/>
                  <a:gd name="connsiteY0" fmla="*/ 9338 h 10108"/>
                  <a:gd name="connsiteX1" fmla="*/ 4009 w 10000"/>
                  <a:gd name="connsiteY1" fmla="*/ 5669 h 10108"/>
                  <a:gd name="connsiteX2" fmla="*/ 7082 w 10000"/>
                  <a:gd name="connsiteY2" fmla="*/ 2052 h 10108"/>
                  <a:gd name="connsiteX3" fmla="*/ 7920 w 10000"/>
                  <a:gd name="connsiteY3" fmla="*/ 1017 h 10108"/>
                  <a:gd name="connsiteX4" fmla="*/ 8992 w 10000"/>
                  <a:gd name="connsiteY4" fmla="*/ 0 h 10108"/>
                  <a:gd name="connsiteX5" fmla="*/ 9271 w 10000"/>
                  <a:gd name="connsiteY5" fmla="*/ 9089 h 10108"/>
                  <a:gd name="connsiteX6" fmla="*/ 10000 w 10000"/>
                  <a:gd name="connsiteY6" fmla="*/ 9993 h 10108"/>
                  <a:gd name="connsiteX0" fmla="*/ 0 w 10000"/>
                  <a:gd name="connsiteY0" fmla="*/ 9338 h 10468"/>
                  <a:gd name="connsiteX1" fmla="*/ 4009 w 10000"/>
                  <a:gd name="connsiteY1" fmla="*/ 5669 h 10468"/>
                  <a:gd name="connsiteX2" fmla="*/ 7082 w 10000"/>
                  <a:gd name="connsiteY2" fmla="*/ 2052 h 10468"/>
                  <a:gd name="connsiteX3" fmla="*/ 7920 w 10000"/>
                  <a:gd name="connsiteY3" fmla="*/ 1017 h 10468"/>
                  <a:gd name="connsiteX4" fmla="*/ 8992 w 10000"/>
                  <a:gd name="connsiteY4" fmla="*/ 0 h 10468"/>
                  <a:gd name="connsiteX5" fmla="*/ 9178 w 10000"/>
                  <a:gd name="connsiteY5" fmla="*/ 9675 h 10468"/>
                  <a:gd name="connsiteX6" fmla="*/ 10000 w 10000"/>
                  <a:gd name="connsiteY6" fmla="*/ 9993 h 10468"/>
                  <a:gd name="connsiteX0" fmla="*/ 0 w 10000"/>
                  <a:gd name="connsiteY0" fmla="*/ 9338 h 10754"/>
                  <a:gd name="connsiteX1" fmla="*/ 4009 w 10000"/>
                  <a:gd name="connsiteY1" fmla="*/ 5669 h 10754"/>
                  <a:gd name="connsiteX2" fmla="*/ 7082 w 10000"/>
                  <a:gd name="connsiteY2" fmla="*/ 2052 h 10754"/>
                  <a:gd name="connsiteX3" fmla="*/ 7920 w 10000"/>
                  <a:gd name="connsiteY3" fmla="*/ 1017 h 10754"/>
                  <a:gd name="connsiteX4" fmla="*/ 8992 w 10000"/>
                  <a:gd name="connsiteY4" fmla="*/ 0 h 10754"/>
                  <a:gd name="connsiteX5" fmla="*/ 9178 w 10000"/>
                  <a:gd name="connsiteY5" fmla="*/ 9675 h 10754"/>
                  <a:gd name="connsiteX6" fmla="*/ 9504 w 10000"/>
                  <a:gd name="connsiteY6" fmla="*/ 10555 h 10754"/>
                  <a:gd name="connsiteX7" fmla="*/ 10000 w 10000"/>
                  <a:gd name="connsiteY7" fmla="*/ 9993 h 10754"/>
                  <a:gd name="connsiteX0" fmla="*/ 0 w 10000"/>
                  <a:gd name="connsiteY0" fmla="*/ 9338 h 10558"/>
                  <a:gd name="connsiteX1" fmla="*/ 4009 w 10000"/>
                  <a:gd name="connsiteY1" fmla="*/ 5669 h 10558"/>
                  <a:gd name="connsiteX2" fmla="*/ 7082 w 10000"/>
                  <a:gd name="connsiteY2" fmla="*/ 2052 h 10558"/>
                  <a:gd name="connsiteX3" fmla="*/ 7920 w 10000"/>
                  <a:gd name="connsiteY3" fmla="*/ 1017 h 10558"/>
                  <a:gd name="connsiteX4" fmla="*/ 8992 w 10000"/>
                  <a:gd name="connsiteY4" fmla="*/ 0 h 10558"/>
                  <a:gd name="connsiteX5" fmla="*/ 9178 w 10000"/>
                  <a:gd name="connsiteY5" fmla="*/ 9675 h 10558"/>
                  <a:gd name="connsiteX6" fmla="*/ 9504 w 10000"/>
                  <a:gd name="connsiteY6" fmla="*/ 10066 h 10558"/>
                  <a:gd name="connsiteX7" fmla="*/ 10000 w 10000"/>
                  <a:gd name="connsiteY7" fmla="*/ 9993 h 10558"/>
                  <a:gd name="connsiteX0" fmla="*/ 0 w 10000"/>
                  <a:gd name="connsiteY0" fmla="*/ 9338 h 10042"/>
                  <a:gd name="connsiteX1" fmla="*/ 4009 w 10000"/>
                  <a:gd name="connsiteY1" fmla="*/ 5669 h 10042"/>
                  <a:gd name="connsiteX2" fmla="*/ 7082 w 10000"/>
                  <a:gd name="connsiteY2" fmla="*/ 2052 h 10042"/>
                  <a:gd name="connsiteX3" fmla="*/ 7920 w 10000"/>
                  <a:gd name="connsiteY3" fmla="*/ 1017 h 10042"/>
                  <a:gd name="connsiteX4" fmla="*/ 8992 w 10000"/>
                  <a:gd name="connsiteY4" fmla="*/ 0 h 10042"/>
                  <a:gd name="connsiteX5" fmla="*/ 9178 w 10000"/>
                  <a:gd name="connsiteY5" fmla="*/ 9675 h 10042"/>
                  <a:gd name="connsiteX6" fmla="*/ 9271 w 10000"/>
                  <a:gd name="connsiteY6" fmla="*/ 6352 h 10042"/>
                  <a:gd name="connsiteX7" fmla="*/ 10000 w 10000"/>
                  <a:gd name="connsiteY7" fmla="*/ 9993 h 10042"/>
                  <a:gd name="connsiteX0" fmla="*/ 0 w 10000"/>
                  <a:gd name="connsiteY0" fmla="*/ 9338 h 10421"/>
                  <a:gd name="connsiteX1" fmla="*/ 4009 w 10000"/>
                  <a:gd name="connsiteY1" fmla="*/ 5669 h 10421"/>
                  <a:gd name="connsiteX2" fmla="*/ 7082 w 10000"/>
                  <a:gd name="connsiteY2" fmla="*/ 2052 h 10421"/>
                  <a:gd name="connsiteX3" fmla="*/ 7920 w 10000"/>
                  <a:gd name="connsiteY3" fmla="*/ 1017 h 10421"/>
                  <a:gd name="connsiteX4" fmla="*/ 8992 w 10000"/>
                  <a:gd name="connsiteY4" fmla="*/ 0 h 10421"/>
                  <a:gd name="connsiteX5" fmla="*/ 9178 w 10000"/>
                  <a:gd name="connsiteY5" fmla="*/ 9675 h 10421"/>
                  <a:gd name="connsiteX6" fmla="*/ 9457 w 10000"/>
                  <a:gd name="connsiteY6" fmla="*/ 9577 h 10421"/>
                  <a:gd name="connsiteX7" fmla="*/ 10000 w 10000"/>
                  <a:gd name="connsiteY7" fmla="*/ 9993 h 10421"/>
                  <a:gd name="connsiteX0" fmla="*/ 0 w 10453"/>
                  <a:gd name="connsiteY0" fmla="*/ 9338 h 10470"/>
                  <a:gd name="connsiteX1" fmla="*/ 4009 w 10453"/>
                  <a:gd name="connsiteY1" fmla="*/ 5669 h 10470"/>
                  <a:gd name="connsiteX2" fmla="*/ 7082 w 10453"/>
                  <a:gd name="connsiteY2" fmla="*/ 2052 h 10470"/>
                  <a:gd name="connsiteX3" fmla="*/ 7920 w 10453"/>
                  <a:gd name="connsiteY3" fmla="*/ 1017 h 10470"/>
                  <a:gd name="connsiteX4" fmla="*/ 8992 w 10453"/>
                  <a:gd name="connsiteY4" fmla="*/ 0 h 10470"/>
                  <a:gd name="connsiteX5" fmla="*/ 9178 w 10453"/>
                  <a:gd name="connsiteY5" fmla="*/ 9675 h 10470"/>
                  <a:gd name="connsiteX6" fmla="*/ 10435 w 10453"/>
                  <a:gd name="connsiteY6" fmla="*/ 9772 h 10470"/>
                  <a:gd name="connsiteX7" fmla="*/ 10000 w 10453"/>
                  <a:gd name="connsiteY7" fmla="*/ 9993 h 10470"/>
                  <a:gd name="connsiteX0" fmla="*/ 0 w 10453"/>
                  <a:gd name="connsiteY0" fmla="*/ 9338 h 10013"/>
                  <a:gd name="connsiteX1" fmla="*/ 4009 w 10453"/>
                  <a:gd name="connsiteY1" fmla="*/ 5669 h 10013"/>
                  <a:gd name="connsiteX2" fmla="*/ 7082 w 10453"/>
                  <a:gd name="connsiteY2" fmla="*/ 2052 h 10013"/>
                  <a:gd name="connsiteX3" fmla="*/ 7920 w 10453"/>
                  <a:gd name="connsiteY3" fmla="*/ 1017 h 10013"/>
                  <a:gd name="connsiteX4" fmla="*/ 8992 w 10453"/>
                  <a:gd name="connsiteY4" fmla="*/ 0 h 10013"/>
                  <a:gd name="connsiteX5" fmla="*/ 9085 w 10453"/>
                  <a:gd name="connsiteY5" fmla="*/ 6548 h 10013"/>
                  <a:gd name="connsiteX6" fmla="*/ 10435 w 10453"/>
                  <a:gd name="connsiteY6" fmla="*/ 9772 h 10013"/>
                  <a:gd name="connsiteX7" fmla="*/ 10000 w 10453"/>
                  <a:gd name="connsiteY7" fmla="*/ 9993 h 10013"/>
                  <a:gd name="connsiteX0" fmla="*/ 0 w 10000"/>
                  <a:gd name="connsiteY0" fmla="*/ 9338 h 10013"/>
                  <a:gd name="connsiteX1" fmla="*/ 4009 w 10000"/>
                  <a:gd name="connsiteY1" fmla="*/ 5669 h 10013"/>
                  <a:gd name="connsiteX2" fmla="*/ 7082 w 10000"/>
                  <a:gd name="connsiteY2" fmla="*/ 2052 h 10013"/>
                  <a:gd name="connsiteX3" fmla="*/ 7920 w 10000"/>
                  <a:gd name="connsiteY3" fmla="*/ 1017 h 10013"/>
                  <a:gd name="connsiteX4" fmla="*/ 8992 w 10000"/>
                  <a:gd name="connsiteY4" fmla="*/ 0 h 10013"/>
                  <a:gd name="connsiteX5" fmla="*/ 9085 w 10000"/>
                  <a:gd name="connsiteY5" fmla="*/ 6548 h 10013"/>
                  <a:gd name="connsiteX6" fmla="*/ 9131 w 10000"/>
                  <a:gd name="connsiteY6" fmla="*/ 9772 h 10013"/>
                  <a:gd name="connsiteX7" fmla="*/ 10000 w 10000"/>
                  <a:gd name="connsiteY7" fmla="*/ 9993 h 10013"/>
                  <a:gd name="connsiteX0" fmla="*/ 0 w 10000"/>
                  <a:gd name="connsiteY0" fmla="*/ 9338 h 10013"/>
                  <a:gd name="connsiteX1" fmla="*/ 4009 w 10000"/>
                  <a:gd name="connsiteY1" fmla="*/ 5669 h 10013"/>
                  <a:gd name="connsiteX2" fmla="*/ 7082 w 10000"/>
                  <a:gd name="connsiteY2" fmla="*/ 2052 h 10013"/>
                  <a:gd name="connsiteX3" fmla="*/ 7920 w 10000"/>
                  <a:gd name="connsiteY3" fmla="*/ 1017 h 10013"/>
                  <a:gd name="connsiteX4" fmla="*/ 8992 w 10000"/>
                  <a:gd name="connsiteY4" fmla="*/ 0 h 10013"/>
                  <a:gd name="connsiteX5" fmla="*/ 9085 w 10000"/>
                  <a:gd name="connsiteY5" fmla="*/ 6548 h 10013"/>
                  <a:gd name="connsiteX6" fmla="*/ 9317 w 10000"/>
                  <a:gd name="connsiteY6" fmla="*/ 9772 h 10013"/>
                  <a:gd name="connsiteX7" fmla="*/ 10000 w 10000"/>
                  <a:gd name="connsiteY7" fmla="*/ 9993 h 10013"/>
                  <a:gd name="connsiteX0" fmla="*/ 0 w 10000"/>
                  <a:gd name="connsiteY0" fmla="*/ 9338 h 10005"/>
                  <a:gd name="connsiteX1" fmla="*/ 4009 w 10000"/>
                  <a:gd name="connsiteY1" fmla="*/ 5669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4428 w 10000"/>
                  <a:gd name="connsiteY1" fmla="*/ 5180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4428 w 10000"/>
                  <a:gd name="connsiteY1" fmla="*/ 5669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2145 w 10000"/>
                  <a:gd name="connsiteY1" fmla="*/ 7623 h 10005"/>
                  <a:gd name="connsiteX2" fmla="*/ 4428 w 10000"/>
                  <a:gd name="connsiteY2" fmla="*/ 5669 h 10005"/>
                  <a:gd name="connsiteX3" fmla="*/ 7082 w 10000"/>
                  <a:gd name="connsiteY3" fmla="*/ 2052 h 10005"/>
                  <a:gd name="connsiteX4" fmla="*/ 7920 w 10000"/>
                  <a:gd name="connsiteY4" fmla="*/ 1017 h 10005"/>
                  <a:gd name="connsiteX5" fmla="*/ 8992 w 10000"/>
                  <a:gd name="connsiteY5" fmla="*/ 0 h 10005"/>
                  <a:gd name="connsiteX6" fmla="*/ 9085 w 10000"/>
                  <a:gd name="connsiteY6" fmla="*/ 6548 h 10005"/>
                  <a:gd name="connsiteX7" fmla="*/ 9224 w 10000"/>
                  <a:gd name="connsiteY7" fmla="*/ 9577 h 10005"/>
                  <a:gd name="connsiteX8" fmla="*/ 10000 w 10000"/>
                  <a:gd name="connsiteY8" fmla="*/ 9993 h 10005"/>
                  <a:gd name="connsiteX0" fmla="*/ 0 w 10000"/>
                  <a:gd name="connsiteY0" fmla="*/ 9338 h 10005"/>
                  <a:gd name="connsiteX1" fmla="*/ 2471 w 10000"/>
                  <a:gd name="connsiteY1" fmla="*/ 7818 h 10005"/>
                  <a:gd name="connsiteX2" fmla="*/ 4428 w 10000"/>
                  <a:gd name="connsiteY2" fmla="*/ 5669 h 10005"/>
                  <a:gd name="connsiteX3" fmla="*/ 7082 w 10000"/>
                  <a:gd name="connsiteY3" fmla="*/ 2052 h 10005"/>
                  <a:gd name="connsiteX4" fmla="*/ 7920 w 10000"/>
                  <a:gd name="connsiteY4" fmla="*/ 1017 h 10005"/>
                  <a:gd name="connsiteX5" fmla="*/ 8992 w 10000"/>
                  <a:gd name="connsiteY5" fmla="*/ 0 h 10005"/>
                  <a:gd name="connsiteX6" fmla="*/ 9085 w 10000"/>
                  <a:gd name="connsiteY6" fmla="*/ 6548 h 10005"/>
                  <a:gd name="connsiteX7" fmla="*/ 9224 w 10000"/>
                  <a:gd name="connsiteY7" fmla="*/ 9577 h 10005"/>
                  <a:gd name="connsiteX8" fmla="*/ 10000 w 10000"/>
                  <a:gd name="connsiteY8" fmla="*/ 9993 h 10005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7082 w 10000"/>
                  <a:gd name="connsiteY3" fmla="*/ 2443 h 10396"/>
                  <a:gd name="connsiteX4" fmla="*/ 7920 w 10000"/>
                  <a:gd name="connsiteY4" fmla="*/ 1408 h 10396"/>
                  <a:gd name="connsiteX5" fmla="*/ 8992 w 10000"/>
                  <a:gd name="connsiteY5" fmla="*/ 0 h 10396"/>
                  <a:gd name="connsiteX6" fmla="*/ 9085 w 10000"/>
                  <a:gd name="connsiteY6" fmla="*/ 6939 h 10396"/>
                  <a:gd name="connsiteX7" fmla="*/ 9224 w 10000"/>
                  <a:gd name="connsiteY7" fmla="*/ 9968 h 10396"/>
                  <a:gd name="connsiteX8" fmla="*/ 10000 w 10000"/>
                  <a:gd name="connsiteY8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920 w 10000"/>
                  <a:gd name="connsiteY4" fmla="*/ 1408 h 10396"/>
                  <a:gd name="connsiteX5" fmla="*/ 8992 w 10000"/>
                  <a:gd name="connsiteY5" fmla="*/ 0 h 10396"/>
                  <a:gd name="connsiteX6" fmla="*/ 9085 w 10000"/>
                  <a:gd name="connsiteY6" fmla="*/ 6939 h 10396"/>
                  <a:gd name="connsiteX7" fmla="*/ 9224 w 10000"/>
                  <a:gd name="connsiteY7" fmla="*/ 9968 h 10396"/>
                  <a:gd name="connsiteX8" fmla="*/ 10000 w 10000"/>
                  <a:gd name="connsiteY8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175 w 10000"/>
                  <a:gd name="connsiteY4" fmla="*/ 2542 h 10396"/>
                  <a:gd name="connsiteX5" fmla="*/ 7920 w 10000"/>
                  <a:gd name="connsiteY5" fmla="*/ 1408 h 10396"/>
                  <a:gd name="connsiteX6" fmla="*/ 8992 w 10000"/>
                  <a:gd name="connsiteY6" fmla="*/ 0 h 10396"/>
                  <a:gd name="connsiteX7" fmla="*/ 9085 w 10000"/>
                  <a:gd name="connsiteY7" fmla="*/ 6939 h 10396"/>
                  <a:gd name="connsiteX8" fmla="*/ 9224 w 10000"/>
                  <a:gd name="connsiteY8" fmla="*/ 9968 h 10396"/>
                  <a:gd name="connsiteX9" fmla="*/ 10000 w 10000"/>
                  <a:gd name="connsiteY9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175 w 10000"/>
                  <a:gd name="connsiteY4" fmla="*/ 2542 h 10396"/>
                  <a:gd name="connsiteX5" fmla="*/ 7175 w 10000"/>
                  <a:gd name="connsiteY5" fmla="*/ 2542 h 10396"/>
                  <a:gd name="connsiteX6" fmla="*/ 7920 w 10000"/>
                  <a:gd name="connsiteY6" fmla="*/ 1408 h 10396"/>
                  <a:gd name="connsiteX7" fmla="*/ 8992 w 10000"/>
                  <a:gd name="connsiteY7" fmla="*/ 0 h 10396"/>
                  <a:gd name="connsiteX8" fmla="*/ 9085 w 10000"/>
                  <a:gd name="connsiteY8" fmla="*/ 6939 h 10396"/>
                  <a:gd name="connsiteX9" fmla="*/ 9224 w 10000"/>
                  <a:gd name="connsiteY9" fmla="*/ 9968 h 10396"/>
                  <a:gd name="connsiteX10" fmla="*/ 10000 w 10000"/>
                  <a:gd name="connsiteY10" fmla="*/ 10384 h 10396"/>
                  <a:gd name="connsiteX0" fmla="*/ 0 w 10000"/>
                  <a:gd name="connsiteY0" fmla="*/ 9729 h 10396"/>
                  <a:gd name="connsiteX1" fmla="*/ 981 w 10000"/>
                  <a:gd name="connsiteY1" fmla="*/ 9382 h 10396"/>
                  <a:gd name="connsiteX2" fmla="*/ 2471 w 10000"/>
                  <a:gd name="connsiteY2" fmla="*/ 8209 h 10396"/>
                  <a:gd name="connsiteX3" fmla="*/ 4428 w 10000"/>
                  <a:gd name="connsiteY3" fmla="*/ 6060 h 10396"/>
                  <a:gd name="connsiteX4" fmla="*/ 6570 w 10000"/>
                  <a:gd name="connsiteY4" fmla="*/ 3420 h 10396"/>
                  <a:gd name="connsiteX5" fmla="*/ 7175 w 10000"/>
                  <a:gd name="connsiteY5" fmla="*/ 2542 h 10396"/>
                  <a:gd name="connsiteX6" fmla="*/ 7175 w 10000"/>
                  <a:gd name="connsiteY6" fmla="*/ 2542 h 10396"/>
                  <a:gd name="connsiteX7" fmla="*/ 7920 w 10000"/>
                  <a:gd name="connsiteY7" fmla="*/ 1408 h 10396"/>
                  <a:gd name="connsiteX8" fmla="*/ 8992 w 10000"/>
                  <a:gd name="connsiteY8" fmla="*/ 0 h 10396"/>
                  <a:gd name="connsiteX9" fmla="*/ 9085 w 10000"/>
                  <a:gd name="connsiteY9" fmla="*/ 6939 h 10396"/>
                  <a:gd name="connsiteX10" fmla="*/ 9224 w 10000"/>
                  <a:gd name="connsiteY10" fmla="*/ 9968 h 10396"/>
                  <a:gd name="connsiteX11" fmla="*/ 10000 w 10000"/>
                  <a:gd name="connsiteY11" fmla="*/ 10384 h 10396"/>
                  <a:gd name="connsiteX0" fmla="*/ 0 w 10045"/>
                  <a:gd name="connsiteY0" fmla="*/ 10392 h 10396"/>
                  <a:gd name="connsiteX1" fmla="*/ 1026 w 10045"/>
                  <a:gd name="connsiteY1" fmla="*/ 9382 h 10396"/>
                  <a:gd name="connsiteX2" fmla="*/ 2516 w 10045"/>
                  <a:gd name="connsiteY2" fmla="*/ 8209 h 10396"/>
                  <a:gd name="connsiteX3" fmla="*/ 4473 w 10045"/>
                  <a:gd name="connsiteY3" fmla="*/ 6060 h 10396"/>
                  <a:gd name="connsiteX4" fmla="*/ 6615 w 10045"/>
                  <a:gd name="connsiteY4" fmla="*/ 3420 h 10396"/>
                  <a:gd name="connsiteX5" fmla="*/ 7220 w 10045"/>
                  <a:gd name="connsiteY5" fmla="*/ 2542 h 10396"/>
                  <a:gd name="connsiteX6" fmla="*/ 7220 w 10045"/>
                  <a:gd name="connsiteY6" fmla="*/ 2542 h 10396"/>
                  <a:gd name="connsiteX7" fmla="*/ 7965 w 10045"/>
                  <a:gd name="connsiteY7" fmla="*/ 1408 h 10396"/>
                  <a:gd name="connsiteX8" fmla="*/ 9037 w 10045"/>
                  <a:gd name="connsiteY8" fmla="*/ 0 h 10396"/>
                  <a:gd name="connsiteX9" fmla="*/ 9130 w 10045"/>
                  <a:gd name="connsiteY9" fmla="*/ 6939 h 10396"/>
                  <a:gd name="connsiteX10" fmla="*/ 9269 w 10045"/>
                  <a:gd name="connsiteY10" fmla="*/ 9968 h 10396"/>
                  <a:gd name="connsiteX11" fmla="*/ 10045 w 10045"/>
                  <a:gd name="connsiteY11" fmla="*/ 10384 h 10396"/>
                  <a:gd name="connsiteX0" fmla="*/ 0 w 10045"/>
                  <a:gd name="connsiteY0" fmla="*/ 10392 h 10396"/>
                  <a:gd name="connsiteX1" fmla="*/ 1162 w 10045"/>
                  <a:gd name="connsiteY1" fmla="*/ 9603 h 10396"/>
                  <a:gd name="connsiteX2" fmla="*/ 2516 w 10045"/>
                  <a:gd name="connsiteY2" fmla="*/ 8209 h 10396"/>
                  <a:gd name="connsiteX3" fmla="*/ 4473 w 10045"/>
                  <a:gd name="connsiteY3" fmla="*/ 6060 h 10396"/>
                  <a:gd name="connsiteX4" fmla="*/ 6615 w 10045"/>
                  <a:gd name="connsiteY4" fmla="*/ 3420 h 10396"/>
                  <a:gd name="connsiteX5" fmla="*/ 7220 w 10045"/>
                  <a:gd name="connsiteY5" fmla="*/ 2542 h 10396"/>
                  <a:gd name="connsiteX6" fmla="*/ 7220 w 10045"/>
                  <a:gd name="connsiteY6" fmla="*/ 2542 h 10396"/>
                  <a:gd name="connsiteX7" fmla="*/ 7965 w 10045"/>
                  <a:gd name="connsiteY7" fmla="*/ 1408 h 10396"/>
                  <a:gd name="connsiteX8" fmla="*/ 9037 w 10045"/>
                  <a:gd name="connsiteY8" fmla="*/ 0 h 10396"/>
                  <a:gd name="connsiteX9" fmla="*/ 9130 w 10045"/>
                  <a:gd name="connsiteY9" fmla="*/ 6939 h 10396"/>
                  <a:gd name="connsiteX10" fmla="*/ 9269 w 10045"/>
                  <a:gd name="connsiteY10" fmla="*/ 9968 h 10396"/>
                  <a:gd name="connsiteX11" fmla="*/ 10045 w 10045"/>
                  <a:gd name="connsiteY11" fmla="*/ 10384 h 1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45" h="10396">
                    <a:moveTo>
                      <a:pt x="0" y="10392"/>
                    </a:moveTo>
                    <a:cubicBezTo>
                      <a:pt x="342" y="10211"/>
                      <a:pt x="820" y="9784"/>
                      <a:pt x="1162" y="9603"/>
                    </a:cubicBezTo>
                    <a:lnTo>
                      <a:pt x="2516" y="8209"/>
                    </a:lnTo>
                    <a:lnTo>
                      <a:pt x="4473" y="6060"/>
                    </a:lnTo>
                    <a:lnTo>
                      <a:pt x="6615" y="3420"/>
                    </a:lnTo>
                    <a:cubicBezTo>
                      <a:pt x="7088" y="2866"/>
                      <a:pt x="6995" y="2877"/>
                      <a:pt x="7220" y="2542"/>
                    </a:cubicBezTo>
                    <a:lnTo>
                      <a:pt x="7220" y="2542"/>
                    </a:lnTo>
                    <a:cubicBezTo>
                      <a:pt x="7344" y="2353"/>
                      <a:pt x="7662" y="1832"/>
                      <a:pt x="7965" y="1408"/>
                    </a:cubicBezTo>
                    <a:cubicBezTo>
                      <a:pt x="9463" y="-149"/>
                      <a:pt x="8470" y="296"/>
                      <a:pt x="9037" y="0"/>
                    </a:cubicBezTo>
                    <a:cubicBezTo>
                      <a:pt x="9262" y="1345"/>
                      <a:pt x="8962" y="5274"/>
                      <a:pt x="9130" y="6939"/>
                    </a:cubicBezTo>
                    <a:cubicBezTo>
                      <a:pt x="9215" y="8698"/>
                      <a:pt x="9132" y="9915"/>
                      <a:pt x="9269" y="9968"/>
                    </a:cubicBezTo>
                    <a:cubicBezTo>
                      <a:pt x="9406" y="10021"/>
                      <a:pt x="9962" y="10478"/>
                      <a:pt x="10045" y="10384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/>
              <p:cNvSpPr>
                <a:spLocks/>
              </p:cNvSpPr>
              <p:nvPr/>
            </p:nvSpPr>
            <p:spPr bwMode="auto">
              <a:xfrm flipH="1">
                <a:off x="5577177" y="4267460"/>
                <a:ext cx="1252509" cy="594343"/>
              </a:xfrm>
              <a:custGeom>
                <a:avLst/>
                <a:gdLst>
                  <a:gd name="connsiteX0" fmla="*/ 0 w 8862"/>
                  <a:gd name="connsiteY0" fmla="*/ 9010 h 9251"/>
                  <a:gd name="connsiteX1" fmla="*/ 784 w 8862"/>
                  <a:gd name="connsiteY1" fmla="*/ 8157 h 9251"/>
                  <a:gd name="connsiteX2" fmla="*/ 2444 w 8862"/>
                  <a:gd name="connsiteY2" fmla="*/ 896 h 9251"/>
                  <a:gd name="connsiteX3" fmla="*/ 4185 w 8862"/>
                  <a:gd name="connsiteY3" fmla="*/ 933 h 9251"/>
                  <a:gd name="connsiteX4" fmla="*/ 5744 w 8862"/>
                  <a:gd name="connsiteY4" fmla="*/ 8306 h 9251"/>
                  <a:gd name="connsiteX5" fmla="*/ 8862 w 8862"/>
                  <a:gd name="connsiteY5" fmla="*/ 9251 h 9251"/>
                  <a:gd name="connsiteX0" fmla="*/ 0 w 6482"/>
                  <a:gd name="connsiteY0" fmla="*/ 9739 h 9763"/>
                  <a:gd name="connsiteX1" fmla="*/ 885 w 6482"/>
                  <a:gd name="connsiteY1" fmla="*/ 8817 h 9763"/>
                  <a:gd name="connsiteX2" fmla="*/ 2758 w 6482"/>
                  <a:gd name="connsiteY2" fmla="*/ 969 h 9763"/>
                  <a:gd name="connsiteX3" fmla="*/ 4722 w 6482"/>
                  <a:gd name="connsiteY3" fmla="*/ 1009 h 9763"/>
                  <a:gd name="connsiteX4" fmla="*/ 6482 w 6482"/>
                  <a:gd name="connsiteY4" fmla="*/ 8978 h 9763"/>
                  <a:gd name="connsiteX0" fmla="*/ 0 w 8635"/>
                  <a:gd name="connsiteY0" fmla="*/ 9031 h 9196"/>
                  <a:gd name="connsiteX1" fmla="*/ 2890 w 8635"/>
                  <a:gd name="connsiteY1" fmla="*/ 993 h 9196"/>
                  <a:gd name="connsiteX2" fmla="*/ 5920 w 8635"/>
                  <a:gd name="connsiteY2" fmla="*/ 1033 h 9196"/>
                  <a:gd name="connsiteX3" fmla="*/ 8635 w 8635"/>
                  <a:gd name="connsiteY3" fmla="*/ 9196 h 9196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2703"/>
                  <a:gd name="connsiteY0" fmla="*/ 11689 h 12197"/>
                  <a:gd name="connsiteX1" fmla="*/ 4950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899 w 12703"/>
                  <a:gd name="connsiteY2" fmla="*/ 1348 h 12197"/>
                  <a:gd name="connsiteX3" fmla="*/ 12703 w 12703"/>
                  <a:gd name="connsiteY3" fmla="*/ 12197 h 12197"/>
                  <a:gd name="connsiteX0" fmla="*/ 0 w 12326"/>
                  <a:gd name="connsiteY0" fmla="*/ 11863 h 12207"/>
                  <a:gd name="connsiteX1" fmla="*/ 4164 w 12326"/>
                  <a:gd name="connsiteY1" fmla="*/ 1315 h 12207"/>
                  <a:gd name="connsiteX2" fmla="*/ 8522 w 12326"/>
                  <a:gd name="connsiteY2" fmla="*/ 1358 h 12207"/>
                  <a:gd name="connsiteX3" fmla="*/ 12326 w 12326"/>
                  <a:gd name="connsiteY3" fmla="*/ 12207 h 12207"/>
                  <a:gd name="connsiteX0" fmla="*/ 0 w 12326"/>
                  <a:gd name="connsiteY0" fmla="*/ 11352 h 11696"/>
                  <a:gd name="connsiteX1" fmla="*/ 3689 w 12326"/>
                  <a:gd name="connsiteY1" fmla="*/ 1587 h 11696"/>
                  <a:gd name="connsiteX2" fmla="*/ 4164 w 12326"/>
                  <a:gd name="connsiteY2" fmla="*/ 804 h 11696"/>
                  <a:gd name="connsiteX3" fmla="*/ 8522 w 12326"/>
                  <a:gd name="connsiteY3" fmla="*/ 847 h 11696"/>
                  <a:gd name="connsiteX4" fmla="*/ 12326 w 12326"/>
                  <a:gd name="connsiteY4" fmla="*/ 11696 h 11696"/>
                  <a:gd name="connsiteX0" fmla="*/ 0 w 12326"/>
                  <a:gd name="connsiteY0" fmla="*/ 11374 h 11718"/>
                  <a:gd name="connsiteX1" fmla="*/ 3563 w 12326"/>
                  <a:gd name="connsiteY1" fmla="*/ 2157 h 11718"/>
                  <a:gd name="connsiteX2" fmla="*/ 4164 w 12326"/>
                  <a:gd name="connsiteY2" fmla="*/ 826 h 11718"/>
                  <a:gd name="connsiteX3" fmla="*/ 8522 w 12326"/>
                  <a:gd name="connsiteY3" fmla="*/ 869 h 11718"/>
                  <a:gd name="connsiteX4" fmla="*/ 12326 w 12326"/>
                  <a:gd name="connsiteY4" fmla="*/ 11718 h 11718"/>
                  <a:gd name="connsiteX0" fmla="*/ 0 w 12326"/>
                  <a:gd name="connsiteY0" fmla="*/ 11661 h 12005"/>
                  <a:gd name="connsiteX1" fmla="*/ 3563 w 12326"/>
                  <a:gd name="connsiteY1" fmla="*/ 2444 h 12005"/>
                  <a:gd name="connsiteX2" fmla="*/ 5086 w 12326"/>
                  <a:gd name="connsiteY2" fmla="*/ 456 h 12005"/>
                  <a:gd name="connsiteX3" fmla="*/ 8522 w 12326"/>
                  <a:gd name="connsiteY3" fmla="*/ 1156 h 12005"/>
                  <a:gd name="connsiteX4" fmla="*/ 12326 w 12326"/>
                  <a:gd name="connsiteY4" fmla="*/ 12005 h 12005"/>
                  <a:gd name="connsiteX0" fmla="*/ 0 w 12326"/>
                  <a:gd name="connsiteY0" fmla="*/ 11592 h 11936"/>
                  <a:gd name="connsiteX1" fmla="*/ 3563 w 12326"/>
                  <a:gd name="connsiteY1" fmla="*/ 2375 h 11936"/>
                  <a:gd name="connsiteX2" fmla="*/ 4045 w 12326"/>
                  <a:gd name="connsiteY2" fmla="*/ 1126 h 11936"/>
                  <a:gd name="connsiteX3" fmla="*/ 5086 w 12326"/>
                  <a:gd name="connsiteY3" fmla="*/ 387 h 11936"/>
                  <a:gd name="connsiteX4" fmla="*/ 8522 w 12326"/>
                  <a:gd name="connsiteY4" fmla="*/ 1087 h 11936"/>
                  <a:gd name="connsiteX5" fmla="*/ 12326 w 12326"/>
                  <a:gd name="connsiteY5" fmla="*/ 11936 h 11936"/>
                  <a:gd name="connsiteX0" fmla="*/ 0 w 12326"/>
                  <a:gd name="connsiteY0" fmla="*/ 11592 h 11936"/>
                  <a:gd name="connsiteX1" fmla="*/ 3186 w 12326"/>
                  <a:gd name="connsiteY1" fmla="*/ 3426 h 11936"/>
                  <a:gd name="connsiteX2" fmla="*/ 3563 w 12326"/>
                  <a:gd name="connsiteY2" fmla="*/ 2375 h 11936"/>
                  <a:gd name="connsiteX3" fmla="*/ 4045 w 12326"/>
                  <a:gd name="connsiteY3" fmla="*/ 1126 h 11936"/>
                  <a:gd name="connsiteX4" fmla="*/ 5086 w 12326"/>
                  <a:gd name="connsiteY4" fmla="*/ 387 h 11936"/>
                  <a:gd name="connsiteX5" fmla="*/ 8522 w 12326"/>
                  <a:gd name="connsiteY5" fmla="*/ 1087 h 11936"/>
                  <a:gd name="connsiteX6" fmla="*/ 12326 w 12326"/>
                  <a:gd name="connsiteY6" fmla="*/ 11936 h 11936"/>
                  <a:gd name="connsiteX0" fmla="*/ 0 w 12326"/>
                  <a:gd name="connsiteY0" fmla="*/ 11592 h 11936"/>
                  <a:gd name="connsiteX1" fmla="*/ 1740 w 12326"/>
                  <a:gd name="connsiteY1" fmla="*/ 7151 h 11936"/>
                  <a:gd name="connsiteX2" fmla="*/ 3186 w 12326"/>
                  <a:gd name="connsiteY2" fmla="*/ 3426 h 11936"/>
                  <a:gd name="connsiteX3" fmla="*/ 3563 w 12326"/>
                  <a:gd name="connsiteY3" fmla="*/ 237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12326"/>
                  <a:gd name="connsiteY0" fmla="*/ 11592 h 11936"/>
                  <a:gd name="connsiteX1" fmla="*/ 1803 w 12326"/>
                  <a:gd name="connsiteY1" fmla="*/ 7480 h 11936"/>
                  <a:gd name="connsiteX2" fmla="*/ 3186 w 12326"/>
                  <a:gd name="connsiteY2" fmla="*/ 3426 h 11936"/>
                  <a:gd name="connsiteX3" fmla="*/ 3563 w 12326"/>
                  <a:gd name="connsiteY3" fmla="*/ 237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12326"/>
                  <a:gd name="connsiteY0" fmla="*/ 11592 h 11936"/>
                  <a:gd name="connsiteX1" fmla="*/ 1803 w 12326"/>
                  <a:gd name="connsiteY1" fmla="*/ 7480 h 11936"/>
                  <a:gd name="connsiteX2" fmla="*/ 3186 w 12326"/>
                  <a:gd name="connsiteY2" fmla="*/ 3426 h 11936"/>
                  <a:gd name="connsiteX3" fmla="*/ 3563 w 12326"/>
                  <a:gd name="connsiteY3" fmla="*/ 226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8522"/>
                  <a:gd name="connsiteY0" fmla="*/ 11592 h 11592"/>
                  <a:gd name="connsiteX1" fmla="*/ 1803 w 8522"/>
                  <a:gd name="connsiteY1" fmla="*/ 7480 h 11592"/>
                  <a:gd name="connsiteX2" fmla="*/ 3186 w 8522"/>
                  <a:gd name="connsiteY2" fmla="*/ 3426 h 11592"/>
                  <a:gd name="connsiteX3" fmla="*/ 3563 w 8522"/>
                  <a:gd name="connsiteY3" fmla="*/ 2265 h 11592"/>
                  <a:gd name="connsiteX4" fmla="*/ 4045 w 8522"/>
                  <a:gd name="connsiteY4" fmla="*/ 1126 h 11592"/>
                  <a:gd name="connsiteX5" fmla="*/ 5086 w 8522"/>
                  <a:gd name="connsiteY5" fmla="*/ 387 h 11592"/>
                  <a:gd name="connsiteX6" fmla="*/ 8522 w 8522"/>
                  <a:gd name="connsiteY6" fmla="*/ 1087 h 11592"/>
                  <a:gd name="connsiteX0" fmla="*/ 0 w 5968"/>
                  <a:gd name="connsiteY0" fmla="*/ 9666 h 9666"/>
                  <a:gd name="connsiteX1" fmla="*/ 2116 w 5968"/>
                  <a:gd name="connsiteY1" fmla="*/ 6119 h 9666"/>
                  <a:gd name="connsiteX2" fmla="*/ 3739 w 5968"/>
                  <a:gd name="connsiteY2" fmla="*/ 2621 h 9666"/>
                  <a:gd name="connsiteX3" fmla="*/ 4181 w 5968"/>
                  <a:gd name="connsiteY3" fmla="*/ 1620 h 9666"/>
                  <a:gd name="connsiteX4" fmla="*/ 4747 w 5968"/>
                  <a:gd name="connsiteY4" fmla="*/ 637 h 9666"/>
                  <a:gd name="connsiteX5" fmla="*/ 5968 w 5968"/>
                  <a:gd name="connsiteY5" fmla="*/ 0 h 9666"/>
                  <a:gd name="connsiteX0" fmla="*/ 0 w 8846"/>
                  <a:gd name="connsiteY0" fmla="*/ 9348 h 10003"/>
                  <a:gd name="connsiteX1" fmla="*/ 3546 w 8846"/>
                  <a:gd name="connsiteY1" fmla="*/ 5678 h 10003"/>
                  <a:gd name="connsiteX2" fmla="*/ 6265 w 8846"/>
                  <a:gd name="connsiteY2" fmla="*/ 2060 h 10003"/>
                  <a:gd name="connsiteX3" fmla="*/ 7006 w 8846"/>
                  <a:gd name="connsiteY3" fmla="*/ 1024 h 10003"/>
                  <a:gd name="connsiteX4" fmla="*/ 7954 w 8846"/>
                  <a:gd name="connsiteY4" fmla="*/ 7 h 10003"/>
                  <a:gd name="connsiteX5" fmla="*/ 8846 w 8846"/>
                  <a:gd name="connsiteY5" fmla="*/ 10003 h 10003"/>
                  <a:gd name="connsiteX0" fmla="*/ 0 w 10000"/>
                  <a:gd name="connsiteY0" fmla="*/ 9338 h 10108"/>
                  <a:gd name="connsiteX1" fmla="*/ 4009 w 10000"/>
                  <a:gd name="connsiteY1" fmla="*/ 5669 h 10108"/>
                  <a:gd name="connsiteX2" fmla="*/ 7082 w 10000"/>
                  <a:gd name="connsiteY2" fmla="*/ 2052 h 10108"/>
                  <a:gd name="connsiteX3" fmla="*/ 7920 w 10000"/>
                  <a:gd name="connsiteY3" fmla="*/ 1017 h 10108"/>
                  <a:gd name="connsiteX4" fmla="*/ 8992 w 10000"/>
                  <a:gd name="connsiteY4" fmla="*/ 0 h 10108"/>
                  <a:gd name="connsiteX5" fmla="*/ 9271 w 10000"/>
                  <a:gd name="connsiteY5" fmla="*/ 9089 h 10108"/>
                  <a:gd name="connsiteX6" fmla="*/ 10000 w 10000"/>
                  <a:gd name="connsiteY6" fmla="*/ 9993 h 10108"/>
                  <a:gd name="connsiteX0" fmla="*/ 0 w 10000"/>
                  <a:gd name="connsiteY0" fmla="*/ 9338 h 10468"/>
                  <a:gd name="connsiteX1" fmla="*/ 4009 w 10000"/>
                  <a:gd name="connsiteY1" fmla="*/ 5669 h 10468"/>
                  <a:gd name="connsiteX2" fmla="*/ 7082 w 10000"/>
                  <a:gd name="connsiteY2" fmla="*/ 2052 h 10468"/>
                  <a:gd name="connsiteX3" fmla="*/ 7920 w 10000"/>
                  <a:gd name="connsiteY3" fmla="*/ 1017 h 10468"/>
                  <a:gd name="connsiteX4" fmla="*/ 8992 w 10000"/>
                  <a:gd name="connsiteY4" fmla="*/ 0 h 10468"/>
                  <a:gd name="connsiteX5" fmla="*/ 9178 w 10000"/>
                  <a:gd name="connsiteY5" fmla="*/ 9675 h 10468"/>
                  <a:gd name="connsiteX6" fmla="*/ 10000 w 10000"/>
                  <a:gd name="connsiteY6" fmla="*/ 9993 h 10468"/>
                  <a:gd name="connsiteX0" fmla="*/ 0 w 10000"/>
                  <a:gd name="connsiteY0" fmla="*/ 9338 h 10754"/>
                  <a:gd name="connsiteX1" fmla="*/ 4009 w 10000"/>
                  <a:gd name="connsiteY1" fmla="*/ 5669 h 10754"/>
                  <a:gd name="connsiteX2" fmla="*/ 7082 w 10000"/>
                  <a:gd name="connsiteY2" fmla="*/ 2052 h 10754"/>
                  <a:gd name="connsiteX3" fmla="*/ 7920 w 10000"/>
                  <a:gd name="connsiteY3" fmla="*/ 1017 h 10754"/>
                  <a:gd name="connsiteX4" fmla="*/ 8992 w 10000"/>
                  <a:gd name="connsiteY4" fmla="*/ 0 h 10754"/>
                  <a:gd name="connsiteX5" fmla="*/ 9178 w 10000"/>
                  <a:gd name="connsiteY5" fmla="*/ 9675 h 10754"/>
                  <a:gd name="connsiteX6" fmla="*/ 9504 w 10000"/>
                  <a:gd name="connsiteY6" fmla="*/ 10555 h 10754"/>
                  <a:gd name="connsiteX7" fmla="*/ 10000 w 10000"/>
                  <a:gd name="connsiteY7" fmla="*/ 9993 h 10754"/>
                  <a:gd name="connsiteX0" fmla="*/ 0 w 10000"/>
                  <a:gd name="connsiteY0" fmla="*/ 9338 h 10558"/>
                  <a:gd name="connsiteX1" fmla="*/ 4009 w 10000"/>
                  <a:gd name="connsiteY1" fmla="*/ 5669 h 10558"/>
                  <a:gd name="connsiteX2" fmla="*/ 7082 w 10000"/>
                  <a:gd name="connsiteY2" fmla="*/ 2052 h 10558"/>
                  <a:gd name="connsiteX3" fmla="*/ 7920 w 10000"/>
                  <a:gd name="connsiteY3" fmla="*/ 1017 h 10558"/>
                  <a:gd name="connsiteX4" fmla="*/ 8992 w 10000"/>
                  <a:gd name="connsiteY4" fmla="*/ 0 h 10558"/>
                  <a:gd name="connsiteX5" fmla="*/ 9178 w 10000"/>
                  <a:gd name="connsiteY5" fmla="*/ 9675 h 10558"/>
                  <a:gd name="connsiteX6" fmla="*/ 9504 w 10000"/>
                  <a:gd name="connsiteY6" fmla="*/ 10066 h 10558"/>
                  <a:gd name="connsiteX7" fmla="*/ 10000 w 10000"/>
                  <a:gd name="connsiteY7" fmla="*/ 9993 h 10558"/>
                  <a:gd name="connsiteX0" fmla="*/ 0 w 10000"/>
                  <a:gd name="connsiteY0" fmla="*/ 9338 h 10042"/>
                  <a:gd name="connsiteX1" fmla="*/ 4009 w 10000"/>
                  <a:gd name="connsiteY1" fmla="*/ 5669 h 10042"/>
                  <a:gd name="connsiteX2" fmla="*/ 7082 w 10000"/>
                  <a:gd name="connsiteY2" fmla="*/ 2052 h 10042"/>
                  <a:gd name="connsiteX3" fmla="*/ 7920 w 10000"/>
                  <a:gd name="connsiteY3" fmla="*/ 1017 h 10042"/>
                  <a:gd name="connsiteX4" fmla="*/ 8992 w 10000"/>
                  <a:gd name="connsiteY4" fmla="*/ 0 h 10042"/>
                  <a:gd name="connsiteX5" fmla="*/ 9178 w 10000"/>
                  <a:gd name="connsiteY5" fmla="*/ 9675 h 10042"/>
                  <a:gd name="connsiteX6" fmla="*/ 9271 w 10000"/>
                  <a:gd name="connsiteY6" fmla="*/ 6352 h 10042"/>
                  <a:gd name="connsiteX7" fmla="*/ 10000 w 10000"/>
                  <a:gd name="connsiteY7" fmla="*/ 9993 h 10042"/>
                  <a:gd name="connsiteX0" fmla="*/ 0 w 10000"/>
                  <a:gd name="connsiteY0" fmla="*/ 9338 h 10421"/>
                  <a:gd name="connsiteX1" fmla="*/ 4009 w 10000"/>
                  <a:gd name="connsiteY1" fmla="*/ 5669 h 10421"/>
                  <a:gd name="connsiteX2" fmla="*/ 7082 w 10000"/>
                  <a:gd name="connsiteY2" fmla="*/ 2052 h 10421"/>
                  <a:gd name="connsiteX3" fmla="*/ 7920 w 10000"/>
                  <a:gd name="connsiteY3" fmla="*/ 1017 h 10421"/>
                  <a:gd name="connsiteX4" fmla="*/ 8992 w 10000"/>
                  <a:gd name="connsiteY4" fmla="*/ 0 h 10421"/>
                  <a:gd name="connsiteX5" fmla="*/ 9178 w 10000"/>
                  <a:gd name="connsiteY5" fmla="*/ 9675 h 10421"/>
                  <a:gd name="connsiteX6" fmla="*/ 9457 w 10000"/>
                  <a:gd name="connsiteY6" fmla="*/ 9577 h 10421"/>
                  <a:gd name="connsiteX7" fmla="*/ 10000 w 10000"/>
                  <a:gd name="connsiteY7" fmla="*/ 9993 h 10421"/>
                  <a:gd name="connsiteX0" fmla="*/ 0 w 10453"/>
                  <a:gd name="connsiteY0" fmla="*/ 9338 h 10470"/>
                  <a:gd name="connsiteX1" fmla="*/ 4009 w 10453"/>
                  <a:gd name="connsiteY1" fmla="*/ 5669 h 10470"/>
                  <a:gd name="connsiteX2" fmla="*/ 7082 w 10453"/>
                  <a:gd name="connsiteY2" fmla="*/ 2052 h 10470"/>
                  <a:gd name="connsiteX3" fmla="*/ 7920 w 10453"/>
                  <a:gd name="connsiteY3" fmla="*/ 1017 h 10470"/>
                  <a:gd name="connsiteX4" fmla="*/ 8992 w 10453"/>
                  <a:gd name="connsiteY4" fmla="*/ 0 h 10470"/>
                  <a:gd name="connsiteX5" fmla="*/ 9178 w 10453"/>
                  <a:gd name="connsiteY5" fmla="*/ 9675 h 10470"/>
                  <a:gd name="connsiteX6" fmla="*/ 10435 w 10453"/>
                  <a:gd name="connsiteY6" fmla="*/ 9772 h 10470"/>
                  <a:gd name="connsiteX7" fmla="*/ 10000 w 10453"/>
                  <a:gd name="connsiteY7" fmla="*/ 9993 h 10470"/>
                  <a:gd name="connsiteX0" fmla="*/ 0 w 10453"/>
                  <a:gd name="connsiteY0" fmla="*/ 9338 h 10013"/>
                  <a:gd name="connsiteX1" fmla="*/ 4009 w 10453"/>
                  <a:gd name="connsiteY1" fmla="*/ 5669 h 10013"/>
                  <a:gd name="connsiteX2" fmla="*/ 7082 w 10453"/>
                  <a:gd name="connsiteY2" fmla="*/ 2052 h 10013"/>
                  <a:gd name="connsiteX3" fmla="*/ 7920 w 10453"/>
                  <a:gd name="connsiteY3" fmla="*/ 1017 h 10013"/>
                  <a:gd name="connsiteX4" fmla="*/ 8992 w 10453"/>
                  <a:gd name="connsiteY4" fmla="*/ 0 h 10013"/>
                  <a:gd name="connsiteX5" fmla="*/ 9085 w 10453"/>
                  <a:gd name="connsiteY5" fmla="*/ 6548 h 10013"/>
                  <a:gd name="connsiteX6" fmla="*/ 10435 w 10453"/>
                  <a:gd name="connsiteY6" fmla="*/ 9772 h 10013"/>
                  <a:gd name="connsiteX7" fmla="*/ 10000 w 10453"/>
                  <a:gd name="connsiteY7" fmla="*/ 9993 h 10013"/>
                  <a:gd name="connsiteX0" fmla="*/ 0 w 10000"/>
                  <a:gd name="connsiteY0" fmla="*/ 9338 h 10013"/>
                  <a:gd name="connsiteX1" fmla="*/ 4009 w 10000"/>
                  <a:gd name="connsiteY1" fmla="*/ 5669 h 10013"/>
                  <a:gd name="connsiteX2" fmla="*/ 7082 w 10000"/>
                  <a:gd name="connsiteY2" fmla="*/ 2052 h 10013"/>
                  <a:gd name="connsiteX3" fmla="*/ 7920 w 10000"/>
                  <a:gd name="connsiteY3" fmla="*/ 1017 h 10013"/>
                  <a:gd name="connsiteX4" fmla="*/ 8992 w 10000"/>
                  <a:gd name="connsiteY4" fmla="*/ 0 h 10013"/>
                  <a:gd name="connsiteX5" fmla="*/ 9085 w 10000"/>
                  <a:gd name="connsiteY5" fmla="*/ 6548 h 10013"/>
                  <a:gd name="connsiteX6" fmla="*/ 9131 w 10000"/>
                  <a:gd name="connsiteY6" fmla="*/ 9772 h 10013"/>
                  <a:gd name="connsiteX7" fmla="*/ 10000 w 10000"/>
                  <a:gd name="connsiteY7" fmla="*/ 9993 h 10013"/>
                  <a:gd name="connsiteX0" fmla="*/ 0 w 10000"/>
                  <a:gd name="connsiteY0" fmla="*/ 9338 h 10013"/>
                  <a:gd name="connsiteX1" fmla="*/ 4009 w 10000"/>
                  <a:gd name="connsiteY1" fmla="*/ 5669 h 10013"/>
                  <a:gd name="connsiteX2" fmla="*/ 7082 w 10000"/>
                  <a:gd name="connsiteY2" fmla="*/ 2052 h 10013"/>
                  <a:gd name="connsiteX3" fmla="*/ 7920 w 10000"/>
                  <a:gd name="connsiteY3" fmla="*/ 1017 h 10013"/>
                  <a:gd name="connsiteX4" fmla="*/ 8992 w 10000"/>
                  <a:gd name="connsiteY4" fmla="*/ 0 h 10013"/>
                  <a:gd name="connsiteX5" fmla="*/ 9085 w 10000"/>
                  <a:gd name="connsiteY5" fmla="*/ 6548 h 10013"/>
                  <a:gd name="connsiteX6" fmla="*/ 9317 w 10000"/>
                  <a:gd name="connsiteY6" fmla="*/ 9772 h 10013"/>
                  <a:gd name="connsiteX7" fmla="*/ 10000 w 10000"/>
                  <a:gd name="connsiteY7" fmla="*/ 9993 h 10013"/>
                  <a:gd name="connsiteX0" fmla="*/ 0 w 10000"/>
                  <a:gd name="connsiteY0" fmla="*/ 9338 h 10005"/>
                  <a:gd name="connsiteX1" fmla="*/ 4009 w 10000"/>
                  <a:gd name="connsiteY1" fmla="*/ 5669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4428 w 10000"/>
                  <a:gd name="connsiteY1" fmla="*/ 5180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4428 w 10000"/>
                  <a:gd name="connsiteY1" fmla="*/ 5669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2145 w 10000"/>
                  <a:gd name="connsiteY1" fmla="*/ 7623 h 10005"/>
                  <a:gd name="connsiteX2" fmla="*/ 4428 w 10000"/>
                  <a:gd name="connsiteY2" fmla="*/ 5669 h 10005"/>
                  <a:gd name="connsiteX3" fmla="*/ 7082 w 10000"/>
                  <a:gd name="connsiteY3" fmla="*/ 2052 h 10005"/>
                  <a:gd name="connsiteX4" fmla="*/ 7920 w 10000"/>
                  <a:gd name="connsiteY4" fmla="*/ 1017 h 10005"/>
                  <a:gd name="connsiteX5" fmla="*/ 8992 w 10000"/>
                  <a:gd name="connsiteY5" fmla="*/ 0 h 10005"/>
                  <a:gd name="connsiteX6" fmla="*/ 9085 w 10000"/>
                  <a:gd name="connsiteY6" fmla="*/ 6548 h 10005"/>
                  <a:gd name="connsiteX7" fmla="*/ 9224 w 10000"/>
                  <a:gd name="connsiteY7" fmla="*/ 9577 h 10005"/>
                  <a:gd name="connsiteX8" fmla="*/ 10000 w 10000"/>
                  <a:gd name="connsiteY8" fmla="*/ 9993 h 10005"/>
                  <a:gd name="connsiteX0" fmla="*/ 0 w 10000"/>
                  <a:gd name="connsiteY0" fmla="*/ 9338 h 10005"/>
                  <a:gd name="connsiteX1" fmla="*/ 2471 w 10000"/>
                  <a:gd name="connsiteY1" fmla="*/ 7818 h 10005"/>
                  <a:gd name="connsiteX2" fmla="*/ 4428 w 10000"/>
                  <a:gd name="connsiteY2" fmla="*/ 5669 h 10005"/>
                  <a:gd name="connsiteX3" fmla="*/ 7082 w 10000"/>
                  <a:gd name="connsiteY3" fmla="*/ 2052 h 10005"/>
                  <a:gd name="connsiteX4" fmla="*/ 7920 w 10000"/>
                  <a:gd name="connsiteY4" fmla="*/ 1017 h 10005"/>
                  <a:gd name="connsiteX5" fmla="*/ 8992 w 10000"/>
                  <a:gd name="connsiteY5" fmla="*/ 0 h 10005"/>
                  <a:gd name="connsiteX6" fmla="*/ 9085 w 10000"/>
                  <a:gd name="connsiteY6" fmla="*/ 6548 h 10005"/>
                  <a:gd name="connsiteX7" fmla="*/ 9224 w 10000"/>
                  <a:gd name="connsiteY7" fmla="*/ 9577 h 10005"/>
                  <a:gd name="connsiteX8" fmla="*/ 10000 w 10000"/>
                  <a:gd name="connsiteY8" fmla="*/ 9993 h 10005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7082 w 10000"/>
                  <a:gd name="connsiteY3" fmla="*/ 2443 h 10396"/>
                  <a:gd name="connsiteX4" fmla="*/ 7920 w 10000"/>
                  <a:gd name="connsiteY4" fmla="*/ 1408 h 10396"/>
                  <a:gd name="connsiteX5" fmla="*/ 8992 w 10000"/>
                  <a:gd name="connsiteY5" fmla="*/ 0 h 10396"/>
                  <a:gd name="connsiteX6" fmla="*/ 9085 w 10000"/>
                  <a:gd name="connsiteY6" fmla="*/ 6939 h 10396"/>
                  <a:gd name="connsiteX7" fmla="*/ 9224 w 10000"/>
                  <a:gd name="connsiteY7" fmla="*/ 9968 h 10396"/>
                  <a:gd name="connsiteX8" fmla="*/ 10000 w 10000"/>
                  <a:gd name="connsiteY8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920 w 10000"/>
                  <a:gd name="connsiteY4" fmla="*/ 1408 h 10396"/>
                  <a:gd name="connsiteX5" fmla="*/ 8992 w 10000"/>
                  <a:gd name="connsiteY5" fmla="*/ 0 h 10396"/>
                  <a:gd name="connsiteX6" fmla="*/ 9085 w 10000"/>
                  <a:gd name="connsiteY6" fmla="*/ 6939 h 10396"/>
                  <a:gd name="connsiteX7" fmla="*/ 9224 w 10000"/>
                  <a:gd name="connsiteY7" fmla="*/ 9968 h 10396"/>
                  <a:gd name="connsiteX8" fmla="*/ 10000 w 10000"/>
                  <a:gd name="connsiteY8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175 w 10000"/>
                  <a:gd name="connsiteY4" fmla="*/ 2542 h 10396"/>
                  <a:gd name="connsiteX5" fmla="*/ 7920 w 10000"/>
                  <a:gd name="connsiteY5" fmla="*/ 1408 h 10396"/>
                  <a:gd name="connsiteX6" fmla="*/ 8992 w 10000"/>
                  <a:gd name="connsiteY6" fmla="*/ 0 h 10396"/>
                  <a:gd name="connsiteX7" fmla="*/ 9085 w 10000"/>
                  <a:gd name="connsiteY7" fmla="*/ 6939 h 10396"/>
                  <a:gd name="connsiteX8" fmla="*/ 9224 w 10000"/>
                  <a:gd name="connsiteY8" fmla="*/ 9968 h 10396"/>
                  <a:gd name="connsiteX9" fmla="*/ 10000 w 10000"/>
                  <a:gd name="connsiteY9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175 w 10000"/>
                  <a:gd name="connsiteY4" fmla="*/ 2542 h 10396"/>
                  <a:gd name="connsiteX5" fmla="*/ 7175 w 10000"/>
                  <a:gd name="connsiteY5" fmla="*/ 2542 h 10396"/>
                  <a:gd name="connsiteX6" fmla="*/ 7920 w 10000"/>
                  <a:gd name="connsiteY6" fmla="*/ 1408 h 10396"/>
                  <a:gd name="connsiteX7" fmla="*/ 8992 w 10000"/>
                  <a:gd name="connsiteY7" fmla="*/ 0 h 10396"/>
                  <a:gd name="connsiteX8" fmla="*/ 9085 w 10000"/>
                  <a:gd name="connsiteY8" fmla="*/ 6939 h 10396"/>
                  <a:gd name="connsiteX9" fmla="*/ 9224 w 10000"/>
                  <a:gd name="connsiteY9" fmla="*/ 9968 h 10396"/>
                  <a:gd name="connsiteX10" fmla="*/ 10000 w 10000"/>
                  <a:gd name="connsiteY10" fmla="*/ 10384 h 10396"/>
                  <a:gd name="connsiteX0" fmla="*/ 0 w 10000"/>
                  <a:gd name="connsiteY0" fmla="*/ 9729 h 10396"/>
                  <a:gd name="connsiteX1" fmla="*/ 981 w 10000"/>
                  <a:gd name="connsiteY1" fmla="*/ 9382 h 10396"/>
                  <a:gd name="connsiteX2" fmla="*/ 2471 w 10000"/>
                  <a:gd name="connsiteY2" fmla="*/ 8209 h 10396"/>
                  <a:gd name="connsiteX3" fmla="*/ 4428 w 10000"/>
                  <a:gd name="connsiteY3" fmla="*/ 6060 h 10396"/>
                  <a:gd name="connsiteX4" fmla="*/ 6570 w 10000"/>
                  <a:gd name="connsiteY4" fmla="*/ 3420 h 10396"/>
                  <a:gd name="connsiteX5" fmla="*/ 7175 w 10000"/>
                  <a:gd name="connsiteY5" fmla="*/ 2542 h 10396"/>
                  <a:gd name="connsiteX6" fmla="*/ 7175 w 10000"/>
                  <a:gd name="connsiteY6" fmla="*/ 2542 h 10396"/>
                  <a:gd name="connsiteX7" fmla="*/ 7920 w 10000"/>
                  <a:gd name="connsiteY7" fmla="*/ 1408 h 10396"/>
                  <a:gd name="connsiteX8" fmla="*/ 8992 w 10000"/>
                  <a:gd name="connsiteY8" fmla="*/ 0 h 10396"/>
                  <a:gd name="connsiteX9" fmla="*/ 9085 w 10000"/>
                  <a:gd name="connsiteY9" fmla="*/ 6939 h 10396"/>
                  <a:gd name="connsiteX10" fmla="*/ 9224 w 10000"/>
                  <a:gd name="connsiteY10" fmla="*/ 9968 h 10396"/>
                  <a:gd name="connsiteX11" fmla="*/ 10000 w 10000"/>
                  <a:gd name="connsiteY11" fmla="*/ 10384 h 10396"/>
                  <a:gd name="connsiteX0" fmla="*/ 0 w 10045"/>
                  <a:gd name="connsiteY0" fmla="*/ 10392 h 10396"/>
                  <a:gd name="connsiteX1" fmla="*/ 1026 w 10045"/>
                  <a:gd name="connsiteY1" fmla="*/ 9382 h 10396"/>
                  <a:gd name="connsiteX2" fmla="*/ 2516 w 10045"/>
                  <a:gd name="connsiteY2" fmla="*/ 8209 h 10396"/>
                  <a:gd name="connsiteX3" fmla="*/ 4473 w 10045"/>
                  <a:gd name="connsiteY3" fmla="*/ 6060 h 10396"/>
                  <a:gd name="connsiteX4" fmla="*/ 6615 w 10045"/>
                  <a:gd name="connsiteY4" fmla="*/ 3420 h 10396"/>
                  <a:gd name="connsiteX5" fmla="*/ 7220 w 10045"/>
                  <a:gd name="connsiteY5" fmla="*/ 2542 h 10396"/>
                  <a:gd name="connsiteX6" fmla="*/ 7220 w 10045"/>
                  <a:gd name="connsiteY6" fmla="*/ 2542 h 10396"/>
                  <a:gd name="connsiteX7" fmla="*/ 7965 w 10045"/>
                  <a:gd name="connsiteY7" fmla="*/ 1408 h 10396"/>
                  <a:gd name="connsiteX8" fmla="*/ 9037 w 10045"/>
                  <a:gd name="connsiteY8" fmla="*/ 0 h 10396"/>
                  <a:gd name="connsiteX9" fmla="*/ 9130 w 10045"/>
                  <a:gd name="connsiteY9" fmla="*/ 6939 h 10396"/>
                  <a:gd name="connsiteX10" fmla="*/ 9269 w 10045"/>
                  <a:gd name="connsiteY10" fmla="*/ 9968 h 10396"/>
                  <a:gd name="connsiteX11" fmla="*/ 10045 w 10045"/>
                  <a:gd name="connsiteY11" fmla="*/ 10384 h 10396"/>
                  <a:gd name="connsiteX0" fmla="*/ 0 w 10045"/>
                  <a:gd name="connsiteY0" fmla="*/ 10392 h 10396"/>
                  <a:gd name="connsiteX1" fmla="*/ 1162 w 10045"/>
                  <a:gd name="connsiteY1" fmla="*/ 9603 h 10396"/>
                  <a:gd name="connsiteX2" fmla="*/ 2516 w 10045"/>
                  <a:gd name="connsiteY2" fmla="*/ 8209 h 10396"/>
                  <a:gd name="connsiteX3" fmla="*/ 4473 w 10045"/>
                  <a:gd name="connsiteY3" fmla="*/ 6060 h 10396"/>
                  <a:gd name="connsiteX4" fmla="*/ 6615 w 10045"/>
                  <a:gd name="connsiteY4" fmla="*/ 3420 h 10396"/>
                  <a:gd name="connsiteX5" fmla="*/ 7220 w 10045"/>
                  <a:gd name="connsiteY5" fmla="*/ 2542 h 10396"/>
                  <a:gd name="connsiteX6" fmla="*/ 7220 w 10045"/>
                  <a:gd name="connsiteY6" fmla="*/ 2542 h 10396"/>
                  <a:gd name="connsiteX7" fmla="*/ 7965 w 10045"/>
                  <a:gd name="connsiteY7" fmla="*/ 1408 h 10396"/>
                  <a:gd name="connsiteX8" fmla="*/ 9037 w 10045"/>
                  <a:gd name="connsiteY8" fmla="*/ 0 h 10396"/>
                  <a:gd name="connsiteX9" fmla="*/ 9130 w 10045"/>
                  <a:gd name="connsiteY9" fmla="*/ 6939 h 10396"/>
                  <a:gd name="connsiteX10" fmla="*/ 9269 w 10045"/>
                  <a:gd name="connsiteY10" fmla="*/ 9968 h 10396"/>
                  <a:gd name="connsiteX11" fmla="*/ 10045 w 10045"/>
                  <a:gd name="connsiteY11" fmla="*/ 10384 h 1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45" h="10396">
                    <a:moveTo>
                      <a:pt x="0" y="10392"/>
                    </a:moveTo>
                    <a:cubicBezTo>
                      <a:pt x="342" y="10211"/>
                      <a:pt x="820" y="9784"/>
                      <a:pt x="1162" y="9603"/>
                    </a:cubicBezTo>
                    <a:lnTo>
                      <a:pt x="2516" y="8209"/>
                    </a:lnTo>
                    <a:lnTo>
                      <a:pt x="4473" y="6060"/>
                    </a:lnTo>
                    <a:lnTo>
                      <a:pt x="6615" y="3420"/>
                    </a:lnTo>
                    <a:cubicBezTo>
                      <a:pt x="7088" y="2866"/>
                      <a:pt x="6995" y="2877"/>
                      <a:pt x="7220" y="2542"/>
                    </a:cubicBezTo>
                    <a:lnTo>
                      <a:pt x="7220" y="2542"/>
                    </a:lnTo>
                    <a:cubicBezTo>
                      <a:pt x="7344" y="2353"/>
                      <a:pt x="7662" y="1832"/>
                      <a:pt x="7965" y="1408"/>
                    </a:cubicBezTo>
                    <a:cubicBezTo>
                      <a:pt x="9463" y="-149"/>
                      <a:pt x="8470" y="296"/>
                      <a:pt x="9037" y="0"/>
                    </a:cubicBezTo>
                    <a:cubicBezTo>
                      <a:pt x="9262" y="1345"/>
                      <a:pt x="8962" y="5274"/>
                      <a:pt x="9130" y="6939"/>
                    </a:cubicBezTo>
                    <a:cubicBezTo>
                      <a:pt x="9215" y="8698"/>
                      <a:pt x="9132" y="9915"/>
                      <a:pt x="9269" y="9968"/>
                    </a:cubicBezTo>
                    <a:cubicBezTo>
                      <a:pt x="9406" y="10021"/>
                      <a:pt x="9962" y="10478"/>
                      <a:pt x="10045" y="10384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0" name="Прямая со стрелкой 119"/>
              <p:cNvCxnSpPr/>
              <p:nvPr/>
            </p:nvCxnSpPr>
            <p:spPr>
              <a:xfrm>
                <a:off x="1475656" y="4860038"/>
                <a:ext cx="5832648" cy="2629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 Box 40"/>
            <p:cNvSpPr txBox="1">
              <a:spLocks noChangeArrowheads="1"/>
            </p:cNvSpPr>
            <p:nvPr/>
          </p:nvSpPr>
          <p:spPr bwMode="auto">
            <a:xfrm>
              <a:off x="7020271" y="4941168"/>
              <a:ext cx="1167977" cy="461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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645542" y="4185967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endParaRPr lang="ru-RU" dirty="0"/>
          </a:p>
        </p:txBody>
      </p:sp>
      <p:cxnSp>
        <p:nvCxnSpPr>
          <p:cNvPr id="51" name="AutoShape 44"/>
          <p:cNvCxnSpPr>
            <a:cxnSpLocks noChangeShapeType="1"/>
          </p:cNvCxnSpPr>
          <p:nvPr/>
        </p:nvCxnSpPr>
        <p:spPr bwMode="auto">
          <a:xfrm>
            <a:off x="4382192" y="4688267"/>
            <a:ext cx="360759" cy="9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</p:spPr>
      </p:cxnSp>
      <p:cxnSp>
        <p:nvCxnSpPr>
          <p:cNvPr id="52" name="AutoShape 45"/>
          <p:cNvCxnSpPr>
            <a:cxnSpLocks noChangeShapeType="1"/>
          </p:cNvCxnSpPr>
          <p:nvPr/>
        </p:nvCxnSpPr>
        <p:spPr bwMode="auto">
          <a:xfrm flipH="1">
            <a:off x="4818386" y="4688267"/>
            <a:ext cx="33400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</p:spPr>
      </p:cxnSp>
      <p:cxnSp>
        <p:nvCxnSpPr>
          <p:cNvPr id="54" name="AutoShape 36"/>
          <p:cNvCxnSpPr>
            <a:cxnSpLocks noChangeShapeType="1"/>
          </p:cNvCxnSpPr>
          <p:nvPr/>
        </p:nvCxnSpPr>
        <p:spPr bwMode="auto">
          <a:xfrm>
            <a:off x="4759704" y="4551789"/>
            <a:ext cx="4454" cy="37625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5" name="AutoShape 36"/>
          <p:cNvCxnSpPr>
            <a:cxnSpLocks noChangeShapeType="1"/>
          </p:cNvCxnSpPr>
          <p:nvPr/>
        </p:nvCxnSpPr>
        <p:spPr bwMode="auto">
          <a:xfrm>
            <a:off x="4815846" y="4549249"/>
            <a:ext cx="4454" cy="37625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6" name="AutoShape 44"/>
          <p:cNvCxnSpPr>
            <a:cxnSpLocks noChangeShapeType="1"/>
          </p:cNvCxnSpPr>
          <p:nvPr/>
        </p:nvCxnSpPr>
        <p:spPr bwMode="auto">
          <a:xfrm>
            <a:off x="4263731" y="5953611"/>
            <a:ext cx="360759" cy="9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</p:spPr>
      </p:cxnSp>
      <p:cxnSp>
        <p:nvCxnSpPr>
          <p:cNvPr id="57" name="AutoShape 45"/>
          <p:cNvCxnSpPr>
            <a:cxnSpLocks noChangeShapeType="1"/>
          </p:cNvCxnSpPr>
          <p:nvPr/>
        </p:nvCxnSpPr>
        <p:spPr bwMode="auto">
          <a:xfrm flipH="1">
            <a:off x="4823026" y="5944539"/>
            <a:ext cx="144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</p:spPr>
      </p:cxnSp>
      <p:cxnSp>
        <p:nvCxnSpPr>
          <p:cNvPr id="58" name="AutoShape 36"/>
          <p:cNvCxnSpPr>
            <a:cxnSpLocks noChangeShapeType="1"/>
          </p:cNvCxnSpPr>
          <p:nvPr/>
        </p:nvCxnSpPr>
        <p:spPr bwMode="auto">
          <a:xfrm>
            <a:off x="4643728" y="5594939"/>
            <a:ext cx="4454" cy="37625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59" name="AutoShape 36"/>
          <p:cNvCxnSpPr>
            <a:cxnSpLocks noChangeShapeType="1"/>
          </p:cNvCxnSpPr>
          <p:nvPr/>
        </p:nvCxnSpPr>
        <p:spPr bwMode="auto">
          <a:xfrm>
            <a:off x="4822640" y="5584049"/>
            <a:ext cx="4454" cy="37625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4218990" y="5556719"/>
            <a:ext cx="592340" cy="46127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5077591" y="4093635"/>
            <a:ext cx="2546297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резкость</a:t>
            </a: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  <a:r>
              <a:rPr lang="en-US" sz="2400" b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=/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73464" y="1522427"/>
            <a:ext cx="8399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S. A.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Moiseev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and J.-L. Le Gouët,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Physics B: At. Mol. &amp; Opt. Phys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45,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124003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(2012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Арсланов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47, № 9,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783-789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344"/>
          <p:cNvSpPr>
            <a:spLocks noChangeArrowheads="1"/>
          </p:cNvSpPr>
          <p:nvPr/>
        </p:nvSpPr>
        <p:spPr bwMode="auto">
          <a:xfrm>
            <a:off x="1443045" y="374329"/>
            <a:ext cx="9399786" cy="830997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К широкополосной эффективной квантовой памяти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на </a:t>
            </a:r>
            <a:r>
              <a:rPr lang="en-US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AFC </a:t>
            </a:r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протоколе </a:t>
            </a:r>
            <a:endParaRPr lang="en-US" altLang="ru-RU" dirty="0"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1296" y="73200"/>
            <a:ext cx="357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FF"/>
                </a:solidFill>
              </a:rPr>
              <a:t>Проект улучшения </a:t>
            </a:r>
            <a:r>
              <a:rPr lang="en-US" altLang="ru-RU" b="1" dirty="0" smtClean="0">
                <a:solidFill>
                  <a:srgbClr val="0000FF"/>
                </a:solidFill>
              </a:rPr>
              <a:t>AFC </a:t>
            </a:r>
            <a:r>
              <a:rPr lang="ru-RU" altLang="ru-RU" b="1" dirty="0" smtClean="0">
                <a:solidFill>
                  <a:srgbClr val="0000FF"/>
                </a:solidFill>
              </a:rPr>
              <a:t>протокола</a:t>
            </a:r>
            <a:endParaRPr lang="en-US" alt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ямоугольник 23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1832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31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669782" y="1316160"/>
            <a:ext cx="7047232" cy="2592288"/>
            <a:chOff x="1141016" y="3645024"/>
            <a:chExt cx="7047232" cy="2592288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141016" y="3645024"/>
              <a:ext cx="1298842" cy="468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G(</a:t>
              </a:r>
              <a:r>
                <a:rPr lang="en-US" sz="2400" b="1" dirty="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/</a:t>
              </a:r>
              <a:r>
                <a:rPr lang="en-US" sz="2400" b="1" baseline="-25000" dirty="0" smtClean="0">
                  <a:latin typeface="Calibri" pitchFamily="34" charset="0"/>
                  <a:cs typeface="Arial" pitchFamily="34" charset="0"/>
                </a:rPr>
                <a:t>in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4062492" y="5389784"/>
              <a:ext cx="783252" cy="461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qm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 rot="2735681">
              <a:off x="1893574" y="4295569"/>
              <a:ext cx="740449" cy="1573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475656" y="3754870"/>
              <a:ext cx="5832648" cy="1618346"/>
              <a:chOff x="1475656" y="3645024"/>
              <a:chExt cx="5832648" cy="1618346"/>
            </a:xfrm>
          </p:grpSpPr>
          <p:cxnSp>
            <p:nvCxnSpPr>
              <p:cNvPr id="19" name="AutoShape 12"/>
              <p:cNvCxnSpPr>
                <a:cxnSpLocks noChangeShapeType="1"/>
              </p:cNvCxnSpPr>
              <p:nvPr/>
            </p:nvCxnSpPr>
            <p:spPr bwMode="auto">
              <a:xfrm>
                <a:off x="2915816" y="5205404"/>
                <a:ext cx="2737538" cy="62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</p:cxn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595298" y="4016817"/>
                <a:ext cx="64580" cy="838426"/>
              </a:xfrm>
              <a:custGeom>
                <a:avLst/>
                <a:gdLst/>
                <a:ahLst/>
                <a:cxnLst>
                  <a:cxn ang="0">
                    <a:pos x="5" y="920"/>
                  </a:cxn>
                  <a:cxn ang="0">
                    <a:pos x="8" y="1"/>
                  </a:cxn>
                  <a:cxn ang="0">
                    <a:pos x="55" y="927"/>
                  </a:cxn>
                </a:cxnLst>
                <a:rect l="0" t="0" r="r" b="b"/>
                <a:pathLst>
                  <a:path w="55" h="927">
                    <a:moveTo>
                      <a:pt x="5" y="920"/>
                    </a:moveTo>
                    <a:cubicBezTo>
                      <a:pt x="6" y="767"/>
                      <a:pt x="0" y="0"/>
                      <a:pt x="8" y="1"/>
                    </a:cubicBezTo>
                    <a:cubicBezTo>
                      <a:pt x="16" y="2"/>
                      <a:pt x="38" y="464"/>
                      <a:pt x="55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41876" y="3961379"/>
                <a:ext cx="64580" cy="900000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1796166" y="3942749"/>
                <a:ext cx="5090435" cy="943582"/>
              </a:xfrm>
              <a:custGeom>
                <a:avLst/>
                <a:gdLst>
                  <a:gd name="connsiteX0" fmla="*/ 0 w 8862"/>
                  <a:gd name="connsiteY0" fmla="*/ 9010 h 9251"/>
                  <a:gd name="connsiteX1" fmla="*/ 784 w 8862"/>
                  <a:gd name="connsiteY1" fmla="*/ 8157 h 9251"/>
                  <a:gd name="connsiteX2" fmla="*/ 2444 w 8862"/>
                  <a:gd name="connsiteY2" fmla="*/ 896 h 9251"/>
                  <a:gd name="connsiteX3" fmla="*/ 4185 w 8862"/>
                  <a:gd name="connsiteY3" fmla="*/ 933 h 9251"/>
                  <a:gd name="connsiteX4" fmla="*/ 5744 w 8862"/>
                  <a:gd name="connsiteY4" fmla="*/ 8306 h 9251"/>
                  <a:gd name="connsiteX5" fmla="*/ 8862 w 8862"/>
                  <a:gd name="connsiteY5" fmla="*/ 9251 h 9251"/>
                  <a:gd name="connsiteX0" fmla="*/ 0 w 6482"/>
                  <a:gd name="connsiteY0" fmla="*/ 9739 h 9763"/>
                  <a:gd name="connsiteX1" fmla="*/ 885 w 6482"/>
                  <a:gd name="connsiteY1" fmla="*/ 8817 h 9763"/>
                  <a:gd name="connsiteX2" fmla="*/ 2758 w 6482"/>
                  <a:gd name="connsiteY2" fmla="*/ 969 h 9763"/>
                  <a:gd name="connsiteX3" fmla="*/ 4722 w 6482"/>
                  <a:gd name="connsiteY3" fmla="*/ 1009 h 9763"/>
                  <a:gd name="connsiteX4" fmla="*/ 6482 w 6482"/>
                  <a:gd name="connsiteY4" fmla="*/ 8978 h 9763"/>
                  <a:gd name="connsiteX0" fmla="*/ 0 w 8635"/>
                  <a:gd name="connsiteY0" fmla="*/ 9031 h 9196"/>
                  <a:gd name="connsiteX1" fmla="*/ 2890 w 8635"/>
                  <a:gd name="connsiteY1" fmla="*/ 993 h 9196"/>
                  <a:gd name="connsiteX2" fmla="*/ 5920 w 8635"/>
                  <a:gd name="connsiteY2" fmla="*/ 1033 h 9196"/>
                  <a:gd name="connsiteX3" fmla="*/ 8635 w 8635"/>
                  <a:gd name="connsiteY3" fmla="*/ 9196 h 9196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2703"/>
                  <a:gd name="connsiteY0" fmla="*/ 11689 h 12197"/>
                  <a:gd name="connsiteX1" fmla="*/ 4950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899 w 12703"/>
                  <a:gd name="connsiteY2" fmla="*/ 1348 h 12197"/>
                  <a:gd name="connsiteX3" fmla="*/ 12703 w 12703"/>
                  <a:gd name="connsiteY3" fmla="*/ 12197 h 12197"/>
                  <a:gd name="connsiteX0" fmla="*/ 0 w 12326"/>
                  <a:gd name="connsiteY0" fmla="*/ 11863 h 12207"/>
                  <a:gd name="connsiteX1" fmla="*/ 4164 w 12326"/>
                  <a:gd name="connsiteY1" fmla="*/ 1315 h 12207"/>
                  <a:gd name="connsiteX2" fmla="*/ 8522 w 12326"/>
                  <a:gd name="connsiteY2" fmla="*/ 1358 h 12207"/>
                  <a:gd name="connsiteX3" fmla="*/ 12326 w 12326"/>
                  <a:gd name="connsiteY3" fmla="*/ 12207 h 12207"/>
                  <a:gd name="connsiteX0" fmla="*/ 0 w 12598"/>
                  <a:gd name="connsiteY0" fmla="*/ 11863 h 12207"/>
                  <a:gd name="connsiteX1" fmla="*/ 4164 w 12598"/>
                  <a:gd name="connsiteY1" fmla="*/ 1315 h 12207"/>
                  <a:gd name="connsiteX2" fmla="*/ 8522 w 12598"/>
                  <a:gd name="connsiteY2" fmla="*/ 1358 h 12207"/>
                  <a:gd name="connsiteX3" fmla="*/ 12598 w 12598"/>
                  <a:gd name="connsiteY3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8" h="12207">
                    <a:moveTo>
                      <a:pt x="0" y="11863"/>
                    </a:moveTo>
                    <a:cubicBezTo>
                      <a:pt x="1826" y="9907"/>
                      <a:pt x="2744" y="3066"/>
                      <a:pt x="4164" y="1315"/>
                    </a:cubicBezTo>
                    <a:cubicBezTo>
                      <a:pt x="5584" y="-436"/>
                      <a:pt x="7116" y="-457"/>
                      <a:pt x="8522" y="1358"/>
                    </a:cubicBezTo>
                    <a:cubicBezTo>
                      <a:pt x="9928" y="3173"/>
                      <a:pt x="11024" y="10538"/>
                      <a:pt x="12598" y="1220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2926681" y="4860038"/>
                <a:ext cx="2765296" cy="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120" y="0"/>
                  </a:cxn>
                </a:cxnLst>
                <a:rect l="0" t="0" r="r" b="b"/>
                <a:pathLst>
                  <a:path w="3120" h="10">
                    <a:moveTo>
                      <a:pt x="0" y="10"/>
                    </a:moveTo>
                    <a:cubicBezTo>
                      <a:pt x="518" y="8"/>
                      <a:pt x="2470" y="2"/>
                      <a:pt x="3120" y="0"/>
                    </a:cubicBezTo>
                  </a:path>
                </a:pathLst>
              </a:cu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4196880" y="4786266"/>
                <a:ext cx="592340" cy="46127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en-US" sz="24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3422188" y="4067640"/>
                <a:ext cx="58394" cy="792000"/>
              </a:xfrm>
              <a:custGeom>
                <a:avLst/>
                <a:gdLst/>
                <a:ahLst/>
                <a:cxnLst>
                  <a:cxn ang="0">
                    <a:pos x="0" y="926"/>
                  </a:cxn>
                  <a:cxn ang="0">
                    <a:pos x="11" y="0"/>
                  </a:cxn>
                  <a:cxn ang="0">
                    <a:pos x="58" y="926"/>
                  </a:cxn>
                </a:cxnLst>
                <a:rect l="0" t="0" r="r" b="b"/>
                <a:pathLst>
                  <a:path w="58" h="926">
                    <a:moveTo>
                      <a:pt x="0" y="926"/>
                    </a:moveTo>
                    <a:cubicBezTo>
                      <a:pt x="1" y="772"/>
                      <a:pt x="1" y="0"/>
                      <a:pt x="11" y="0"/>
                    </a:cubicBezTo>
                    <a:cubicBezTo>
                      <a:pt x="21" y="0"/>
                      <a:pt x="41" y="463"/>
                      <a:pt x="58" y="926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3262584" y="4108675"/>
                <a:ext cx="54350" cy="756000"/>
              </a:xfrm>
              <a:custGeom>
                <a:avLst/>
                <a:gdLst/>
                <a:ahLst/>
                <a:cxnLst>
                  <a:cxn ang="0">
                    <a:pos x="0" y="920"/>
                  </a:cxn>
                  <a:cxn ang="0">
                    <a:pos x="11" y="1"/>
                  </a:cxn>
                  <a:cxn ang="0">
                    <a:pos x="58" y="927"/>
                  </a:cxn>
                </a:cxnLst>
                <a:rect l="0" t="0" r="r" b="b"/>
                <a:pathLst>
                  <a:path w="58" h="927">
                    <a:moveTo>
                      <a:pt x="0" y="920"/>
                    </a:moveTo>
                    <a:cubicBezTo>
                      <a:pt x="3" y="767"/>
                      <a:pt x="1" y="0"/>
                      <a:pt x="11" y="1"/>
                    </a:cubicBezTo>
                    <a:cubicBezTo>
                      <a:pt x="21" y="2"/>
                      <a:pt x="41" y="464"/>
                      <a:pt x="58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3769815" y="3985732"/>
                <a:ext cx="63631" cy="864000"/>
              </a:xfrm>
              <a:custGeom>
                <a:avLst/>
                <a:gdLst/>
                <a:ahLst/>
                <a:cxnLst>
                  <a:cxn ang="0">
                    <a:pos x="2" y="922"/>
                  </a:cxn>
                  <a:cxn ang="0">
                    <a:pos x="9" y="1"/>
                  </a:cxn>
                  <a:cxn ang="0">
                    <a:pos x="56" y="927"/>
                  </a:cxn>
                </a:cxnLst>
                <a:rect l="0" t="0" r="r" b="b"/>
                <a:pathLst>
                  <a:path w="56" h="927">
                    <a:moveTo>
                      <a:pt x="2" y="922"/>
                    </a:moveTo>
                    <a:cubicBezTo>
                      <a:pt x="5" y="769"/>
                      <a:pt x="0" y="0"/>
                      <a:pt x="9" y="1"/>
                    </a:cubicBezTo>
                    <a:cubicBezTo>
                      <a:pt x="18" y="2"/>
                      <a:pt x="39" y="464"/>
                      <a:pt x="56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095290" y="4207402"/>
                <a:ext cx="45719" cy="648000"/>
              </a:xfrm>
              <a:custGeom>
                <a:avLst/>
                <a:gdLst/>
                <a:ahLst/>
                <a:cxnLst>
                  <a:cxn ang="0">
                    <a:pos x="0" y="906"/>
                  </a:cxn>
                  <a:cxn ang="0">
                    <a:pos x="21" y="1"/>
                  </a:cxn>
                  <a:cxn ang="0">
                    <a:pos x="49" y="901"/>
                  </a:cxn>
                </a:cxnLst>
                <a:rect l="0" t="0" r="r" b="b"/>
                <a:pathLst>
                  <a:path w="49" h="906">
                    <a:moveTo>
                      <a:pt x="0" y="906"/>
                    </a:moveTo>
                    <a:cubicBezTo>
                      <a:pt x="4" y="757"/>
                      <a:pt x="13" y="2"/>
                      <a:pt x="21" y="1"/>
                    </a:cubicBezTo>
                    <a:cubicBezTo>
                      <a:pt x="29" y="0"/>
                      <a:pt x="43" y="714"/>
                      <a:pt x="49" y="901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052054" y="4013234"/>
                <a:ext cx="59013" cy="840234"/>
              </a:xfrm>
              <a:custGeom>
                <a:avLst/>
                <a:gdLst/>
                <a:ahLst/>
                <a:cxnLst>
                  <a:cxn ang="0">
                    <a:pos x="0" y="922"/>
                  </a:cxn>
                  <a:cxn ang="0">
                    <a:pos x="13" y="1"/>
                  </a:cxn>
                  <a:cxn ang="0">
                    <a:pos x="50" y="929"/>
                  </a:cxn>
                </a:cxnLst>
                <a:rect l="0" t="0" r="r" b="b"/>
                <a:pathLst>
                  <a:path w="50" h="929">
                    <a:moveTo>
                      <a:pt x="0" y="922"/>
                    </a:moveTo>
                    <a:cubicBezTo>
                      <a:pt x="2" y="769"/>
                      <a:pt x="5" y="0"/>
                      <a:pt x="13" y="1"/>
                    </a:cubicBezTo>
                    <a:cubicBezTo>
                      <a:pt x="21" y="2"/>
                      <a:pt x="42" y="736"/>
                      <a:pt x="50" y="929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0" name="AutoShape 36"/>
              <p:cNvCxnSpPr>
                <a:cxnSpLocks noChangeShapeType="1"/>
              </p:cNvCxnSpPr>
              <p:nvPr/>
            </p:nvCxnSpPr>
            <p:spPr bwMode="auto">
              <a:xfrm>
                <a:off x="2929205" y="4858274"/>
                <a:ext cx="4454" cy="3762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1" name="AutoShape 37"/>
              <p:cNvCxnSpPr>
                <a:cxnSpLocks noChangeShapeType="1"/>
              </p:cNvCxnSpPr>
              <p:nvPr/>
            </p:nvCxnSpPr>
            <p:spPr bwMode="auto">
              <a:xfrm>
                <a:off x="5666069" y="4825616"/>
                <a:ext cx="1113" cy="4377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2" name="Text Box 40"/>
              <p:cNvSpPr txBox="1">
                <a:spLocks noChangeArrowheads="1"/>
              </p:cNvSpPr>
              <p:nvPr/>
            </p:nvSpPr>
            <p:spPr bwMode="auto">
              <a:xfrm>
                <a:off x="6087932" y="3645024"/>
                <a:ext cx="788324" cy="3572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en-US" sz="24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2922772" y="4302952"/>
                <a:ext cx="50943" cy="575968"/>
              </a:xfrm>
              <a:custGeom>
                <a:avLst/>
                <a:gdLst/>
                <a:ahLst/>
                <a:cxnLst>
                  <a:cxn ang="0">
                    <a:pos x="0" y="906"/>
                  </a:cxn>
                  <a:cxn ang="0">
                    <a:pos x="21" y="1"/>
                  </a:cxn>
                  <a:cxn ang="0">
                    <a:pos x="49" y="901"/>
                  </a:cxn>
                </a:cxnLst>
                <a:rect l="0" t="0" r="r" b="b"/>
                <a:pathLst>
                  <a:path w="49" h="906">
                    <a:moveTo>
                      <a:pt x="0" y="906"/>
                    </a:moveTo>
                    <a:cubicBezTo>
                      <a:pt x="4" y="757"/>
                      <a:pt x="13" y="2"/>
                      <a:pt x="21" y="1"/>
                    </a:cubicBezTo>
                    <a:cubicBezTo>
                      <a:pt x="29" y="0"/>
                      <a:pt x="43" y="714"/>
                      <a:pt x="49" y="901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4097253" y="3942748"/>
                <a:ext cx="73435" cy="917925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4255515" y="3938918"/>
                <a:ext cx="73435" cy="917925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4423688" y="3943795"/>
                <a:ext cx="64580" cy="900000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4589586" y="3943791"/>
                <a:ext cx="64580" cy="900000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>
                <a:off x="4752754" y="3955513"/>
                <a:ext cx="64580" cy="900000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15" y="0"/>
                  </a:cxn>
                  <a:cxn ang="0">
                    <a:pos x="54" y="917"/>
                  </a:cxn>
                </a:cxnLst>
                <a:rect l="0" t="0" r="r" b="b"/>
                <a:pathLst>
                  <a:path w="54" h="917">
                    <a:moveTo>
                      <a:pt x="0" y="917"/>
                    </a:moveTo>
                    <a:cubicBezTo>
                      <a:pt x="2" y="764"/>
                      <a:pt x="6" y="0"/>
                      <a:pt x="15" y="0"/>
                    </a:cubicBezTo>
                    <a:cubicBezTo>
                      <a:pt x="24" y="0"/>
                      <a:pt x="46" y="726"/>
                      <a:pt x="54" y="91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4906928" y="3981616"/>
                <a:ext cx="63631" cy="864000"/>
              </a:xfrm>
              <a:custGeom>
                <a:avLst/>
                <a:gdLst/>
                <a:ahLst/>
                <a:cxnLst>
                  <a:cxn ang="0">
                    <a:pos x="2" y="922"/>
                  </a:cxn>
                  <a:cxn ang="0">
                    <a:pos x="9" y="1"/>
                  </a:cxn>
                  <a:cxn ang="0">
                    <a:pos x="56" y="927"/>
                  </a:cxn>
                </a:cxnLst>
                <a:rect l="0" t="0" r="r" b="b"/>
                <a:pathLst>
                  <a:path w="56" h="927">
                    <a:moveTo>
                      <a:pt x="2" y="922"/>
                    </a:moveTo>
                    <a:cubicBezTo>
                      <a:pt x="5" y="769"/>
                      <a:pt x="0" y="0"/>
                      <a:pt x="9" y="1"/>
                    </a:cubicBezTo>
                    <a:cubicBezTo>
                      <a:pt x="18" y="2"/>
                      <a:pt x="39" y="464"/>
                      <a:pt x="56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5209869" y="4050054"/>
                <a:ext cx="58763" cy="787952"/>
              </a:xfrm>
              <a:custGeom>
                <a:avLst/>
                <a:gdLst/>
                <a:ahLst/>
                <a:cxnLst>
                  <a:cxn ang="0">
                    <a:pos x="2" y="922"/>
                  </a:cxn>
                  <a:cxn ang="0">
                    <a:pos x="9" y="1"/>
                  </a:cxn>
                  <a:cxn ang="0">
                    <a:pos x="56" y="927"/>
                  </a:cxn>
                </a:cxnLst>
                <a:rect l="0" t="0" r="r" b="b"/>
                <a:pathLst>
                  <a:path w="56" h="927">
                    <a:moveTo>
                      <a:pt x="2" y="922"/>
                    </a:moveTo>
                    <a:cubicBezTo>
                      <a:pt x="5" y="769"/>
                      <a:pt x="0" y="0"/>
                      <a:pt x="9" y="1"/>
                    </a:cubicBezTo>
                    <a:cubicBezTo>
                      <a:pt x="18" y="2"/>
                      <a:pt x="39" y="464"/>
                      <a:pt x="56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5358716" y="4079366"/>
                <a:ext cx="50378" cy="777982"/>
              </a:xfrm>
              <a:custGeom>
                <a:avLst/>
                <a:gdLst/>
                <a:ahLst/>
                <a:cxnLst>
                  <a:cxn ang="0">
                    <a:pos x="0" y="926"/>
                  </a:cxn>
                  <a:cxn ang="0">
                    <a:pos x="11" y="0"/>
                  </a:cxn>
                  <a:cxn ang="0">
                    <a:pos x="58" y="926"/>
                  </a:cxn>
                </a:cxnLst>
                <a:rect l="0" t="0" r="r" b="b"/>
                <a:pathLst>
                  <a:path w="58" h="926">
                    <a:moveTo>
                      <a:pt x="0" y="926"/>
                    </a:moveTo>
                    <a:cubicBezTo>
                      <a:pt x="1" y="772"/>
                      <a:pt x="1" y="0"/>
                      <a:pt x="11" y="0"/>
                    </a:cubicBezTo>
                    <a:cubicBezTo>
                      <a:pt x="21" y="0"/>
                      <a:pt x="41" y="463"/>
                      <a:pt x="58" y="926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5506078" y="4148573"/>
                <a:ext cx="50513" cy="693691"/>
              </a:xfrm>
              <a:custGeom>
                <a:avLst/>
                <a:gdLst/>
                <a:ahLst/>
                <a:cxnLst>
                  <a:cxn ang="0">
                    <a:pos x="0" y="920"/>
                  </a:cxn>
                  <a:cxn ang="0">
                    <a:pos x="11" y="1"/>
                  </a:cxn>
                  <a:cxn ang="0">
                    <a:pos x="58" y="927"/>
                  </a:cxn>
                </a:cxnLst>
                <a:rect l="0" t="0" r="r" b="b"/>
                <a:pathLst>
                  <a:path w="58" h="927">
                    <a:moveTo>
                      <a:pt x="0" y="920"/>
                    </a:moveTo>
                    <a:cubicBezTo>
                      <a:pt x="3" y="767"/>
                      <a:pt x="1" y="0"/>
                      <a:pt x="11" y="1"/>
                    </a:cubicBezTo>
                    <a:cubicBezTo>
                      <a:pt x="21" y="2"/>
                      <a:pt x="41" y="464"/>
                      <a:pt x="58" y="927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5646258" y="4267460"/>
                <a:ext cx="45719" cy="573984"/>
              </a:xfrm>
              <a:custGeom>
                <a:avLst/>
                <a:gdLst/>
                <a:ahLst/>
                <a:cxnLst>
                  <a:cxn ang="0">
                    <a:pos x="0" y="906"/>
                  </a:cxn>
                  <a:cxn ang="0">
                    <a:pos x="21" y="1"/>
                  </a:cxn>
                  <a:cxn ang="0">
                    <a:pos x="49" y="901"/>
                  </a:cxn>
                </a:cxnLst>
                <a:rect l="0" t="0" r="r" b="b"/>
                <a:pathLst>
                  <a:path w="49" h="906">
                    <a:moveTo>
                      <a:pt x="0" y="906"/>
                    </a:moveTo>
                    <a:cubicBezTo>
                      <a:pt x="4" y="757"/>
                      <a:pt x="13" y="2"/>
                      <a:pt x="21" y="1"/>
                    </a:cubicBezTo>
                    <a:cubicBezTo>
                      <a:pt x="29" y="0"/>
                      <a:pt x="43" y="714"/>
                      <a:pt x="49" y="901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44" name="AutoShape 44"/>
              <p:cNvCxnSpPr>
                <a:cxnSpLocks noChangeShapeType="1"/>
              </p:cNvCxnSpPr>
              <p:nvPr/>
            </p:nvCxnSpPr>
            <p:spPr bwMode="auto">
              <a:xfrm>
                <a:off x="2699073" y="4191720"/>
                <a:ext cx="360759" cy="90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cxnSp>
            <p:nvCxnSpPr>
              <p:cNvPr id="45" name="AutoShape 45"/>
              <p:cNvCxnSpPr>
                <a:cxnSpLocks noChangeShapeType="1"/>
              </p:cNvCxnSpPr>
              <p:nvPr/>
            </p:nvCxnSpPr>
            <p:spPr bwMode="auto">
              <a:xfrm flipH="1">
                <a:off x="5565033" y="4148573"/>
                <a:ext cx="1392402" cy="47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1814413" y="4310289"/>
                <a:ext cx="1224377" cy="563802"/>
              </a:xfrm>
              <a:custGeom>
                <a:avLst/>
                <a:gdLst>
                  <a:gd name="connsiteX0" fmla="*/ 0 w 8862"/>
                  <a:gd name="connsiteY0" fmla="*/ 9010 h 9251"/>
                  <a:gd name="connsiteX1" fmla="*/ 784 w 8862"/>
                  <a:gd name="connsiteY1" fmla="*/ 8157 h 9251"/>
                  <a:gd name="connsiteX2" fmla="*/ 2444 w 8862"/>
                  <a:gd name="connsiteY2" fmla="*/ 896 h 9251"/>
                  <a:gd name="connsiteX3" fmla="*/ 4185 w 8862"/>
                  <a:gd name="connsiteY3" fmla="*/ 933 h 9251"/>
                  <a:gd name="connsiteX4" fmla="*/ 5744 w 8862"/>
                  <a:gd name="connsiteY4" fmla="*/ 8306 h 9251"/>
                  <a:gd name="connsiteX5" fmla="*/ 8862 w 8862"/>
                  <a:gd name="connsiteY5" fmla="*/ 9251 h 9251"/>
                  <a:gd name="connsiteX0" fmla="*/ 0 w 6482"/>
                  <a:gd name="connsiteY0" fmla="*/ 9739 h 9763"/>
                  <a:gd name="connsiteX1" fmla="*/ 885 w 6482"/>
                  <a:gd name="connsiteY1" fmla="*/ 8817 h 9763"/>
                  <a:gd name="connsiteX2" fmla="*/ 2758 w 6482"/>
                  <a:gd name="connsiteY2" fmla="*/ 969 h 9763"/>
                  <a:gd name="connsiteX3" fmla="*/ 4722 w 6482"/>
                  <a:gd name="connsiteY3" fmla="*/ 1009 h 9763"/>
                  <a:gd name="connsiteX4" fmla="*/ 6482 w 6482"/>
                  <a:gd name="connsiteY4" fmla="*/ 8978 h 9763"/>
                  <a:gd name="connsiteX0" fmla="*/ 0 w 8635"/>
                  <a:gd name="connsiteY0" fmla="*/ 9031 h 9196"/>
                  <a:gd name="connsiteX1" fmla="*/ 2890 w 8635"/>
                  <a:gd name="connsiteY1" fmla="*/ 993 h 9196"/>
                  <a:gd name="connsiteX2" fmla="*/ 5920 w 8635"/>
                  <a:gd name="connsiteY2" fmla="*/ 1033 h 9196"/>
                  <a:gd name="connsiteX3" fmla="*/ 8635 w 8635"/>
                  <a:gd name="connsiteY3" fmla="*/ 9196 h 9196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2703"/>
                  <a:gd name="connsiteY0" fmla="*/ 11689 h 12197"/>
                  <a:gd name="connsiteX1" fmla="*/ 4950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899 w 12703"/>
                  <a:gd name="connsiteY2" fmla="*/ 1348 h 12197"/>
                  <a:gd name="connsiteX3" fmla="*/ 12703 w 12703"/>
                  <a:gd name="connsiteY3" fmla="*/ 12197 h 12197"/>
                  <a:gd name="connsiteX0" fmla="*/ 0 w 12326"/>
                  <a:gd name="connsiteY0" fmla="*/ 11863 h 12207"/>
                  <a:gd name="connsiteX1" fmla="*/ 4164 w 12326"/>
                  <a:gd name="connsiteY1" fmla="*/ 1315 h 12207"/>
                  <a:gd name="connsiteX2" fmla="*/ 8522 w 12326"/>
                  <a:gd name="connsiteY2" fmla="*/ 1358 h 12207"/>
                  <a:gd name="connsiteX3" fmla="*/ 12326 w 12326"/>
                  <a:gd name="connsiteY3" fmla="*/ 12207 h 12207"/>
                  <a:gd name="connsiteX0" fmla="*/ 0 w 12326"/>
                  <a:gd name="connsiteY0" fmla="*/ 11352 h 11696"/>
                  <a:gd name="connsiteX1" fmla="*/ 3689 w 12326"/>
                  <a:gd name="connsiteY1" fmla="*/ 1587 h 11696"/>
                  <a:gd name="connsiteX2" fmla="*/ 4164 w 12326"/>
                  <a:gd name="connsiteY2" fmla="*/ 804 h 11696"/>
                  <a:gd name="connsiteX3" fmla="*/ 8522 w 12326"/>
                  <a:gd name="connsiteY3" fmla="*/ 847 h 11696"/>
                  <a:gd name="connsiteX4" fmla="*/ 12326 w 12326"/>
                  <a:gd name="connsiteY4" fmla="*/ 11696 h 11696"/>
                  <a:gd name="connsiteX0" fmla="*/ 0 w 12326"/>
                  <a:gd name="connsiteY0" fmla="*/ 11374 h 11718"/>
                  <a:gd name="connsiteX1" fmla="*/ 3563 w 12326"/>
                  <a:gd name="connsiteY1" fmla="*/ 2157 h 11718"/>
                  <a:gd name="connsiteX2" fmla="*/ 4164 w 12326"/>
                  <a:gd name="connsiteY2" fmla="*/ 826 h 11718"/>
                  <a:gd name="connsiteX3" fmla="*/ 8522 w 12326"/>
                  <a:gd name="connsiteY3" fmla="*/ 869 h 11718"/>
                  <a:gd name="connsiteX4" fmla="*/ 12326 w 12326"/>
                  <a:gd name="connsiteY4" fmla="*/ 11718 h 11718"/>
                  <a:gd name="connsiteX0" fmla="*/ 0 w 12326"/>
                  <a:gd name="connsiteY0" fmla="*/ 11661 h 12005"/>
                  <a:gd name="connsiteX1" fmla="*/ 3563 w 12326"/>
                  <a:gd name="connsiteY1" fmla="*/ 2444 h 12005"/>
                  <a:gd name="connsiteX2" fmla="*/ 5086 w 12326"/>
                  <a:gd name="connsiteY2" fmla="*/ 456 h 12005"/>
                  <a:gd name="connsiteX3" fmla="*/ 8522 w 12326"/>
                  <a:gd name="connsiteY3" fmla="*/ 1156 h 12005"/>
                  <a:gd name="connsiteX4" fmla="*/ 12326 w 12326"/>
                  <a:gd name="connsiteY4" fmla="*/ 12005 h 12005"/>
                  <a:gd name="connsiteX0" fmla="*/ 0 w 12326"/>
                  <a:gd name="connsiteY0" fmla="*/ 11592 h 11936"/>
                  <a:gd name="connsiteX1" fmla="*/ 3563 w 12326"/>
                  <a:gd name="connsiteY1" fmla="*/ 2375 h 11936"/>
                  <a:gd name="connsiteX2" fmla="*/ 4045 w 12326"/>
                  <a:gd name="connsiteY2" fmla="*/ 1126 h 11936"/>
                  <a:gd name="connsiteX3" fmla="*/ 5086 w 12326"/>
                  <a:gd name="connsiteY3" fmla="*/ 387 h 11936"/>
                  <a:gd name="connsiteX4" fmla="*/ 8522 w 12326"/>
                  <a:gd name="connsiteY4" fmla="*/ 1087 h 11936"/>
                  <a:gd name="connsiteX5" fmla="*/ 12326 w 12326"/>
                  <a:gd name="connsiteY5" fmla="*/ 11936 h 11936"/>
                  <a:gd name="connsiteX0" fmla="*/ 0 w 12326"/>
                  <a:gd name="connsiteY0" fmla="*/ 11592 h 11936"/>
                  <a:gd name="connsiteX1" fmla="*/ 3186 w 12326"/>
                  <a:gd name="connsiteY1" fmla="*/ 3426 h 11936"/>
                  <a:gd name="connsiteX2" fmla="*/ 3563 w 12326"/>
                  <a:gd name="connsiteY2" fmla="*/ 2375 h 11936"/>
                  <a:gd name="connsiteX3" fmla="*/ 4045 w 12326"/>
                  <a:gd name="connsiteY3" fmla="*/ 1126 h 11936"/>
                  <a:gd name="connsiteX4" fmla="*/ 5086 w 12326"/>
                  <a:gd name="connsiteY4" fmla="*/ 387 h 11936"/>
                  <a:gd name="connsiteX5" fmla="*/ 8522 w 12326"/>
                  <a:gd name="connsiteY5" fmla="*/ 1087 h 11936"/>
                  <a:gd name="connsiteX6" fmla="*/ 12326 w 12326"/>
                  <a:gd name="connsiteY6" fmla="*/ 11936 h 11936"/>
                  <a:gd name="connsiteX0" fmla="*/ 0 w 12326"/>
                  <a:gd name="connsiteY0" fmla="*/ 11592 h 11936"/>
                  <a:gd name="connsiteX1" fmla="*/ 1740 w 12326"/>
                  <a:gd name="connsiteY1" fmla="*/ 7151 h 11936"/>
                  <a:gd name="connsiteX2" fmla="*/ 3186 w 12326"/>
                  <a:gd name="connsiteY2" fmla="*/ 3426 h 11936"/>
                  <a:gd name="connsiteX3" fmla="*/ 3563 w 12326"/>
                  <a:gd name="connsiteY3" fmla="*/ 237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12326"/>
                  <a:gd name="connsiteY0" fmla="*/ 11592 h 11936"/>
                  <a:gd name="connsiteX1" fmla="*/ 1803 w 12326"/>
                  <a:gd name="connsiteY1" fmla="*/ 7480 h 11936"/>
                  <a:gd name="connsiteX2" fmla="*/ 3186 w 12326"/>
                  <a:gd name="connsiteY2" fmla="*/ 3426 h 11936"/>
                  <a:gd name="connsiteX3" fmla="*/ 3563 w 12326"/>
                  <a:gd name="connsiteY3" fmla="*/ 237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12326"/>
                  <a:gd name="connsiteY0" fmla="*/ 11592 h 11936"/>
                  <a:gd name="connsiteX1" fmla="*/ 1803 w 12326"/>
                  <a:gd name="connsiteY1" fmla="*/ 7480 h 11936"/>
                  <a:gd name="connsiteX2" fmla="*/ 3186 w 12326"/>
                  <a:gd name="connsiteY2" fmla="*/ 3426 h 11936"/>
                  <a:gd name="connsiteX3" fmla="*/ 3563 w 12326"/>
                  <a:gd name="connsiteY3" fmla="*/ 226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8522"/>
                  <a:gd name="connsiteY0" fmla="*/ 11592 h 11592"/>
                  <a:gd name="connsiteX1" fmla="*/ 1803 w 8522"/>
                  <a:gd name="connsiteY1" fmla="*/ 7480 h 11592"/>
                  <a:gd name="connsiteX2" fmla="*/ 3186 w 8522"/>
                  <a:gd name="connsiteY2" fmla="*/ 3426 h 11592"/>
                  <a:gd name="connsiteX3" fmla="*/ 3563 w 8522"/>
                  <a:gd name="connsiteY3" fmla="*/ 2265 h 11592"/>
                  <a:gd name="connsiteX4" fmla="*/ 4045 w 8522"/>
                  <a:gd name="connsiteY4" fmla="*/ 1126 h 11592"/>
                  <a:gd name="connsiteX5" fmla="*/ 5086 w 8522"/>
                  <a:gd name="connsiteY5" fmla="*/ 387 h 11592"/>
                  <a:gd name="connsiteX6" fmla="*/ 8522 w 8522"/>
                  <a:gd name="connsiteY6" fmla="*/ 1087 h 11592"/>
                  <a:gd name="connsiteX0" fmla="*/ 0 w 5968"/>
                  <a:gd name="connsiteY0" fmla="*/ 9666 h 9666"/>
                  <a:gd name="connsiteX1" fmla="*/ 2116 w 5968"/>
                  <a:gd name="connsiteY1" fmla="*/ 6119 h 9666"/>
                  <a:gd name="connsiteX2" fmla="*/ 3739 w 5968"/>
                  <a:gd name="connsiteY2" fmla="*/ 2621 h 9666"/>
                  <a:gd name="connsiteX3" fmla="*/ 4181 w 5968"/>
                  <a:gd name="connsiteY3" fmla="*/ 1620 h 9666"/>
                  <a:gd name="connsiteX4" fmla="*/ 4747 w 5968"/>
                  <a:gd name="connsiteY4" fmla="*/ 637 h 9666"/>
                  <a:gd name="connsiteX5" fmla="*/ 5968 w 5968"/>
                  <a:gd name="connsiteY5" fmla="*/ 0 h 9666"/>
                  <a:gd name="connsiteX0" fmla="*/ 0 w 8846"/>
                  <a:gd name="connsiteY0" fmla="*/ 9348 h 10003"/>
                  <a:gd name="connsiteX1" fmla="*/ 3546 w 8846"/>
                  <a:gd name="connsiteY1" fmla="*/ 5678 h 10003"/>
                  <a:gd name="connsiteX2" fmla="*/ 6265 w 8846"/>
                  <a:gd name="connsiteY2" fmla="*/ 2060 h 10003"/>
                  <a:gd name="connsiteX3" fmla="*/ 7006 w 8846"/>
                  <a:gd name="connsiteY3" fmla="*/ 1024 h 10003"/>
                  <a:gd name="connsiteX4" fmla="*/ 7954 w 8846"/>
                  <a:gd name="connsiteY4" fmla="*/ 7 h 10003"/>
                  <a:gd name="connsiteX5" fmla="*/ 8846 w 8846"/>
                  <a:gd name="connsiteY5" fmla="*/ 10003 h 10003"/>
                  <a:gd name="connsiteX0" fmla="*/ 0 w 10000"/>
                  <a:gd name="connsiteY0" fmla="*/ 9338 h 10108"/>
                  <a:gd name="connsiteX1" fmla="*/ 4009 w 10000"/>
                  <a:gd name="connsiteY1" fmla="*/ 5669 h 10108"/>
                  <a:gd name="connsiteX2" fmla="*/ 7082 w 10000"/>
                  <a:gd name="connsiteY2" fmla="*/ 2052 h 10108"/>
                  <a:gd name="connsiteX3" fmla="*/ 7920 w 10000"/>
                  <a:gd name="connsiteY3" fmla="*/ 1017 h 10108"/>
                  <a:gd name="connsiteX4" fmla="*/ 8992 w 10000"/>
                  <a:gd name="connsiteY4" fmla="*/ 0 h 10108"/>
                  <a:gd name="connsiteX5" fmla="*/ 9271 w 10000"/>
                  <a:gd name="connsiteY5" fmla="*/ 9089 h 10108"/>
                  <a:gd name="connsiteX6" fmla="*/ 10000 w 10000"/>
                  <a:gd name="connsiteY6" fmla="*/ 9993 h 10108"/>
                  <a:gd name="connsiteX0" fmla="*/ 0 w 10000"/>
                  <a:gd name="connsiteY0" fmla="*/ 9338 h 10468"/>
                  <a:gd name="connsiteX1" fmla="*/ 4009 w 10000"/>
                  <a:gd name="connsiteY1" fmla="*/ 5669 h 10468"/>
                  <a:gd name="connsiteX2" fmla="*/ 7082 w 10000"/>
                  <a:gd name="connsiteY2" fmla="*/ 2052 h 10468"/>
                  <a:gd name="connsiteX3" fmla="*/ 7920 w 10000"/>
                  <a:gd name="connsiteY3" fmla="*/ 1017 h 10468"/>
                  <a:gd name="connsiteX4" fmla="*/ 8992 w 10000"/>
                  <a:gd name="connsiteY4" fmla="*/ 0 h 10468"/>
                  <a:gd name="connsiteX5" fmla="*/ 9178 w 10000"/>
                  <a:gd name="connsiteY5" fmla="*/ 9675 h 10468"/>
                  <a:gd name="connsiteX6" fmla="*/ 10000 w 10000"/>
                  <a:gd name="connsiteY6" fmla="*/ 9993 h 10468"/>
                  <a:gd name="connsiteX0" fmla="*/ 0 w 10000"/>
                  <a:gd name="connsiteY0" fmla="*/ 9338 h 10754"/>
                  <a:gd name="connsiteX1" fmla="*/ 4009 w 10000"/>
                  <a:gd name="connsiteY1" fmla="*/ 5669 h 10754"/>
                  <a:gd name="connsiteX2" fmla="*/ 7082 w 10000"/>
                  <a:gd name="connsiteY2" fmla="*/ 2052 h 10754"/>
                  <a:gd name="connsiteX3" fmla="*/ 7920 w 10000"/>
                  <a:gd name="connsiteY3" fmla="*/ 1017 h 10754"/>
                  <a:gd name="connsiteX4" fmla="*/ 8992 w 10000"/>
                  <a:gd name="connsiteY4" fmla="*/ 0 h 10754"/>
                  <a:gd name="connsiteX5" fmla="*/ 9178 w 10000"/>
                  <a:gd name="connsiteY5" fmla="*/ 9675 h 10754"/>
                  <a:gd name="connsiteX6" fmla="*/ 9504 w 10000"/>
                  <a:gd name="connsiteY6" fmla="*/ 10555 h 10754"/>
                  <a:gd name="connsiteX7" fmla="*/ 10000 w 10000"/>
                  <a:gd name="connsiteY7" fmla="*/ 9993 h 10754"/>
                  <a:gd name="connsiteX0" fmla="*/ 0 w 10000"/>
                  <a:gd name="connsiteY0" fmla="*/ 9338 h 10558"/>
                  <a:gd name="connsiteX1" fmla="*/ 4009 w 10000"/>
                  <a:gd name="connsiteY1" fmla="*/ 5669 h 10558"/>
                  <a:gd name="connsiteX2" fmla="*/ 7082 w 10000"/>
                  <a:gd name="connsiteY2" fmla="*/ 2052 h 10558"/>
                  <a:gd name="connsiteX3" fmla="*/ 7920 w 10000"/>
                  <a:gd name="connsiteY3" fmla="*/ 1017 h 10558"/>
                  <a:gd name="connsiteX4" fmla="*/ 8992 w 10000"/>
                  <a:gd name="connsiteY4" fmla="*/ 0 h 10558"/>
                  <a:gd name="connsiteX5" fmla="*/ 9178 w 10000"/>
                  <a:gd name="connsiteY5" fmla="*/ 9675 h 10558"/>
                  <a:gd name="connsiteX6" fmla="*/ 9504 w 10000"/>
                  <a:gd name="connsiteY6" fmla="*/ 10066 h 10558"/>
                  <a:gd name="connsiteX7" fmla="*/ 10000 w 10000"/>
                  <a:gd name="connsiteY7" fmla="*/ 9993 h 10558"/>
                  <a:gd name="connsiteX0" fmla="*/ 0 w 10000"/>
                  <a:gd name="connsiteY0" fmla="*/ 9338 h 10042"/>
                  <a:gd name="connsiteX1" fmla="*/ 4009 w 10000"/>
                  <a:gd name="connsiteY1" fmla="*/ 5669 h 10042"/>
                  <a:gd name="connsiteX2" fmla="*/ 7082 w 10000"/>
                  <a:gd name="connsiteY2" fmla="*/ 2052 h 10042"/>
                  <a:gd name="connsiteX3" fmla="*/ 7920 w 10000"/>
                  <a:gd name="connsiteY3" fmla="*/ 1017 h 10042"/>
                  <a:gd name="connsiteX4" fmla="*/ 8992 w 10000"/>
                  <a:gd name="connsiteY4" fmla="*/ 0 h 10042"/>
                  <a:gd name="connsiteX5" fmla="*/ 9178 w 10000"/>
                  <a:gd name="connsiteY5" fmla="*/ 9675 h 10042"/>
                  <a:gd name="connsiteX6" fmla="*/ 9271 w 10000"/>
                  <a:gd name="connsiteY6" fmla="*/ 6352 h 10042"/>
                  <a:gd name="connsiteX7" fmla="*/ 10000 w 10000"/>
                  <a:gd name="connsiteY7" fmla="*/ 9993 h 10042"/>
                  <a:gd name="connsiteX0" fmla="*/ 0 w 10000"/>
                  <a:gd name="connsiteY0" fmla="*/ 9338 h 10421"/>
                  <a:gd name="connsiteX1" fmla="*/ 4009 w 10000"/>
                  <a:gd name="connsiteY1" fmla="*/ 5669 h 10421"/>
                  <a:gd name="connsiteX2" fmla="*/ 7082 w 10000"/>
                  <a:gd name="connsiteY2" fmla="*/ 2052 h 10421"/>
                  <a:gd name="connsiteX3" fmla="*/ 7920 w 10000"/>
                  <a:gd name="connsiteY3" fmla="*/ 1017 h 10421"/>
                  <a:gd name="connsiteX4" fmla="*/ 8992 w 10000"/>
                  <a:gd name="connsiteY4" fmla="*/ 0 h 10421"/>
                  <a:gd name="connsiteX5" fmla="*/ 9178 w 10000"/>
                  <a:gd name="connsiteY5" fmla="*/ 9675 h 10421"/>
                  <a:gd name="connsiteX6" fmla="*/ 9457 w 10000"/>
                  <a:gd name="connsiteY6" fmla="*/ 9577 h 10421"/>
                  <a:gd name="connsiteX7" fmla="*/ 10000 w 10000"/>
                  <a:gd name="connsiteY7" fmla="*/ 9993 h 10421"/>
                  <a:gd name="connsiteX0" fmla="*/ 0 w 10453"/>
                  <a:gd name="connsiteY0" fmla="*/ 9338 h 10470"/>
                  <a:gd name="connsiteX1" fmla="*/ 4009 w 10453"/>
                  <a:gd name="connsiteY1" fmla="*/ 5669 h 10470"/>
                  <a:gd name="connsiteX2" fmla="*/ 7082 w 10453"/>
                  <a:gd name="connsiteY2" fmla="*/ 2052 h 10470"/>
                  <a:gd name="connsiteX3" fmla="*/ 7920 w 10453"/>
                  <a:gd name="connsiteY3" fmla="*/ 1017 h 10470"/>
                  <a:gd name="connsiteX4" fmla="*/ 8992 w 10453"/>
                  <a:gd name="connsiteY4" fmla="*/ 0 h 10470"/>
                  <a:gd name="connsiteX5" fmla="*/ 9178 w 10453"/>
                  <a:gd name="connsiteY5" fmla="*/ 9675 h 10470"/>
                  <a:gd name="connsiteX6" fmla="*/ 10435 w 10453"/>
                  <a:gd name="connsiteY6" fmla="*/ 9772 h 10470"/>
                  <a:gd name="connsiteX7" fmla="*/ 10000 w 10453"/>
                  <a:gd name="connsiteY7" fmla="*/ 9993 h 10470"/>
                  <a:gd name="connsiteX0" fmla="*/ 0 w 10453"/>
                  <a:gd name="connsiteY0" fmla="*/ 9338 h 10013"/>
                  <a:gd name="connsiteX1" fmla="*/ 4009 w 10453"/>
                  <a:gd name="connsiteY1" fmla="*/ 5669 h 10013"/>
                  <a:gd name="connsiteX2" fmla="*/ 7082 w 10453"/>
                  <a:gd name="connsiteY2" fmla="*/ 2052 h 10013"/>
                  <a:gd name="connsiteX3" fmla="*/ 7920 w 10453"/>
                  <a:gd name="connsiteY3" fmla="*/ 1017 h 10013"/>
                  <a:gd name="connsiteX4" fmla="*/ 8992 w 10453"/>
                  <a:gd name="connsiteY4" fmla="*/ 0 h 10013"/>
                  <a:gd name="connsiteX5" fmla="*/ 9085 w 10453"/>
                  <a:gd name="connsiteY5" fmla="*/ 6548 h 10013"/>
                  <a:gd name="connsiteX6" fmla="*/ 10435 w 10453"/>
                  <a:gd name="connsiteY6" fmla="*/ 9772 h 10013"/>
                  <a:gd name="connsiteX7" fmla="*/ 10000 w 10453"/>
                  <a:gd name="connsiteY7" fmla="*/ 9993 h 10013"/>
                  <a:gd name="connsiteX0" fmla="*/ 0 w 10000"/>
                  <a:gd name="connsiteY0" fmla="*/ 9338 h 10013"/>
                  <a:gd name="connsiteX1" fmla="*/ 4009 w 10000"/>
                  <a:gd name="connsiteY1" fmla="*/ 5669 h 10013"/>
                  <a:gd name="connsiteX2" fmla="*/ 7082 w 10000"/>
                  <a:gd name="connsiteY2" fmla="*/ 2052 h 10013"/>
                  <a:gd name="connsiteX3" fmla="*/ 7920 w 10000"/>
                  <a:gd name="connsiteY3" fmla="*/ 1017 h 10013"/>
                  <a:gd name="connsiteX4" fmla="*/ 8992 w 10000"/>
                  <a:gd name="connsiteY4" fmla="*/ 0 h 10013"/>
                  <a:gd name="connsiteX5" fmla="*/ 9085 w 10000"/>
                  <a:gd name="connsiteY5" fmla="*/ 6548 h 10013"/>
                  <a:gd name="connsiteX6" fmla="*/ 9131 w 10000"/>
                  <a:gd name="connsiteY6" fmla="*/ 9772 h 10013"/>
                  <a:gd name="connsiteX7" fmla="*/ 10000 w 10000"/>
                  <a:gd name="connsiteY7" fmla="*/ 9993 h 10013"/>
                  <a:gd name="connsiteX0" fmla="*/ 0 w 10000"/>
                  <a:gd name="connsiteY0" fmla="*/ 9338 h 10013"/>
                  <a:gd name="connsiteX1" fmla="*/ 4009 w 10000"/>
                  <a:gd name="connsiteY1" fmla="*/ 5669 h 10013"/>
                  <a:gd name="connsiteX2" fmla="*/ 7082 w 10000"/>
                  <a:gd name="connsiteY2" fmla="*/ 2052 h 10013"/>
                  <a:gd name="connsiteX3" fmla="*/ 7920 w 10000"/>
                  <a:gd name="connsiteY3" fmla="*/ 1017 h 10013"/>
                  <a:gd name="connsiteX4" fmla="*/ 8992 w 10000"/>
                  <a:gd name="connsiteY4" fmla="*/ 0 h 10013"/>
                  <a:gd name="connsiteX5" fmla="*/ 9085 w 10000"/>
                  <a:gd name="connsiteY5" fmla="*/ 6548 h 10013"/>
                  <a:gd name="connsiteX6" fmla="*/ 9317 w 10000"/>
                  <a:gd name="connsiteY6" fmla="*/ 9772 h 10013"/>
                  <a:gd name="connsiteX7" fmla="*/ 10000 w 10000"/>
                  <a:gd name="connsiteY7" fmla="*/ 9993 h 10013"/>
                  <a:gd name="connsiteX0" fmla="*/ 0 w 10000"/>
                  <a:gd name="connsiteY0" fmla="*/ 9338 h 10005"/>
                  <a:gd name="connsiteX1" fmla="*/ 4009 w 10000"/>
                  <a:gd name="connsiteY1" fmla="*/ 5669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4428 w 10000"/>
                  <a:gd name="connsiteY1" fmla="*/ 5180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4428 w 10000"/>
                  <a:gd name="connsiteY1" fmla="*/ 5669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2145 w 10000"/>
                  <a:gd name="connsiteY1" fmla="*/ 7623 h 10005"/>
                  <a:gd name="connsiteX2" fmla="*/ 4428 w 10000"/>
                  <a:gd name="connsiteY2" fmla="*/ 5669 h 10005"/>
                  <a:gd name="connsiteX3" fmla="*/ 7082 w 10000"/>
                  <a:gd name="connsiteY3" fmla="*/ 2052 h 10005"/>
                  <a:gd name="connsiteX4" fmla="*/ 7920 w 10000"/>
                  <a:gd name="connsiteY4" fmla="*/ 1017 h 10005"/>
                  <a:gd name="connsiteX5" fmla="*/ 8992 w 10000"/>
                  <a:gd name="connsiteY5" fmla="*/ 0 h 10005"/>
                  <a:gd name="connsiteX6" fmla="*/ 9085 w 10000"/>
                  <a:gd name="connsiteY6" fmla="*/ 6548 h 10005"/>
                  <a:gd name="connsiteX7" fmla="*/ 9224 w 10000"/>
                  <a:gd name="connsiteY7" fmla="*/ 9577 h 10005"/>
                  <a:gd name="connsiteX8" fmla="*/ 10000 w 10000"/>
                  <a:gd name="connsiteY8" fmla="*/ 9993 h 10005"/>
                  <a:gd name="connsiteX0" fmla="*/ 0 w 10000"/>
                  <a:gd name="connsiteY0" fmla="*/ 9338 h 10005"/>
                  <a:gd name="connsiteX1" fmla="*/ 2471 w 10000"/>
                  <a:gd name="connsiteY1" fmla="*/ 7818 h 10005"/>
                  <a:gd name="connsiteX2" fmla="*/ 4428 w 10000"/>
                  <a:gd name="connsiteY2" fmla="*/ 5669 h 10005"/>
                  <a:gd name="connsiteX3" fmla="*/ 7082 w 10000"/>
                  <a:gd name="connsiteY3" fmla="*/ 2052 h 10005"/>
                  <a:gd name="connsiteX4" fmla="*/ 7920 w 10000"/>
                  <a:gd name="connsiteY4" fmla="*/ 1017 h 10005"/>
                  <a:gd name="connsiteX5" fmla="*/ 8992 w 10000"/>
                  <a:gd name="connsiteY5" fmla="*/ 0 h 10005"/>
                  <a:gd name="connsiteX6" fmla="*/ 9085 w 10000"/>
                  <a:gd name="connsiteY6" fmla="*/ 6548 h 10005"/>
                  <a:gd name="connsiteX7" fmla="*/ 9224 w 10000"/>
                  <a:gd name="connsiteY7" fmla="*/ 9577 h 10005"/>
                  <a:gd name="connsiteX8" fmla="*/ 10000 w 10000"/>
                  <a:gd name="connsiteY8" fmla="*/ 9993 h 10005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7082 w 10000"/>
                  <a:gd name="connsiteY3" fmla="*/ 2443 h 10396"/>
                  <a:gd name="connsiteX4" fmla="*/ 7920 w 10000"/>
                  <a:gd name="connsiteY4" fmla="*/ 1408 h 10396"/>
                  <a:gd name="connsiteX5" fmla="*/ 8992 w 10000"/>
                  <a:gd name="connsiteY5" fmla="*/ 0 h 10396"/>
                  <a:gd name="connsiteX6" fmla="*/ 9085 w 10000"/>
                  <a:gd name="connsiteY6" fmla="*/ 6939 h 10396"/>
                  <a:gd name="connsiteX7" fmla="*/ 9224 w 10000"/>
                  <a:gd name="connsiteY7" fmla="*/ 9968 h 10396"/>
                  <a:gd name="connsiteX8" fmla="*/ 10000 w 10000"/>
                  <a:gd name="connsiteY8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920 w 10000"/>
                  <a:gd name="connsiteY4" fmla="*/ 1408 h 10396"/>
                  <a:gd name="connsiteX5" fmla="*/ 8992 w 10000"/>
                  <a:gd name="connsiteY5" fmla="*/ 0 h 10396"/>
                  <a:gd name="connsiteX6" fmla="*/ 9085 w 10000"/>
                  <a:gd name="connsiteY6" fmla="*/ 6939 h 10396"/>
                  <a:gd name="connsiteX7" fmla="*/ 9224 w 10000"/>
                  <a:gd name="connsiteY7" fmla="*/ 9968 h 10396"/>
                  <a:gd name="connsiteX8" fmla="*/ 10000 w 10000"/>
                  <a:gd name="connsiteY8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175 w 10000"/>
                  <a:gd name="connsiteY4" fmla="*/ 2542 h 10396"/>
                  <a:gd name="connsiteX5" fmla="*/ 7920 w 10000"/>
                  <a:gd name="connsiteY5" fmla="*/ 1408 h 10396"/>
                  <a:gd name="connsiteX6" fmla="*/ 8992 w 10000"/>
                  <a:gd name="connsiteY6" fmla="*/ 0 h 10396"/>
                  <a:gd name="connsiteX7" fmla="*/ 9085 w 10000"/>
                  <a:gd name="connsiteY7" fmla="*/ 6939 h 10396"/>
                  <a:gd name="connsiteX8" fmla="*/ 9224 w 10000"/>
                  <a:gd name="connsiteY8" fmla="*/ 9968 h 10396"/>
                  <a:gd name="connsiteX9" fmla="*/ 10000 w 10000"/>
                  <a:gd name="connsiteY9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175 w 10000"/>
                  <a:gd name="connsiteY4" fmla="*/ 2542 h 10396"/>
                  <a:gd name="connsiteX5" fmla="*/ 7175 w 10000"/>
                  <a:gd name="connsiteY5" fmla="*/ 2542 h 10396"/>
                  <a:gd name="connsiteX6" fmla="*/ 7920 w 10000"/>
                  <a:gd name="connsiteY6" fmla="*/ 1408 h 10396"/>
                  <a:gd name="connsiteX7" fmla="*/ 8992 w 10000"/>
                  <a:gd name="connsiteY7" fmla="*/ 0 h 10396"/>
                  <a:gd name="connsiteX8" fmla="*/ 9085 w 10000"/>
                  <a:gd name="connsiteY8" fmla="*/ 6939 h 10396"/>
                  <a:gd name="connsiteX9" fmla="*/ 9224 w 10000"/>
                  <a:gd name="connsiteY9" fmla="*/ 9968 h 10396"/>
                  <a:gd name="connsiteX10" fmla="*/ 10000 w 10000"/>
                  <a:gd name="connsiteY10" fmla="*/ 10384 h 10396"/>
                  <a:gd name="connsiteX0" fmla="*/ 0 w 10000"/>
                  <a:gd name="connsiteY0" fmla="*/ 9729 h 10396"/>
                  <a:gd name="connsiteX1" fmla="*/ 981 w 10000"/>
                  <a:gd name="connsiteY1" fmla="*/ 9382 h 10396"/>
                  <a:gd name="connsiteX2" fmla="*/ 2471 w 10000"/>
                  <a:gd name="connsiteY2" fmla="*/ 8209 h 10396"/>
                  <a:gd name="connsiteX3" fmla="*/ 4428 w 10000"/>
                  <a:gd name="connsiteY3" fmla="*/ 6060 h 10396"/>
                  <a:gd name="connsiteX4" fmla="*/ 6570 w 10000"/>
                  <a:gd name="connsiteY4" fmla="*/ 3420 h 10396"/>
                  <a:gd name="connsiteX5" fmla="*/ 7175 w 10000"/>
                  <a:gd name="connsiteY5" fmla="*/ 2542 h 10396"/>
                  <a:gd name="connsiteX6" fmla="*/ 7175 w 10000"/>
                  <a:gd name="connsiteY6" fmla="*/ 2542 h 10396"/>
                  <a:gd name="connsiteX7" fmla="*/ 7920 w 10000"/>
                  <a:gd name="connsiteY7" fmla="*/ 1408 h 10396"/>
                  <a:gd name="connsiteX8" fmla="*/ 8992 w 10000"/>
                  <a:gd name="connsiteY8" fmla="*/ 0 h 10396"/>
                  <a:gd name="connsiteX9" fmla="*/ 9085 w 10000"/>
                  <a:gd name="connsiteY9" fmla="*/ 6939 h 10396"/>
                  <a:gd name="connsiteX10" fmla="*/ 9224 w 10000"/>
                  <a:gd name="connsiteY10" fmla="*/ 9968 h 10396"/>
                  <a:gd name="connsiteX11" fmla="*/ 10000 w 10000"/>
                  <a:gd name="connsiteY11" fmla="*/ 10384 h 10396"/>
                  <a:gd name="connsiteX0" fmla="*/ 0 w 10045"/>
                  <a:gd name="connsiteY0" fmla="*/ 10392 h 10396"/>
                  <a:gd name="connsiteX1" fmla="*/ 1026 w 10045"/>
                  <a:gd name="connsiteY1" fmla="*/ 9382 h 10396"/>
                  <a:gd name="connsiteX2" fmla="*/ 2516 w 10045"/>
                  <a:gd name="connsiteY2" fmla="*/ 8209 h 10396"/>
                  <a:gd name="connsiteX3" fmla="*/ 4473 w 10045"/>
                  <a:gd name="connsiteY3" fmla="*/ 6060 h 10396"/>
                  <a:gd name="connsiteX4" fmla="*/ 6615 w 10045"/>
                  <a:gd name="connsiteY4" fmla="*/ 3420 h 10396"/>
                  <a:gd name="connsiteX5" fmla="*/ 7220 w 10045"/>
                  <a:gd name="connsiteY5" fmla="*/ 2542 h 10396"/>
                  <a:gd name="connsiteX6" fmla="*/ 7220 w 10045"/>
                  <a:gd name="connsiteY6" fmla="*/ 2542 h 10396"/>
                  <a:gd name="connsiteX7" fmla="*/ 7965 w 10045"/>
                  <a:gd name="connsiteY7" fmla="*/ 1408 h 10396"/>
                  <a:gd name="connsiteX8" fmla="*/ 9037 w 10045"/>
                  <a:gd name="connsiteY8" fmla="*/ 0 h 10396"/>
                  <a:gd name="connsiteX9" fmla="*/ 9130 w 10045"/>
                  <a:gd name="connsiteY9" fmla="*/ 6939 h 10396"/>
                  <a:gd name="connsiteX10" fmla="*/ 9269 w 10045"/>
                  <a:gd name="connsiteY10" fmla="*/ 9968 h 10396"/>
                  <a:gd name="connsiteX11" fmla="*/ 10045 w 10045"/>
                  <a:gd name="connsiteY11" fmla="*/ 10384 h 10396"/>
                  <a:gd name="connsiteX0" fmla="*/ 0 w 10045"/>
                  <a:gd name="connsiteY0" fmla="*/ 10392 h 10396"/>
                  <a:gd name="connsiteX1" fmla="*/ 1162 w 10045"/>
                  <a:gd name="connsiteY1" fmla="*/ 9603 h 10396"/>
                  <a:gd name="connsiteX2" fmla="*/ 2516 w 10045"/>
                  <a:gd name="connsiteY2" fmla="*/ 8209 h 10396"/>
                  <a:gd name="connsiteX3" fmla="*/ 4473 w 10045"/>
                  <a:gd name="connsiteY3" fmla="*/ 6060 h 10396"/>
                  <a:gd name="connsiteX4" fmla="*/ 6615 w 10045"/>
                  <a:gd name="connsiteY4" fmla="*/ 3420 h 10396"/>
                  <a:gd name="connsiteX5" fmla="*/ 7220 w 10045"/>
                  <a:gd name="connsiteY5" fmla="*/ 2542 h 10396"/>
                  <a:gd name="connsiteX6" fmla="*/ 7220 w 10045"/>
                  <a:gd name="connsiteY6" fmla="*/ 2542 h 10396"/>
                  <a:gd name="connsiteX7" fmla="*/ 7965 w 10045"/>
                  <a:gd name="connsiteY7" fmla="*/ 1408 h 10396"/>
                  <a:gd name="connsiteX8" fmla="*/ 9037 w 10045"/>
                  <a:gd name="connsiteY8" fmla="*/ 0 h 10396"/>
                  <a:gd name="connsiteX9" fmla="*/ 9130 w 10045"/>
                  <a:gd name="connsiteY9" fmla="*/ 6939 h 10396"/>
                  <a:gd name="connsiteX10" fmla="*/ 9269 w 10045"/>
                  <a:gd name="connsiteY10" fmla="*/ 9968 h 10396"/>
                  <a:gd name="connsiteX11" fmla="*/ 10045 w 10045"/>
                  <a:gd name="connsiteY11" fmla="*/ 10384 h 1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45" h="10396">
                    <a:moveTo>
                      <a:pt x="0" y="10392"/>
                    </a:moveTo>
                    <a:cubicBezTo>
                      <a:pt x="342" y="10211"/>
                      <a:pt x="820" y="9784"/>
                      <a:pt x="1162" y="9603"/>
                    </a:cubicBezTo>
                    <a:lnTo>
                      <a:pt x="2516" y="8209"/>
                    </a:lnTo>
                    <a:lnTo>
                      <a:pt x="4473" y="6060"/>
                    </a:lnTo>
                    <a:lnTo>
                      <a:pt x="6615" y="3420"/>
                    </a:lnTo>
                    <a:cubicBezTo>
                      <a:pt x="7088" y="2866"/>
                      <a:pt x="6995" y="2877"/>
                      <a:pt x="7220" y="2542"/>
                    </a:cubicBezTo>
                    <a:lnTo>
                      <a:pt x="7220" y="2542"/>
                    </a:lnTo>
                    <a:cubicBezTo>
                      <a:pt x="7344" y="2353"/>
                      <a:pt x="7662" y="1832"/>
                      <a:pt x="7965" y="1408"/>
                    </a:cubicBezTo>
                    <a:cubicBezTo>
                      <a:pt x="9463" y="-149"/>
                      <a:pt x="8470" y="296"/>
                      <a:pt x="9037" y="0"/>
                    </a:cubicBezTo>
                    <a:cubicBezTo>
                      <a:pt x="9262" y="1345"/>
                      <a:pt x="8962" y="5274"/>
                      <a:pt x="9130" y="6939"/>
                    </a:cubicBezTo>
                    <a:cubicBezTo>
                      <a:pt x="9215" y="8698"/>
                      <a:pt x="9132" y="9915"/>
                      <a:pt x="9269" y="9968"/>
                    </a:cubicBezTo>
                    <a:cubicBezTo>
                      <a:pt x="9406" y="10021"/>
                      <a:pt x="9962" y="10478"/>
                      <a:pt x="10045" y="10384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3"/>
              <p:cNvSpPr>
                <a:spLocks/>
              </p:cNvSpPr>
              <p:nvPr/>
            </p:nvSpPr>
            <p:spPr bwMode="auto">
              <a:xfrm flipH="1">
                <a:off x="5577177" y="4267460"/>
                <a:ext cx="1252509" cy="594343"/>
              </a:xfrm>
              <a:custGeom>
                <a:avLst/>
                <a:gdLst>
                  <a:gd name="connsiteX0" fmla="*/ 0 w 8862"/>
                  <a:gd name="connsiteY0" fmla="*/ 9010 h 9251"/>
                  <a:gd name="connsiteX1" fmla="*/ 784 w 8862"/>
                  <a:gd name="connsiteY1" fmla="*/ 8157 h 9251"/>
                  <a:gd name="connsiteX2" fmla="*/ 2444 w 8862"/>
                  <a:gd name="connsiteY2" fmla="*/ 896 h 9251"/>
                  <a:gd name="connsiteX3" fmla="*/ 4185 w 8862"/>
                  <a:gd name="connsiteY3" fmla="*/ 933 h 9251"/>
                  <a:gd name="connsiteX4" fmla="*/ 5744 w 8862"/>
                  <a:gd name="connsiteY4" fmla="*/ 8306 h 9251"/>
                  <a:gd name="connsiteX5" fmla="*/ 8862 w 8862"/>
                  <a:gd name="connsiteY5" fmla="*/ 9251 h 9251"/>
                  <a:gd name="connsiteX0" fmla="*/ 0 w 6482"/>
                  <a:gd name="connsiteY0" fmla="*/ 9739 h 9763"/>
                  <a:gd name="connsiteX1" fmla="*/ 885 w 6482"/>
                  <a:gd name="connsiteY1" fmla="*/ 8817 h 9763"/>
                  <a:gd name="connsiteX2" fmla="*/ 2758 w 6482"/>
                  <a:gd name="connsiteY2" fmla="*/ 969 h 9763"/>
                  <a:gd name="connsiteX3" fmla="*/ 4722 w 6482"/>
                  <a:gd name="connsiteY3" fmla="*/ 1009 h 9763"/>
                  <a:gd name="connsiteX4" fmla="*/ 6482 w 6482"/>
                  <a:gd name="connsiteY4" fmla="*/ 8978 h 9763"/>
                  <a:gd name="connsiteX0" fmla="*/ 0 w 8635"/>
                  <a:gd name="connsiteY0" fmla="*/ 9031 h 9196"/>
                  <a:gd name="connsiteX1" fmla="*/ 2890 w 8635"/>
                  <a:gd name="connsiteY1" fmla="*/ 993 h 9196"/>
                  <a:gd name="connsiteX2" fmla="*/ 5920 w 8635"/>
                  <a:gd name="connsiteY2" fmla="*/ 1033 h 9196"/>
                  <a:gd name="connsiteX3" fmla="*/ 8635 w 8635"/>
                  <a:gd name="connsiteY3" fmla="*/ 9196 h 9196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1603"/>
                  <a:gd name="connsiteY0" fmla="*/ 11568 h 11568"/>
                  <a:gd name="connsiteX1" fmla="*/ 4950 w 11603"/>
                  <a:gd name="connsiteY1" fmla="*/ 1184 h 11568"/>
                  <a:gd name="connsiteX2" fmla="*/ 8459 w 11603"/>
                  <a:gd name="connsiteY2" fmla="*/ 1227 h 11568"/>
                  <a:gd name="connsiteX3" fmla="*/ 11603 w 11603"/>
                  <a:gd name="connsiteY3" fmla="*/ 10104 h 11568"/>
                  <a:gd name="connsiteX0" fmla="*/ 0 w 12703"/>
                  <a:gd name="connsiteY0" fmla="*/ 11689 h 12197"/>
                  <a:gd name="connsiteX1" fmla="*/ 4950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459 w 12703"/>
                  <a:gd name="connsiteY2" fmla="*/ 1348 h 12197"/>
                  <a:gd name="connsiteX3" fmla="*/ 12703 w 12703"/>
                  <a:gd name="connsiteY3" fmla="*/ 12197 h 12197"/>
                  <a:gd name="connsiteX0" fmla="*/ 0 w 12703"/>
                  <a:gd name="connsiteY0" fmla="*/ 11689 h 12197"/>
                  <a:gd name="connsiteX1" fmla="*/ 4541 w 12703"/>
                  <a:gd name="connsiteY1" fmla="*/ 1305 h 12197"/>
                  <a:gd name="connsiteX2" fmla="*/ 8899 w 12703"/>
                  <a:gd name="connsiteY2" fmla="*/ 1348 h 12197"/>
                  <a:gd name="connsiteX3" fmla="*/ 12703 w 12703"/>
                  <a:gd name="connsiteY3" fmla="*/ 12197 h 12197"/>
                  <a:gd name="connsiteX0" fmla="*/ 0 w 12326"/>
                  <a:gd name="connsiteY0" fmla="*/ 11863 h 12207"/>
                  <a:gd name="connsiteX1" fmla="*/ 4164 w 12326"/>
                  <a:gd name="connsiteY1" fmla="*/ 1315 h 12207"/>
                  <a:gd name="connsiteX2" fmla="*/ 8522 w 12326"/>
                  <a:gd name="connsiteY2" fmla="*/ 1358 h 12207"/>
                  <a:gd name="connsiteX3" fmla="*/ 12326 w 12326"/>
                  <a:gd name="connsiteY3" fmla="*/ 12207 h 12207"/>
                  <a:gd name="connsiteX0" fmla="*/ 0 w 12326"/>
                  <a:gd name="connsiteY0" fmla="*/ 11352 h 11696"/>
                  <a:gd name="connsiteX1" fmla="*/ 3689 w 12326"/>
                  <a:gd name="connsiteY1" fmla="*/ 1587 h 11696"/>
                  <a:gd name="connsiteX2" fmla="*/ 4164 w 12326"/>
                  <a:gd name="connsiteY2" fmla="*/ 804 h 11696"/>
                  <a:gd name="connsiteX3" fmla="*/ 8522 w 12326"/>
                  <a:gd name="connsiteY3" fmla="*/ 847 h 11696"/>
                  <a:gd name="connsiteX4" fmla="*/ 12326 w 12326"/>
                  <a:gd name="connsiteY4" fmla="*/ 11696 h 11696"/>
                  <a:gd name="connsiteX0" fmla="*/ 0 w 12326"/>
                  <a:gd name="connsiteY0" fmla="*/ 11374 h 11718"/>
                  <a:gd name="connsiteX1" fmla="*/ 3563 w 12326"/>
                  <a:gd name="connsiteY1" fmla="*/ 2157 h 11718"/>
                  <a:gd name="connsiteX2" fmla="*/ 4164 w 12326"/>
                  <a:gd name="connsiteY2" fmla="*/ 826 h 11718"/>
                  <a:gd name="connsiteX3" fmla="*/ 8522 w 12326"/>
                  <a:gd name="connsiteY3" fmla="*/ 869 h 11718"/>
                  <a:gd name="connsiteX4" fmla="*/ 12326 w 12326"/>
                  <a:gd name="connsiteY4" fmla="*/ 11718 h 11718"/>
                  <a:gd name="connsiteX0" fmla="*/ 0 w 12326"/>
                  <a:gd name="connsiteY0" fmla="*/ 11661 h 12005"/>
                  <a:gd name="connsiteX1" fmla="*/ 3563 w 12326"/>
                  <a:gd name="connsiteY1" fmla="*/ 2444 h 12005"/>
                  <a:gd name="connsiteX2" fmla="*/ 5086 w 12326"/>
                  <a:gd name="connsiteY2" fmla="*/ 456 h 12005"/>
                  <a:gd name="connsiteX3" fmla="*/ 8522 w 12326"/>
                  <a:gd name="connsiteY3" fmla="*/ 1156 h 12005"/>
                  <a:gd name="connsiteX4" fmla="*/ 12326 w 12326"/>
                  <a:gd name="connsiteY4" fmla="*/ 12005 h 12005"/>
                  <a:gd name="connsiteX0" fmla="*/ 0 w 12326"/>
                  <a:gd name="connsiteY0" fmla="*/ 11592 h 11936"/>
                  <a:gd name="connsiteX1" fmla="*/ 3563 w 12326"/>
                  <a:gd name="connsiteY1" fmla="*/ 2375 h 11936"/>
                  <a:gd name="connsiteX2" fmla="*/ 4045 w 12326"/>
                  <a:gd name="connsiteY2" fmla="*/ 1126 h 11936"/>
                  <a:gd name="connsiteX3" fmla="*/ 5086 w 12326"/>
                  <a:gd name="connsiteY3" fmla="*/ 387 h 11936"/>
                  <a:gd name="connsiteX4" fmla="*/ 8522 w 12326"/>
                  <a:gd name="connsiteY4" fmla="*/ 1087 h 11936"/>
                  <a:gd name="connsiteX5" fmla="*/ 12326 w 12326"/>
                  <a:gd name="connsiteY5" fmla="*/ 11936 h 11936"/>
                  <a:gd name="connsiteX0" fmla="*/ 0 w 12326"/>
                  <a:gd name="connsiteY0" fmla="*/ 11592 h 11936"/>
                  <a:gd name="connsiteX1" fmla="*/ 3186 w 12326"/>
                  <a:gd name="connsiteY1" fmla="*/ 3426 h 11936"/>
                  <a:gd name="connsiteX2" fmla="*/ 3563 w 12326"/>
                  <a:gd name="connsiteY2" fmla="*/ 2375 h 11936"/>
                  <a:gd name="connsiteX3" fmla="*/ 4045 w 12326"/>
                  <a:gd name="connsiteY3" fmla="*/ 1126 h 11936"/>
                  <a:gd name="connsiteX4" fmla="*/ 5086 w 12326"/>
                  <a:gd name="connsiteY4" fmla="*/ 387 h 11936"/>
                  <a:gd name="connsiteX5" fmla="*/ 8522 w 12326"/>
                  <a:gd name="connsiteY5" fmla="*/ 1087 h 11936"/>
                  <a:gd name="connsiteX6" fmla="*/ 12326 w 12326"/>
                  <a:gd name="connsiteY6" fmla="*/ 11936 h 11936"/>
                  <a:gd name="connsiteX0" fmla="*/ 0 w 12326"/>
                  <a:gd name="connsiteY0" fmla="*/ 11592 h 11936"/>
                  <a:gd name="connsiteX1" fmla="*/ 1740 w 12326"/>
                  <a:gd name="connsiteY1" fmla="*/ 7151 h 11936"/>
                  <a:gd name="connsiteX2" fmla="*/ 3186 w 12326"/>
                  <a:gd name="connsiteY2" fmla="*/ 3426 h 11936"/>
                  <a:gd name="connsiteX3" fmla="*/ 3563 w 12326"/>
                  <a:gd name="connsiteY3" fmla="*/ 237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12326"/>
                  <a:gd name="connsiteY0" fmla="*/ 11592 h 11936"/>
                  <a:gd name="connsiteX1" fmla="*/ 1803 w 12326"/>
                  <a:gd name="connsiteY1" fmla="*/ 7480 h 11936"/>
                  <a:gd name="connsiteX2" fmla="*/ 3186 w 12326"/>
                  <a:gd name="connsiteY2" fmla="*/ 3426 h 11936"/>
                  <a:gd name="connsiteX3" fmla="*/ 3563 w 12326"/>
                  <a:gd name="connsiteY3" fmla="*/ 237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12326"/>
                  <a:gd name="connsiteY0" fmla="*/ 11592 h 11936"/>
                  <a:gd name="connsiteX1" fmla="*/ 1803 w 12326"/>
                  <a:gd name="connsiteY1" fmla="*/ 7480 h 11936"/>
                  <a:gd name="connsiteX2" fmla="*/ 3186 w 12326"/>
                  <a:gd name="connsiteY2" fmla="*/ 3426 h 11936"/>
                  <a:gd name="connsiteX3" fmla="*/ 3563 w 12326"/>
                  <a:gd name="connsiteY3" fmla="*/ 2265 h 11936"/>
                  <a:gd name="connsiteX4" fmla="*/ 4045 w 12326"/>
                  <a:gd name="connsiteY4" fmla="*/ 1126 h 11936"/>
                  <a:gd name="connsiteX5" fmla="*/ 5086 w 12326"/>
                  <a:gd name="connsiteY5" fmla="*/ 387 h 11936"/>
                  <a:gd name="connsiteX6" fmla="*/ 8522 w 12326"/>
                  <a:gd name="connsiteY6" fmla="*/ 1087 h 11936"/>
                  <a:gd name="connsiteX7" fmla="*/ 12326 w 12326"/>
                  <a:gd name="connsiteY7" fmla="*/ 11936 h 11936"/>
                  <a:gd name="connsiteX0" fmla="*/ 0 w 8522"/>
                  <a:gd name="connsiteY0" fmla="*/ 11592 h 11592"/>
                  <a:gd name="connsiteX1" fmla="*/ 1803 w 8522"/>
                  <a:gd name="connsiteY1" fmla="*/ 7480 h 11592"/>
                  <a:gd name="connsiteX2" fmla="*/ 3186 w 8522"/>
                  <a:gd name="connsiteY2" fmla="*/ 3426 h 11592"/>
                  <a:gd name="connsiteX3" fmla="*/ 3563 w 8522"/>
                  <a:gd name="connsiteY3" fmla="*/ 2265 h 11592"/>
                  <a:gd name="connsiteX4" fmla="*/ 4045 w 8522"/>
                  <a:gd name="connsiteY4" fmla="*/ 1126 h 11592"/>
                  <a:gd name="connsiteX5" fmla="*/ 5086 w 8522"/>
                  <a:gd name="connsiteY5" fmla="*/ 387 h 11592"/>
                  <a:gd name="connsiteX6" fmla="*/ 8522 w 8522"/>
                  <a:gd name="connsiteY6" fmla="*/ 1087 h 11592"/>
                  <a:gd name="connsiteX0" fmla="*/ 0 w 5968"/>
                  <a:gd name="connsiteY0" fmla="*/ 9666 h 9666"/>
                  <a:gd name="connsiteX1" fmla="*/ 2116 w 5968"/>
                  <a:gd name="connsiteY1" fmla="*/ 6119 h 9666"/>
                  <a:gd name="connsiteX2" fmla="*/ 3739 w 5968"/>
                  <a:gd name="connsiteY2" fmla="*/ 2621 h 9666"/>
                  <a:gd name="connsiteX3" fmla="*/ 4181 w 5968"/>
                  <a:gd name="connsiteY3" fmla="*/ 1620 h 9666"/>
                  <a:gd name="connsiteX4" fmla="*/ 4747 w 5968"/>
                  <a:gd name="connsiteY4" fmla="*/ 637 h 9666"/>
                  <a:gd name="connsiteX5" fmla="*/ 5968 w 5968"/>
                  <a:gd name="connsiteY5" fmla="*/ 0 h 9666"/>
                  <a:gd name="connsiteX0" fmla="*/ 0 w 8846"/>
                  <a:gd name="connsiteY0" fmla="*/ 9348 h 10003"/>
                  <a:gd name="connsiteX1" fmla="*/ 3546 w 8846"/>
                  <a:gd name="connsiteY1" fmla="*/ 5678 h 10003"/>
                  <a:gd name="connsiteX2" fmla="*/ 6265 w 8846"/>
                  <a:gd name="connsiteY2" fmla="*/ 2060 h 10003"/>
                  <a:gd name="connsiteX3" fmla="*/ 7006 w 8846"/>
                  <a:gd name="connsiteY3" fmla="*/ 1024 h 10003"/>
                  <a:gd name="connsiteX4" fmla="*/ 7954 w 8846"/>
                  <a:gd name="connsiteY4" fmla="*/ 7 h 10003"/>
                  <a:gd name="connsiteX5" fmla="*/ 8846 w 8846"/>
                  <a:gd name="connsiteY5" fmla="*/ 10003 h 10003"/>
                  <a:gd name="connsiteX0" fmla="*/ 0 w 10000"/>
                  <a:gd name="connsiteY0" fmla="*/ 9338 h 10108"/>
                  <a:gd name="connsiteX1" fmla="*/ 4009 w 10000"/>
                  <a:gd name="connsiteY1" fmla="*/ 5669 h 10108"/>
                  <a:gd name="connsiteX2" fmla="*/ 7082 w 10000"/>
                  <a:gd name="connsiteY2" fmla="*/ 2052 h 10108"/>
                  <a:gd name="connsiteX3" fmla="*/ 7920 w 10000"/>
                  <a:gd name="connsiteY3" fmla="*/ 1017 h 10108"/>
                  <a:gd name="connsiteX4" fmla="*/ 8992 w 10000"/>
                  <a:gd name="connsiteY4" fmla="*/ 0 h 10108"/>
                  <a:gd name="connsiteX5" fmla="*/ 9271 w 10000"/>
                  <a:gd name="connsiteY5" fmla="*/ 9089 h 10108"/>
                  <a:gd name="connsiteX6" fmla="*/ 10000 w 10000"/>
                  <a:gd name="connsiteY6" fmla="*/ 9993 h 10108"/>
                  <a:gd name="connsiteX0" fmla="*/ 0 w 10000"/>
                  <a:gd name="connsiteY0" fmla="*/ 9338 h 10468"/>
                  <a:gd name="connsiteX1" fmla="*/ 4009 w 10000"/>
                  <a:gd name="connsiteY1" fmla="*/ 5669 h 10468"/>
                  <a:gd name="connsiteX2" fmla="*/ 7082 w 10000"/>
                  <a:gd name="connsiteY2" fmla="*/ 2052 h 10468"/>
                  <a:gd name="connsiteX3" fmla="*/ 7920 w 10000"/>
                  <a:gd name="connsiteY3" fmla="*/ 1017 h 10468"/>
                  <a:gd name="connsiteX4" fmla="*/ 8992 w 10000"/>
                  <a:gd name="connsiteY4" fmla="*/ 0 h 10468"/>
                  <a:gd name="connsiteX5" fmla="*/ 9178 w 10000"/>
                  <a:gd name="connsiteY5" fmla="*/ 9675 h 10468"/>
                  <a:gd name="connsiteX6" fmla="*/ 10000 w 10000"/>
                  <a:gd name="connsiteY6" fmla="*/ 9993 h 10468"/>
                  <a:gd name="connsiteX0" fmla="*/ 0 w 10000"/>
                  <a:gd name="connsiteY0" fmla="*/ 9338 h 10754"/>
                  <a:gd name="connsiteX1" fmla="*/ 4009 w 10000"/>
                  <a:gd name="connsiteY1" fmla="*/ 5669 h 10754"/>
                  <a:gd name="connsiteX2" fmla="*/ 7082 w 10000"/>
                  <a:gd name="connsiteY2" fmla="*/ 2052 h 10754"/>
                  <a:gd name="connsiteX3" fmla="*/ 7920 w 10000"/>
                  <a:gd name="connsiteY3" fmla="*/ 1017 h 10754"/>
                  <a:gd name="connsiteX4" fmla="*/ 8992 w 10000"/>
                  <a:gd name="connsiteY4" fmla="*/ 0 h 10754"/>
                  <a:gd name="connsiteX5" fmla="*/ 9178 w 10000"/>
                  <a:gd name="connsiteY5" fmla="*/ 9675 h 10754"/>
                  <a:gd name="connsiteX6" fmla="*/ 9504 w 10000"/>
                  <a:gd name="connsiteY6" fmla="*/ 10555 h 10754"/>
                  <a:gd name="connsiteX7" fmla="*/ 10000 w 10000"/>
                  <a:gd name="connsiteY7" fmla="*/ 9993 h 10754"/>
                  <a:gd name="connsiteX0" fmla="*/ 0 w 10000"/>
                  <a:gd name="connsiteY0" fmla="*/ 9338 h 10558"/>
                  <a:gd name="connsiteX1" fmla="*/ 4009 w 10000"/>
                  <a:gd name="connsiteY1" fmla="*/ 5669 h 10558"/>
                  <a:gd name="connsiteX2" fmla="*/ 7082 w 10000"/>
                  <a:gd name="connsiteY2" fmla="*/ 2052 h 10558"/>
                  <a:gd name="connsiteX3" fmla="*/ 7920 w 10000"/>
                  <a:gd name="connsiteY3" fmla="*/ 1017 h 10558"/>
                  <a:gd name="connsiteX4" fmla="*/ 8992 w 10000"/>
                  <a:gd name="connsiteY4" fmla="*/ 0 h 10558"/>
                  <a:gd name="connsiteX5" fmla="*/ 9178 w 10000"/>
                  <a:gd name="connsiteY5" fmla="*/ 9675 h 10558"/>
                  <a:gd name="connsiteX6" fmla="*/ 9504 w 10000"/>
                  <a:gd name="connsiteY6" fmla="*/ 10066 h 10558"/>
                  <a:gd name="connsiteX7" fmla="*/ 10000 w 10000"/>
                  <a:gd name="connsiteY7" fmla="*/ 9993 h 10558"/>
                  <a:gd name="connsiteX0" fmla="*/ 0 w 10000"/>
                  <a:gd name="connsiteY0" fmla="*/ 9338 h 10042"/>
                  <a:gd name="connsiteX1" fmla="*/ 4009 w 10000"/>
                  <a:gd name="connsiteY1" fmla="*/ 5669 h 10042"/>
                  <a:gd name="connsiteX2" fmla="*/ 7082 w 10000"/>
                  <a:gd name="connsiteY2" fmla="*/ 2052 h 10042"/>
                  <a:gd name="connsiteX3" fmla="*/ 7920 w 10000"/>
                  <a:gd name="connsiteY3" fmla="*/ 1017 h 10042"/>
                  <a:gd name="connsiteX4" fmla="*/ 8992 w 10000"/>
                  <a:gd name="connsiteY4" fmla="*/ 0 h 10042"/>
                  <a:gd name="connsiteX5" fmla="*/ 9178 w 10000"/>
                  <a:gd name="connsiteY5" fmla="*/ 9675 h 10042"/>
                  <a:gd name="connsiteX6" fmla="*/ 9271 w 10000"/>
                  <a:gd name="connsiteY6" fmla="*/ 6352 h 10042"/>
                  <a:gd name="connsiteX7" fmla="*/ 10000 w 10000"/>
                  <a:gd name="connsiteY7" fmla="*/ 9993 h 10042"/>
                  <a:gd name="connsiteX0" fmla="*/ 0 w 10000"/>
                  <a:gd name="connsiteY0" fmla="*/ 9338 h 10421"/>
                  <a:gd name="connsiteX1" fmla="*/ 4009 w 10000"/>
                  <a:gd name="connsiteY1" fmla="*/ 5669 h 10421"/>
                  <a:gd name="connsiteX2" fmla="*/ 7082 w 10000"/>
                  <a:gd name="connsiteY2" fmla="*/ 2052 h 10421"/>
                  <a:gd name="connsiteX3" fmla="*/ 7920 w 10000"/>
                  <a:gd name="connsiteY3" fmla="*/ 1017 h 10421"/>
                  <a:gd name="connsiteX4" fmla="*/ 8992 w 10000"/>
                  <a:gd name="connsiteY4" fmla="*/ 0 h 10421"/>
                  <a:gd name="connsiteX5" fmla="*/ 9178 w 10000"/>
                  <a:gd name="connsiteY5" fmla="*/ 9675 h 10421"/>
                  <a:gd name="connsiteX6" fmla="*/ 9457 w 10000"/>
                  <a:gd name="connsiteY6" fmla="*/ 9577 h 10421"/>
                  <a:gd name="connsiteX7" fmla="*/ 10000 w 10000"/>
                  <a:gd name="connsiteY7" fmla="*/ 9993 h 10421"/>
                  <a:gd name="connsiteX0" fmla="*/ 0 w 10453"/>
                  <a:gd name="connsiteY0" fmla="*/ 9338 h 10470"/>
                  <a:gd name="connsiteX1" fmla="*/ 4009 w 10453"/>
                  <a:gd name="connsiteY1" fmla="*/ 5669 h 10470"/>
                  <a:gd name="connsiteX2" fmla="*/ 7082 w 10453"/>
                  <a:gd name="connsiteY2" fmla="*/ 2052 h 10470"/>
                  <a:gd name="connsiteX3" fmla="*/ 7920 w 10453"/>
                  <a:gd name="connsiteY3" fmla="*/ 1017 h 10470"/>
                  <a:gd name="connsiteX4" fmla="*/ 8992 w 10453"/>
                  <a:gd name="connsiteY4" fmla="*/ 0 h 10470"/>
                  <a:gd name="connsiteX5" fmla="*/ 9178 w 10453"/>
                  <a:gd name="connsiteY5" fmla="*/ 9675 h 10470"/>
                  <a:gd name="connsiteX6" fmla="*/ 10435 w 10453"/>
                  <a:gd name="connsiteY6" fmla="*/ 9772 h 10470"/>
                  <a:gd name="connsiteX7" fmla="*/ 10000 w 10453"/>
                  <a:gd name="connsiteY7" fmla="*/ 9993 h 10470"/>
                  <a:gd name="connsiteX0" fmla="*/ 0 w 10453"/>
                  <a:gd name="connsiteY0" fmla="*/ 9338 h 10013"/>
                  <a:gd name="connsiteX1" fmla="*/ 4009 w 10453"/>
                  <a:gd name="connsiteY1" fmla="*/ 5669 h 10013"/>
                  <a:gd name="connsiteX2" fmla="*/ 7082 w 10453"/>
                  <a:gd name="connsiteY2" fmla="*/ 2052 h 10013"/>
                  <a:gd name="connsiteX3" fmla="*/ 7920 w 10453"/>
                  <a:gd name="connsiteY3" fmla="*/ 1017 h 10013"/>
                  <a:gd name="connsiteX4" fmla="*/ 8992 w 10453"/>
                  <a:gd name="connsiteY4" fmla="*/ 0 h 10013"/>
                  <a:gd name="connsiteX5" fmla="*/ 9085 w 10453"/>
                  <a:gd name="connsiteY5" fmla="*/ 6548 h 10013"/>
                  <a:gd name="connsiteX6" fmla="*/ 10435 w 10453"/>
                  <a:gd name="connsiteY6" fmla="*/ 9772 h 10013"/>
                  <a:gd name="connsiteX7" fmla="*/ 10000 w 10453"/>
                  <a:gd name="connsiteY7" fmla="*/ 9993 h 10013"/>
                  <a:gd name="connsiteX0" fmla="*/ 0 w 10000"/>
                  <a:gd name="connsiteY0" fmla="*/ 9338 h 10013"/>
                  <a:gd name="connsiteX1" fmla="*/ 4009 w 10000"/>
                  <a:gd name="connsiteY1" fmla="*/ 5669 h 10013"/>
                  <a:gd name="connsiteX2" fmla="*/ 7082 w 10000"/>
                  <a:gd name="connsiteY2" fmla="*/ 2052 h 10013"/>
                  <a:gd name="connsiteX3" fmla="*/ 7920 w 10000"/>
                  <a:gd name="connsiteY3" fmla="*/ 1017 h 10013"/>
                  <a:gd name="connsiteX4" fmla="*/ 8992 w 10000"/>
                  <a:gd name="connsiteY4" fmla="*/ 0 h 10013"/>
                  <a:gd name="connsiteX5" fmla="*/ 9085 w 10000"/>
                  <a:gd name="connsiteY5" fmla="*/ 6548 h 10013"/>
                  <a:gd name="connsiteX6" fmla="*/ 9131 w 10000"/>
                  <a:gd name="connsiteY6" fmla="*/ 9772 h 10013"/>
                  <a:gd name="connsiteX7" fmla="*/ 10000 w 10000"/>
                  <a:gd name="connsiteY7" fmla="*/ 9993 h 10013"/>
                  <a:gd name="connsiteX0" fmla="*/ 0 w 10000"/>
                  <a:gd name="connsiteY0" fmla="*/ 9338 h 10013"/>
                  <a:gd name="connsiteX1" fmla="*/ 4009 w 10000"/>
                  <a:gd name="connsiteY1" fmla="*/ 5669 h 10013"/>
                  <a:gd name="connsiteX2" fmla="*/ 7082 w 10000"/>
                  <a:gd name="connsiteY2" fmla="*/ 2052 h 10013"/>
                  <a:gd name="connsiteX3" fmla="*/ 7920 w 10000"/>
                  <a:gd name="connsiteY3" fmla="*/ 1017 h 10013"/>
                  <a:gd name="connsiteX4" fmla="*/ 8992 w 10000"/>
                  <a:gd name="connsiteY4" fmla="*/ 0 h 10013"/>
                  <a:gd name="connsiteX5" fmla="*/ 9085 w 10000"/>
                  <a:gd name="connsiteY5" fmla="*/ 6548 h 10013"/>
                  <a:gd name="connsiteX6" fmla="*/ 9317 w 10000"/>
                  <a:gd name="connsiteY6" fmla="*/ 9772 h 10013"/>
                  <a:gd name="connsiteX7" fmla="*/ 10000 w 10000"/>
                  <a:gd name="connsiteY7" fmla="*/ 9993 h 10013"/>
                  <a:gd name="connsiteX0" fmla="*/ 0 w 10000"/>
                  <a:gd name="connsiteY0" fmla="*/ 9338 h 10005"/>
                  <a:gd name="connsiteX1" fmla="*/ 4009 w 10000"/>
                  <a:gd name="connsiteY1" fmla="*/ 5669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4428 w 10000"/>
                  <a:gd name="connsiteY1" fmla="*/ 5180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4428 w 10000"/>
                  <a:gd name="connsiteY1" fmla="*/ 5669 h 10005"/>
                  <a:gd name="connsiteX2" fmla="*/ 7082 w 10000"/>
                  <a:gd name="connsiteY2" fmla="*/ 2052 h 10005"/>
                  <a:gd name="connsiteX3" fmla="*/ 7920 w 10000"/>
                  <a:gd name="connsiteY3" fmla="*/ 1017 h 10005"/>
                  <a:gd name="connsiteX4" fmla="*/ 8992 w 10000"/>
                  <a:gd name="connsiteY4" fmla="*/ 0 h 10005"/>
                  <a:gd name="connsiteX5" fmla="*/ 9085 w 10000"/>
                  <a:gd name="connsiteY5" fmla="*/ 6548 h 10005"/>
                  <a:gd name="connsiteX6" fmla="*/ 9224 w 10000"/>
                  <a:gd name="connsiteY6" fmla="*/ 9577 h 10005"/>
                  <a:gd name="connsiteX7" fmla="*/ 10000 w 10000"/>
                  <a:gd name="connsiteY7" fmla="*/ 9993 h 10005"/>
                  <a:gd name="connsiteX0" fmla="*/ 0 w 10000"/>
                  <a:gd name="connsiteY0" fmla="*/ 9338 h 10005"/>
                  <a:gd name="connsiteX1" fmla="*/ 2145 w 10000"/>
                  <a:gd name="connsiteY1" fmla="*/ 7623 h 10005"/>
                  <a:gd name="connsiteX2" fmla="*/ 4428 w 10000"/>
                  <a:gd name="connsiteY2" fmla="*/ 5669 h 10005"/>
                  <a:gd name="connsiteX3" fmla="*/ 7082 w 10000"/>
                  <a:gd name="connsiteY3" fmla="*/ 2052 h 10005"/>
                  <a:gd name="connsiteX4" fmla="*/ 7920 w 10000"/>
                  <a:gd name="connsiteY4" fmla="*/ 1017 h 10005"/>
                  <a:gd name="connsiteX5" fmla="*/ 8992 w 10000"/>
                  <a:gd name="connsiteY5" fmla="*/ 0 h 10005"/>
                  <a:gd name="connsiteX6" fmla="*/ 9085 w 10000"/>
                  <a:gd name="connsiteY6" fmla="*/ 6548 h 10005"/>
                  <a:gd name="connsiteX7" fmla="*/ 9224 w 10000"/>
                  <a:gd name="connsiteY7" fmla="*/ 9577 h 10005"/>
                  <a:gd name="connsiteX8" fmla="*/ 10000 w 10000"/>
                  <a:gd name="connsiteY8" fmla="*/ 9993 h 10005"/>
                  <a:gd name="connsiteX0" fmla="*/ 0 w 10000"/>
                  <a:gd name="connsiteY0" fmla="*/ 9338 h 10005"/>
                  <a:gd name="connsiteX1" fmla="*/ 2471 w 10000"/>
                  <a:gd name="connsiteY1" fmla="*/ 7818 h 10005"/>
                  <a:gd name="connsiteX2" fmla="*/ 4428 w 10000"/>
                  <a:gd name="connsiteY2" fmla="*/ 5669 h 10005"/>
                  <a:gd name="connsiteX3" fmla="*/ 7082 w 10000"/>
                  <a:gd name="connsiteY3" fmla="*/ 2052 h 10005"/>
                  <a:gd name="connsiteX4" fmla="*/ 7920 w 10000"/>
                  <a:gd name="connsiteY4" fmla="*/ 1017 h 10005"/>
                  <a:gd name="connsiteX5" fmla="*/ 8992 w 10000"/>
                  <a:gd name="connsiteY5" fmla="*/ 0 h 10005"/>
                  <a:gd name="connsiteX6" fmla="*/ 9085 w 10000"/>
                  <a:gd name="connsiteY6" fmla="*/ 6548 h 10005"/>
                  <a:gd name="connsiteX7" fmla="*/ 9224 w 10000"/>
                  <a:gd name="connsiteY7" fmla="*/ 9577 h 10005"/>
                  <a:gd name="connsiteX8" fmla="*/ 10000 w 10000"/>
                  <a:gd name="connsiteY8" fmla="*/ 9993 h 10005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7082 w 10000"/>
                  <a:gd name="connsiteY3" fmla="*/ 2443 h 10396"/>
                  <a:gd name="connsiteX4" fmla="*/ 7920 w 10000"/>
                  <a:gd name="connsiteY4" fmla="*/ 1408 h 10396"/>
                  <a:gd name="connsiteX5" fmla="*/ 8992 w 10000"/>
                  <a:gd name="connsiteY5" fmla="*/ 0 h 10396"/>
                  <a:gd name="connsiteX6" fmla="*/ 9085 w 10000"/>
                  <a:gd name="connsiteY6" fmla="*/ 6939 h 10396"/>
                  <a:gd name="connsiteX7" fmla="*/ 9224 w 10000"/>
                  <a:gd name="connsiteY7" fmla="*/ 9968 h 10396"/>
                  <a:gd name="connsiteX8" fmla="*/ 10000 w 10000"/>
                  <a:gd name="connsiteY8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920 w 10000"/>
                  <a:gd name="connsiteY4" fmla="*/ 1408 h 10396"/>
                  <a:gd name="connsiteX5" fmla="*/ 8992 w 10000"/>
                  <a:gd name="connsiteY5" fmla="*/ 0 h 10396"/>
                  <a:gd name="connsiteX6" fmla="*/ 9085 w 10000"/>
                  <a:gd name="connsiteY6" fmla="*/ 6939 h 10396"/>
                  <a:gd name="connsiteX7" fmla="*/ 9224 w 10000"/>
                  <a:gd name="connsiteY7" fmla="*/ 9968 h 10396"/>
                  <a:gd name="connsiteX8" fmla="*/ 10000 w 10000"/>
                  <a:gd name="connsiteY8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175 w 10000"/>
                  <a:gd name="connsiteY4" fmla="*/ 2542 h 10396"/>
                  <a:gd name="connsiteX5" fmla="*/ 7920 w 10000"/>
                  <a:gd name="connsiteY5" fmla="*/ 1408 h 10396"/>
                  <a:gd name="connsiteX6" fmla="*/ 8992 w 10000"/>
                  <a:gd name="connsiteY6" fmla="*/ 0 h 10396"/>
                  <a:gd name="connsiteX7" fmla="*/ 9085 w 10000"/>
                  <a:gd name="connsiteY7" fmla="*/ 6939 h 10396"/>
                  <a:gd name="connsiteX8" fmla="*/ 9224 w 10000"/>
                  <a:gd name="connsiteY8" fmla="*/ 9968 h 10396"/>
                  <a:gd name="connsiteX9" fmla="*/ 10000 w 10000"/>
                  <a:gd name="connsiteY9" fmla="*/ 10384 h 10396"/>
                  <a:gd name="connsiteX0" fmla="*/ 0 w 10000"/>
                  <a:gd name="connsiteY0" fmla="*/ 9729 h 10396"/>
                  <a:gd name="connsiteX1" fmla="*/ 2471 w 10000"/>
                  <a:gd name="connsiteY1" fmla="*/ 8209 h 10396"/>
                  <a:gd name="connsiteX2" fmla="*/ 4428 w 10000"/>
                  <a:gd name="connsiteY2" fmla="*/ 6060 h 10396"/>
                  <a:gd name="connsiteX3" fmla="*/ 6570 w 10000"/>
                  <a:gd name="connsiteY3" fmla="*/ 3420 h 10396"/>
                  <a:gd name="connsiteX4" fmla="*/ 7175 w 10000"/>
                  <a:gd name="connsiteY4" fmla="*/ 2542 h 10396"/>
                  <a:gd name="connsiteX5" fmla="*/ 7175 w 10000"/>
                  <a:gd name="connsiteY5" fmla="*/ 2542 h 10396"/>
                  <a:gd name="connsiteX6" fmla="*/ 7920 w 10000"/>
                  <a:gd name="connsiteY6" fmla="*/ 1408 h 10396"/>
                  <a:gd name="connsiteX7" fmla="*/ 8992 w 10000"/>
                  <a:gd name="connsiteY7" fmla="*/ 0 h 10396"/>
                  <a:gd name="connsiteX8" fmla="*/ 9085 w 10000"/>
                  <a:gd name="connsiteY8" fmla="*/ 6939 h 10396"/>
                  <a:gd name="connsiteX9" fmla="*/ 9224 w 10000"/>
                  <a:gd name="connsiteY9" fmla="*/ 9968 h 10396"/>
                  <a:gd name="connsiteX10" fmla="*/ 10000 w 10000"/>
                  <a:gd name="connsiteY10" fmla="*/ 10384 h 10396"/>
                  <a:gd name="connsiteX0" fmla="*/ 0 w 10000"/>
                  <a:gd name="connsiteY0" fmla="*/ 9729 h 10396"/>
                  <a:gd name="connsiteX1" fmla="*/ 981 w 10000"/>
                  <a:gd name="connsiteY1" fmla="*/ 9382 h 10396"/>
                  <a:gd name="connsiteX2" fmla="*/ 2471 w 10000"/>
                  <a:gd name="connsiteY2" fmla="*/ 8209 h 10396"/>
                  <a:gd name="connsiteX3" fmla="*/ 4428 w 10000"/>
                  <a:gd name="connsiteY3" fmla="*/ 6060 h 10396"/>
                  <a:gd name="connsiteX4" fmla="*/ 6570 w 10000"/>
                  <a:gd name="connsiteY4" fmla="*/ 3420 h 10396"/>
                  <a:gd name="connsiteX5" fmla="*/ 7175 w 10000"/>
                  <a:gd name="connsiteY5" fmla="*/ 2542 h 10396"/>
                  <a:gd name="connsiteX6" fmla="*/ 7175 w 10000"/>
                  <a:gd name="connsiteY6" fmla="*/ 2542 h 10396"/>
                  <a:gd name="connsiteX7" fmla="*/ 7920 w 10000"/>
                  <a:gd name="connsiteY7" fmla="*/ 1408 h 10396"/>
                  <a:gd name="connsiteX8" fmla="*/ 8992 w 10000"/>
                  <a:gd name="connsiteY8" fmla="*/ 0 h 10396"/>
                  <a:gd name="connsiteX9" fmla="*/ 9085 w 10000"/>
                  <a:gd name="connsiteY9" fmla="*/ 6939 h 10396"/>
                  <a:gd name="connsiteX10" fmla="*/ 9224 w 10000"/>
                  <a:gd name="connsiteY10" fmla="*/ 9968 h 10396"/>
                  <a:gd name="connsiteX11" fmla="*/ 10000 w 10000"/>
                  <a:gd name="connsiteY11" fmla="*/ 10384 h 10396"/>
                  <a:gd name="connsiteX0" fmla="*/ 0 w 10045"/>
                  <a:gd name="connsiteY0" fmla="*/ 10392 h 10396"/>
                  <a:gd name="connsiteX1" fmla="*/ 1026 w 10045"/>
                  <a:gd name="connsiteY1" fmla="*/ 9382 h 10396"/>
                  <a:gd name="connsiteX2" fmla="*/ 2516 w 10045"/>
                  <a:gd name="connsiteY2" fmla="*/ 8209 h 10396"/>
                  <a:gd name="connsiteX3" fmla="*/ 4473 w 10045"/>
                  <a:gd name="connsiteY3" fmla="*/ 6060 h 10396"/>
                  <a:gd name="connsiteX4" fmla="*/ 6615 w 10045"/>
                  <a:gd name="connsiteY4" fmla="*/ 3420 h 10396"/>
                  <a:gd name="connsiteX5" fmla="*/ 7220 w 10045"/>
                  <a:gd name="connsiteY5" fmla="*/ 2542 h 10396"/>
                  <a:gd name="connsiteX6" fmla="*/ 7220 w 10045"/>
                  <a:gd name="connsiteY6" fmla="*/ 2542 h 10396"/>
                  <a:gd name="connsiteX7" fmla="*/ 7965 w 10045"/>
                  <a:gd name="connsiteY7" fmla="*/ 1408 h 10396"/>
                  <a:gd name="connsiteX8" fmla="*/ 9037 w 10045"/>
                  <a:gd name="connsiteY8" fmla="*/ 0 h 10396"/>
                  <a:gd name="connsiteX9" fmla="*/ 9130 w 10045"/>
                  <a:gd name="connsiteY9" fmla="*/ 6939 h 10396"/>
                  <a:gd name="connsiteX10" fmla="*/ 9269 w 10045"/>
                  <a:gd name="connsiteY10" fmla="*/ 9968 h 10396"/>
                  <a:gd name="connsiteX11" fmla="*/ 10045 w 10045"/>
                  <a:gd name="connsiteY11" fmla="*/ 10384 h 10396"/>
                  <a:gd name="connsiteX0" fmla="*/ 0 w 10045"/>
                  <a:gd name="connsiteY0" fmla="*/ 10392 h 10396"/>
                  <a:gd name="connsiteX1" fmla="*/ 1162 w 10045"/>
                  <a:gd name="connsiteY1" fmla="*/ 9603 h 10396"/>
                  <a:gd name="connsiteX2" fmla="*/ 2516 w 10045"/>
                  <a:gd name="connsiteY2" fmla="*/ 8209 h 10396"/>
                  <a:gd name="connsiteX3" fmla="*/ 4473 w 10045"/>
                  <a:gd name="connsiteY3" fmla="*/ 6060 h 10396"/>
                  <a:gd name="connsiteX4" fmla="*/ 6615 w 10045"/>
                  <a:gd name="connsiteY4" fmla="*/ 3420 h 10396"/>
                  <a:gd name="connsiteX5" fmla="*/ 7220 w 10045"/>
                  <a:gd name="connsiteY5" fmla="*/ 2542 h 10396"/>
                  <a:gd name="connsiteX6" fmla="*/ 7220 w 10045"/>
                  <a:gd name="connsiteY6" fmla="*/ 2542 h 10396"/>
                  <a:gd name="connsiteX7" fmla="*/ 7965 w 10045"/>
                  <a:gd name="connsiteY7" fmla="*/ 1408 h 10396"/>
                  <a:gd name="connsiteX8" fmla="*/ 9037 w 10045"/>
                  <a:gd name="connsiteY8" fmla="*/ 0 h 10396"/>
                  <a:gd name="connsiteX9" fmla="*/ 9130 w 10045"/>
                  <a:gd name="connsiteY9" fmla="*/ 6939 h 10396"/>
                  <a:gd name="connsiteX10" fmla="*/ 9269 w 10045"/>
                  <a:gd name="connsiteY10" fmla="*/ 9968 h 10396"/>
                  <a:gd name="connsiteX11" fmla="*/ 10045 w 10045"/>
                  <a:gd name="connsiteY11" fmla="*/ 10384 h 1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45" h="10396">
                    <a:moveTo>
                      <a:pt x="0" y="10392"/>
                    </a:moveTo>
                    <a:cubicBezTo>
                      <a:pt x="342" y="10211"/>
                      <a:pt x="820" y="9784"/>
                      <a:pt x="1162" y="9603"/>
                    </a:cubicBezTo>
                    <a:lnTo>
                      <a:pt x="2516" y="8209"/>
                    </a:lnTo>
                    <a:lnTo>
                      <a:pt x="4473" y="6060"/>
                    </a:lnTo>
                    <a:lnTo>
                      <a:pt x="6615" y="3420"/>
                    </a:lnTo>
                    <a:cubicBezTo>
                      <a:pt x="7088" y="2866"/>
                      <a:pt x="6995" y="2877"/>
                      <a:pt x="7220" y="2542"/>
                    </a:cubicBezTo>
                    <a:lnTo>
                      <a:pt x="7220" y="2542"/>
                    </a:lnTo>
                    <a:cubicBezTo>
                      <a:pt x="7344" y="2353"/>
                      <a:pt x="7662" y="1832"/>
                      <a:pt x="7965" y="1408"/>
                    </a:cubicBezTo>
                    <a:cubicBezTo>
                      <a:pt x="9463" y="-149"/>
                      <a:pt x="8470" y="296"/>
                      <a:pt x="9037" y="0"/>
                    </a:cubicBezTo>
                    <a:cubicBezTo>
                      <a:pt x="9262" y="1345"/>
                      <a:pt x="8962" y="5274"/>
                      <a:pt x="9130" y="6939"/>
                    </a:cubicBezTo>
                    <a:cubicBezTo>
                      <a:pt x="9215" y="8698"/>
                      <a:pt x="9132" y="9915"/>
                      <a:pt x="9269" y="9968"/>
                    </a:cubicBezTo>
                    <a:cubicBezTo>
                      <a:pt x="9406" y="10021"/>
                      <a:pt x="9962" y="10478"/>
                      <a:pt x="10045" y="10384"/>
                    </a:cubicBezTo>
                  </a:path>
                </a:pathLst>
              </a:cu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48" name="Прямая со стрелкой 47"/>
              <p:cNvCxnSpPr/>
              <p:nvPr/>
            </p:nvCxnSpPr>
            <p:spPr>
              <a:xfrm>
                <a:off x="1475656" y="4860038"/>
                <a:ext cx="5832648" cy="2629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AutoShape 10"/>
            <p:cNvCxnSpPr>
              <a:cxnSpLocks noChangeShapeType="1"/>
            </p:cNvCxnSpPr>
            <p:nvPr/>
          </p:nvCxnSpPr>
          <p:spPr bwMode="auto">
            <a:xfrm>
              <a:off x="3316934" y="4468715"/>
              <a:ext cx="0" cy="17685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grpSp>
          <p:nvGrpSpPr>
            <p:cNvPr id="14" name="Group 62"/>
            <p:cNvGrpSpPr/>
            <p:nvPr/>
          </p:nvGrpSpPr>
          <p:grpSpPr>
            <a:xfrm>
              <a:off x="2536615" y="5643691"/>
              <a:ext cx="3427568" cy="96725"/>
              <a:chOff x="2549301" y="3308770"/>
              <a:chExt cx="3328357" cy="125116"/>
            </a:xfrm>
          </p:grpSpPr>
          <p:sp>
            <p:nvSpPr>
              <p:cNvPr id="17" name="Right Arrow 60"/>
              <p:cNvSpPr/>
              <p:nvPr/>
            </p:nvSpPr>
            <p:spPr>
              <a:xfrm>
                <a:off x="2549301" y="3308770"/>
                <a:ext cx="747151" cy="8325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61"/>
              <p:cNvSpPr/>
              <p:nvPr/>
            </p:nvSpPr>
            <p:spPr>
              <a:xfrm rot="10800000">
                <a:off x="5169663" y="3345728"/>
                <a:ext cx="707995" cy="8815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AutoShape 10"/>
            <p:cNvCxnSpPr>
              <a:cxnSpLocks noChangeShapeType="1"/>
            </p:cNvCxnSpPr>
            <p:nvPr/>
          </p:nvCxnSpPr>
          <p:spPr bwMode="auto">
            <a:xfrm>
              <a:off x="5230958" y="4426226"/>
              <a:ext cx="0" cy="17685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7020271" y="4941168"/>
              <a:ext cx="1167977" cy="461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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Freeform 25"/>
          <p:cNvSpPr>
            <a:spLocks/>
          </p:cNvSpPr>
          <p:nvPr/>
        </p:nvSpPr>
        <p:spPr bwMode="auto">
          <a:xfrm>
            <a:off x="4889331" y="1771240"/>
            <a:ext cx="1805090" cy="866464"/>
          </a:xfrm>
          <a:custGeom>
            <a:avLst/>
            <a:gdLst/>
            <a:ahLst/>
            <a:cxnLst>
              <a:cxn ang="0">
                <a:pos x="0" y="943"/>
              </a:cxn>
              <a:cxn ang="0">
                <a:pos x="315" y="830"/>
              </a:cxn>
              <a:cxn ang="0">
                <a:pos x="593" y="172"/>
              </a:cxn>
              <a:cxn ang="0">
                <a:pos x="854" y="1"/>
              </a:cxn>
              <a:cxn ang="0">
                <a:pos x="1098" y="177"/>
              </a:cxn>
              <a:cxn ang="0">
                <a:pos x="1290" y="757"/>
              </a:cxn>
              <a:cxn ang="0">
                <a:pos x="1486" y="917"/>
              </a:cxn>
              <a:cxn ang="0">
                <a:pos x="1690" y="943"/>
              </a:cxn>
            </a:cxnLst>
            <a:rect l="0" t="0" r="r" b="b"/>
            <a:pathLst>
              <a:path w="1690" h="958">
                <a:moveTo>
                  <a:pt x="0" y="943"/>
                </a:moveTo>
                <a:cubicBezTo>
                  <a:pt x="52" y="924"/>
                  <a:pt x="216" y="958"/>
                  <a:pt x="315" y="830"/>
                </a:cubicBezTo>
                <a:cubicBezTo>
                  <a:pt x="414" y="702"/>
                  <a:pt x="503" y="310"/>
                  <a:pt x="593" y="172"/>
                </a:cubicBezTo>
                <a:cubicBezTo>
                  <a:pt x="683" y="34"/>
                  <a:pt x="770" y="0"/>
                  <a:pt x="854" y="1"/>
                </a:cubicBezTo>
                <a:cubicBezTo>
                  <a:pt x="938" y="2"/>
                  <a:pt x="1026" y="51"/>
                  <a:pt x="1098" y="177"/>
                </a:cubicBezTo>
                <a:cubicBezTo>
                  <a:pt x="1170" y="303"/>
                  <a:pt x="1225" y="634"/>
                  <a:pt x="1290" y="757"/>
                </a:cubicBezTo>
                <a:cubicBezTo>
                  <a:pt x="1355" y="880"/>
                  <a:pt x="1419" y="886"/>
                  <a:pt x="1486" y="917"/>
                </a:cubicBezTo>
                <a:cubicBezTo>
                  <a:pt x="1553" y="948"/>
                  <a:pt x="1648" y="938"/>
                  <a:pt x="1690" y="943"/>
                </a:cubicBezTo>
              </a:path>
            </a:pathLst>
          </a:custGeom>
          <a:solidFill>
            <a:srgbClr val="FF0066">
              <a:alpha val="30000"/>
            </a:srgbClr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04" y="3549751"/>
            <a:ext cx="8722042" cy="2935324"/>
          </a:xfrm>
          <a:prstGeom prst="rect">
            <a:avLst/>
          </a:prstGeom>
        </p:spPr>
      </p:pic>
      <p:sp>
        <p:nvSpPr>
          <p:cNvPr id="51" name="Rectangle 344"/>
          <p:cNvSpPr>
            <a:spLocks noChangeArrowheads="1"/>
          </p:cNvSpPr>
          <p:nvPr/>
        </p:nvSpPr>
        <p:spPr bwMode="auto">
          <a:xfrm>
            <a:off x="1443045" y="374329"/>
            <a:ext cx="9399786" cy="830997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К широкополосной эффективной квантовой памяти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на </a:t>
            </a:r>
            <a:r>
              <a:rPr lang="en-US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AFC </a:t>
            </a:r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протоколе </a:t>
            </a:r>
            <a:endParaRPr lang="en-US" altLang="ru-RU" dirty="0"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1296" y="73200"/>
            <a:ext cx="357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FF"/>
                </a:solidFill>
              </a:rPr>
              <a:t>Проект улучшения </a:t>
            </a:r>
            <a:r>
              <a:rPr lang="en-US" altLang="ru-RU" b="1" dirty="0" smtClean="0">
                <a:solidFill>
                  <a:srgbClr val="0000FF"/>
                </a:solidFill>
              </a:rPr>
              <a:t>AFC </a:t>
            </a:r>
            <a:r>
              <a:rPr lang="ru-RU" altLang="ru-RU" b="1" dirty="0" smtClean="0">
                <a:solidFill>
                  <a:srgbClr val="0000FF"/>
                </a:solidFill>
              </a:rPr>
              <a:t>протокола</a:t>
            </a:r>
            <a:endParaRPr lang="en-US" altLang="ru-RU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2974" y="1162727"/>
            <a:ext cx="3597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Арсланов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Электроника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783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5751" y="223915"/>
            <a:ext cx="11587162" cy="6362623"/>
          </a:xfrm>
          <a:prstGeom prst="roundRect">
            <a:avLst>
              <a:gd name="adj" fmla="val 5239"/>
            </a:avLst>
          </a:prstGeom>
          <a:solidFill>
            <a:srgbClr val="FFC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752850" y="-747464"/>
            <a:ext cx="680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en-US" sz="2000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4624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6" y="1600200"/>
            <a:ext cx="7985760" cy="355092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15976" y="7772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993458" y="2018855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r:id="rId5" imgW="685800" imgH="228600" progId="Equation.DSMT4">
                  <p:embed/>
                </p:oleObj>
              </mc:Choice>
              <mc:Fallback>
                <p:oleObj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458" y="2018855"/>
                        <a:ext cx="685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50426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517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1" y="177075"/>
            <a:ext cx="115871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арты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расчета максимальной ширины квантовой памяти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altLang="ru-RU" sz="2400" b="1" baseline="-30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qm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и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значений АЧГ </a:t>
            </a:r>
            <a:r>
              <a:rPr lang="en-US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(AFC)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структуры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altLang="ru-RU" baseline="-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для двух значений эффективности 10%, 90% в зависимости от оптической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плотности </a:t>
            </a:r>
            <a:r>
              <a:rPr lang="en-US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резкости</a:t>
            </a:r>
            <a:r>
              <a:rPr lang="en-US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alt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труктуры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5663476"/>
            <a:ext cx="1126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максимальной ширины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при оптимальной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единицах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Стрелки указывают на изолинии максимальных значений Δ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opt0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для различной эффективности = 10% (а) и 90% (б).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794" y="1137510"/>
            <a:ext cx="8372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Арсланов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Оптика и спектроскопия (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в печати)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30"/>
          <p:cNvSpPr/>
          <p:nvPr/>
        </p:nvSpPr>
        <p:spPr>
          <a:xfrm>
            <a:off x="1265165" y="419093"/>
            <a:ext cx="9908104" cy="47705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1832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2063553" y="416713"/>
            <a:ext cx="8315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echo QM in optimal QED cavity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400"/>
          <p:cNvGrpSpPr>
            <a:grpSpLocks/>
          </p:cNvGrpSpPr>
          <p:nvPr/>
        </p:nvGrpSpPr>
        <p:grpSpPr bwMode="auto">
          <a:xfrm>
            <a:off x="2717066" y="1896264"/>
            <a:ext cx="6300024" cy="1593286"/>
            <a:chOff x="1187450" y="1506538"/>
            <a:chExt cx="7081012" cy="1922462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87450" y="1590015"/>
              <a:ext cx="4968875" cy="7207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5970588" y="1582738"/>
              <a:ext cx="2019300" cy="769937"/>
            </a:xfrm>
            <a:custGeom>
              <a:avLst/>
              <a:gdLst>
                <a:gd name="T0" fmla="*/ 2147483647 w 3103"/>
                <a:gd name="T1" fmla="*/ 2147483647 h 2278"/>
                <a:gd name="T2" fmla="*/ 2147483647 w 3103"/>
                <a:gd name="T3" fmla="*/ 2147483647 h 2278"/>
                <a:gd name="T4" fmla="*/ 2147483647 w 3103"/>
                <a:gd name="T5" fmla="*/ 2147483647 h 2278"/>
                <a:gd name="T6" fmla="*/ 2147483647 w 3103"/>
                <a:gd name="T7" fmla="*/ 2147483647 h 2278"/>
                <a:gd name="T8" fmla="*/ 2147483647 w 3103"/>
                <a:gd name="T9" fmla="*/ 2147483647 h 2278"/>
                <a:gd name="T10" fmla="*/ 2147483647 w 3103"/>
                <a:gd name="T11" fmla="*/ 2147483647 h 2278"/>
                <a:gd name="T12" fmla="*/ 2147483647 w 3103"/>
                <a:gd name="T13" fmla="*/ 2147483647 h 2278"/>
                <a:gd name="T14" fmla="*/ 2147483647 w 3103"/>
                <a:gd name="T15" fmla="*/ 2147483647 h 2278"/>
                <a:gd name="T16" fmla="*/ 2147483647 w 3103"/>
                <a:gd name="T17" fmla="*/ 2147483647 h 2278"/>
                <a:gd name="T18" fmla="*/ 2147483647 w 3103"/>
                <a:gd name="T19" fmla="*/ 2147483647 h 2278"/>
                <a:gd name="T20" fmla="*/ 2147483647 w 3103"/>
                <a:gd name="T21" fmla="*/ 2147483647 h 2278"/>
                <a:gd name="T22" fmla="*/ 2147483647 w 3103"/>
                <a:gd name="T23" fmla="*/ 2147483647 h 2278"/>
                <a:gd name="T24" fmla="*/ 2147483647 w 3103"/>
                <a:gd name="T25" fmla="*/ 2147483647 h 2278"/>
                <a:gd name="T26" fmla="*/ 2147483647 w 3103"/>
                <a:gd name="T27" fmla="*/ 2147483647 h 2278"/>
                <a:gd name="T28" fmla="*/ 2147483647 w 3103"/>
                <a:gd name="T29" fmla="*/ 2147483647 h 2278"/>
                <a:gd name="T30" fmla="*/ 2147483647 w 3103"/>
                <a:gd name="T31" fmla="*/ 2147483647 h 2278"/>
                <a:gd name="T32" fmla="*/ 2147483647 w 3103"/>
                <a:gd name="T33" fmla="*/ 2147483647 h 2278"/>
                <a:gd name="T34" fmla="*/ 2147483647 w 3103"/>
                <a:gd name="T35" fmla="*/ 2147483647 h 22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03"/>
                <a:gd name="T55" fmla="*/ 0 h 2278"/>
                <a:gd name="T56" fmla="*/ 3103 w 3103"/>
                <a:gd name="T57" fmla="*/ 2278 h 22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03" h="2278">
                  <a:moveTo>
                    <a:pt x="131" y="36"/>
                  </a:moveTo>
                  <a:cubicBezTo>
                    <a:pt x="211" y="52"/>
                    <a:pt x="914" y="279"/>
                    <a:pt x="995" y="288"/>
                  </a:cubicBezTo>
                  <a:cubicBezTo>
                    <a:pt x="1302" y="317"/>
                    <a:pt x="1891" y="288"/>
                    <a:pt x="2171" y="258"/>
                  </a:cubicBezTo>
                  <a:cubicBezTo>
                    <a:pt x="2451" y="228"/>
                    <a:pt x="2540" y="149"/>
                    <a:pt x="2675" y="108"/>
                  </a:cubicBezTo>
                  <a:cubicBezTo>
                    <a:pt x="2810" y="67"/>
                    <a:pt x="2925" y="23"/>
                    <a:pt x="2981" y="12"/>
                  </a:cubicBezTo>
                  <a:cubicBezTo>
                    <a:pt x="3041" y="0"/>
                    <a:pt x="2997" y="0"/>
                    <a:pt x="3011" y="42"/>
                  </a:cubicBezTo>
                  <a:cubicBezTo>
                    <a:pt x="3025" y="84"/>
                    <a:pt x="3051" y="84"/>
                    <a:pt x="3065" y="264"/>
                  </a:cubicBezTo>
                  <a:cubicBezTo>
                    <a:pt x="3079" y="444"/>
                    <a:pt x="3103" y="856"/>
                    <a:pt x="3095" y="1122"/>
                  </a:cubicBezTo>
                  <a:cubicBezTo>
                    <a:pt x="3087" y="1388"/>
                    <a:pt x="3036" y="1708"/>
                    <a:pt x="3017" y="1860"/>
                  </a:cubicBezTo>
                  <a:cubicBezTo>
                    <a:pt x="2998" y="2012"/>
                    <a:pt x="2991" y="1991"/>
                    <a:pt x="2981" y="2034"/>
                  </a:cubicBezTo>
                  <a:cubicBezTo>
                    <a:pt x="2971" y="2077"/>
                    <a:pt x="2970" y="2095"/>
                    <a:pt x="2957" y="2118"/>
                  </a:cubicBezTo>
                  <a:cubicBezTo>
                    <a:pt x="2944" y="2141"/>
                    <a:pt x="2994" y="2199"/>
                    <a:pt x="2903" y="2172"/>
                  </a:cubicBezTo>
                  <a:cubicBezTo>
                    <a:pt x="2749" y="2170"/>
                    <a:pt x="2633" y="2010"/>
                    <a:pt x="2411" y="1956"/>
                  </a:cubicBezTo>
                  <a:cubicBezTo>
                    <a:pt x="2189" y="1902"/>
                    <a:pt x="1829" y="1853"/>
                    <a:pt x="1571" y="1848"/>
                  </a:cubicBezTo>
                  <a:cubicBezTo>
                    <a:pt x="1123" y="1844"/>
                    <a:pt x="1098" y="1883"/>
                    <a:pt x="863" y="1926"/>
                  </a:cubicBezTo>
                  <a:cubicBezTo>
                    <a:pt x="628" y="1969"/>
                    <a:pt x="304" y="2278"/>
                    <a:pt x="161" y="2106"/>
                  </a:cubicBezTo>
                  <a:cubicBezTo>
                    <a:pt x="27" y="1934"/>
                    <a:pt x="10" y="1239"/>
                    <a:pt x="5" y="894"/>
                  </a:cubicBezTo>
                  <a:cubicBezTo>
                    <a:pt x="0" y="549"/>
                    <a:pt x="105" y="215"/>
                    <a:pt x="131" y="36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 flipH="1">
              <a:off x="7745413" y="1509713"/>
              <a:ext cx="244475" cy="912812"/>
              <a:chOff x="2772" y="1525"/>
              <a:chExt cx="308" cy="2242"/>
            </a:xfrm>
          </p:grpSpPr>
          <p:sp>
            <p:nvSpPr>
              <p:cNvPr id="181" name="Arc 8"/>
              <p:cNvSpPr>
                <a:spLocks/>
              </p:cNvSpPr>
              <p:nvPr/>
            </p:nvSpPr>
            <p:spPr bwMode="auto">
              <a:xfrm flipH="1">
                <a:off x="2772" y="1525"/>
                <a:ext cx="308" cy="1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82" name="Arc 9"/>
              <p:cNvSpPr>
                <a:spLocks/>
              </p:cNvSpPr>
              <p:nvPr/>
            </p:nvSpPr>
            <p:spPr bwMode="auto">
              <a:xfrm flipH="1" flipV="1">
                <a:off x="2772" y="2614"/>
                <a:ext cx="308" cy="1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5967413" y="1506538"/>
              <a:ext cx="215900" cy="890587"/>
              <a:chOff x="1474" y="1525"/>
              <a:chExt cx="181" cy="2223"/>
            </a:xfrm>
          </p:grpSpPr>
          <p:sp>
            <p:nvSpPr>
              <p:cNvPr id="179" name="Arc 22"/>
              <p:cNvSpPr>
                <a:spLocks/>
              </p:cNvSpPr>
              <p:nvPr/>
            </p:nvSpPr>
            <p:spPr bwMode="auto">
              <a:xfrm flipH="1">
                <a:off x="1474" y="1525"/>
                <a:ext cx="181" cy="11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80" name="Arc 23"/>
              <p:cNvSpPr>
                <a:spLocks/>
              </p:cNvSpPr>
              <p:nvPr/>
            </p:nvSpPr>
            <p:spPr bwMode="auto">
              <a:xfrm flipH="1" flipV="1">
                <a:off x="1474" y="2614"/>
                <a:ext cx="181" cy="11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12" name="Группа 217"/>
            <p:cNvGrpSpPr>
              <a:grpSpLocks/>
            </p:cNvGrpSpPr>
            <p:nvPr/>
          </p:nvGrpSpPr>
          <p:grpSpPr bwMode="auto">
            <a:xfrm>
              <a:off x="6715125" y="1787525"/>
              <a:ext cx="593725" cy="261938"/>
              <a:chOff x="6570364" y="1719859"/>
              <a:chExt cx="731590" cy="387598"/>
            </a:xfrm>
          </p:grpSpPr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6570364" y="1719859"/>
                <a:ext cx="731590" cy="3875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36" name="Group 64"/>
              <p:cNvGrpSpPr>
                <a:grpSpLocks/>
              </p:cNvGrpSpPr>
              <p:nvPr/>
            </p:nvGrpSpPr>
            <p:grpSpPr bwMode="auto">
              <a:xfrm>
                <a:off x="6718402" y="1960931"/>
                <a:ext cx="156949" cy="127298"/>
                <a:chOff x="2699" y="2447"/>
                <a:chExt cx="317" cy="242"/>
              </a:xfrm>
              <a:solidFill>
                <a:srgbClr val="FF0000"/>
              </a:solidFill>
            </p:grpSpPr>
            <p:grpSp>
              <p:nvGrpSpPr>
                <p:cNvPr id="170" name="Group 59"/>
                <p:cNvGrpSpPr>
                  <a:grpSpLocks/>
                </p:cNvGrpSpPr>
                <p:nvPr/>
              </p:nvGrpSpPr>
              <p:grpSpPr bwMode="auto">
                <a:xfrm>
                  <a:off x="2775" y="2568"/>
                  <a:ext cx="241" cy="121"/>
                  <a:chOff x="2775" y="2568"/>
                  <a:chExt cx="241" cy="121"/>
                </a:xfrm>
                <a:grpFill/>
              </p:grpSpPr>
              <p:sp>
                <p:nvSpPr>
                  <p:cNvPr id="175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76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77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78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71" name="AutoShape 60"/>
                <p:cNvSpPr>
                  <a:spLocks noChangeArrowheads="1"/>
                </p:cNvSpPr>
                <p:nvPr/>
              </p:nvSpPr>
              <p:spPr bwMode="auto">
                <a:xfrm>
                  <a:off x="2699" y="2482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2" name="AutoShape 61"/>
                <p:cNvSpPr>
                  <a:spLocks noChangeArrowheads="1"/>
                </p:cNvSpPr>
                <p:nvPr/>
              </p:nvSpPr>
              <p:spPr bwMode="auto">
                <a:xfrm>
                  <a:off x="2804" y="2447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3" name="AutoShape 62"/>
                <p:cNvSpPr>
                  <a:spLocks noChangeArrowheads="1"/>
                </p:cNvSpPr>
                <p:nvPr/>
              </p:nvSpPr>
              <p:spPr bwMode="auto">
                <a:xfrm>
                  <a:off x="2790" y="2524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4" name="AutoShape 63"/>
                <p:cNvSpPr>
                  <a:spLocks noChangeArrowheads="1"/>
                </p:cNvSpPr>
                <p:nvPr/>
              </p:nvSpPr>
              <p:spPr bwMode="auto">
                <a:xfrm>
                  <a:off x="2895" y="2489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37" name="Group 65"/>
              <p:cNvGrpSpPr>
                <a:grpSpLocks/>
              </p:cNvGrpSpPr>
              <p:nvPr/>
            </p:nvGrpSpPr>
            <p:grpSpPr bwMode="auto">
              <a:xfrm>
                <a:off x="6833267" y="1949885"/>
                <a:ext cx="156949" cy="108887"/>
                <a:chOff x="2699" y="2482"/>
                <a:chExt cx="317" cy="207"/>
              </a:xfrm>
              <a:solidFill>
                <a:srgbClr val="FF0000"/>
              </a:solidFill>
            </p:grpSpPr>
            <p:grpSp>
              <p:nvGrpSpPr>
                <p:cNvPr id="161" name="Group 66"/>
                <p:cNvGrpSpPr>
                  <a:grpSpLocks/>
                </p:cNvGrpSpPr>
                <p:nvPr/>
              </p:nvGrpSpPr>
              <p:grpSpPr bwMode="auto">
                <a:xfrm>
                  <a:off x="2775" y="2568"/>
                  <a:ext cx="241" cy="121"/>
                  <a:chOff x="2775" y="2568"/>
                  <a:chExt cx="241" cy="121"/>
                </a:xfrm>
                <a:grpFill/>
              </p:grpSpPr>
              <p:sp>
                <p:nvSpPr>
                  <p:cNvPr id="166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67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68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69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62" name="AutoShape 71"/>
                <p:cNvSpPr>
                  <a:spLocks noChangeArrowheads="1"/>
                </p:cNvSpPr>
                <p:nvPr/>
              </p:nvSpPr>
              <p:spPr bwMode="auto">
                <a:xfrm>
                  <a:off x="2699" y="2482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3" name="AutoShape 72"/>
                <p:cNvSpPr>
                  <a:spLocks noChangeArrowheads="1"/>
                </p:cNvSpPr>
                <p:nvPr/>
              </p:nvSpPr>
              <p:spPr bwMode="auto">
                <a:xfrm>
                  <a:off x="2804" y="25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4" name="AutoShape 73"/>
                <p:cNvSpPr>
                  <a:spLocks noChangeArrowheads="1"/>
                </p:cNvSpPr>
                <p:nvPr/>
              </p:nvSpPr>
              <p:spPr bwMode="auto">
                <a:xfrm>
                  <a:off x="2790" y="2524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5" name="AutoShape 74"/>
                <p:cNvSpPr>
                  <a:spLocks noChangeArrowheads="1"/>
                </p:cNvSpPr>
                <p:nvPr/>
              </p:nvSpPr>
              <p:spPr bwMode="auto">
                <a:xfrm>
                  <a:off x="2895" y="2489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38" name="Group 75"/>
              <p:cNvGrpSpPr>
                <a:grpSpLocks/>
              </p:cNvGrpSpPr>
              <p:nvPr/>
            </p:nvGrpSpPr>
            <p:grpSpPr bwMode="auto">
              <a:xfrm>
                <a:off x="6650573" y="1825743"/>
                <a:ext cx="156949" cy="127298"/>
                <a:chOff x="2699" y="2447"/>
                <a:chExt cx="317" cy="242"/>
              </a:xfrm>
              <a:solidFill>
                <a:srgbClr val="FF0000"/>
              </a:solidFill>
            </p:grpSpPr>
            <p:grpSp>
              <p:nvGrpSpPr>
                <p:cNvPr id="152" name="Group 76"/>
                <p:cNvGrpSpPr>
                  <a:grpSpLocks/>
                </p:cNvGrpSpPr>
                <p:nvPr/>
              </p:nvGrpSpPr>
              <p:grpSpPr bwMode="auto">
                <a:xfrm>
                  <a:off x="2775" y="2568"/>
                  <a:ext cx="241" cy="121"/>
                  <a:chOff x="2775" y="2568"/>
                  <a:chExt cx="241" cy="121"/>
                </a:xfrm>
                <a:grpFill/>
              </p:grpSpPr>
              <p:sp>
                <p:nvSpPr>
                  <p:cNvPr id="157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58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59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60" name="AutoShape 8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53" name="AutoShape 81"/>
                <p:cNvSpPr>
                  <a:spLocks noChangeArrowheads="1"/>
                </p:cNvSpPr>
                <p:nvPr/>
              </p:nvSpPr>
              <p:spPr bwMode="auto">
                <a:xfrm>
                  <a:off x="2699" y="2482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4" name="AutoShape 82"/>
                <p:cNvSpPr>
                  <a:spLocks noChangeArrowheads="1"/>
                </p:cNvSpPr>
                <p:nvPr/>
              </p:nvSpPr>
              <p:spPr bwMode="auto">
                <a:xfrm>
                  <a:off x="2804" y="2447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5" name="AutoShape 83"/>
                <p:cNvSpPr>
                  <a:spLocks noChangeArrowheads="1"/>
                </p:cNvSpPr>
                <p:nvPr/>
              </p:nvSpPr>
              <p:spPr bwMode="auto">
                <a:xfrm>
                  <a:off x="2790" y="2524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6" name="AutoShape 84"/>
                <p:cNvSpPr>
                  <a:spLocks noChangeArrowheads="1"/>
                </p:cNvSpPr>
                <p:nvPr/>
              </p:nvSpPr>
              <p:spPr bwMode="auto">
                <a:xfrm>
                  <a:off x="2895" y="2489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39" name="Group 85"/>
              <p:cNvGrpSpPr>
                <a:grpSpLocks/>
              </p:cNvGrpSpPr>
              <p:nvPr/>
            </p:nvGrpSpPr>
            <p:grpSpPr bwMode="auto">
              <a:xfrm>
                <a:off x="6756031" y="1786291"/>
                <a:ext cx="156949" cy="127298"/>
                <a:chOff x="2699" y="2447"/>
                <a:chExt cx="317" cy="242"/>
              </a:xfrm>
              <a:solidFill>
                <a:srgbClr val="FF0000"/>
              </a:solidFill>
            </p:grpSpPr>
            <p:grpSp>
              <p:nvGrpSpPr>
                <p:cNvPr id="143" name="Group 86"/>
                <p:cNvGrpSpPr>
                  <a:grpSpLocks/>
                </p:cNvGrpSpPr>
                <p:nvPr/>
              </p:nvGrpSpPr>
              <p:grpSpPr bwMode="auto">
                <a:xfrm>
                  <a:off x="2775" y="2568"/>
                  <a:ext cx="241" cy="121"/>
                  <a:chOff x="2775" y="2568"/>
                  <a:chExt cx="241" cy="121"/>
                </a:xfrm>
                <a:grpFill/>
              </p:grpSpPr>
              <p:sp>
                <p:nvSpPr>
                  <p:cNvPr id="148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49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50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51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44" name="AutoShape 91"/>
                <p:cNvSpPr>
                  <a:spLocks noChangeArrowheads="1"/>
                </p:cNvSpPr>
                <p:nvPr/>
              </p:nvSpPr>
              <p:spPr bwMode="auto">
                <a:xfrm>
                  <a:off x="2699" y="2482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45" name="AutoShape 92"/>
                <p:cNvSpPr>
                  <a:spLocks noChangeArrowheads="1"/>
                </p:cNvSpPr>
                <p:nvPr/>
              </p:nvSpPr>
              <p:spPr bwMode="auto">
                <a:xfrm>
                  <a:off x="2804" y="2447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46" name="AutoShape 93"/>
                <p:cNvSpPr>
                  <a:spLocks noChangeArrowheads="1"/>
                </p:cNvSpPr>
                <p:nvPr/>
              </p:nvSpPr>
              <p:spPr bwMode="auto">
                <a:xfrm>
                  <a:off x="2790" y="2524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47" name="AutoShape 94"/>
                <p:cNvSpPr>
                  <a:spLocks noChangeArrowheads="1"/>
                </p:cNvSpPr>
                <p:nvPr/>
              </p:nvSpPr>
              <p:spPr bwMode="auto">
                <a:xfrm>
                  <a:off x="2895" y="2489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40" name="Group 95"/>
              <p:cNvGrpSpPr>
                <a:grpSpLocks/>
              </p:cNvGrpSpPr>
              <p:nvPr/>
            </p:nvGrpSpPr>
            <p:grpSpPr bwMode="auto">
              <a:xfrm>
                <a:off x="6892185" y="1822587"/>
                <a:ext cx="156949" cy="127298"/>
                <a:chOff x="2699" y="2447"/>
                <a:chExt cx="317" cy="242"/>
              </a:xfrm>
            </p:grpSpPr>
            <p:grpSp>
              <p:nvGrpSpPr>
                <p:cNvPr id="134" name="Group 96"/>
                <p:cNvGrpSpPr>
                  <a:grpSpLocks/>
                </p:cNvGrpSpPr>
                <p:nvPr/>
              </p:nvGrpSpPr>
              <p:grpSpPr bwMode="auto">
                <a:xfrm>
                  <a:off x="2775" y="2568"/>
                  <a:ext cx="241" cy="121"/>
                  <a:chOff x="2775" y="2568"/>
                  <a:chExt cx="241" cy="121"/>
                </a:xfrm>
              </p:grpSpPr>
              <p:sp>
                <p:nvSpPr>
                  <p:cNvPr id="139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0" name="AutoShape 9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1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42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sp>
              <p:nvSpPr>
                <p:cNvPr id="135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99" y="2482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36" name="AutoShape 102"/>
                <p:cNvSpPr>
                  <a:spLocks noChangeArrowheads="1"/>
                </p:cNvSpPr>
                <p:nvPr/>
              </p:nvSpPr>
              <p:spPr bwMode="auto">
                <a:xfrm>
                  <a:off x="2804" y="2447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37" name="AutoShape 103"/>
                <p:cNvSpPr>
                  <a:spLocks noChangeArrowheads="1"/>
                </p:cNvSpPr>
                <p:nvPr/>
              </p:nvSpPr>
              <p:spPr bwMode="auto">
                <a:xfrm>
                  <a:off x="2790" y="2524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138" name="AutoShape 104"/>
                <p:cNvSpPr>
                  <a:spLocks noChangeArrowheads="1"/>
                </p:cNvSpPr>
                <p:nvPr/>
              </p:nvSpPr>
              <p:spPr bwMode="auto">
                <a:xfrm>
                  <a:off x="2895" y="2489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41" name="Group 105"/>
              <p:cNvGrpSpPr>
                <a:grpSpLocks/>
              </p:cNvGrpSpPr>
              <p:nvPr/>
            </p:nvGrpSpPr>
            <p:grpSpPr bwMode="auto">
              <a:xfrm>
                <a:off x="6987741" y="1948307"/>
                <a:ext cx="156949" cy="127298"/>
                <a:chOff x="2699" y="2447"/>
                <a:chExt cx="317" cy="242"/>
              </a:xfrm>
              <a:solidFill>
                <a:srgbClr val="FF0000"/>
              </a:solidFill>
            </p:grpSpPr>
            <p:grpSp>
              <p:nvGrpSpPr>
                <p:cNvPr id="125" name="Group 106"/>
                <p:cNvGrpSpPr>
                  <a:grpSpLocks/>
                </p:cNvGrpSpPr>
                <p:nvPr/>
              </p:nvGrpSpPr>
              <p:grpSpPr bwMode="auto">
                <a:xfrm>
                  <a:off x="2775" y="2568"/>
                  <a:ext cx="241" cy="121"/>
                  <a:chOff x="2775" y="2568"/>
                  <a:chExt cx="241" cy="121"/>
                </a:xfrm>
                <a:grpFill/>
              </p:grpSpPr>
              <p:sp>
                <p:nvSpPr>
                  <p:cNvPr id="130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31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32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33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26" name="AutoShape 111"/>
                <p:cNvSpPr>
                  <a:spLocks noChangeArrowheads="1"/>
                </p:cNvSpPr>
                <p:nvPr/>
              </p:nvSpPr>
              <p:spPr bwMode="auto">
                <a:xfrm>
                  <a:off x="2699" y="2482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7" name="AutoShape 112"/>
                <p:cNvSpPr>
                  <a:spLocks noChangeArrowheads="1"/>
                </p:cNvSpPr>
                <p:nvPr/>
              </p:nvSpPr>
              <p:spPr bwMode="auto">
                <a:xfrm>
                  <a:off x="2804" y="2447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8" name="AutoShape 113"/>
                <p:cNvSpPr>
                  <a:spLocks noChangeArrowheads="1"/>
                </p:cNvSpPr>
                <p:nvPr/>
              </p:nvSpPr>
              <p:spPr bwMode="auto">
                <a:xfrm>
                  <a:off x="2790" y="2524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9" name="AutoShape 114"/>
                <p:cNvSpPr>
                  <a:spLocks noChangeArrowheads="1"/>
                </p:cNvSpPr>
                <p:nvPr/>
              </p:nvSpPr>
              <p:spPr bwMode="auto">
                <a:xfrm>
                  <a:off x="2895" y="2489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42" name="Group 115"/>
              <p:cNvGrpSpPr>
                <a:grpSpLocks/>
              </p:cNvGrpSpPr>
              <p:nvPr/>
            </p:nvGrpSpPr>
            <p:grpSpPr bwMode="auto">
              <a:xfrm>
                <a:off x="6986255" y="1773667"/>
                <a:ext cx="156949" cy="127298"/>
                <a:chOff x="2699" y="2447"/>
                <a:chExt cx="317" cy="242"/>
              </a:xfrm>
              <a:solidFill>
                <a:srgbClr val="FF0000"/>
              </a:solidFill>
            </p:grpSpPr>
            <p:grpSp>
              <p:nvGrpSpPr>
                <p:cNvPr id="116" name="Group 116"/>
                <p:cNvGrpSpPr>
                  <a:grpSpLocks/>
                </p:cNvGrpSpPr>
                <p:nvPr/>
              </p:nvGrpSpPr>
              <p:grpSpPr bwMode="auto">
                <a:xfrm>
                  <a:off x="2775" y="2568"/>
                  <a:ext cx="241" cy="121"/>
                  <a:chOff x="2775" y="2568"/>
                  <a:chExt cx="241" cy="121"/>
                </a:xfrm>
                <a:grpFill/>
              </p:grpSpPr>
              <p:sp>
                <p:nvSpPr>
                  <p:cNvPr id="121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22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23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24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17" name="AutoShape 121"/>
                <p:cNvSpPr>
                  <a:spLocks noChangeArrowheads="1"/>
                </p:cNvSpPr>
                <p:nvPr/>
              </p:nvSpPr>
              <p:spPr bwMode="auto">
                <a:xfrm>
                  <a:off x="2699" y="2482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18" name="AutoShape 122"/>
                <p:cNvSpPr>
                  <a:spLocks noChangeArrowheads="1"/>
                </p:cNvSpPr>
                <p:nvPr/>
              </p:nvSpPr>
              <p:spPr bwMode="auto">
                <a:xfrm>
                  <a:off x="2804" y="2447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19" name="AutoShape 123"/>
                <p:cNvSpPr>
                  <a:spLocks noChangeArrowheads="1"/>
                </p:cNvSpPr>
                <p:nvPr/>
              </p:nvSpPr>
              <p:spPr bwMode="auto">
                <a:xfrm>
                  <a:off x="2790" y="2524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0" name="AutoShape 124"/>
                <p:cNvSpPr>
                  <a:spLocks noChangeArrowheads="1"/>
                </p:cNvSpPr>
                <p:nvPr/>
              </p:nvSpPr>
              <p:spPr bwMode="auto">
                <a:xfrm>
                  <a:off x="2895" y="2489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43" name="Group 125"/>
              <p:cNvGrpSpPr>
                <a:grpSpLocks/>
              </p:cNvGrpSpPr>
              <p:nvPr/>
            </p:nvGrpSpPr>
            <p:grpSpPr bwMode="auto">
              <a:xfrm>
                <a:off x="7100130" y="1897283"/>
                <a:ext cx="156949" cy="127298"/>
                <a:chOff x="2699" y="2447"/>
                <a:chExt cx="317" cy="242"/>
              </a:xfrm>
              <a:solidFill>
                <a:srgbClr val="FF0000"/>
              </a:solidFill>
            </p:grpSpPr>
            <p:grpSp>
              <p:nvGrpSpPr>
                <p:cNvPr id="107" name="Group 126"/>
                <p:cNvGrpSpPr>
                  <a:grpSpLocks/>
                </p:cNvGrpSpPr>
                <p:nvPr/>
              </p:nvGrpSpPr>
              <p:grpSpPr bwMode="auto">
                <a:xfrm>
                  <a:off x="2775" y="2568"/>
                  <a:ext cx="241" cy="121"/>
                  <a:chOff x="2775" y="2568"/>
                  <a:chExt cx="241" cy="121"/>
                </a:xfrm>
                <a:grpFill/>
              </p:grpSpPr>
              <p:sp>
                <p:nvSpPr>
                  <p:cNvPr id="112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13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14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15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08" name="AutoShape 131"/>
                <p:cNvSpPr>
                  <a:spLocks noChangeArrowheads="1"/>
                </p:cNvSpPr>
                <p:nvPr/>
              </p:nvSpPr>
              <p:spPr bwMode="auto">
                <a:xfrm>
                  <a:off x="2699" y="2482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09" name="AutoShape 132"/>
                <p:cNvSpPr>
                  <a:spLocks noChangeArrowheads="1"/>
                </p:cNvSpPr>
                <p:nvPr/>
              </p:nvSpPr>
              <p:spPr bwMode="auto">
                <a:xfrm>
                  <a:off x="2804" y="2447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10" name="AutoShape 133"/>
                <p:cNvSpPr>
                  <a:spLocks noChangeArrowheads="1"/>
                </p:cNvSpPr>
                <p:nvPr/>
              </p:nvSpPr>
              <p:spPr bwMode="auto">
                <a:xfrm>
                  <a:off x="2790" y="2524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11" name="AutoShape 134"/>
                <p:cNvSpPr>
                  <a:spLocks noChangeArrowheads="1"/>
                </p:cNvSpPr>
                <p:nvPr/>
              </p:nvSpPr>
              <p:spPr bwMode="auto">
                <a:xfrm>
                  <a:off x="2895" y="2489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44" name="Group 135"/>
              <p:cNvGrpSpPr>
                <a:grpSpLocks/>
              </p:cNvGrpSpPr>
              <p:nvPr/>
            </p:nvGrpSpPr>
            <p:grpSpPr bwMode="auto">
              <a:xfrm>
                <a:off x="7124390" y="1762094"/>
                <a:ext cx="156949" cy="127298"/>
                <a:chOff x="2699" y="2447"/>
                <a:chExt cx="317" cy="242"/>
              </a:xfrm>
              <a:solidFill>
                <a:srgbClr val="FF0000"/>
              </a:solidFill>
            </p:grpSpPr>
            <p:grpSp>
              <p:nvGrpSpPr>
                <p:cNvPr id="98" name="Group 136"/>
                <p:cNvGrpSpPr>
                  <a:grpSpLocks/>
                </p:cNvGrpSpPr>
                <p:nvPr/>
              </p:nvGrpSpPr>
              <p:grpSpPr bwMode="auto">
                <a:xfrm>
                  <a:off x="2775" y="2568"/>
                  <a:ext cx="241" cy="121"/>
                  <a:chOff x="2775" y="2568"/>
                  <a:chExt cx="241" cy="121"/>
                </a:xfrm>
                <a:grpFill/>
              </p:grpSpPr>
              <p:sp>
                <p:nvSpPr>
                  <p:cNvPr id="103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4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5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6" name="AutoShape 14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99" name="AutoShape 141"/>
                <p:cNvSpPr>
                  <a:spLocks noChangeArrowheads="1"/>
                </p:cNvSpPr>
                <p:nvPr/>
              </p:nvSpPr>
              <p:spPr bwMode="auto">
                <a:xfrm>
                  <a:off x="2699" y="2482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00" name="AutoShape 142"/>
                <p:cNvSpPr>
                  <a:spLocks noChangeArrowheads="1"/>
                </p:cNvSpPr>
                <p:nvPr/>
              </p:nvSpPr>
              <p:spPr bwMode="auto">
                <a:xfrm>
                  <a:off x="2804" y="2447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01" name="AutoShape 143"/>
                <p:cNvSpPr>
                  <a:spLocks noChangeArrowheads="1"/>
                </p:cNvSpPr>
                <p:nvPr/>
              </p:nvSpPr>
              <p:spPr bwMode="auto">
                <a:xfrm>
                  <a:off x="2790" y="2524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02" name="AutoShape 144"/>
                <p:cNvSpPr>
                  <a:spLocks noChangeArrowheads="1"/>
                </p:cNvSpPr>
                <p:nvPr/>
              </p:nvSpPr>
              <p:spPr bwMode="auto">
                <a:xfrm>
                  <a:off x="2895" y="2489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45" name="Group 146"/>
              <p:cNvGrpSpPr>
                <a:grpSpLocks/>
              </p:cNvGrpSpPr>
              <p:nvPr/>
            </p:nvGrpSpPr>
            <p:grpSpPr bwMode="auto">
              <a:xfrm>
                <a:off x="6863469" y="1747887"/>
                <a:ext cx="119321" cy="63649"/>
                <a:chOff x="2775" y="2568"/>
                <a:chExt cx="241" cy="121"/>
              </a:xfrm>
            </p:grpSpPr>
            <p:sp>
              <p:nvSpPr>
                <p:cNvPr id="94" name="AutoShape 14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95" name="AutoShape 14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96" name="AutoShape 14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97" name="AutoShape 15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46" name="Group 156"/>
              <p:cNvGrpSpPr>
                <a:grpSpLocks/>
              </p:cNvGrpSpPr>
              <p:nvPr/>
            </p:nvGrpSpPr>
            <p:grpSpPr bwMode="auto">
              <a:xfrm>
                <a:off x="6606013" y="1769980"/>
                <a:ext cx="119321" cy="63649"/>
                <a:chOff x="2775" y="2568"/>
                <a:chExt cx="241" cy="121"/>
              </a:xfrm>
              <a:solidFill>
                <a:srgbClr val="FF0000"/>
              </a:solidFill>
            </p:grpSpPr>
            <p:sp>
              <p:nvSpPr>
                <p:cNvPr id="90" name="AutoShape 15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91" name="AutoShape 15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92" name="AutoShape 15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93" name="AutoShape 16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7" name="AutoShape 161"/>
              <p:cNvSpPr>
                <a:spLocks noChangeArrowheads="1"/>
              </p:cNvSpPr>
              <p:nvPr/>
            </p:nvSpPr>
            <p:spPr bwMode="auto">
              <a:xfrm>
                <a:off x="6581753" y="1764197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48" name="AutoShape 163"/>
              <p:cNvSpPr>
                <a:spLocks noChangeArrowheads="1"/>
              </p:cNvSpPr>
              <p:nvPr/>
            </p:nvSpPr>
            <p:spPr bwMode="auto">
              <a:xfrm>
                <a:off x="6613440" y="1746838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49" name="AutoShape 167"/>
              <p:cNvSpPr>
                <a:spLocks noChangeArrowheads="1"/>
              </p:cNvSpPr>
              <p:nvPr/>
            </p:nvSpPr>
            <p:spPr bwMode="auto">
              <a:xfrm>
                <a:off x="6710976" y="1745786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0" name="AutoShape 169"/>
              <p:cNvSpPr>
                <a:spLocks noChangeArrowheads="1"/>
              </p:cNvSpPr>
              <p:nvPr/>
            </p:nvSpPr>
            <p:spPr bwMode="auto">
              <a:xfrm>
                <a:off x="6756031" y="1767879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1" name="AutoShape 170"/>
              <p:cNvSpPr>
                <a:spLocks noChangeArrowheads="1"/>
              </p:cNvSpPr>
              <p:nvPr/>
            </p:nvSpPr>
            <p:spPr bwMode="auto">
              <a:xfrm>
                <a:off x="6808017" y="1749468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2" name="AutoShape 177"/>
              <p:cNvSpPr>
                <a:spLocks noChangeArrowheads="1"/>
              </p:cNvSpPr>
              <p:nvPr/>
            </p:nvSpPr>
            <p:spPr bwMode="auto">
              <a:xfrm>
                <a:off x="7122410" y="1809961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3" name="AutoShape 178"/>
              <p:cNvSpPr>
                <a:spLocks noChangeArrowheads="1"/>
              </p:cNvSpPr>
              <p:nvPr/>
            </p:nvSpPr>
            <p:spPr bwMode="auto">
              <a:xfrm>
                <a:off x="6605518" y="1882026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4" name="AutoShape 179"/>
              <p:cNvSpPr>
                <a:spLocks noChangeArrowheads="1"/>
              </p:cNvSpPr>
              <p:nvPr/>
            </p:nvSpPr>
            <p:spPr bwMode="auto">
              <a:xfrm>
                <a:off x="6598587" y="1922530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5" name="AutoShape 180"/>
              <p:cNvSpPr>
                <a:spLocks noChangeArrowheads="1"/>
              </p:cNvSpPr>
              <p:nvPr/>
            </p:nvSpPr>
            <p:spPr bwMode="auto">
              <a:xfrm>
                <a:off x="6650573" y="1904119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6" name="AutoShape 181"/>
              <p:cNvSpPr>
                <a:spLocks noChangeArrowheads="1"/>
              </p:cNvSpPr>
              <p:nvPr/>
            </p:nvSpPr>
            <p:spPr bwMode="auto">
              <a:xfrm>
                <a:off x="6583238" y="2024579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7" name="AutoShape 182"/>
              <p:cNvSpPr>
                <a:spLocks noChangeArrowheads="1"/>
              </p:cNvSpPr>
              <p:nvPr/>
            </p:nvSpPr>
            <p:spPr bwMode="auto">
              <a:xfrm>
                <a:off x="6585714" y="1821534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8" name="AutoShape 183"/>
              <p:cNvSpPr>
                <a:spLocks noChangeArrowheads="1"/>
              </p:cNvSpPr>
              <p:nvPr/>
            </p:nvSpPr>
            <p:spPr bwMode="auto">
              <a:xfrm>
                <a:off x="7234799" y="1744734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59" name="AutoShape 184"/>
              <p:cNvSpPr>
                <a:spLocks noChangeArrowheads="1"/>
              </p:cNvSpPr>
              <p:nvPr/>
            </p:nvSpPr>
            <p:spPr bwMode="auto">
              <a:xfrm>
                <a:off x="6612945" y="1840470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grpSp>
            <p:nvGrpSpPr>
              <p:cNvPr id="60" name="Group 185"/>
              <p:cNvGrpSpPr>
                <a:grpSpLocks/>
              </p:cNvGrpSpPr>
              <p:nvPr/>
            </p:nvGrpSpPr>
            <p:grpSpPr bwMode="auto">
              <a:xfrm>
                <a:off x="6583238" y="1945151"/>
                <a:ext cx="156949" cy="127298"/>
                <a:chOff x="2699" y="2447"/>
                <a:chExt cx="317" cy="242"/>
              </a:xfrm>
              <a:solidFill>
                <a:srgbClr val="FF0000"/>
              </a:solidFill>
            </p:grpSpPr>
            <p:grpSp>
              <p:nvGrpSpPr>
                <p:cNvPr id="81" name="Group 186"/>
                <p:cNvGrpSpPr>
                  <a:grpSpLocks/>
                </p:cNvGrpSpPr>
                <p:nvPr/>
              </p:nvGrpSpPr>
              <p:grpSpPr bwMode="auto">
                <a:xfrm>
                  <a:off x="2775" y="2568"/>
                  <a:ext cx="241" cy="121"/>
                  <a:chOff x="2775" y="2568"/>
                  <a:chExt cx="241" cy="121"/>
                </a:xfrm>
                <a:grpFill/>
              </p:grpSpPr>
              <p:sp>
                <p:nvSpPr>
                  <p:cNvPr id="86" name="AutoShape 18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87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88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89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82" name="AutoShape 191"/>
                <p:cNvSpPr>
                  <a:spLocks noChangeArrowheads="1"/>
                </p:cNvSpPr>
                <p:nvPr/>
              </p:nvSpPr>
              <p:spPr bwMode="auto">
                <a:xfrm>
                  <a:off x="2699" y="2482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3" name="AutoShape 192"/>
                <p:cNvSpPr>
                  <a:spLocks noChangeArrowheads="1"/>
                </p:cNvSpPr>
                <p:nvPr/>
              </p:nvSpPr>
              <p:spPr bwMode="auto">
                <a:xfrm>
                  <a:off x="2841" y="2447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4" name="AutoShape 193"/>
                <p:cNvSpPr>
                  <a:spLocks noChangeArrowheads="1"/>
                </p:cNvSpPr>
                <p:nvPr/>
              </p:nvSpPr>
              <p:spPr bwMode="auto">
                <a:xfrm>
                  <a:off x="2790" y="2524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5" name="AutoShape 194"/>
                <p:cNvSpPr>
                  <a:spLocks noChangeArrowheads="1"/>
                </p:cNvSpPr>
                <p:nvPr/>
              </p:nvSpPr>
              <p:spPr bwMode="auto">
                <a:xfrm>
                  <a:off x="2895" y="2489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61" name="AutoShape 197"/>
              <p:cNvSpPr>
                <a:spLocks noChangeArrowheads="1"/>
              </p:cNvSpPr>
              <p:nvPr/>
            </p:nvSpPr>
            <p:spPr bwMode="auto">
              <a:xfrm>
                <a:off x="6958034" y="1738948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62" name="AutoShape 199"/>
              <p:cNvSpPr>
                <a:spLocks noChangeArrowheads="1"/>
              </p:cNvSpPr>
              <p:nvPr/>
            </p:nvSpPr>
            <p:spPr bwMode="auto">
              <a:xfrm>
                <a:off x="7003089" y="1746838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63" name="AutoShape 200"/>
              <p:cNvSpPr>
                <a:spLocks noChangeArrowheads="1"/>
              </p:cNvSpPr>
              <p:nvPr/>
            </p:nvSpPr>
            <p:spPr bwMode="auto">
              <a:xfrm>
                <a:off x="7055075" y="1737896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64" name="AutoShape 204"/>
              <p:cNvSpPr>
                <a:spLocks noChangeArrowheads="1"/>
              </p:cNvSpPr>
              <p:nvPr/>
            </p:nvSpPr>
            <p:spPr bwMode="auto">
              <a:xfrm>
                <a:off x="7142214" y="1745260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65" name="AutoShape 207"/>
              <p:cNvSpPr>
                <a:spLocks noChangeArrowheads="1"/>
              </p:cNvSpPr>
              <p:nvPr/>
            </p:nvSpPr>
            <p:spPr bwMode="auto">
              <a:xfrm>
                <a:off x="6718402" y="2072447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66" name="AutoShape 208"/>
              <p:cNvSpPr>
                <a:spLocks noChangeArrowheads="1"/>
              </p:cNvSpPr>
              <p:nvPr/>
            </p:nvSpPr>
            <p:spPr bwMode="auto">
              <a:xfrm>
                <a:off x="7100130" y="1762093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67" name="AutoShape 209"/>
              <p:cNvSpPr>
                <a:spLocks noChangeArrowheads="1"/>
              </p:cNvSpPr>
              <p:nvPr/>
            </p:nvSpPr>
            <p:spPr bwMode="auto">
              <a:xfrm>
                <a:off x="6628293" y="2072447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68" name="AutoShape 210"/>
              <p:cNvSpPr>
                <a:spLocks noChangeArrowheads="1"/>
              </p:cNvSpPr>
              <p:nvPr/>
            </p:nvSpPr>
            <p:spPr bwMode="auto">
              <a:xfrm>
                <a:off x="7100130" y="2072447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69" name="AutoShape 211"/>
              <p:cNvSpPr>
                <a:spLocks noChangeArrowheads="1"/>
              </p:cNvSpPr>
              <p:nvPr/>
            </p:nvSpPr>
            <p:spPr bwMode="auto">
              <a:xfrm>
                <a:off x="6920406" y="2067187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70" name="AutoShape 212"/>
              <p:cNvSpPr>
                <a:spLocks noChangeArrowheads="1"/>
              </p:cNvSpPr>
              <p:nvPr/>
            </p:nvSpPr>
            <p:spPr bwMode="auto">
              <a:xfrm>
                <a:off x="6972392" y="2048776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71" name="AutoShape 213"/>
              <p:cNvSpPr>
                <a:spLocks noChangeArrowheads="1"/>
              </p:cNvSpPr>
              <p:nvPr/>
            </p:nvSpPr>
            <p:spPr bwMode="auto">
              <a:xfrm>
                <a:off x="7257079" y="1786290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72" name="AutoShape 214"/>
              <p:cNvSpPr>
                <a:spLocks noChangeArrowheads="1"/>
              </p:cNvSpPr>
              <p:nvPr/>
            </p:nvSpPr>
            <p:spPr bwMode="auto">
              <a:xfrm>
                <a:off x="7017447" y="2070869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73" name="AutoShape 217"/>
              <p:cNvSpPr>
                <a:spLocks noChangeArrowheads="1"/>
              </p:cNvSpPr>
              <p:nvPr/>
            </p:nvSpPr>
            <p:spPr bwMode="auto">
              <a:xfrm>
                <a:off x="7250147" y="1925686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74" name="AutoShape 218"/>
              <p:cNvSpPr>
                <a:spLocks noChangeArrowheads="1"/>
              </p:cNvSpPr>
              <p:nvPr/>
            </p:nvSpPr>
            <p:spPr bwMode="auto">
              <a:xfrm>
                <a:off x="7257079" y="1881500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75" name="AutoShape 219"/>
              <p:cNvSpPr>
                <a:spLocks noChangeArrowheads="1"/>
              </p:cNvSpPr>
              <p:nvPr/>
            </p:nvSpPr>
            <p:spPr bwMode="auto">
              <a:xfrm>
                <a:off x="7260544" y="2019844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76" name="AutoShape 220"/>
              <p:cNvSpPr>
                <a:spLocks noChangeArrowheads="1"/>
              </p:cNvSpPr>
              <p:nvPr/>
            </p:nvSpPr>
            <p:spPr bwMode="auto">
              <a:xfrm>
                <a:off x="7275397" y="1959352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77" name="AutoShape 221"/>
              <p:cNvSpPr>
                <a:spLocks noChangeArrowheads="1"/>
              </p:cNvSpPr>
              <p:nvPr/>
            </p:nvSpPr>
            <p:spPr bwMode="auto">
              <a:xfrm>
                <a:off x="7167464" y="2052458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78" name="AutoShape 222"/>
              <p:cNvSpPr>
                <a:spLocks noChangeArrowheads="1"/>
              </p:cNvSpPr>
              <p:nvPr/>
            </p:nvSpPr>
            <p:spPr bwMode="auto">
              <a:xfrm>
                <a:off x="7219450" y="2034047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79" name="AutoShape 223"/>
              <p:cNvSpPr>
                <a:spLocks noChangeArrowheads="1"/>
              </p:cNvSpPr>
              <p:nvPr/>
            </p:nvSpPr>
            <p:spPr bwMode="auto">
              <a:xfrm>
                <a:off x="7212519" y="2074551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80" name="AutoShape 224"/>
              <p:cNvSpPr>
                <a:spLocks noChangeArrowheads="1"/>
              </p:cNvSpPr>
              <p:nvPr/>
            </p:nvSpPr>
            <p:spPr bwMode="auto">
              <a:xfrm>
                <a:off x="7264505" y="2056140"/>
                <a:ext cx="22280" cy="23145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</p:grp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 flipV="1">
              <a:off x="1300163" y="1938338"/>
              <a:ext cx="5400675" cy="42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Группа 188"/>
            <p:cNvGrpSpPr>
              <a:grpSpLocks/>
            </p:cNvGrpSpPr>
            <p:nvPr/>
          </p:nvGrpSpPr>
          <p:grpSpPr bwMode="auto">
            <a:xfrm>
              <a:off x="1638300" y="1562370"/>
              <a:ext cx="4267200" cy="422275"/>
              <a:chOff x="1638300" y="1554163"/>
              <a:chExt cx="4267200" cy="422275"/>
            </a:xfrm>
          </p:grpSpPr>
          <p:grpSp>
            <p:nvGrpSpPr>
              <p:cNvPr id="26" name="Группа 486"/>
              <p:cNvGrpSpPr>
                <a:grpSpLocks/>
              </p:cNvGrpSpPr>
              <p:nvPr/>
            </p:nvGrpSpPr>
            <p:grpSpPr bwMode="auto">
              <a:xfrm>
                <a:off x="1638300" y="1749425"/>
                <a:ext cx="766763" cy="227013"/>
                <a:chOff x="251517" y="2041940"/>
                <a:chExt cx="766844" cy="242854"/>
              </a:xfrm>
            </p:grpSpPr>
            <p:sp>
              <p:nvSpPr>
                <p:cNvPr id="33" name="Freeform 12"/>
                <p:cNvSpPr>
                  <a:spLocks/>
                </p:cNvSpPr>
                <p:nvPr/>
              </p:nvSpPr>
              <p:spPr bwMode="auto">
                <a:xfrm flipH="1">
                  <a:off x="251517" y="2042579"/>
                  <a:ext cx="648073" cy="242215"/>
                </a:xfrm>
                <a:custGeom>
                  <a:avLst/>
                  <a:gdLst>
                    <a:gd name="T0" fmla="*/ 0 w 1716"/>
                    <a:gd name="T1" fmla="*/ 2147483647 h 1047"/>
                    <a:gd name="T2" fmla="*/ 2147483647 w 1716"/>
                    <a:gd name="T3" fmla="*/ 2147483647 h 1047"/>
                    <a:gd name="T4" fmla="*/ 2147483647 w 1716"/>
                    <a:gd name="T5" fmla="*/ 2147483647 h 1047"/>
                    <a:gd name="T6" fmla="*/ 2147483647 w 1716"/>
                    <a:gd name="T7" fmla="*/ 2147483647 h 1047"/>
                    <a:gd name="T8" fmla="*/ 2147483647 w 1716"/>
                    <a:gd name="T9" fmla="*/ 2147483647 h 1047"/>
                    <a:gd name="T10" fmla="*/ 2147483647 w 1716"/>
                    <a:gd name="T11" fmla="*/ 2147483647 h 1047"/>
                    <a:gd name="T12" fmla="*/ 2147483647 w 1716"/>
                    <a:gd name="T13" fmla="*/ 2147483647 h 10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16"/>
                    <a:gd name="T22" fmla="*/ 0 h 1047"/>
                    <a:gd name="T23" fmla="*/ 1716 w 1716"/>
                    <a:gd name="T24" fmla="*/ 1047 h 10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16" h="1047">
                      <a:moveTo>
                        <a:pt x="0" y="1020"/>
                      </a:moveTo>
                      <a:cubicBezTo>
                        <a:pt x="80" y="1014"/>
                        <a:pt x="370" y="1047"/>
                        <a:pt x="480" y="972"/>
                      </a:cubicBezTo>
                      <a:cubicBezTo>
                        <a:pt x="590" y="897"/>
                        <a:pt x="598" y="727"/>
                        <a:pt x="657" y="570"/>
                      </a:cubicBezTo>
                      <a:cubicBezTo>
                        <a:pt x="716" y="413"/>
                        <a:pt x="777" y="0"/>
                        <a:pt x="837" y="30"/>
                      </a:cubicBezTo>
                      <a:cubicBezTo>
                        <a:pt x="897" y="60"/>
                        <a:pt x="961" y="593"/>
                        <a:pt x="1017" y="750"/>
                      </a:cubicBezTo>
                      <a:cubicBezTo>
                        <a:pt x="1073" y="907"/>
                        <a:pt x="1060" y="927"/>
                        <a:pt x="1176" y="972"/>
                      </a:cubicBezTo>
                      <a:cubicBezTo>
                        <a:pt x="1292" y="1017"/>
                        <a:pt x="1604" y="1010"/>
                        <a:pt x="1716" y="1020"/>
                      </a:cubicBezTo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586435" y="2041652"/>
                  <a:ext cx="431802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Группа 489"/>
              <p:cNvGrpSpPr>
                <a:grpSpLocks/>
              </p:cNvGrpSpPr>
              <p:nvPr/>
            </p:nvGrpSpPr>
            <p:grpSpPr bwMode="auto">
              <a:xfrm>
                <a:off x="2724150" y="1554163"/>
                <a:ext cx="735013" cy="415925"/>
                <a:chOff x="257868" y="1851200"/>
                <a:chExt cx="734585" cy="445713"/>
              </a:xfrm>
            </p:grpSpPr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 flipH="1">
                  <a:off x="257868" y="1851200"/>
                  <a:ext cx="648073" cy="445713"/>
                </a:xfrm>
                <a:custGeom>
                  <a:avLst/>
                  <a:gdLst>
                    <a:gd name="T0" fmla="*/ 0 w 1716"/>
                    <a:gd name="T1" fmla="*/ 2147483647 h 1047"/>
                    <a:gd name="T2" fmla="*/ 2147483647 w 1716"/>
                    <a:gd name="T3" fmla="*/ 2147483647 h 1047"/>
                    <a:gd name="T4" fmla="*/ 2147483647 w 1716"/>
                    <a:gd name="T5" fmla="*/ 2147483647 h 1047"/>
                    <a:gd name="T6" fmla="*/ 2147483647 w 1716"/>
                    <a:gd name="T7" fmla="*/ 2147483647 h 1047"/>
                    <a:gd name="T8" fmla="*/ 2147483647 w 1716"/>
                    <a:gd name="T9" fmla="*/ 2147483647 h 1047"/>
                    <a:gd name="T10" fmla="*/ 2147483647 w 1716"/>
                    <a:gd name="T11" fmla="*/ 2147483647 h 1047"/>
                    <a:gd name="T12" fmla="*/ 2147483647 w 1716"/>
                    <a:gd name="T13" fmla="*/ 2147483647 h 10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16"/>
                    <a:gd name="T22" fmla="*/ 0 h 1047"/>
                    <a:gd name="T23" fmla="*/ 1716 w 1716"/>
                    <a:gd name="T24" fmla="*/ 1047 h 10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16" h="1047">
                      <a:moveTo>
                        <a:pt x="0" y="1020"/>
                      </a:moveTo>
                      <a:cubicBezTo>
                        <a:pt x="80" y="1014"/>
                        <a:pt x="370" y="1047"/>
                        <a:pt x="480" y="972"/>
                      </a:cubicBezTo>
                      <a:cubicBezTo>
                        <a:pt x="590" y="897"/>
                        <a:pt x="598" y="727"/>
                        <a:pt x="657" y="570"/>
                      </a:cubicBezTo>
                      <a:cubicBezTo>
                        <a:pt x="716" y="413"/>
                        <a:pt x="777" y="0"/>
                        <a:pt x="837" y="30"/>
                      </a:cubicBezTo>
                      <a:cubicBezTo>
                        <a:pt x="897" y="60"/>
                        <a:pt x="961" y="593"/>
                        <a:pt x="1017" y="750"/>
                      </a:cubicBezTo>
                      <a:cubicBezTo>
                        <a:pt x="1073" y="907"/>
                        <a:pt x="1060" y="927"/>
                        <a:pt x="1176" y="972"/>
                      </a:cubicBezTo>
                      <a:cubicBezTo>
                        <a:pt x="1292" y="1017"/>
                        <a:pt x="1604" y="1010"/>
                        <a:pt x="1716" y="1020"/>
                      </a:cubicBezTo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32" name="Прямая со стрелкой 31"/>
                <p:cNvCxnSpPr/>
                <p:nvPr/>
              </p:nvCxnSpPr>
              <p:spPr>
                <a:xfrm>
                  <a:off x="576582" y="1884935"/>
                  <a:ext cx="415640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Группа 492"/>
              <p:cNvGrpSpPr>
                <a:grpSpLocks/>
              </p:cNvGrpSpPr>
              <p:nvPr/>
            </p:nvGrpSpPr>
            <p:grpSpPr bwMode="auto">
              <a:xfrm>
                <a:off x="5114925" y="1589088"/>
                <a:ext cx="790575" cy="360362"/>
                <a:chOff x="932348" y="1908739"/>
                <a:chExt cx="792105" cy="386104"/>
              </a:xfrm>
            </p:grpSpPr>
            <p:sp>
              <p:nvSpPr>
                <p:cNvPr id="29" name="Freeform 12"/>
                <p:cNvSpPr>
                  <a:spLocks/>
                </p:cNvSpPr>
                <p:nvPr/>
              </p:nvSpPr>
              <p:spPr bwMode="auto">
                <a:xfrm flipH="1">
                  <a:off x="932348" y="1908739"/>
                  <a:ext cx="648074" cy="386104"/>
                </a:xfrm>
                <a:custGeom>
                  <a:avLst/>
                  <a:gdLst>
                    <a:gd name="T0" fmla="*/ 0 w 1716"/>
                    <a:gd name="T1" fmla="*/ 2147483647 h 1047"/>
                    <a:gd name="T2" fmla="*/ 2147483647 w 1716"/>
                    <a:gd name="T3" fmla="*/ 2147483647 h 1047"/>
                    <a:gd name="T4" fmla="*/ 2147483647 w 1716"/>
                    <a:gd name="T5" fmla="*/ 2147483647 h 1047"/>
                    <a:gd name="T6" fmla="*/ 2147483647 w 1716"/>
                    <a:gd name="T7" fmla="*/ 2147483647 h 1047"/>
                    <a:gd name="T8" fmla="*/ 2147483647 w 1716"/>
                    <a:gd name="T9" fmla="*/ 2147483647 h 1047"/>
                    <a:gd name="T10" fmla="*/ 2147483647 w 1716"/>
                    <a:gd name="T11" fmla="*/ 2147483647 h 1047"/>
                    <a:gd name="T12" fmla="*/ 2147483647 w 1716"/>
                    <a:gd name="T13" fmla="*/ 2147483647 h 10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16"/>
                    <a:gd name="T22" fmla="*/ 0 h 1047"/>
                    <a:gd name="T23" fmla="*/ 1716 w 1716"/>
                    <a:gd name="T24" fmla="*/ 1047 h 10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16" h="1047">
                      <a:moveTo>
                        <a:pt x="0" y="1020"/>
                      </a:moveTo>
                      <a:cubicBezTo>
                        <a:pt x="80" y="1014"/>
                        <a:pt x="370" y="1047"/>
                        <a:pt x="480" y="972"/>
                      </a:cubicBezTo>
                      <a:cubicBezTo>
                        <a:pt x="590" y="897"/>
                        <a:pt x="598" y="727"/>
                        <a:pt x="657" y="570"/>
                      </a:cubicBezTo>
                      <a:cubicBezTo>
                        <a:pt x="716" y="413"/>
                        <a:pt x="777" y="0"/>
                        <a:pt x="837" y="30"/>
                      </a:cubicBezTo>
                      <a:cubicBezTo>
                        <a:pt x="897" y="60"/>
                        <a:pt x="961" y="593"/>
                        <a:pt x="1017" y="750"/>
                      </a:cubicBezTo>
                      <a:cubicBezTo>
                        <a:pt x="1073" y="907"/>
                        <a:pt x="1060" y="927"/>
                        <a:pt x="1176" y="972"/>
                      </a:cubicBezTo>
                      <a:cubicBezTo>
                        <a:pt x="1292" y="1017"/>
                        <a:pt x="1604" y="1010"/>
                        <a:pt x="1716" y="1020"/>
                      </a:cubicBezTo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30" name="Прямая со стрелкой 29"/>
                <p:cNvCxnSpPr/>
                <p:nvPr/>
              </p:nvCxnSpPr>
              <p:spPr>
                <a:xfrm>
                  <a:off x="1291381" y="1927160"/>
                  <a:ext cx="432592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253286" y="2549158"/>
              <a:ext cx="1415058" cy="31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100" dirty="0">
                  <a:solidFill>
                    <a:srgbClr val="000066"/>
                  </a:solidFill>
                </a:rPr>
                <a:t>resonant  atoms</a:t>
              </a:r>
              <a:endParaRPr lang="ru-RU" altLang="ru-RU" sz="1100" dirty="0">
                <a:solidFill>
                  <a:srgbClr val="000066"/>
                </a:solidFill>
              </a:endParaRPr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>
              <a:off x="7020272" y="2060848"/>
              <a:ext cx="0" cy="4320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165995" y="2475585"/>
              <a:ext cx="1990182" cy="33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200" dirty="0">
                  <a:solidFill>
                    <a:srgbClr val="000066"/>
                  </a:solidFill>
                </a:rPr>
                <a:t>semitransparent  mirror</a:t>
              </a:r>
              <a:endParaRPr lang="ru-RU" altLang="ru-RU" sz="1200" dirty="0">
                <a:solidFill>
                  <a:srgbClr val="000066"/>
                </a:solidFill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7332358" y="2569096"/>
              <a:ext cx="936104" cy="31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100" dirty="0">
                  <a:solidFill>
                    <a:srgbClr val="000066"/>
                  </a:solidFill>
                </a:rPr>
                <a:t>mirror</a:t>
              </a:r>
              <a:endParaRPr lang="ru-RU" altLang="ru-RU" sz="1100" dirty="0">
                <a:solidFill>
                  <a:srgbClr val="000066"/>
                </a:solidFill>
              </a:endParaRPr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 flipH="1">
              <a:off x="5508104" y="2174384"/>
              <a:ext cx="439668" cy="390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53"/>
            <p:cNvSpPr>
              <a:spLocks noChangeShapeType="1"/>
            </p:cNvSpPr>
            <p:nvPr/>
          </p:nvSpPr>
          <p:spPr bwMode="auto">
            <a:xfrm>
              <a:off x="7817966" y="2333898"/>
              <a:ext cx="39267" cy="215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2123728" y="2440480"/>
              <a:ext cx="2088232" cy="33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200" dirty="0">
                  <a:solidFill>
                    <a:srgbClr val="FF0000"/>
                  </a:solidFill>
                </a:rPr>
                <a:t>photons</a:t>
              </a:r>
              <a:endParaRPr lang="ru-RU" alt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>
              <a:off x="3059832" y="2132856"/>
              <a:ext cx="0" cy="4320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53"/>
            <p:cNvSpPr>
              <a:spLocks noChangeShapeType="1"/>
            </p:cNvSpPr>
            <p:nvPr/>
          </p:nvSpPr>
          <p:spPr bwMode="auto">
            <a:xfrm flipH="1">
              <a:off x="3563888" y="2060848"/>
              <a:ext cx="1656184" cy="5040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53"/>
            <p:cNvSpPr>
              <a:spLocks noChangeShapeType="1"/>
            </p:cNvSpPr>
            <p:nvPr/>
          </p:nvSpPr>
          <p:spPr bwMode="auto">
            <a:xfrm>
              <a:off x="2051720" y="2132856"/>
              <a:ext cx="720080" cy="4320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Стрелка вниз 24"/>
            <p:cNvSpPr/>
            <p:nvPr/>
          </p:nvSpPr>
          <p:spPr>
            <a:xfrm rot="991634">
              <a:off x="6511385" y="2924175"/>
              <a:ext cx="215878" cy="5048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3" name="Группа 398"/>
          <p:cNvGrpSpPr>
            <a:grpSpLocks/>
          </p:cNvGrpSpPr>
          <p:nvPr/>
        </p:nvGrpSpPr>
        <p:grpSpPr bwMode="auto">
          <a:xfrm>
            <a:off x="2855641" y="3048393"/>
            <a:ext cx="4808451" cy="1862095"/>
            <a:chOff x="1547664" y="3429000"/>
            <a:chExt cx="5472608" cy="3168352"/>
          </a:xfrm>
        </p:grpSpPr>
        <p:sp>
          <p:nvSpPr>
            <p:cNvPr id="184" name="Rounded Rectangle 35"/>
            <p:cNvSpPr/>
            <p:nvPr/>
          </p:nvSpPr>
          <p:spPr>
            <a:xfrm>
              <a:off x="1547664" y="3429000"/>
              <a:ext cx="5472608" cy="3168352"/>
            </a:xfrm>
            <a:prstGeom prst="roundRect">
              <a:avLst>
                <a:gd name="adj" fmla="val 6970"/>
              </a:avLst>
            </a:prstGeom>
            <a:solidFill>
              <a:srgbClr val="FFC000">
                <a:alpha val="2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5" name="Группа 345"/>
            <p:cNvGrpSpPr>
              <a:grpSpLocks/>
            </p:cNvGrpSpPr>
            <p:nvPr/>
          </p:nvGrpSpPr>
          <p:grpSpPr bwMode="auto">
            <a:xfrm>
              <a:off x="2267744" y="3501008"/>
              <a:ext cx="4728715" cy="2987636"/>
              <a:chOff x="4427984" y="3068960"/>
              <a:chExt cx="4728715" cy="2987636"/>
            </a:xfrm>
          </p:grpSpPr>
          <p:sp>
            <p:nvSpPr>
              <p:cNvPr id="203" name="Text Box 14"/>
              <p:cNvSpPr txBox="1">
                <a:spLocks noChangeArrowheads="1"/>
              </p:cNvSpPr>
              <p:nvPr/>
            </p:nvSpPr>
            <p:spPr bwMode="auto">
              <a:xfrm>
                <a:off x="4427984" y="3068960"/>
                <a:ext cx="3143250" cy="785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200" dirty="0">
                    <a:solidFill>
                      <a:srgbClr val="000066"/>
                    </a:solidFill>
                  </a:rPr>
                  <a:t>Resonant  line of single monochromatic atomic group</a:t>
                </a:r>
                <a:endParaRPr lang="ru-RU" altLang="ru-RU" sz="1200" dirty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204" name="Group 487"/>
              <p:cNvGrpSpPr>
                <a:grpSpLocks/>
              </p:cNvGrpSpPr>
              <p:nvPr/>
            </p:nvGrpSpPr>
            <p:grpSpPr bwMode="auto">
              <a:xfrm>
                <a:off x="4943770" y="4407008"/>
                <a:ext cx="2686225" cy="966217"/>
                <a:chOff x="3857620" y="5191498"/>
                <a:chExt cx="3972302" cy="1325179"/>
              </a:xfrm>
            </p:grpSpPr>
            <p:sp>
              <p:nvSpPr>
                <p:cNvPr id="212" name="Freeform 12"/>
                <p:cNvSpPr>
                  <a:spLocks/>
                </p:cNvSpPr>
                <p:nvPr/>
              </p:nvSpPr>
              <p:spPr bwMode="auto">
                <a:xfrm>
                  <a:off x="3857620" y="5191498"/>
                  <a:ext cx="3972302" cy="1316324"/>
                </a:xfrm>
                <a:custGeom>
                  <a:avLst/>
                  <a:gdLst>
                    <a:gd name="T0" fmla="*/ 0 w 1539"/>
                    <a:gd name="T1" fmla="*/ 2147483647 h 1126"/>
                    <a:gd name="T2" fmla="*/ 2147483647 w 1539"/>
                    <a:gd name="T3" fmla="*/ 2147483647 h 1126"/>
                    <a:gd name="T4" fmla="*/ 2147483647 w 1539"/>
                    <a:gd name="T5" fmla="*/ 2147483647 h 1126"/>
                    <a:gd name="T6" fmla="*/ 2147483647 w 1539"/>
                    <a:gd name="T7" fmla="*/ 2147483647 h 1126"/>
                    <a:gd name="T8" fmla="*/ 2147483647 w 1539"/>
                    <a:gd name="T9" fmla="*/ 2147483647 h 1126"/>
                    <a:gd name="T10" fmla="*/ 2147483647 w 1539"/>
                    <a:gd name="T11" fmla="*/ 2147483647 h 1126"/>
                    <a:gd name="T12" fmla="*/ 2147483647 w 1539"/>
                    <a:gd name="T13" fmla="*/ 2147483647 h 1126"/>
                    <a:gd name="T14" fmla="*/ 2147483647 w 1539"/>
                    <a:gd name="T15" fmla="*/ 2147483647 h 11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39"/>
                    <a:gd name="T25" fmla="*/ 0 h 1126"/>
                    <a:gd name="T26" fmla="*/ 1539 w 1539"/>
                    <a:gd name="T27" fmla="*/ 1126 h 11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39" h="1126">
                      <a:moveTo>
                        <a:pt x="0" y="1126"/>
                      </a:moveTo>
                      <a:cubicBezTo>
                        <a:pt x="80" y="1120"/>
                        <a:pt x="228" y="970"/>
                        <a:pt x="314" y="834"/>
                      </a:cubicBezTo>
                      <a:cubicBezTo>
                        <a:pt x="400" y="698"/>
                        <a:pt x="460" y="432"/>
                        <a:pt x="519" y="309"/>
                      </a:cubicBezTo>
                      <a:cubicBezTo>
                        <a:pt x="578" y="186"/>
                        <a:pt x="615" y="143"/>
                        <a:pt x="668" y="94"/>
                      </a:cubicBezTo>
                      <a:cubicBezTo>
                        <a:pt x="721" y="45"/>
                        <a:pt x="773" y="0"/>
                        <a:pt x="837" y="14"/>
                      </a:cubicBezTo>
                      <a:cubicBezTo>
                        <a:pt x="901" y="28"/>
                        <a:pt x="978" y="98"/>
                        <a:pt x="1055" y="178"/>
                      </a:cubicBezTo>
                      <a:cubicBezTo>
                        <a:pt x="1144" y="304"/>
                        <a:pt x="1177" y="614"/>
                        <a:pt x="1287" y="772"/>
                      </a:cubicBezTo>
                      <a:cubicBezTo>
                        <a:pt x="1340" y="871"/>
                        <a:pt x="1481" y="1020"/>
                        <a:pt x="1539" y="1079"/>
                      </a:cubicBezTo>
                    </a:path>
                  </a:pathLst>
                </a:custGeom>
                <a:solidFill>
                  <a:srgbClr val="FFFF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" name="Freeform 12"/>
                <p:cNvSpPr>
                  <a:spLocks/>
                </p:cNvSpPr>
                <p:nvPr/>
              </p:nvSpPr>
              <p:spPr bwMode="auto">
                <a:xfrm>
                  <a:off x="5149375" y="5356889"/>
                  <a:ext cx="726598" cy="1159788"/>
                </a:xfrm>
                <a:custGeom>
                  <a:avLst/>
                  <a:gdLst>
                    <a:gd name="T0" fmla="*/ 0 w 1716"/>
                    <a:gd name="T1" fmla="*/ 2147483647 h 1047"/>
                    <a:gd name="T2" fmla="*/ 2147483647 w 1716"/>
                    <a:gd name="T3" fmla="*/ 2147483647 h 1047"/>
                    <a:gd name="T4" fmla="*/ 2147483647 w 1716"/>
                    <a:gd name="T5" fmla="*/ 2147483647 h 1047"/>
                    <a:gd name="T6" fmla="*/ 2147483647 w 1716"/>
                    <a:gd name="T7" fmla="*/ 2147483647 h 1047"/>
                    <a:gd name="T8" fmla="*/ 2147483647 w 1716"/>
                    <a:gd name="T9" fmla="*/ 2147483647 h 1047"/>
                    <a:gd name="T10" fmla="*/ 2147483647 w 1716"/>
                    <a:gd name="T11" fmla="*/ 2147483647 h 1047"/>
                    <a:gd name="T12" fmla="*/ 2147483647 w 1716"/>
                    <a:gd name="T13" fmla="*/ 2147483647 h 10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16"/>
                    <a:gd name="T22" fmla="*/ 0 h 1047"/>
                    <a:gd name="T23" fmla="*/ 1716 w 1716"/>
                    <a:gd name="T24" fmla="*/ 1047 h 10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16" h="1047">
                      <a:moveTo>
                        <a:pt x="0" y="1020"/>
                      </a:moveTo>
                      <a:cubicBezTo>
                        <a:pt x="80" y="1014"/>
                        <a:pt x="370" y="1047"/>
                        <a:pt x="480" y="972"/>
                      </a:cubicBezTo>
                      <a:cubicBezTo>
                        <a:pt x="590" y="897"/>
                        <a:pt x="598" y="727"/>
                        <a:pt x="657" y="570"/>
                      </a:cubicBezTo>
                      <a:cubicBezTo>
                        <a:pt x="716" y="413"/>
                        <a:pt x="777" y="0"/>
                        <a:pt x="837" y="30"/>
                      </a:cubicBezTo>
                      <a:cubicBezTo>
                        <a:pt x="897" y="60"/>
                        <a:pt x="961" y="593"/>
                        <a:pt x="1017" y="750"/>
                      </a:cubicBezTo>
                      <a:cubicBezTo>
                        <a:pt x="1073" y="907"/>
                        <a:pt x="1060" y="927"/>
                        <a:pt x="1176" y="972"/>
                      </a:cubicBezTo>
                      <a:cubicBezTo>
                        <a:pt x="1292" y="1017"/>
                        <a:pt x="1604" y="1010"/>
                        <a:pt x="1716" y="1020"/>
                      </a:cubicBezTo>
                    </a:path>
                  </a:pathLst>
                </a:custGeom>
                <a:solidFill>
                  <a:srgbClr val="FF3399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5" name="Text Box 227"/>
              <p:cNvSpPr txBox="1">
                <a:spLocks noChangeArrowheads="1"/>
              </p:cNvSpPr>
              <p:nvPr/>
            </p:nvSpPr>
            <p:spPr bwMode="auto">
              <a:xfrm>
                <a:off x="6656223" y="3994919"/>
                <a:ext cx="2500476" cy="418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000" dirty="0" err="1"/>
                  <a:t>Inhomogeneously</a:t>
                </a:r>
                <a:r>
                  <a:rPr lang="en-US" altLang="ru-RU" sz="1000" dirty="0"/>
                  <a:t> broadened line</a:t>
                </a:r>
                <a:endParaRPr lang="ru-RU" altLang="ru-RU" sz="1000" dirty="0"/>
              </a:p>
            </p:txBody>
          </p:sp>
          <p:cxnSp>
            <p:nvCxnSpPr>
              <p:cNvPr id="206" name="Straight Arrow Connector 357"/>
              <p:cNvCxnSpPr/>
              <p:nvPr/>
            </p:nvCxnSpPr>
            <p:spPr bwMode="auto">
              <a:xfrm>
                <a:off x="4701769" y="5371628"/>
                <a:ext cx="3784943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Text Box 14"/>
              <p:cNvSpPr txBox="1">
                <a:spLocks noChangeArrowheads="1"/>
              </p:cNvSpPr>
              <p:nvPr/>
            </p:nvSpPr>
            <p:spPr bwMode="auto">
              <a:xfrm>
                <a:off x="8211058" y="5428178"/>
                <a:ext cx="447705" cy="628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>
                    <a:sym typeface="Symbol" panose="05050102010706020507" pitchFamily="18" charset="2"/>
                  </a:rPr>
                  <a:t></a:t>
                </a:r>
                <a:endParaRPr lang="ru-RU" altLang="ru-RU"/>
              </a:p>
            </p:txBody>
          </p:sp>
          <p:sp>
            <p:nvSpPr>
              <p:cNvPr id="208" name="Freeform 12"/>
              <p:cNvSpPr>
                <a:spLocks/>
              </p:cNvSpPr>
              <p:nvPr/>
            </p:nvSpPr>
            <p:spPr bwMode="auto">
              <a:xfrm flipH="1">
                <a:off x="6099403" y="4437112"/>
                <a:ext cx="444529" cy="965664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Text Box 95"/>
              <p:cNvSpPr txBox="1">
                <a:spLocks noChangeArrowheads="1"/>
              </p:cNvSpPr>
              <p:nvPr/>
            </p:nvSpPr>
            <p:spPr bwMode="auto">
              <a:xfrm>
                <a:off x="6079279" y="5445224"/>
                <a:ext cx="796977" cy="303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 altLang="ko-KR" sz="2000" b="1" dirty="0">
                    <a:solidFill>
                      <a:srgbClr val="0000FF"/>
                    </a:solidFill>
                    <a:latin typeface="+mj-lt"/>
                    <a:ea typeface="Batang" pitchFamily="18" charset="-127"/>
                    <a:sym typeface="Symbol" panose="05050102010706020507" pitchFamily="18" charset="2"/>
                  </a:rPr>
                  <a:t></a:t>
                </a:r>
                <a:r>
                  <a:rPr lang="en-US" altLang="ko-KR" sz="2000" b="1" baseline="-25000" dirty="0">
                    <a:solidFill>
                      <a:srgbClr val="0000FF"/>
                    </a:solidFill>
                    <a:latin typeface="+mj-lt"/>
                    <a:ea typeface="Batang" pitchFamily="18" charset="-127"/>
                    <a:sym typeface="Symbol" panose="05050102010706020507" pitchFamily="18" charset="2"/>
                  </a:rPr>
                  <a:t>in</a:t>
                </a:r>
                <a:endParaRPr lang="ru-RU" altLang="ru-RU" sz="2000" b="1" dirty="0">
                  <a:solidFill>
                    <a:srgbClr val="0000FF"/>
                  </a:solidFill>
                  <a:latin typeface="+mj-lt"/>
                  <a:ea typeface="Batang" pitchFamily="18" charset="-127"/>
                </a:endParaRPr>
              </a:p>
            </p:txBody>
          </p:sp>
          <p:cxnSp>
            <p:nvCxnSpPr>
              <p:cNvPr id="210" name="Прямая соединительная линия 209"/>
              <p:cNvCxnSpPr/>
              <p:nvPr/>
            </p:nvCxnSpPr>
            <p:spPr>
              <a:xfrm>
                <a:off x="7021316" y="4868439"/>
                <a:ext cx="0" cy="108098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210"/>
              <p:cNvCxnSpPr/>
              <p:nvPr/>
            </p:nvCxnSpPr>
            <p:spPr>
              <a:xfrm>
                <a:off x="5724212" y="4797007"/>
                <a:ext cx="0" cy="1080986"/>
              </a:xfrm>
              <a:prstGeom prst="line">
                <a:avLst/>
              </a:prstGeom>
              <a:ln w="158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Группа 384"/>
            <p:cNvGrpSpPr>
              <a:grpSpLocks/>
            </p:cNvGrpSpPr>
            <p:nvPr/>
          </p:nvGrpSpPr>
          <p:grpSpPr bwMode="auto">
            <a:xfrm>
              <a:off x="2843807" y="4849761"/>
              <a:ext cx="2879085" cy="966551"/>
              <a:chOff x="4932039" y="4571889"/>
              <a:chExt cx="2879085" cy="966551"/>
            </a:xfrm>
          </p:grpSpPr>
          <p:sp>
            <p:nvSpPr>
              <p:cNvPr id="188" name="Freeform 12"/>
              <p:cNvSpPr>
                <a:spLocks/>
              </p:cNvSpPr>
              <p:nvPr/>
            </p:nvSpPr>
            <p:spPr bwMode="auto">
              <a:xfrm flipH="1">
                <a:off x="5636878" y="4725144"/>
                <a:ext cx="444529" cy="792088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2"/>
              <p:cNvSpPr>
                <a:spLocks/>
              </p:cNvSpPr>
              <p:nvPr/>
            </p:nvSpPr>
            <p:spPr bwMode="auto">
              <a:xfrm flipH="1">
                <a:off x="5343139" y="5085184"/>
                <a:ext cx="444529" cy="453254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2"/>
              <p:cNvSpPr>
                <a:spLocks/>
              </p:cNvSpPr>
              <p:nvPr/>
            </p:nvSpPr>
            <p:spPr bwMode="auto">
              <a:xfrm flipH="1">
                <a:off x="5211785" y="5229200"/>
                <a:ext cx="444529" cy="309238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12"/>
              <p:cNvSpPr>
                <a:spLocks/>
              </p:cNvSpPr>
              <p:nvPr/>
            </p:nvSpPr>
            <p:spPr bwMode="auto">
              <a:xfrm flipH="1">
                <a:off x="5076056" y="5356282"/>
                <a:ext cx="444529" cy="165222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12"/>
              <p:cNvSpPr>
                <a:spLocks/>
              </p:cNvSpPr>
              <p:nvPr/>
            </p:nvSpPr>
            <p:spPr bwMode="auto">
              <a:xfrm flipH="1">
                <a:off x="4932039" y="5445223"/>
                <a:ext cx="444529" cy="84747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12"/>
              <p:cNvSpPr>
                <a:spLocks/>
              </p:cNvSpPr>
              <p:nvPr/>
            </p:nvSpPr>
            <p:spPr bwMode="auto">
              <a:xfrm flipH="1">
                <a:off x="5892110" y="4605404"/>
                <a:ext cx="444529" cy="931024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12"/>
              <p:cNvSpPr>
                <a:spLocks/>
              </p:cNvSpPr>
              <p:nvPr/>
            </p:nvSpPr>
            <p:spPr bwMode="auto">
              <a:xfrm flipH="1">
                <a:off x="6174718" y="4571889"/>
                <a:ext cx="444529" cy="965663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12"/>
              <p:cNvSpPr>
                <a:spLocks/>
              </p:cNvSpPr>
              <p:nvPr/>
            </p:nvSpPr>
            <p:spPr bwMode="auto">
              <a:xfrm flipH="1">
                <a:off x="6329238" y="4642976"/>
                <a:ext cx="444529" cy="893656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2"/>
              <p:cNvSpPr>
                <a:spLocks/>
              </p:cNvSpPr>
              <p:nvPr/>
            </p:nvSpPr>
            <p:spPr bwMode="auto">
              <a:xfrm flipH="1">
                <a:off x="6498654" y="4725144"/>
                <a:ext cx="444529" cy="806408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2"/>
              <p:cNvSpPr>
                <a:spLocks/>
              </p:cNvSpPr>
              <p:nvPr/>
            </p:nvSpPr>
            <p:spPr bwMode="auto">
              <a:xfrm flipH="1">
                <a:off x="6645972" y="4900528"/>
                <a:ext cx="444529" cy="633752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2"/>
              <p:cNvSpPr>
                <a:spLocks/>
              </p:cNvSpPr>
              <p:nvPr/>
            </p:nvSpPr>
            <p:spPr bwMode="auto">
              <a:xfrm flipH="1">
                <a:off x="6804245" y="5151120"/>
                <a:ext cx="444529" cy="387040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12"/>
              <p:cNvSpPr>
                <a:spLocks/>
              </p:cNvSpPr>
              <p:nvPr/>
            </p:nvSpPr>
            <p:spPr bwMode="auto">
              <a:xfrm flipH="1">
                <a:off x="6956645" y="5257800"/>
                <a:ext cx="444529" cy="279576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2"/>
              <p:cNvSpPr>
                <a:spLocks/>
              </p:cNvSpPr>
              <p:nvPr/>
            </p:nvSpPr>
            <p:spPr bwMode="auto">
              <a:xfrm flipH="1">
                <a:off x="7102439" y="5369560"/>
                <a:ext cx="444529" cy="168880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2"/>
              <p:cNvSpPr>
                <a:spLocks/>
              </p:cNvSpPr>
              <p:nvPr/>
            </p:nvSpPr>
            <p:spPr bwMode="auto">
              <a:xfrm flipH="1">
                <a:off x="7254838" y="5445760"/>
                <a:ext cx="444529" cy="86176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2"/>
              <p:cNvSpPr>
                <a:spLocks/>
              </p:cNvSpPr>
              <p:nvPr/>
            </p:nvSpPr>
            <p:spPr bwMode="auto">
              <a:xfrm flipH="1">
                <a:off x="7366595" y="5489872"/>
                <a:ext cx="444529" cy="45719"/>
              </a:xfrm>
              <a:custGeom>
                <a:avLst/>
                <a:gdLst>
                  <a:gd name="T0" fmla="*/ 0 w 1716"/>
                  <a:gd name="T1" fmla="*/ 2147483647 h 1047"/>
                  <a:gd name="T2" fmla="*/ 2147483647 w 1716"/>
                  <a:gd name="T3" fmla="*/ 2147483647 h 1047"/>
                  <a:gd name="T4" fmla="*/ 2147483647 w 1716"/>
                  <a:gd name="T5" fmla="*/ 2147483647 h 1047"/>
                  <a:gd name="T6" fmla="*/ 2147483647 w 1716"/>
                  <a:gd name="T7" fmla="*/ 2147483647 h 1047"/>
                  <a:gd name="T8" fmla="*/ 2147483647 w 1716"/>
                  <a:gd name="T9" fmla="*/ 2147483647 h 1047"/>
                  <a:gd name="T10" fmla="*/ 2147483647 w 1716"/>
                  <a:gd name="T11" fmla="*/ 2147483647 h 1047"/>
                  <a:gd name="T12" fmla="*/ 2147483647 w 1716"/>
                  <a:gd name="T13" fmla="*/ 2147483647 h 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6"/>
                  <a:gd name="T22" fmla="*/ 0 h 1047"/>
                  <a:gd name="T23" fmla="*/ 1716 w 1716"/>
                  <a:gd name="T24" fmla="*/ 1047 h 10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6" h="1047">
                    <a:moveTo>
                      <a:pt x="0" y="1020"/>
                    </a:moveTo>
                    <a:cubicBezTo>
                      <a:pt x="80" y="1014"/>
                      <a:pt x="370" y="1047"/>
                      <a:pt x="480" y="972"/>
                    </a:cubicBezTo>
                    <a:cubicBezTo>
                      <a:pt x="590" y="897"/>
                      <a:pt x="598" y="727"/>
                      <a:pt x="657" y="570"/>
                    </a:cubicBezTo>
                    <a:cubicBezTo>
                      <a:pt x="716" y="413"/>
                      <a:pt x="777" y="0"/>
                      <a:pt x="837" y="30"/>
                    </a:cubicBezTo>
                    <a:cubicBezTo>
                      <a:pt x="897" y="60"/>
                      <a:pt x="961" y="593"/>
                      <a:pt x="1017" y="750"/>
                    </a:cubicBezTo>
                    <a:cubicBezTo>
                      <a:pt x="1073" y="907"/>
                      <a:pt x="1060" y="927"/>
                      <a:pt x="1176" y="972"/>
                    </a:cubicBezTo>
                    <a:cubicBezTo>
                      <a:pt x="1292" y="1017"/>
                      <a:pt x="1604" y="1010"/>
                      <a:pt x="1716" y="1020"/>
                    </a:cubicBezTo>
                  </a:path>
                </a:pathLst>
              </a:custGeom>
              <a:solidFill>
                <a:srgbClr val="6699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7" name="Freeform 12"/>
            <p:cNvSpPr>
              <a:spLocks/>
            </p:cNvSpPr>
            <p:nvPr/>
          </p:nvSpPr>
          <p:spPr bwMode="auto">
            <a:xfrm flipH="1">
              <a:off x="3407306" y="5203179"/>
              <a:ext cx="444529" cy="607107"/>
            </a:xfrm>
            <a:custGeom>
              <a:avLst/>
              <a:gdLst>
                <a:gd name="T0" fmla="*/ 0 w 1716"/>
                <a:gd name="T1" fmla="*/ 2147483647 h 1047"/>
                <a:gd name="T2" fmla="*/ 2147483647 w 1716"/>
                <a:gd name="T3" fmla="*/ 2147483647 h 1047"/>
                <a:gd name="T4" fmla="*/ 2147483647 w 1716"/>
                <a:gd name="T5" fmla="*/ 2147483647 h 1047"/>
                <a:gd name="T6" fmla="*/ 2147483647 w 1716"/>
                <a:gd name="T7" fmla="*/ 2147483647 h 1047"/>
                <a:gd name="T8" fmla="*/ 2147483647 w 1716"/>
                <a:gd name="T9" fmla="*/ 2147483647 h 1047"/>
                <a:gd name="T10" fmla="*/ 2147483647 w 1716"/>
                <a:gd name="T11" fmla="*/ 2147483647 h 1047"/>
                <a:gd name="T12" fmla="*/ 2147483647 w 1716"/>
                <a:gd name="T13" fmla="*/ 2147483647 h 10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6"/>
                <a:gd name="T22" fmla="*/ 0 h 1047"/>
                <a:gd name="T23" fmla="*/ 1716 w 1716"/>
                <a:gd name="T24" fmla="*/ 1047 h 10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6" h="1047">
                  <a:moveTo>
                    <a:pt x="0" y="1020"/>
                  </a:moveTo>
                  <a:cubicBezTo>
                    <a:pt x="80" y="1014"/>
                    <a:pt x="370" y="1047"/>
                    <a:pt x="480" y="972"/>
                  </a:cubicBezTo>
                  <a:cubicBezTo>
                    <a:pt x="590" y="897"/>
                    <a:pt x="598" y="727"/>
                    <a:pt x="657" y="570"/>
                  </a:cubicBezTo>
                  <a:cubicBezTo>
                    <a:pt x="716" y="413"/>
                    <a:pt x="777" y="0"/>
                    <a:pt x="837" y="30"/>
                  </a:cubicBezTo>
                  <a:cubicBezTo>
                    <a:pt x="897" y="60"/>
                    <a:pt x="961" y="593"/>
                    <a:pt x="1017" y="750"/>
                  </a:cubicBezTo>
                  <a:cubicBezTo>
                    <a:pt x="1073" y="907"/>
                    <a:pt x="1060" y="927"/>
                    <a:pt x="1176" y="972"/>
                  </a:cubicBezTo>
                  <a:cubicBezTo>
                    <a:pt x="1292" y="1017"/>
                    <a:pt x="1604" y="1010"/>
                    <a:pt x="1716" y="1020"/>
                  </a:cubicBezTo>
                </a:path>
              </a:pathLst>
            </a:custGeom>
            <a:solidFill>
              <a:srgbClr val="6699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4" name="Freeform 12"/>
          <p:cNvSpPr>
            <a:spLocks/>
          </p:cNvSpPr>
          <p:nvPr/>
        </p:nvSpPr>
        <p:spPr bwMode="auto">
          <a:xfrm>
            <a:off x="9264352" y="1824257"/>
            <a:ext cx="516256" cy="866747"/>
          </a:xfrm>
          <a:custGeom>
            <a:avLst/>
            <a:gdLst>
              <a:gd name="T0" fmla="*/ 0 w 1539"/>
              <a:gd name="T1" fmla="*/ 2147483647 h 1126"/>
              <a:gd name="T2" fmla="*/ 2147483647 w 1539"/>
              <a:gd name="T3" fmla="*/ 2147483647 h 1126"/>
              <a:gd name="T4" fmla="*/ 2147483647 w 1539"/>
              <a:gd name="T5" fmla="*/ 2147483647 h 1126"/>
              <a:gd name="T6" fmla="*/ 2147483647 w 1539"/>
              <a:gd name="T7" fmla="*/ 2147483647 h 1126"/>
              <a:gd name="T8" fmla="*/ 2147483647 w 1539"/>
              <a:gd name="T9" fmla="*/ 2147483647 h 1126"/>
              <a:gd name="T10" fmla="*/ 2147483647 w 1539"/>
              <a:gd name="T11" fmla="*/ 2147483647 h 1126"/>
              <a:gd name="T12" fmla="*/ 2147483647 w 1539"/>
              <a:gd name="T13" fmla="*/ 2147483647 h 1126"/>
              <a:gd name="T14" fmla="*/ 2147483647 w 1539"/>
              <a:gd name="T15" fmla="*/ 2147483647 h 1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9"/>
              <a:gd name="T25" fmla="*/ 0 h 1126"/>
              <a:gd name="T26" fmla="*/ 1539 w 1539"/>
              <a:gd name="T27" fmla="*/ 1126 h 1126"/>
              <a:gd name="connsiteX0" fmla="*/ 0 w 10000"/>
              <a:gd name="connsiteY0" fmla="*/ 14081 h 14081"/>
              <a:gd name="connsiteX1" fmla="*/ 2040 w 10000"/>
              <a:gd name="connsiteY1" fmla="*/ 11488 h 14081"/>
              <a:gd name="connsiteX2" fmla="*/ 3372 w 10000"/>
              <a:gd name="connsiteY2" fmla="*/ 6825 h 14081"/>
              <a:gd name="connsiteX3" fmla="*/ 4340 w 10000"/>
              <a:gd name="connsiteY3" fmla="*/ 4916 h 14081"/>
              <a:gd name="connsiteX4" fmla="*/ 5348 w 10000"/>
              <a:gd name="connsiteY4" fmla="*/ 2 h 14081"/>
              <a:gd name="connsiteX5" fmla="*/ 6855 w 10000"/>
              <a:gd name="connsiteY5" fmla="*/ 5662 h 14081"/>
              <a:gd name="connsiteX6" fmla="*/ 8363 w 10000"/>
              <a:gd name="connsiteY6" fmla="*/ 10937 h 14081"/>
              <a:gd name="connsiteX7" fmla="*/ 10000 w 10000"/>
              <a:gd name="connsiteY7" fmla="*/ 13664 h 14081"/>
              <a:gd name="connsiteX0" fmla="*/ 0 w 10000"/>
              <a:gd name="connsiteY0" fmla="*/ 14201 h 14201"/>
              <a:gd name="connsiteX1" fmla="*/ 2040 w 10000"/>
              <a:gd name="connsiteY1" fmla="*/ 11608 h 14201"/>
              <a:gd name="connsiteX2" fmla="*/ 3372 w 10000"/>
              <a:gd name="connsiteY2" fmla="*/ 6945 h 14201"/>
              <a:gd name="connsiteX3" fmla="*/ 4340 w 10000"/>
              <a:gd name="connsiteY3" fmla="*/ 5036 h 14201"/>
              <a:gd name="connsiteX4" fmla="*/ 5348 w 10000"/>
              <a:gd name="connsiteY4" fmla="*/ 122 h 14201"/>
              <a:gd name="connsiteX5" fmla="*/ 6126 w 10000"/>
              <a:gd name="connsiteY5" fmla="*/ 1729 h 14201"/>
              <a:gd name="connsiteX6" fmla="*/ 8363 w 10000"/>
              <a:gd name="connsiteY6" fmla="*/ 11057 h 14201"/>
              <a:gd name="connsiteX7" fmla="*/ 10000 w 10000"/>
              <a:gd name="connsiteY7" fmla="*/ 13784 h 14201"/>
              <a:gd name="connsiteX0" fmla="*/ 0 w 10000"/>
              <a:gd name="connsiteY0" fmla="*/ 14084 h 14084"/>
              <a:gd name="connsiteX1" fmla="*/ 2040 w 10000"/>
              <a:gd name="connsiteY1" fmla="*/ 11491 h 14084"/>
              <a:gd name="connsiteX2" fmla="*/ 3372 w 10000"/>
              <a:gd name="connsiteY2" fmla="*/ 6828 h 14084"/>
              <a:gd name="connsiteX3" fmla="*/ 4249 w 10000"/>
              <a:gd name="connsiteY3" fmla="*/ 2067 h 14084"/>
              <a:gd name="connsiteX4" fmla="*/ 5348 w 10000"/>
              <a:gd name="connsiteY4" fmla="*/ 5 h 14084"/>
              <a:gd name="connsiteX5" fmla="*/ 6126 w 10000"/>
              <a:gd name="connsiteY5" fmla="*/ 1612 h 14084"/>
              <a:gd name="connsiteX6" fmla="*/ 8363 w 10000"/>
              <a:gd name="connsiteY6" fmla="*/ 10940 h 14084"/>
              <a:gd name="connsiteX7" fmla="*/ 10000 w 10000"/>
              <a:gd name="connsiteY7" fmla="*/ 13667 h 14084"/>
              <a:gd name="connsiteX0" fmla="*/ 0 w 10000"/>
              <a:gd name="connsiteY0" fmla="*/ 14093 h 14093"/>
              <a:gd name="connsiteX1" fmla="*/ 2040 w 10000"/>
              <a:gd name="connsiteY1" fmla="*/ 11500 h 14093"/>
              <a:gd name="connsiteX2" fmla="*/ 3372 w 10000"/>
              <a:gd name="connsiteY2" fmla="*/ 6837 h 14093"/>
              <a:gd name="connsiteX3" fmla="*/ 4249 w 10000"/>
              <a:gd name="connsiteY3" fmla="*/ 2076 h 14093"/>
              <a:gd name="connsiteX4" fmla="*/ 5348 w 10000"/>
              <a:gd name="connsiteY4" fmla="*/ 14 h 14093"/>
              <a:gd name="connsiteX5" fmla="*/ 6491 w 10000"/>
              <a:gd name="connsiteY5" fmla="*/ 1321 h 14093"/>
              <a:gd name="connsiteX6" fmla="*/ 8363 w 10000"/>
              <a:gd name="connsiteY6" fmla="*/ 10949 h 14093"/>
              <a:gd name="connsiteX7" fmla="*/ 10000 w 10000"/>
              <a:gd name="connsiteY7" fmla="*/ 13676 h 14093"/>
              <a:gd name="connsiteX0" fmla="*/ 0 w 10000"/>
              <a:gd name="connsiteY0" fmla="*/ 14515 h 14515"/>
              <a:gd name="connsiteX1" fmla="*/ 2040 w 10000"/>
              <a:gd name="connsiteY1" fmla="*/ 11922 h 14515"/>
              <a:gd name="connsiteX2" fmla="*/ 3372 w 10000"/>
              <a:gd name="connsiteY2" fmla="*/ 7259 h 14515"/>
              <a:gd name="connsiteX3" fmla="*/ 4249 w 10000"/>
              <a:gd name="connsiteY3" fmla="*/ 2498 h 14515"/>
              <a:gd name="connsiteX4" fmla="*/ 5348 w 10000"/>
              <a:gd name="connsiteY4" fmla="*/ 436 h 14515"/>
              <a:gd name="connsiteX5" fmla="*/ 6035 w 10000"/>
              <a:gd name="connsiteY5" fmla="*/ 392 h 14515"/>
              <a:gd name="connsiteX6" fmla="*/ 8363 w 10000"/>
              <a:gd name="connsiteY6" fmla="*/ 11371 h 14515"/>
              <a:gd name="connsiteX7" fmla="*/ 10000 w 10000"/>
              <a:gd name="connsiteY7" fmla="*/ 14098 h 14515"/>
              <a:gd name="connsiteX0" fmla="*/ 0 w 10000"/>
              <a:gd name="connsiteY0" fmla="*/ 14613 h 14613"/>
              <a:gd name="connsiteX1" fmla="*/ 2040 w 10000"/>
              <a:gd name="connsiteY1" fmla="*/ 12020 h 14613"/>
              <a:gd name="connsiteX2" fmla="*/ 3372 w 10000"/>
              <a:gd name="connsiteY2" fmla="*/ 7357 h 14613"/>
              <a:gd name="connsiteX3" fmla="*/ 4796 w 10000"/>
              <a:gd name="connsiteY3" fmla="*/ 495 h 14613"/>
              <a:gd name="connsiteX4" fmla="*/ 5348 w 10000"/>
              <a:gd name="connsiteY4" fmla="*/ 534 h 14613"/>
              <a:gd name="connsiteX5" fmla="*/ 6035 w 10000"/>
              <a:gd name="connsiteY5" fmla="*/ 490 h 14613"/>
              <a:gd name="connsiteX6" fmla="*/ 8363 w 10000"/>
              <a:gd name="connsiteY6" fmla="*/ 11469 h 14613"/>
              <a:gd name="connsiteX7" fmla="*/ 10000 w 10000"/>
              <a:gd name="connsiteY7" fmla="*/ 14196 h 14613"/>
              <a:gd name="connsiteX0" fmla="*/ 0 w 10000"/>
              <a:gd name="connsiteY0" fmla="*/ 14618 h 14618"/>
              <a:gd name="connsiteX1" fmla="*/ 2040 w 10000"/>
              <a:gd name="connsiteY1" fmla="*/ 12025 h 14618"/>
              <a:gd name="connsiteX2" fmla="*/ 3372 w 10000"/>
              <a:gd name="connsiteY2" fmla="*/ 7362 h 14618"/>
              <a:gd name="connsiteX3" fmla="*/ 4796 w 10000"/>
              <a:gd name="connsiteY3" fmla="*/ 500 h 14618"/>
              <a:gd name="connsiteX4" fmla="*/ 5348 w 10000"/>
              <a:gd name="connsiteY4" fmla="*/ 539 h 14618"/>
              <a:gd name="connsiteX5" fmla="*/ 6035 w 10000"/>
              <a:gd name="connsiteY5" fmla="*/ 645 h 14618"/>
              <a:gd name="connsiteX6" fmla="*/ 8363 w 10000"/>
              <a:gd name="connsiteY6" fmla="*/ 11474 h 14618"/>
              <a:gd name="connsiteX7" fmla="*/ 10000 w 10000"/>
              <a:gd name="connsiteY7" fmla="*/ 14201 h 14618"/>
              <a:gd name="connsiteX0" fmla="*/ 0 w 10000"/>
              <a:gd name="connsiteY0" fmla="*/ 14676 h 14676"/>
              <a:gd name="connsiteX1" fmla="*/ 2040 w 10000"/>
              <a:gd name="connsiteY1" fmla="*/ 12083 h 14676"/>
              <a:gd name="connsiteX2" fmla="*/ 3372 w 10000"/>
              <a:gd name="connsiteY2" fmla="*/ 7420 h 14676"/>
              <a:gd name="connsiteX3" fmla="*/ 4796 w 10000"/>
              <a:gd name="connsiteY3" fmla="*/ 558 h 14676"/>
              <a:gd name="connsiteX4" fmla="*/ 5348 w 10000"/>
              <a:gd name="connsiteY4" fmla="*/ 597 h 14676"/>
              <a:gd name="connsiteX5" fmla="*/ 6035 w 10000"/>
              <a:gd name="connsiteY5" fmla="*/ 253 h 14676"/>
              <a:gd name="connsiteX6" fmla="*/ 8363 w 10000"/>
              <a:gd name="connsiteY6" fmla="*/ 11532 h 14676"/>
              <a:gd name="connsiteX7" fmla="*/ 10000 w 10000"/>
              <a:gd name="connsiteY7" fmla="*/ 14259 h 14676"/>
              <a:gd name="connsiteX0" fmla="*/ 0 w 10000"/>
              <a:gd name="connsiteY0" fmla="*/ 14987 h 14987"/>
              <a:gd name="connsiteX1" fmla="*/ 2040 w 10000"/>
              <a:gd name="connsiteY1" fmla="*/ 12394 h 14987"/>
              <a:gd name="connsiteX2" fmla="*/ 3372 w 10000"/>
              <a:gd name="connsiteY2" fmla="*/ 7731 h 14987"/>
              <a:gd name="connsiteX3" fmla="*/ 4796 w 10000"/>
              <a:gd name="connsiteY3" fmla="*/ 869 h 14987"/>
              <a:gd name="connsiteX4" fmla="*/ 5348 w 10000"/>
              <a:gd name="connsiteY4" fmla="*/ 64 h 14987"/>
              <a:gd name="connsiteX5" fmla="*/ 6035 w 10000"/>
              <a:gd name="connsiteY5" fmla="*/ 564 h 14987"/>
              <a:gd name="connsiteX6" fmla="*/ 8363 w 10000"/>
              <a:gd name="connsiteY6" fmla="*/ 11843 h 14987"/>
              <a:gd name="connsiteX7" fmla="*/ 10000 w 10000"/>
              <a:gd name="connsiteY7" fmla="*/ 14570 h 14987"/>
              <a:gd name="connsiteX0" fmla="*/ 0 w 10000"/>
              <a:gd name="connsiteY0" fmla="*/ 15144 h 15144"/>
              <a:gd name="connsiteX1" fmla="*/ 2040 w 10000"/>
              <a:gd name="connsiteY1" fmla="*/ 12551 h 15144"/>
              <a:gd name="connsiteX2" fmla="*/ 3372 w 10000"/>
              <a:gd name="connsiteY2" fmla="*/ 7888 h 15144"/>
              <a:gd name="connsiteX3" fmla="*/ 4796 w 10000"/>
              <a:gd name="connsiteY3" fmla="*/ 1026 h 15144"/>
              <a:gd name="connsiteX4" fmla="*/ 5348 w 10000"/>
              <a:gd name="connsiteY4" fmla="*/ 221 h 15144"/>
              <a:gd name="connsiteX5" fmla="*/ 6035 w 10000"/>
              <a:gd name="connsiteY5" fmla="*/ 721 h 15144"/>
              <a:gd name="connsiteX6" fmla="*/ 7403 w 10000"/>
              <a:gd name="connsiteY6" fmla="*/ 7434 h 15144"/>
              <a:gd name="connsiteX7" fmla="*/ 8363 w 10000"/>
              <a:gd name="connsiteY7" fmla="*/ 12000 h 15144"/>
              <a:gd name="connsiteX8" fmla="*/ 10000 w 10000"/>
              <a:gd name="connsiteY8" fmla="*/ 14727 h 15144"/>
              <a:gd name="connsiteX0" fmla="*/ 0 w 10000"/>
              <a:gd name="connsiteY0" fmla="*/ 15144 h 15144"/>
              <a:gd name="connsiteX1" fmla="*/ 2040 w 10000"/>
              <a:gd name="connsiteY1" fmla="*/ 12551 h 15144"/>
              <a:gd name="connsiteX2" fmla="*/ 3372 w 10000"/>
              <a:gd name="connsiteY2" fmla="*/ 7888 h 15144"/>
              <a:gd name="connsiteX3" fmla="*/ 4796 w 10000"/>
              <a:gd name="connsiteY3" fmla="*/ 1026 h 15144"/>
              <a:gd name="connsiteX4" fmla="*/ 5348 w 10000"/>
              <a:gd name="connsiteY4" fmla="*/ 221 h 15144"/>
              <a:gd name="connsiteX5" fmla="*/ 6035 w 10000"/>
              <a:gd name="connsiteY5" fmla="*/ 721 h 15144"/>
              <a:gd name="connsiteX6" fmla="*/ 7249 w 10000"/>
              <a:gd name="connsiteY6" fmla="*/ 7518 h 15144"/>
              <a:gd name="connsiteX7" fmla="*/ 8363 w 10000"/>
              <a:gd name="connsiteY7" fmla="*/ 12000 h 15144"/>
              <a:gd name="connsiteX8" fmla="*/ 10000 w 10000"/>
              <a:gd name="connsiteY8" fmla="*/ 14727 h 15144"/>
              <a:gd name="connsiteX0" fmla="*/ 0 w 11077"/>
              <a:gd name="connsiteY0" fmla="*/ 15144 h 15144"/>
              <a:gd name="connsiteX1" fmla="*/ 2040 w 11077"/>
              <a:gd name="connsiteY1" fmla="*/ 12551 h 15144"/>
              <a:gd name="connsiteX2" fmla="*/ 3372 w 11077"/>
              <a:gd name="connsiteY2" fmla="*/ 7888 h 15144"/>
              <a:gd name="connsiteX3" fmla="*/ 4796 w 11077"/>
              <a:gd name="connsiteY3" fmla="*/ 1026 h 15144"/>
              <a:gd name="connsiteX4" fmla="*/ 5348 w 11077"/>
              <a:gd name="connsiteY4" fmla="*/ 221 h 15144"/>
              <a:gd name="connsiteX5" fmla="*/ 6035 w 11077"/>
              <a:gd name="connsiteY5" fmla="*/ 721 h 15144"/>
              <a:gd name="connsiteX6" fmla="*/ 7249 w 11077"/>
              <a:gd name="connsiteY6" fmla="*/ 7518 h 15144"/>
              <a:gd name="connsiteX7" fmla="*/ 8363 w 11077"/>
              <a:gd name="connsiteY7" fmla="*/ 12000 h 15144"/>
              <a:gd name="connsiteX8" fmla="*/ 11077 w 11077"/>
              <a:gd name="connsiteY8" fmla="*/ 15065 h 15144"/>
              <a:gd name="connsiteX0" fmla="*/ 0 w 11077"/>
              <a:gd name="connsiteY0" fmla="*/ 15144 h 15144"/>
              <a:gd name="connsiteX1" fmla="*/ 2040 w 11077"/>
              <a:gd name="connsiteY1" fmla="*/ 12551 h 15144"/>
              <a:gd name="connsiteX2" fmla="*/ 3372 w 11077"/>
              <a:gd name="connsiteY2" fmla="*/ 7888 h 15144"/>
              <a:gd name="connsiteX3" fmla="*/ 4796 w 11077"/>
              <a:gd name="connsiteY3" fmla="*/ 1026 h 15144"/>
              <a:gd name="connsiteX4" fmla="*/ 5348 w 11077"/>
              <a:gd name="connsiteY4" fmla="*/ 221 h 15144"/>
              <a:gd name="connsiteX5" fmla="*/ 6035 w 11077"/>
              <a:gd name="connsiteY5" fmla="*/ 721 h 15144"/>
              <a:gd name="connsiteX6" fmla="*/ 7249 w 11077"/>
              <a:gd name="connsiteY6" fmla="*/ 7518 h 15144"/>
              <a:gd name="connsiteX7" fmla="*/ 8363 w 11077"/>
              <a:gd name="connsiteY7" fmla="*/ 12000 h 15144"/>
              <a:gd name="connsiteX8" fmla="*/ 9916 w 11077"/>
              <a:gd name="connsiteY8" fmla="*/ 13851 h 15144"/>
              <a:gd name="connsiteX9" fmla="*/ 11077 w 11077"/>
              <a:gd name="connsiteY9" fmla="*/ 15065 h 15144"/>
              <a:gd name="connsiteX0" fmla="*/ 0 w 11077"/>
              <a:gd name="connsiteY0" fmla="*/ 15144 h 15144"/>
              <a:gd name="connsiteX1" fmla="*/ 2040 w 11077"/>
              <a:gd name="connsiteY1" fmla="*/ 12551 h 15144"/>
              <a:gd name="connsiteX2" fmla="*/ 3372 w 11077"/>
              <a:gd name="connsiteY2" fmla="*/ 7888 h 15144"/>
              <a:gd name="connsiteX3" fmla="*/ 4796 w 11077"/>
              <a:gd name="connsiteY3" fmla="*/ 1026 h 15144"/>
              <a:gd name="connsiteX4" fmla="*/ 5348 w 11077"/>
              <a:gd name="connsiteY4" fmla="*/ 221 h 15144"/>
              <a:gd name="connsiteX5" fmla="*/ 6035 w 11077"/>
              <a:gd name="connsiteY5" fmla="*/ 721 h 15144"/>
              <a:gd name="connsiteX6" fmla="*/ 7249 w 11077"/>
              <a:gd name="connsiteY6" fmla="*/ 7518 h 15144"/>
              <a:gd name="connsiteX7" fmla="*/ 8363 w 11077"/>
              <a:gd name="connsiteY7" fmla="*/ 12000 h 15144"/>
              <a:gd name="connsiteX8" fmla="*/ 9660 w 11077"/>
              <a:gd name="connsiteY8" fmla="*/ 14442 h 15144"/>
              <a:gd name="connsiteX9" fmla="*/ 11077 w 11077"/>
              <a:gd name="connsiteY9" fmla="*/ 15065 h 15144"/>
              <a:gd name="connsiteX0" fmla="*/ 0 w 10359"/>
              <a:gd name="connsiteY0" fmla="*/ 15144 h 15149"/>
              <a:gd name="connsiteX1" fmla="*/ 2040 w 10359"/>
              <a:gd name="connsiteY1" fmla="*/ 12551 h 15149"/>
              <a:gd name="connsiteX2" fmla="*/ 3372 w 10359"/>
              <a:gd name="connsiteY2" fmla="*/ 7888 h 15149"/>
              <a:gd name="connsiteX3" fmla="*/ 4796 w 10359"/>
              <a:gd name="connsiteY3" fmla="*/ 1026 h 15149"/>
              <a:gd name="connsiteX4" fmla="*/ 5348 w 10359"/>
              <a:gd name="connsiteY4" fmla="*/ 221 h 15149"/>
              <a:gd name="connsiteX5" fmla="*/ 6035 w 10359"/>
              <a:gd name="connsiteY5" fmla="*/ 721 h 15149"/>
              <a:gd name="connsiteX6" fmla="*/ 7249 w 10359"/>
              <a:gd name="connsiteY6" fmla="*/ 7518 h 15149"/>
              <a:gd name="connsiteX7" fmla="*/ 8363 w 10359"/>
              <a:gd name="connsiteY7" fmla="*/ 12000 h 15149"/>
              <a:gd name="connsiteX8" fmla="*/ 9660 w 10359"/>
              <a:gd name="connsiteY8" fmla="*/ 14442 h 15149"/>
              <a:gd name="connsiteX9" fmla="*/ 10359 w 10359"/>
              <a:gd name="connsiteY9" fmla="*/ 15149 h 15149"/>
              <a:gd name="connsiteX0" fmla="*/ 0 w 10359"/>
              <a:gd name="connsiteY0" fmla="*/ 15361 h 15366"/>
              <a:gd name="connsiteX1" fmla="*/ 2040 w 10359"/>
              <a:gd name="connsiteY1" fmla="*/ 12768 h 15366"/>
              <a:gd name="connsiteX2" fmla="*/ 3372 w 10359"/>
              <a:gd name="connsiteY2" fmla="*/ 8105 h 15366"/>
              <a:gd name="connsiteX3" fmla="*/ 4796 w 10359"/>
              <a:gd name="connsiteY3" fmla="*/ 1243 h 15366"/>
              <a:gd name="connsiteX4" fmla="*/ 5485 w 10359"/>
              <a:gd name="connsiteY4" fmla="*/ 63 h 15366"/>
              <a:gd name="connsiteX5" fmla="*/ 6035 w 10359"/>
              <a:gd name="connsiteY5" fmla="*/ 938 h 15366"/>
              <a:gd name="connsiteX6" fmla="*/ 7249 w 10359"/>
              <a:gd name="connsiteY6" fmla="*/ 7735 h 15366"/>
              <a:gd name="connsiteX7" fmla="*/ 8363 w 10359"/>
              <a:gd name="connsiteY7" fmla="*/ 12217 h 15366"/>
              <a:gd name="connsiteX8" fmla="*/ 9660 w 10359"/>
              <a:gd name="connsiteY8" fmla="*/ 14659 h 15366"/>
              <a:gd name="connsiteX9" fmla="*/ 10359 w 10359"/>
              <a:gd name="connsiteY9" fmla="*/ 15366 h 1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59" h="15366">
                <a:moveTo>
                  <a:pt x="0" y="15361"/>
                </a:moveTo>
                <a:cubicBezTo>
                  <a:pt x="520" y="15308"/>
                  <a:pt x="1481" y="13976"/>
                  <a:pt x="2040" y="12768"/>
                </a:cubicBezTo>
                <a:cubicBezTo>
                  <a:pt x="2599" y="11560"/>
                  <a:pt x="2913" y="10026"/>
                  <a:pt x="3372" y="8105"/>
                </a:cubicBezTo>
                <a:cubicBezTo>
                  <a:pt x="3831" y="6184"/>
                  <a:pt x="4444" y="2583"/>
                  <a:pt x="4796" y="1243"/>
                </a:cubicBezTo>
                <a:cubicBezTo>
                  <a:pt x="5148" y="-97"/>
                  <a:pt x="5279" y="114"/>
                  <a:pt x="5485" y="63"/>
                </a:cubicBezTo>
                <a:cubicBezTo>
                  <a:pt x="5691" y="12"/>
                  <a:pt x="5693" y="-264"/>
                  <a:pt x="6035" y="938"/>
                </a:cubicBezTo>
                <a:cubicBezTo>
                  <a:pt x="6377" y="2140"/>
                  <a:pt x="6861" y="5855"/>
                  <a:pt x="7249" y="7735"/>
                </a:cubicBezTo>
                <a:cubicBezTo>
                  <a:pt x="7637" y="9615"/>
                  <a:pt x="7919" y="11162"/>
                  <a:pt x="8363" y="12217"/>
                </a:cubicBezTo>
                <a:cubicBezTo>
                  <a:pt x="8808" y="13273"/>
                  <a:pt x="9208" y="14148"/>
                  <a:pt x="9660" y="14659"/>
                </a:cubicBezTo>
                <a:cubicBezTo>
                  <a:pt x="10112" y="15170"/>
                  <a:pt x="10166" y="15164"/>
                  <a:pt x="10359" y="15366"/>
                </a:cubicBezTo>
              </a:path>
            </a:pathLst>
          </a:custGeom>
          <a:gradFill>
            <a:gsLst>
              <a:gs pos="0">
                <a:srgbClr val="FF0000"/>
              </a:gs>
              <a:gs pos="37000">
                <a:srgbClr val="FF0000"/>
              </a:gs>
              <a:gs pos="69000">
                <a:srgbClr val="FFC000"/>
              </a:gs>
              <a:gs pos="100000">
                <a:srgbClr val="CCFFFF"/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" name="Line 53"/>
          <p:cNvSpPr>
            <a:spLocks noChangeShapeType="1"/>
          </p:cNvSpPr>
          <p:nvPr/>
        </p:nvSpPr>
        <p:spPr bwMode="auto">
          <a:xfrm flipH="1" flipV="1">
            <a:off x="9189026" y="2301924"/>
            <a:ext cx="25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6" name="Line 53"/>
          <p:cNvSpPr>
            <a:spLocks noChangeShapeType="1"/>
          </p:cNvSpPr>
          <p:nvPr/>
        </p:nvSpPr>
        <p:spPr bwMode="auto">
          <a:xfrm>
            <a:off x="9606813" y="2295654"/>
            <a:ext cx="360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" name="Text Box 14"/>
          <p:cNvSpPr txBox="1">
            <a:spLocks noChangeArrowheads="1"/>
          </p:cNvSpPr>
          <p:nvPr/>
        </p:nvSpPr>
        <p:spPr bwMode="auto">
          <a:xfrm>
            <a:off x="8904313" y="2760360"/>
            <a:ext cx="12589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100" dirty="0">
                <a:solidFill>
                  <a:srgbClr val="000066"/>
                </a:solidFill>
              </a:rPr>
              <a:t>cavity mode</a:t>
            </a:r>
            <a:endParaRPr lang="ru-RU" altLang="ru-RU" sz="1100" dirty="0">
              <a:solidFill>
                <a:srgbClr val="000066"/>
              </a:solidFill>
            </a:endParaRPr>
          </a:p>
        </p:txBody>
      </p:sp>
      <p:sp>
        <p:nvSpPr>
          <p:cNvPr id="228" name="Rectangle 85"/>
          <p:cNvSpPr>
            <a:spLocks noChangeArrowheads="1"/>
          </p:cNvSpPr>
          <p:nvPr/>
        </p:nvSpPr>
        <p:spPr bwMode="auto">
          <a:xfrm>
            <a:off x="9552385" y="1896264"/>
            <a:ext cx="4539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0033CC"/>
                </a:solidFill>
                <a:sym typeface="Symbol" panose="05050102010706020507" pitchFamily="18" charset="2"/>
              </a:rPr>
              <a:t> </a:t>
            </a:r>
            <a:r>
              <a:rPr lang="en-US" altLang="ru-RU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2000" b="1" dirty="0">
                <a:solidFill>
                  <a:srgbClr val="FF0000"/>
                </a:solidFill>
                <a:sym typeface="Symbol" panose="05050102010706020507" pitchFamily="18" charset="2"/>
              </a:rPr>
              <a:t></a:t>
            </a:r>
          </a:p>
        </p:txBody>
      </p:sp>
      <p:sp>
        <p:nvSpPr>
          <p:cNvPr id="229" name="Rectangle 85"/>
          <p:cNvSpPr>
            <a:spLocks noChangeArrowheads="1"/>
          </p:cNvSpPr>
          <p:nvPr/>
        </p:nvSpPr>
        <p:spPr bwMode="auto">
          <a:xfrm>
            <a:off x="7999011" y="3687172"/>
            <a:ext cx="1837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0033CC"/>
                </a:solidFill>
                <a:sym typeface="Symbol" panose="05050102010706020507" pitchFamily="18" charset="2"/>
              </a:rPr>
              <a:t>  N - </a:t>
            </a:r>
            <a:r>
              <a:rPr lang="en-US" altLang="ru-RU" sz="1200" dirty="0">
                <a:sym typeface="Symbol" panose="05050102010706020507" pitchFamily="18" charset="2"/>
              </a:rPr>
              <a:t>number of atoms</a:t>
            </a:r>
          </a:p>
        </p:txBody>
      </p:sp>
      <p:sp>
        <p:nvSpPr>
          <p:cNvPr id="230" name="Line 53"/>
          <p:cNvSpPr>
            <a:spLocks noChangeShapeType="1"/>
          </p:cNvSpPr>
          <p:nvPr/>
        </p:nvSpPr>
        <p:spPr bwMode="auto">
          <a:xfrm>
            <a:off x="5761555" y="4682882"/>
            <a:ext cx="6395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1" name="Line 53"/>
          <p:cNvSpPr>
            <a:spLocks noChangeShapeType="1"/>
          </p:cNvSpPr>
          <p:nvPr/>
        </p:nvSpPr>
        <p:spPr bwMode="auto">
          <a:xfrm flipH="1" flipV="1">
            <a:off x="4213659" y="4665479"/>
            <a:ext cx="40012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2" name="Rectangle 85"/>
          <p:cNvSpPr>
            <a:spLocks noChangeArrowheads="1"/>
          </p:cNvSpPr>
          <p:nvPr/>
        </p:nvSpPr>
        <p:spPr bwMode="auto">
          <a:xfrm>
            <a:off x="7424702" y="3984496"/>
            <a:ext cx="31357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0033CC"/>
                </a:solidFill>
                <a:sym typeface="Symbol" panose="05050102010706020507" pitchFamily="18" charset="2"/>
              </a:rPr>
              <a:t>  g – </a:t>
            </a:r>
            <a:r>
              <a:rPr lang="en-US" altLang="ru-RU" sz="1200" dirty="0">
                <a:sym typeface="Symbol" panose="05050102010706020507" pitchFamily="18" charset="2"/>
              </a:rPr>
              <a:t>coupling constant </a:t>
            </a:r>
          </a:p>
          <a:p>
            <a:pPr eaLnBrk="1" hangingPunct="1"/>
            <a:r>
              <a:rPr lang="en-US" altLang="ru-RU" sz="1200" dirty="0">
                <a:sym typeface="Symbol" panose="05050102010706020507" pitchFamily="18" charset="2"/>
              </a:rPr>
              <a:t>                          of atom-photon interaction </a:t>
            </a:r>
          </a:p>
        </p:txBody>
      </p:sp>
      <p:grpSp>
        <p:nvGrpSpPr>
          <p:cNvPr id="220" name="Группа 219"/>
          <p:cNvGrpSpPr/>
          <p:nvPr/>
        </p:nvGrpSpPr>
        <p:grpSpPr>
          <a:xfrm>
            <a:off x="4376215" y="5081956"/>
            <a:ext cx="1645148" cy="876617"/>
            <a:chOff x="2852215" y="5081955"/>
            <a:chExt cx="1645148" cy="876617"/>
          </a:xfrm>
        </p:grpSpPr>
        <p:grpSp>
          <p:nvGrpSpPr>
            <p:cNvPr id="215" name="Группа 214"/>
            <p:cNvGrpSpPr/>
            <p:nvPr/>
          </p:nvGrpSpPr>
          <p:grpSpPr>
            <a:xfrm>
              <a:off x="3284166" y="5081955"/>
              <a:ext cx="1213197" cy="876617"/>
              <a:chOff x="2435225" y="5081955"/>
              <a:chExt cx="1213197" cy="876617"/>
            </a:xfrm>
          </p:grpSpPr>
          <p:sp>
            <p:nvSpPr>
              <p:cNvPr id="236" name="TextBox 369"/>
              <p:cNvSpPr txBox="1">
                <a:spLocks noChangeArrowheads="1"/>
              </p:cNvSpPr>
              <p:nvPr/>
            </p:nvSpPr>
            <p:spPr bwMode="auto">
              <a:xfrm>
                <a:off x="3145642" y="5589240"/>
                <a:ext cx="502780" cy="3693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dirty="0"/>
                  <a:t>|1&gt;</a:t>
                </a:r>
              </a:p>
            </p:txBody>
          </p:sp>
          <p:sp>
            <p:nvSpPr>
              <p:cNvPr id="237" name="TextBox 370"/>
              <p:cNvSpPr txBox="1">
                <a:spLocks noChangeArrowheads="1"/>
              </p:cNvSpPr>
              <p:nvPr/>
            </p:nvSpPr>
            <p:spPr bwMode="auto">
              <a:xfrm>
                <a:off x="3129884" y="5081955"/>
                <a:ext cx="502780" cy="3693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dirty="0"/>
                  <a:t>|2&gt;</a:t>
                </a:r>
              </a:p>
            </p:txBody>
          </p:sp>
          <p:cxnSp>
            <p:nvCxnSpPr>
              <p:cNvPr id="238" name="Straight Connector 362"/>
              <p:cNvCxnSpPr/>
              <p:nvPr/>
            </p:nvCxnSpPr>
            <p:spPr bwMode="auto">
              <a:xfrm>
                <a:off x="2435225" y="5791671"/>
                <a:ext cx="500063" cy="1587"/>
              </a:xfrm>
              <a:prstGeom prst="lin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373"/>
              <p:cNvCxnSpPr/>
              <p:nvPr/>
            </p:nvCxnSpPr>
            <p:spPr bwMode="auto">
              <a:xfrm rot="10800000">
                <a:off x="2466975" y="5248746"/>
                <a:ext cx="474663" cy="0"/>
              </a:xfrm>
              <a:prstGeom prst="line">
                <a:avLst/>
              </a:prstGeom>
              <a:solidFill>
                <a:schemeClr val="accent1"/>
              </a:solidFill>
              <a:ln w="317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2" name="Блок-схема: узел 241"/>
            <p:cNvSpPr/>
            <p:nvPr/>
          </p:nvSpPr>
          <p:spPr bwMode="auto">
            <a:xfrm>
              <a:off x="3345905" y="5751983"/>
              <a:ext cx="71437" cy="7143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43" name="Прямая со стрелкой 242"/>
            <p:cNvCxnSpPr/>
            <p:nvPr/>
          </p:nvCxnSpPr>
          <p:spPr bwMode="auto">
            <a:xfrm flipV="1">
              <a:off x="3376440" y="5240808"/>
              <a:ext cx="0" cy="57626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Прямоугольник 243"/>
            <p:cNvSpPr/>
            <p:nvPr/>
          </p:nvSpPr>
          <p:spPr bwMode="auto">
            <a:xfrm>
              <a:off x="2852215" y="5207471"/>
              <a:ext cx="4956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latin typeface="Arial" charset="0"/>
                  <a:cs typeface="Arial" charset="0"/>
                  <a:sym typeface="Symbol"/>
                </a:rPr>
                <a:t> </a:t>
              </a:r>
              <a:r>
                <a:rPr lang="ru-RU" sz="2800" dirty="0">
                  <a:latin typeface="Arial" charset="0"/>
                  <a:cs typeface="Arial" charset="0"/>
                  <a:sym typeface="Symbol"/>
                </a:rPr>
                <a:t></a:t>
              </a:r>
              <a:endParaRPr lang="ru-RU" dirty="0">
                <a:latin typeface="Arial" charset="0"/>
                <a:cs typeface="Arial" charset="0"/>
              </a:endParaRPr>
            </a:p>
          </p:txBody>
        </p:sp>
        <p:cxnSp>
          <p:nvCxnSpPr>
            <p:cNvPr id="245" name="Straight Connector 373"/>
            <p:cNvCxnSpPr/>
            <p:nvPr/>
          </p:nvCxnSpPr>
          <p:spPr bwMode="auto">
            <a:xfrm rot="10800000">
              <a:off x="3319835" y="5309675"/>
              <a:ext cx="474663" cy="0"/>
            </a:xfrm>
            <a:prstGeom prst="line">
              <a:avLst/>
            </a:prstGeom>
            <a:solidFill>
              <a:schemeClr val="accent1"/>
            </a:solidFill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373"/>
            <p:cNvCxnSpPr/>
            <p:nvPr/>
          </p:nvCxnSpPr>
          <p:spPr bwMode="auto">
            <a:xfrm rot="10800000">
              <a:off x="3319758" y="5178321"/>
              <a:ext cx="474663" cy="0"/>
            </a:xfrm>
            <a:prstGeom prst="line">
              <a:avLst/>
            </a:prstGeom>
            <a:solidFill>
              <a:schemeClr val="accent1"/>
            </a:solidFill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Прямоугольник 23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4" name="TextBox 520"/>
          <p:cNvSpPr txBox="1">
            <a:spLocks noChangeArrowheads="1"/>
          </p:cNvSpPr>
          <p:nvPr/>
        </p:nvSpPr>
        <p:spPr bwMode="auto">
          <a:xfrm>
            <a:off x="2207964" y="919768"/>
            <a:ext cx="806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rgbClr val="FF0000"/>
                </a:solidFill>
              </a:rPr>
              <a:t>Cavity schemes</a:t>
            </a:r>
            <a:endParaRPr lang="en-US" altLang="ru-RU" sz="1600" b="1" dirty="0">
              <a:solidFill>
                <a:srgbClr val="FF0000"/>
              </a:solidFill>
            </a:endParaRPr>
          </a:p>
          <a:p>
            <a:r>
              <a:rPr lang="en-US" altLang="ru-RU" sz="1600" b="1" dirty="0" smtClean="0"/>
              <a:t>S.A</a:t>
            </a:r>
            <a:r>
              <a:rPr lang="en-US" altLang="ru-RU" sz="1600" b="1" dirty="0"/>
              <a:t>. </a:t>
            </a:r>
            <a:r>
              <a:rPr lang="en-US" altLang="ru-RU" sz="1600" b="1" dirty="0" err="1"/>
              <a:t>Moiseev</a:t>
            </a:r>
            <a:r>
              <a:rPr lang="en-US" altLang="ru-RU" sz="1600" b="1" dirty="0"/>
              <a:t>, S.N. </a:t>
            </a:r>
            <a:r>
              <a:rPr lang="en-US" altLang="ru-RU" sz="1600" b="1" dirty="0" err="1"/>
              <a:t>Andrianov</a:t>
            </a:r>
            <a:r>
              <a:rPr lang="en-US" altLang="ru-RU" sz="1600" b="1" dirty="0"/>
              <a:t>, and F.F. </a:t>
            </a:r>
            <a:r>
              <a:rPr lang="en-US" altLang="ru-RU" sz="1600" b="1" dirty="0" err="1"/>
              <a:t>Gubaidullin</a:t>
            </a:r>
            <a:r>
              <a:rPr lang="en-US" altLang="ru-RU" sz="1600" b="1" dirty="0"/>
              <a:t> Phys. Rev. A 82, 022311 (2010</a:t>
            </a:r>
            <a:r>
              <a:rPr lang="en-US" altLang="ru-RU" sz="1600" b="1" dirty="0" smtClean="0"/>
              <a:t>)      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(CRIB)</a:t>
            </a:r>
            <a:r>
              <a:rPr lang="en-US" altLang="ru-RU" sz="1600" b="1" dirty="0" smtClean="0"/>
              <a:t> </a:t>
            </a:r>
          </a:p>
          <a:p>
            <a:r>
              <a:rPr lang="en-US" altLang="ru-RU" sz="1600" b="1" dirty="0" err="1" smtClean="0"/>
              <a:t>M.Afzelius</a:t>
            </a:r>
            <a:r>
              <a:rPr lang="en-US" altLang="ru-RU" sz="1600" b="1" dirty="0" smtClean="0"/>
              <a:t>, </a:t>
            </a:r>
            <a:r>
              <a:rPr lang="en-US" altLang="ru-RU" sz="1600" b="1" dirty="0" err="1" smtClean="0"/>
              <a:t>C.Simon</a:t>
            </a:r>
            <a:r>
              <a:rPr lang="en-US" altLang="ru-RU" sz="1600" b="1" dirty="0" smtClean="0"/>
              <a:t> </a:t>
            </a:r>
            <a:r>
              <a:rPr lang="en-US" altLang="ru-RU" sz="1600" b="1" dirty="0"/>
              <a:t>Phys. Rev. A 82, </a:t>
            </a:r>
            <a:r>
              <a:rPr lang="en-US" altLang="ru-RU" sz="1600" b="1" dirty="0" smtClean="0"/>
              <a:t>022310 </a:t>
            </a:r>
            <a:r>
              <a:rPr lang="en-US" altLang="ru-RU" sz="1600" b="1" dirty="0"/>
              <a:t>(2010</a:t>
            </a:r>
            <a:r>
              <a:rPr lang="en-US" altLang="ru-RU" sz="1600" b="1" dirty="0" smtClean="0"/>
              <a:t>)                                                             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(AFC)</a:t>
            </a:r>
            <a:endParaRPr lang="en-US" alt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94128" y="6304236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6" name="Прямоугольник 4"/>
          <p:cNvSpPr>
            <a:spLocks noChangeArrowheads="1"/>
          </p:cNvSpPr>
          <p:nvPr/>
        </p:nvSpPr>
        <p:spPr bwMode="auto">
          <a:xfrm>
            <a:off x="3090374" y="1052737"/>
            <a:ext cx="50938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400" b="1" dirty="0"/>
              <a:t>S.A. </a:t>
            </a:r>
            <a:r>
              <a:rPr lang="en-US" altLang="ru-RU" sz="1400" b="1" dirty="0" err="1"/>
              <a:t>Moiseev</a:t>
            </a:r>
            <a:r>
              <a:rPr lang="en-US" altLang="ru-RU" sz="1400" b="1" dirty="0"/>
              <a:t>. Phys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>Rev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>A </a:t>
            </a:r>
            <a:r>
              <a:rPr lang="ru-RU" altLang="ru-RU" sz="1400" b="1" dirty="0"/>
              <a:t>88, 012304 (2013).</a:t>
            </a:r>
          </a:p>
        </p:txBody>
      </p:sp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059712"/>
            <a:ext cx="3883140" cy="197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12" y="2131720"/>
            <a:ext cx="4175129" cy="19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" name="Rectangle 30"/>
          <p:cNvSpPr/>
          <p:nvPr/>
        </p:nvSpPr>
        <p:spPr>
          <a:xfrm>
            <a:off x="1173725" y="236213"/>
            <a:ext cx="9908104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0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2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Rectangle 344"/>
          <p:cNvSpPr>
            <a:spLocks noChangeArrowheads="1"/>
          </p:cNvSpPr>
          <p:nvPr/>
        </p:nvSpPr>
        <p:spPr bwMode="auto">
          <a:xfrm>
            <a:off x="1987208" y="321991"/>
            <a:ext cx="8611825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CC00FF"/>
                </a:solidFill>
                <a:sym typeface="Symbol" panose="05050102010706020507" pitchFamily="18" charset="2"/>
              </a:rPr>
              <a:t> 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Off-resonant Raman echo QM in single mode cavity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94128" y="6304236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6" name="Прямоугольник 4"/>
          <p:cNvSpPr>
            <a:spLocks noChangeArrowheads="1"/>
          </p:cNvSpPr>
          <p:nvPr/>
        </p:nvSpPr>
        <p:spPr bwMode="auto">
          <a:xfrm>
            <a:off x="3090374" y="1052737"/>
            <a:ext cx="50938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400" b="1" dirty="0"/>
              <a:t>S.A. </a:t>
            </a:r>
            <a:r>
              <a:rPr lang="en-US" altLang="ru-RU" sz="1400" b="1" dirty="0" err="1"/>
              <a:t>Moiseev</a:t>
            </a:r>
            <a:r>
              <a:rPr lang="en-US" altLang="ru-RU" sz="1400" b="1" dirty="0"/>
              <a:t>. Phys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>Rev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>A </a:t>
            </a:r>
            <a:r>
              <a:rPr lang="ru-RU" altLang="ru-RU" sz="1400" b="1" dirty="0"/>
              <a:t>88, 012304 (2013).</a:t>
            </a:r>
          </a:p>
        </p:txBody>
      </p:sp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059712"/>
            <a:ext cx="3883140" cy="197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12" y="2131720"/>
            <a:ext cx="4175129" cy="19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" name="Rectangle 30"/>
          <p:cNvSpPr/>
          <p:nvPr/>
        </p:nvSpPr>
        <p:spPr>
          <a:xfrm>
            <a:off x="1173725" y="236213"/>
            <a:ext cx="9908104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0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2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Rectangle 344"/>
          <p:cNvSpPr>
            <a:spLocks noChangeArrowheads="1"/>
          </p:cNvSpPr>
          <p:nvPr/>
        </p:nvSpPr>
        <p:spPr bwMode="auto">
          <a:xfrm>
            <a:off x="1987208" y="321991"/>
            <a:ext cx="8611825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CC00FF"/>
                </a:solidFill>
                <a:sym typeface="Symbol" panose="05050102010706020507" pitchFamily="18" charset="2"/>
              </a:rPr>
              <a:t> 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Off-resonant Raman echo QM in single mode cavity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27364" y="4511591"/>
            <a:ext cx="8113701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1200" b="1" dirty="0">
                <a:solidFill>
                  <a:srgbClr val="002060"/>
                </a:solidFill>
              </a:rPr>
              <a:t>   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A.E.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Kozhekin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Molmer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Polzik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62, 033809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(2000).		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4080" y="4690795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.A.Moiseev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S.Kroll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ru-RU" alt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87, 173601,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(2001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6747975" y="4553635"/>
            <a:ext cx="2213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FF0000"/>
                </a:solidFill>
              </a:rPr>
              <a:t>+ cavity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730668" y="4058688"/>
            <a:ext cx="0" cy="284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987207" y="4369112"/>
            <a:ext cx="6623393" cy="877198"/>
          </a:xfrm>
          <a:prstGeom prst="roundRect">
            <a:avLst>
              <a:gd name="adj" fmla="val 11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30"/>
          <p:cNvSpPr/>
          <p:nvPr/>
        </p:nvSpPr>
        <p:spPr>
          <a:xfrm>
            <a:off x="1838649" y="242645"/>
            <a:ext cx="7655726" cy="488611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500" b="1" i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4024314" y="928689"/>
          <a:ext cx="15716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9" name="Equation" r:id="rId4" imgW="850531" imgH="253890" progId="Equation.3">
                  <p:embed/>
                </p:oleObj>
              </mc:Choice>
              <mc:Fallback>
                <p:oleObj name="Equation" r:id="rId4" imgW="85053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4" y="928689"/>
                        <a:ext cx="157162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2738439" y="1785939"/>
          <a:ext cx="58626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0" name="Формула" r:id="rId6" imgW="3479760" imgH="304560" progId="Equation.3">
                  <p:embed/>
                </p:oleObj>
              </mc:Choice>
              <mc:Fallback>
                <p:oleObj name="Формула" r:id="rId6" imgW="3479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1785939"/>
                        <a:ext cx="5862637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3642610" y="206065"/>
            <a:ext cx="6295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 (quantum optics)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11"/>
          <p:cNvGraphicFramePr>
            <a:graphicFrameLocks noChangeAspect="1"/>
          </p:cNvGraphicFramePr>
          <p:nvPr/>
        </p:nvGraphicFramePr>
        <p:xfrm>
          <a:off x="7632700" y="2286001"/>
          <a:ext cx="2749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1" name="Equation" r:id="rId8" imgW="1790700" imgH="266700" progId="Equation.3">
                  <p:embed/>
                </p:oleObj>
              </mc:Choice>
              <mc:Fallback>
                <p:oleObj name="Equation" r:id="rId8" imgW="1790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2286001"/>
                        <a:ext cx="27495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3" name="Object 13"/>
          <p:cNvGraphicFramePr>
            <a:graphicFrameLocks noChangeAspect="1"/>
          </p:cNvGraphicFramePr>
          <p:nvPr/>
        </p:nvGraphicFramePr>
        <p:xfrm>
          <a:off x="2381250" y="3395664"/>
          <a:ext cx="5413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2" name="Equation" r:id="rId10" imgW="342751" imgH="241195" progId="Equation.3">
                  <p:embed/>
                </p:oleObj>
              </mc:Choice>
              <mc:Fallback>
                <p:oleObj name="Equation" r:id="rId10" imgW="34275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395664"/>
                        <a:ext cx="54133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9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2990850" y="2997199"/>
            <a:ext cx="7391401" cy="649750"/>
            <a:chOff x="1466850" y="2996952"/>
            <a:chExt cx="7391403" cy="649924"/>
          </a:xfrm>
        </p:grpSpPr>
        <p:graphicFrame>
          <p:nvGraphicFramePr>
            <p:cNvPr id="3082" name="Object 15"/>
            <p:cNvGraphicFramePr>
              <a:graphicFrameLocks noChangeAspect="1"/>
            </p:cNvGraphicFramePr>
            <p:nvPr/>
          </p:nvGraphicFramePr>
          <p:xfrm>
            <a:off x="1466850" y="2996952"/>
            <a:ext cx="4208464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23" name="Формула" r:id="rId12" imgW="2171520" imgH="304560" progId="Equation.3">
                    <p:embed/>
                  </p:oleObj>
                </mc:Choice>
                <mc:Fallback>
                  <p:oleObj name="Формула" r:id="rId12" imgW="217152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6850" y="2996952"/>
                          <a:ext cx="4208464" cy="590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5645335" y="3000373"/>
              <a:ext cx="3212918" cy="646503"/>
              <a:chOff x="5645342" y="3000372"/>
              <a:chExt cx="3212940" cy="646087"/>
            </a:xfrm>
          </p:grpSpPr>
          <p:sp>
            <p:nvSpPr>
              <p:cNvPr id="3108" name="TextBox 21"/>
              <p:cNvSpPr txBox="1">
                <a:spLocks noChangeArrowheads="1"/>
              </p:cNvSpPr>
              <p:nvPr/>
            </p:nvSpPr>
            <p:spPr bwMode="auto">
              <a:xfrm>
                <a:off x="5929323" y="3000372"/>
                <a:ext cx="2928959" cy="646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Inhomogeneous and homogenous broadenings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5645342" y="3527186"/>
                <a:ext cx="433390" cy="1"/>
              </a:xfrm>
              <a:prstGeom prst="straightConnector1">
                <a:avLst/>
              </a:prstGeom>
              <a:ln w="25400">
                <a:solidFill>
                  <a:srgbClr val="8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91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2828925" y="4660901"/>
            <a:ext cx="7410450" cy="696913"/>
            <a:chOff x="1304925" y="4660900"/>
            <a:chExt cx="7410479" cy="696926"/>
          </a:xfrm>
        </p:grpSpPr>
        <p:graphicFrame>
          <p:nvGraphicFramePr>
            <p:cNvPr id="3081" name="Object 19"/>
            <p:cNvGraphicFramePr>
              <a:graphicFrameLocks noChangeAspect="1"/>
            </p:cNvGraphicFramePr>
            <p:nvPr/>
          </p:nvGraphicFramePr>
          <p:xfrm>
            <a:off x="1304925" y="4660900"/>
            <a:ext cx="4002088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24" name="Equation" r:id="rId14" imgW="2209680" imgH="304560" progId="Equation.3">
                    <p:embed/>
                  </p:oleObj>
                </mc:Choice>
                <mc:Fallback>
                  <p:oleObj name="Equation" r:id="rId14" imgW="220968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4925" y="4660900"/>
                          <a:ext cx="4002088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95"/>
            <p:cNvGrpSpPr>
              <a:grpSpLocks/>
            </p:cNvGrpSpPr>
            <p:nvPr/>
          </p:nvGrpSpPr>
          <p:grpSpPr bwMode="auto">
            <a:xfrm>
              <a:off x="5786439" y="4711713"/>
              <a:ext cx="2928965" cy="646113"/>
              <a:chOff x="5786447" y="4711555"/>
              <a:chExt cx="2928984" cy="646331"/>
            </a:xfrm>
          </p:grpSpPr>
          <p:sp>
            <p:nvSpPr>
              <p:cNvPr id="3105" name="TextBox 191"/>
              <p:cNvSpPr txBox="1">
                <a:spLocks noChangeArrowheads="1"/>
              </p:cNvSpPr>
              <p:nvPr/>
            </p:nvSpPr>
            <p:spPr bwMode="auto">
              <a:xfrm>
                <a:off x="6429415" y="4711555"/>
                <a:ext cx="228601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/>
                  <a:t>Atom-cavity mode interaction</a:t>
                </a:r>
              </a:p>
            </p:txBody>
          </p:sp>
          <p:cxnSp>
            <p:nvCxnSpPr>
              <p:cNvPr id="194" name="Straight Arrow Connector 193"/>
              <p:cNvCxnSpPr/>
              <p:nvPr/>
            </p:nvCxnSpPr>
            <p:spPr>
              <a:xfrm rot="10800000">
                <a:off x="5786464" y="4927520"/>
                <a:ext cx="500067" cy="1589"/>
              </a:xfrm>
              <a:prstGeom prst="straightConnector1">
                <a:avLst/>
              </a:prstGeom>
              <a:ln w="25400" cmpd="sng">
                <a:solidFill>
                  <a:srgbClr val="8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94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5" name="Rectangle 25"/>
          <p:cNvSpPr>
            <a:spLocks noChangeArrowheads="1"/>
          </p:cNvSpPr>
          <p:nvPr/>
        </p:nvSpPr>
        <p:spPr bwMode="auto">
          <a:xfrm>
            <a:off x="1524001" y="24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5810251" y="928688"/>
          <a:ext cx="1285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5" name="Equation" r:id="rId16" imgW="787058" imgH="253890" progId="Equation.3">
                  <p:embed/>
                </p:oleObj>
              </mc:Choice>
              <mc:Fallback>
                <p:oleObj name="Equation" r:id="rId16" imgW="78705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1" y="928688"/>
                        <a:ext cx="12858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3" name="TextBox 199"/>
          <p:cNvSpPr txBox="1">
            <a:spLocks noChangeArrowheads="1"/>
          </p:cNvSpPr>
          <p:nvPr/>
        </p:nvSpPr>
        <p:spPr bwMode="auto">
          <a:xfrm>
            <a:off x="2264093" y="6082665"/>
            <a:ext cx="5929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k=1</a:t>
            </a:r>
            <a:r>
              <a:rPr lang="en-US" b="1" dirty="0"/>
              <a:t>-</a:t>
            </a:r>
            <a:r>
              <a:rPr lang="en-US" b="1" dirty="0">
                <a:solidFill>
                  <a:srgbClr val="0033CC"/>
                </a:solidFill>
              </a:rPr>
              <a:t> external (waveguide) modes; </a:t>
            </a:r>
            <a:r>
              <a:rPr lang="en-US" b="1" dirty="0"/>
              <a:t>2-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>
                <a:solidFill>
                  <a:srgbClr val="FF3300"/>
                </a:solidFill>
              </a:rPr>
              <a:t>bath modes</a:t>
            </a:r>
          </a:p>
        </p:txBody>
      </p:sp>
      <p:sp>
        <p:nvSpPr>
          <p:cNvPr id="199" name="TextBox 192"/>
          <p:cNvSpPr txBox="1">
            <a:spLocks noChangeArrowheads="1"/>
          </p:cNvSpPr>
          <p:nvPr/>
        </p:nvSpPr>
        <p:spPr bwMode="auto">
          <a:xfrm>
            <a:off x="2952751" y="2500314"/>
            <a:ext cx="4500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Perturbation and interaction parts:</a:t>
            </a:r>
          </a:p>
        </p:txBody>
      </p:sp>
      <p:grpSp>
        <p:nvGrpSpPr>
          <p:cNvPr id="7" name="Group 201"/>
          <p:cNvGrpSpPr>
            <a:grpSpLocks/>
          </p:cNvGrpSpPr>
          <p:nvPr/>
        </p:nvGrpSpPr>
        <p:grpSpPr bwMode="auto">
          <a:xfrm>
            <a:off x="2838451" y="3929063"/>
            <a:ext cx="7472363" cy="646112"/>
            <a:chOff x="1314450" y="3929063"/>
            <a:chExt cx="7472392" cy="646334"/>
          </a:xfrm>
        </p:grpSpPr>
        <p:graphicFrame>
          <p:nvGraphicFramePr>
            <p:cNvPr id="2055" name="Object 17"/>
            <p:cNvGraphicFramePr>
              <a:graphicFrameLocks noChangeAspect="1"/>
            </p:cNvGraphicFramePr>
            <p:nvPr/>
          </p:nvGraphicFramePr>
          <p:xfrm>
            <a:off x="1314450" y="3929063"/>
            <a:ext cx="407352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26" name="Equation" r:id="rId18" imgW="2095500" imgH="292100" progId="Equation.3">
                    <p:embed/>
                  </p:oleObj>
                </mc:Choice>
                <mc:Fallback>
                  <p:oleObj name="Equation" r:id="rId18" imgW="20955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450" y="3929063"/>
                          <a:ext cx="4073525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3" name="TextBox 192"/>
            <p:cNvSpPr txBox="1">
              <a:spLocks noChangeArrowheads="1"/>
            </p:cNvSpPr>
            <p:nvPr/>
          </p:nvSpPr>
          <p:spPr bwMode="auto">
            <a:xfrm>
              <a:off x="5786446" y="3929066"/>
              <a:ext cx="30003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Spectral detunings of the field modes</a:t>
              </a:r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2738438" y="5357812"/>
            <a:ext cx="7929562" cy="646344"/>
            <a:chOff x="1214438" y="5357813"/>
            <a:chExt cx="7929594" cy="645937"/>
          </a:xfrm>
        </p:grpSpPr>
        <p:graphicFrame>
          <p:nvGraphicFramePr>
            <p:cNvPr id="2057" name="Object 21"/>
            <p:cNvGraphicFramePr>
              <a:graphicFrameLocks noChangeAspect="1"/>
            </p:cNvGraphicFramePr>
            <p:nvPr/>
          </p:nvGraphicFramePr>
          <p:xfrm>
            <a:off x="1214438" y="5357813"/>
            <a:ext cx="46640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27" name="Equation" r:id="rId20" imgW="2400300" imgH="292100" progId="Equation.3">
                    <p:embed/>
                  </p:oleObj>
                </mc:Choice>
                <mc:Fallback>
                  <p:oleObj name="Equation" r:id="rId20" imgW="24003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4438" y="5357813"/>
                          <a:ext cx="4664075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2" name="TextBox 192"/>
            <p:cNvSpPr txBox="1">
              <a:spLocks noChangeArrowheads="1"/>
            </p:cNvSpPr>
            <p:nvPr/>
          </p:nvSpPr>
          <p:spPr bwMode="auto">
            <a:xfrm>
              <a:off x="6143636" y="5357826"/>
              <a:ext cx="3000396" cy="645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Interaction of cavity mode with other field modes</a:t>
              </a:r>
            </a:p>
          </p:txBody>
        </p:sp>
      </p:grpSp>
      <p:sp>
        <p:nvSpPr>
          <p:cNvPr id="3100" name="TextBox 192"/>
          <p:cNvSpPr txBox="1">
            <a:spLocks noChangeArrowheads="1"/>
          </p:cNvSpPr>
          <p:nvPr/>
        </p:nvSpPr>
        <p:spPr bwMode="auto">
          <a:xfrm>
            <a:off x="2024064" y="1285875"/>
            <a:ext cx="745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Basic Hamiltonian of atoms (electron spins) and photon fields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0"/>
          <p:cNvSpPr/>
          <p:nvPr/>
        </p:nvSpPr>
        <p:spPr>
          <a:xfrm>
            <a:off x="2258369" y="392545"/>
            <a:ext cx="7655726" cy="488611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78505" y="3343676"/>
            <a:ext cx="7644984" cy="3106340"/>
          </a:xfrm>
          <a:prstGeom prst="roundRect">
            <a:avLst>
              <a:gd name="adj" fmla="val 5439"/>
            </a:avLst>
          </a:prstGeom>
          <a:solidFill>
            <a:srgbClr val="00B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3537679" y="378905"/>
            <a:ext cx="498672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34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48913"/>
              </p:ext>
            </p:extLst>
          </p:nvPr>
        </p:nvGraphicFramePr>
        <p:xfrm>
          <a:off x="2885404" y="4005874"/>
          <a:ext cx="67214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8" name="Уравнение" r:id="rId4" imgW="3504960" imgH="634680" progId="Equation.3">
                  <p:embed/>
                </p:oleObj>
              </mc:Choice>
              <mc:Fallback>
                <p:oleObj name="Уравнение" r:id="rId4" imgW="3504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404" y="4005874"/>
                        <a:ext cx="6721475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894016" y="5403857"/>
            <a:ext cx="7416800" cy="1014413"/>
            <a:chOff x="476" y="3278"/>
            <a:chExt cx="4672" cy="639"/>
          </a:xfrm>
        </p:grpSpPr>
        <p:graphicFrame>
          <p:nvGraphicFramePr>
            <p:cNvPr id="4103" name="Object 27"/>
            <p:cNvGraphicFramePr>
              <a:graphicFrameLocks noChangeAspect="1"/>
            </p:cNvGraphicFramePr>
            <p:nvPr/>
          </p:nvGraphicFramePr>
          <p:xfrm>
            <a:off x="1247" y="3574"/>
            <a:ext cx="1621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89" name="Формула" r:id="rId6" imgW="1244520" imgH="241200" progId="Equation.3">
                    <p:embed/>
                  </p:oleObj>
                </mc:Choice>
                <mc:Fallback>
                  <p:oleObj name="Формула" r:id="rId6" imgW="12445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3574"/>
                          <a:ext cx="1621" cy="3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29"/>
            <p:cNvGraphicFramePr>
              <a:graphicFrameLocks noChangeAspect="1"/>
            </p:cNvGraphicFramePr>
            <p:nvPr/>
          </p:nvGraphicFramePr>
          <p:xfrm>
            <a:off x="1272" y="3278"/>
            <a:ext cx="1336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90" name="Формула" r:id="rId8" imgW="914400" imgH="228600" progId="Equation.3">
                    <p:embed/>
                  </p:oleObj>
                </mc:Choice>
                <mc:Fallback>
                  <p:oleObj name="Формула" r:id="rId8" imgW="914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2" y="3278"/>
                          <a:ext cx="1336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6" name="Text Box 31"/>
            <p:cNvSpPr txBox="1">
              <a:spLocks noChangeArrowheads="1"/>
            </p:cNvSpPr>
            <p:nvPr/>
          </p:nvSpPr>
          <p:spPr bwMode="auto">
            <a:xfrm>
              <a:off x="476" y="3290"/>
              <a:ext cx="7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b="1">
                  <a:solidFill>
                    <a:srgbClr val="0033CC"/>
                  </a:solidFill>
                </a:rPr>
                <a:t>where:</a:t>
              </a:r>
              <a:endParaRPr lang="ru-RU" altLang="ru-RU" b="1">
                <a:solidFill>
                  <a:srgbClr val="0033CC"/>
                </a:solidFill>
              </a:endParaRPr>
            </a:p>
          </p:txBody>
        </p:sp>
        <p:sp>
          <p:nvSpPr>
            <p:cNvPr id="4127" name="Text Box 32"/>
            <p:cNvSpPr txBox="1">
              <a:spLocks noChangeArrowheads="1"/>
            </p:cNvSpPr>
            <p:nvPr/>
          </p:nvSpPr>
          <p:spPr bwMode="auto">
            <a:xfrm>
              <a:off x="2880" y="3335"/>
              <a:ext cx="226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b="1" dirty="0">
                  <a:solidFill>
                    <a:srgbClr val="0033CC"/>
                  </a:solidFill>
                </a:rPr>
                <a:t>-   is a total spectral width</a:t>
              </a:r>
              <a:r>
                <a:rPr lang="en-US" altLang="ru-RU" b="1" dirty="0" smtClean="0">
                  <a:solidFill>
                    <a:srgbClr val="0033CC"/>
                  </a:solidFill>
                </a:rPr>
                <a:t>,</a:t>
              </a:r>
              <a:r>
                <a:rPr lang="ru-RU" altLang="ru-RU" b="1" dirty="0" smtClean="0">
                  <a:solidFill>
                    <a:srgbClr val="0033CC"/>
                  </a:solidFill>
                </a:rPr>
                <a:t> </a:t>
              </a:r>
              <a:r>
                <a:rPr lang="en-US" altLang="ru-RU" b="1" dirty="0" smtClean="0">
                  <a:solidFill>
                    <a:srgbClr val="0033CC"/>
                  </a:solidFill>
                </a:rPr>
                <a:t>including inhomogeneous broadening </a:t>
              </a:r>
              <a:endParaRPr lang="ru-RU" altLang="ru-RU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4125" name="Text Box 34"/>
          <p:cNvSpPr txBox="1">
            <a:spLocks noChangeArrowheads="1"/>
          </p:cNvSpPr>
          <p:nvPr/>
        </p:nvSpPr>
        <p:spPr bwMode="auto">
          <a:xfrm>
            <a:off x="3734273" y="3343676"/>
            <a:ext cx="5289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 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Z(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,…,):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6" name="Rectangle 2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graphicFrame>
        <p:nvGraphicFramePr>
          <p:cNvPr id="409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988086"/>
              </p:ext>
            </p:extLst>
          </p:nvPr>
        </p:nvGraphicFramePr>
        <p:xfrm>
          <a:off x="4189413" y="1185863"/>
          <a:ext cx="40687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1" name="Уравнение" r:id="rId10" imgW="2133360" imgH="482400" progId="Equation.3">
                  <p:embed/>
                </p:oleObj>
              </mc:Choice>
              <mc:Fallback>
                <p:oleObj name="Уравнение" r:id="rId10" imgW="2133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1185863"/>
                        <a:ext cx="4068762" cy="912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Rectangle 3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8" name="Rectangle 3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21" name="Rectangle 3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249361" y="1359507"/>
            <a:ext cx="2758001" cy="523220"/>
          </a:xfrm>
          <a:prstGeom prst="rect">
            <a:avLst/>
          </a:prstGeom>
          <a:solidFill>
            <a:srgbClr val="FFC0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Storage: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92783" y="1161008"/>
            <a:ext cx="9766674" cy="1183152"/>
          </a:xfrm>
          <a:prstGeom prst="roundRect">
            <a:avLst>
              <a:gd name="adj" fmla="val 11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7260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214" name="Text Box 51"/>
          <p:cNvSpPr txBox="1">
            <a:spLocks noChangeArrowheads="1"/>
          </p:cNvSpPr>
          <p:nvPr/>
        </p:nvSpPr>
        <p:spPr bwMode="auto">
          <a:xfrm>
            <a:off x="1952596" y="4250040"/>
            <a:ext cx="9695117" cy="1892826"/>
          </a:xfrm>
          <a:prstGeom prst="rect">
            <a:avLst/>
          </a:prstGeom>
          <a:solidFill>
            <a:srgbClr val="FFFF99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  </a:t>
            </a:r>
            <a:r>
              <a:rPr lang="en-US" sz="1300" b="1" dirty="0" smtClean="0">
                <a:cs typeface="Times New Roman" pitchFamily="18" charset="0"/>
              </a:rPr>
              <a:t>It </a:t>
            </a:r>
            <a:r>
              <a:rPr lang="en-US" sz="1300" b="1" dirty="0">
                <a:cs typeface="Times New Roman" pitchFamily="18" charset="0"/>
              </a:rPr>
              <a:t>has been found that two impedance matching conditions should be satisfied for </a:t>
            </a:r>
          </a:p>
          <a:p>
            <a:pPr>
              <a:defRPr/>
            </a:pPr>
            <a:r>
              <a:rPr lang="ru-RU" sz="1300" b="1" dirty="0" smtClean="0">
                <a:cs typeface="Times New Roman" pitchFamily="18" charset="0"/>
              </a:rPr>
              <a:t>                                                                  </a:t>
            </a:r>
            <a:r>
              <a:rPr lang="en-US" sz="1300" b="1" dirty="0" smtClean="0">
                <a:cs typeface="Times New Roman" pitchFamily="18" charset="0"/>
              </a:rPr>
              <a:t>Broadband </a:t>
            </a:r>
            <a:r>
              <a:rPr lang="en-US" sz="1300" b="1" dirty="0">
                <a:cs typeface="Times New Roman" pitchFamily="18" charset="0"/>
              </a:rPr>
              <a:t>efficient quantum memory:</a:t>
            </a:r>
          </a:p>
          <a:p>
            <a:pPr>
              <a:defRPr/>
            </a:pPr>
            <a:endParaRPr lang="en-US" sz="1300" b="1" dirty="0">
              <a:cs typeface="Times New Roman" pitchFamily="18" charset="0"/>
            </a:endParaRPr>
          </a:p>
          <a:p>
            <a:pPr>
              <a:defRPr/>
            </a:pPr>
            <a:endParaRPr lang="en-US" sz="1300" b="1" dirty="0">
              <a:cs typeface="Times New Roman" pitchFamily="18" charset="0"/>
            </a:endParaRPr>
          </a:p>
          <a:p>
            <a:pPr marL="342900" indent="-342900">
              <a:buAutoNum type="arabicParenR"/>
              <a:defRPr/>
            </a:pPr>
            <a:r>
              <a:rPr lang="en-US" sz="1300" b="1" dirty="0" smtClean="0">
                <a:cs typeface="Times New Roman" pitchFamily="18" charset="0"/>
              </a:rPr>
              <a:t>Basic </a:t>
            </a:r>
            <a:r>
              <a:rPr lang="en-US" sz="1300" b="1" dirty="0">
                <a:cs typeface="Times New Roman" pitchFamily="18" charset="0"/>
              </a:rPr>
              <a:t>impedance matching:</a:t>
            </a:r>
          </a:p>
          <a:p>
            <a:pPr marL="342900" indent="-342900">
              <a:buAutoNum type="arabicParenR"/>
              <a:defRPr/>
            </a:pPr>
            <a:endParaRPr lang="en-US" sz="1300" b="1" dirty="0">
              <a:cs typeface="Times New Roman" pitchFamily="18" charset="0"/>
            </a:endParaRPr>
          </a:p>
          <a:p>
            <a:pPr marL="342900" indent="-342900">
              <a:buAutoNum type="arabicParenR"/>
              <a:defRPr/>
            </a:pPr>
            <a:r>
              <a:rPr lang="en-US" sz="1300" b="1" dirty="0">
                <a:cs typeface="Times New Roman" pitchFamily="18" charset="0"/>
              </a:rPr>
              <a:t>Spectral </a:t>
            </a:r>
            <a:r>
              <a:rPr lang="en-US" sz="1300" b="1" dirty="0" smtClean="0">
                <a:cs typeface="Times New Roman" pitchFamily="18" charset="0"/>
              </a:rPr>
              <a:t>matching condition: </a:t>
            </a:r>
            <a:endParaRPr lang="en-US" sz="1300" b="1" dirty="0">
              <a:cs typeface="Times New Roman" pitchFamily="18" charset="0"/>
            </a:endParaRPr>
          </a:p>
          <a:p>
            <a:pPr>
              <a:defRPr/>
            </a:pPr>
            <a:endParaRPr lang="en-US" sz="1300" b="1" dirty="0">
              <a:cs typeface="Times New Roman" pitchFamily="18" charset="0"/>
            </a:endParaRPr>
          </a:p>
          <a:p>
            <a:pPr>
              <a:defRPr/>
            </a:pPr>
            <a:r>
              <a:rPr lang="en-US" sz="1300" b="1" dirty="0">
                <a:cs typeface="Times New Roman" pitchFamily="18" charset="0"/>
              </a:rPr>
              <a:t>  </a:t>
            </a:r>
            <a:endParaRPr lang="ru-RU" sz="1300" b="1" dirty="0"/>
          </a:p>
        </p:txBody>
      </p:sp>
      <p:graphicFrame>
        <p:nvGraphicFramePr>
          <p:cNvPr id="215" name="Object 27"/>
          <p:cNvGraphicFramePr>
            <a:graphicFrameLocks noChangeAspect="1"/>
          </p:cNvGraphicFramePr>
          <p:nvPr>
            <p:extLst/>
          </p:nvPr>
        </p:nvGraphicFramePr>
        <p:xfrm>
          <a:off x="4275138" y="4992370"/>
          <a:ext cx="2057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6" name="Уравнение" r:id="rId3" imgW="1206360" imgH="241200" progId="Equation.3">
                  <p:embed/>
                </p:oleObj>
              </mc:Choice>
              <mc:Fallback>
                <p:oleObj name="Уравнение" r:id="rId3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8" y="4992370"/>
                        <a:ext cx="2057400" cy="406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" name="Object 27"/>
          <p:cNvGraphicFramePr>
            <a:graphicFrameLocks noChangeAspect="1"/>
          </p:cNvGraphicFramePr>
          <p:nvPr>
            <p:extLst/>
          </p:nvPr>
        </p:nvGraphicFramePr>
        <p:xfrm>
          <a:off x="5260975" y="5401946"/>
          <a:ext cx="10112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7" name="Уравнение" r:id="rId5" imgW="609480" imgH="228600" progId="Equation.3">
                  <p:embed/>
                </p:oleObj>
              </mc:Choice>
              <mc:Fallback>
                <p:oleObj name="Уравнение" r:id="rId5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5401946"/>
                        <a:ext cx="1011238" cy="373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7896200" y="4691538"/>
            <a:ext cx="1799383" cy="1430711"/>
            <a:chOff x="6444208" y="5030172"/>
            <a:chExt cx="1534566" cy="1279148"/>
          </a:xfrm>
        </p:grpSpPr>
        <p:sp>
          <p:nvSpPr>
            <p:cNvPr id="234" name="Freeform 12"/>
            <p:cNvSpPr>
              <a:spLocks/>
            </p:cNvSpPr>
            <p:nvPr/>
          </p:nvSpPr>
          <p:spPr bwMode="auto">
            <a:xfrm>
              <a:off x="6955191" y="5335843"/>
              <a:ext cx="404874" cy="790742"/>
            </a:xfrm>
            <a:custGeom>
              <a:avLst/>
              <a:gdLst>
                <a:gd name="T0" fmla="*/ 0 w 1539"/>
                <a:gd name="T1" fmla="*/ 2147483647 h 1126"/>
                <a:gd name="T2" fmla="*/ 2147483647 w 1539"/>
                <a:gd name="T3" fmla="*/ 2147483647 h 1126"/>
                <a:gd name="T4" fmla="*/ 2147483647 w 1539"/>
                <a:gd name="T5" fmla="*/ 2147483647 h 1126"/>
                <a:gd name="T6" fmla="*/ 2147483647 w 1539"/>
                <a:gd name="T7" fmla="*/ 2147483647 h 1126"/>
                <a:gd name="T8" fmla="*/ 2147483647 w 1539"/>
                <a:gd name="T9" fmla="*/ 2147483647 h 1126"/>
                <a:gd name="T10" fmla="*/ 2147483647 w 1539"/>
                <a:gd name="T11" fmla="*/ 2147483647 h 1126"/>
                <a:gd name="T12" fmla="*/ 2147483647 w 1539"/>
                <a:gd name="T13" fmla="*/ 2147483647 h 1126"/>
                <a:gd name="T14" fmla="*/ 2147483647 w 1539"/>
                <a:gd name="T15" fmla="*/ 2147483647 h 1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9"/>
                <a:gd name="T25" fmla="*/ 0 h 1126"/>
                <a:gd name="T26" fmla="*/ 1539 w 1539"/>
                <a:gd name="T27" fmla="*/ 1126 h 1126"/>
                <a:gd name="connsiteX0" fmla="*/ 0 w 10000"/>
                <a:gd name="connsiteY0" fmla="*/ 14081 h 14081"/>
                <a:gd name="connsiteX1" fmla="*/ 2040 w 10000"/>
                <a:gd name="connsiteY1" fmla="*/ 11488 h 14081"/>
                <a:gd name="connsiteX2" fmla="*/ 3372 w 10000"/>
                <a:gd name="connsiteY2" fmla="*/ 6825 h 14081"/>
                <a:gd name="connsiteX3" fmla="*/ 4340 w 10000"/>
                <a:gd name="connsiteY3" fmla="*/ 4916 h 14081"/>
                <a:gd name="connsiteX4" fmla="*/ 5348 w 10000"/>
                <a:gd name="connsiteY4" fmla="*/ 2 h 14081"/>
                <a:gd name="connsiteX5" fmla="*/ 6855 w 10000"/>
                <a:gd name="connsiteY5" fmla="*/ 5662 h 14081"/>
                <a:gd name="connsiteX6" fmla="*/ 8363 w 10000"/>
                <a:gd name="connsiteY6" fmla="*/ 10937 h 14081"/>
                <a:gd name="connsiteX7" fmla="*/ 10000 w 10000"/>
                <a:gd name="connsiteY7" fmla="*/ 13664 h 14081"/>
                <a:gd name="connsiteX0" fmla="*/ 0 w 10000"/>
                <a:gd name="connsiteY0" fmla="*/ 14201 h 14201"/>
                <a:gd name="connsiteX1" fmla="*/ 2040 w 10000"/>
                <a:gd name="connsiteY1" fmla="*/ 11608 h 14201"/>
                <a:gd name="connsiteX2" fmla="*/ 3372 w 10000"/>
                <a:gd name="connsiteY2" fmla="*/ 6945 h 14201"/>
                <a:gd name="connsiteX3" fmla="*/ 4340 w 10000"/>
                <a:gd name="connsiteY3" fmla="*/ 5036 h 14201"/>
                <a:gd name="connsiteX4" fmla="*/ 5348 w 10000"/>
                <a:gd name="connsiteY4" fmla="*/ 122 h 14201"/>
                <a:gd name="connsiteX5" fmla="*/ 6126 w 10000"/>
                <a:gd name="connsiteY5" fmla="*/ 1729 h 14201"/>
                <a:gd name="connsiteX6" fmla="*/ 8363 w 10000"/>
                <a:gd name="connsiteY6" fmla="*/ 11057 h 14201"/>
                <a:gd name="connsiteX7" fmla="*/ 10000 w 10000"/>
                <a:gd name="connsiteY7" fmla="*/ 13784 h 14201"/>
                <a:gd name="connsiteX0" fmla="*/ 0 w 10000"/>
                <a:gd name="connsiteY0" fmla="*/ 14084 h 14084"/>
                <a:gd name="connsiteX1" fmla="*/ 2040 w 10000"/>
                <a:gd name="connsiteY1" fmla="*/ 11491 h 14084"/>
                <a:gd name="connsiteX2" fmla="*/ 3372 w 10000"/>
                <a:gd name="connsiteY2" fmla="*/ 6828 h 14084"/>
                <a:gd name="connsiteX3" fmla="*/ 4249 w 10000"/>
                <a:gd name="connsiteY3" fmla="*/ 2067 h 14084"/>
                <a:gd name="connsiteX4" fmla="*/ 5348 w 10000"/>
                <a:gd name="connsiteY4" fmla="*/ 5 h 14084"/>
                <a:gd name="connsiteX5" fmla="*/ 6126 w 10000"/>
                <a:gd name="connsiteY5" fmla="*/ 1612 h 14084"/>
                <a:gd name="connsiteX6" fmla="*/ 8363 w 10000"/>
                <a:gd name="connsiteY6" fmla="*/ 10940 h 14084"/>
                <a:gd name="connsiteX7" fmla="*/ 10000 w 10000"/>
                <a:gd name="connsiteY7" fmla="*/ 13667 h 14084"/>
                <a:gd name="connsiteX0" fmla="*/ 0 w 10000"/>
                <a:gd name="connsiteY0" fmla="*/ 14093 h 14093"/>
                <a:gd name="connsiteX1" fmla="*/ 2040 w 10000"/>
                <a:gd name="connsiteY1" fmla="*/ 11500 h 14093"/>
                <a:gd name="connsiteX2" fmla="*/ 3372 w 10000"/>
                <a:gd name="connsiteY2" fmla="*/ 6837 h 14093"/>
                <a:gd name="connsiteX3" fmla="*/ 4249 w 10000"/>
                <a:gd name="connsiteY3" fmla="*/ 2076 h 14093"/>
                <a:gd name="connsiteX4" fmla="*/ 5348 w 10000"/>
                <a:gd name="connsiteY4" fmla="*/ 14 h 14093"/>
                <a:gd name="connsiteX5" fmla="*/ 6491 w 10000"/>
                <a:gd name="connsiteY5" fmla="*/ 1321 h 14093"/>
                <a:gd name="connsiteX6" fmla="*/ 8363 w 10000"/>
                <a:gd name="connsiteY6" fmla="*/ 10949 h 14093"/>
                <a:gd name="connsiteX7" fmla="*/ 10000 w 10000"/>
                <a:gd name="connsiteY7" fmla="*/ 13676 h 14093"/>
                <a:gd name="connsiteX0" fmla="*/ 0 w 10000"/>
                <a:gd name="connsiteY0" fmla="*/ 14515 h 14515"/>
                <a:gd name="connsiteX1" fmla="*/ 2040 w 10000"/>
                <a:gd name="connsiteY1" fmla="*/ 11922 h 14515"/>
                <a:gd name="connsiteX2" fmla="*/ 3372 w 10000"/>
                <a:gd name="connsiteY2" fmla="*/ 7259 h 14515"/>
                <a:gd name="connsiteX3" fmla="*/ 4249 w 10000"/>
                <a:gd name="connsiteY3" fmla="*/ 2498 h 14515"/>
                <a:gd name="connsiteX4" fmla="*/ 5348 w 10000"/>
                <a:gd name="connsiteY4" fmla="*/ 436 h 14515"/>
                <a:gd name="connsiteX5" fmla="*/ 6035 w 10000"/>
                <a:gd name="connsiteY5" fmla="*/ 392 h 14515"/>
                <a:gd name="connsiteX6" fmla="*/ 8363 w 10000"/>
                <a:gd name="connsiteY6" fmla="*/ 11371 h 14515"/>
                <a:gd name="connsiteX7" fmla="*/ 10000 w 10000"/>
                <a:gd name="connsiteY7" fmla="*/ 14098 h 14515"/>
                <a:gd name="connsiteX0" fmla="*/ 0 w 10000"/>
                <a:gd name="connsiteY0" fmla="*/ 14613 h 14613"/>
                <a:gd name="connsiteX1" fmla="*/ 2040 w 10000"/>
                <a:gd name="connsiteY1" fmla="*/ 12020 h 14613"/>
                <a:gd name="connsiteX2" fmla="*/ 3372 w 10000"/>
                <a:gd name="connsiteY2" fmla="*/ 7357 h 14613"/>
                <a:gd name="connsiteX3" fmla="*/ 4796 w 10000"/>
                <a:gd name="connsiteY3" fmla="*/ 495 h 14613"/>
                <a:gd name="connsiteX4" fmla="*/ 5348 w 10000"/>
                <a:gd name="connsiteY4" fmla="*/ 534 h 14613"/>
                <a:gd name="connsiteX5" fmla="*/ 6035 w 10000"/>
                <a:gd name="connsiteY5" fmla="*/ 490 h 14613"/>
                <a:gd name="connsiteX6" fmla="*/ 8363 w 10000"/>
                <a:gd name="connsiteY6" fmla="*/ 11469 h 14613"/>
                <a:gd name="connsiteX7" fmla="*/ 10000 w 10000"/>
                <a:gd name="connsiteY7" fmla="*/ 14196 h 14613"/>
                <a:gd name="connsiteX0" fmla="*/ 0 w 10000"/>
                <a:gd name="connsiteY0" fmla="*/ 14618 h 14618"/>
                <a:gd name="connsiteX1" fmla="*/ 2040 w 10000"/>
                <a:gd name="connsiteY1" fmla="*/ 12025 h 14618"/>
                <a:gd name="connsiteX2" fmla="*/ 3372 w 10000"/>
                <a:gd name="connsiteY2" fmla="*/ 7362 h 14618"/>
                <a:gd name="connsiteX3" fmla="*/ 4796 w 10000"/>
                <a:gd name="connsiteY3" fmla="*/ 500 h 14618"/>
                <a:gd name="connsiteX4" fmla="*/ 5348 w 10000"/>
                <a:gd name="connsiteY4" fmla="*/ 539 h 14618"/>
                <a:gd name="connsiteX5" fmla="*/ 6035 w 10000"/>
                <a:gd name="connsiteY5" fmla="*/ 645 h 14618"/>
                <a:gd name="connsiteX6" fmla="*/ 8363 w 10000"/>
                <a:gd name="connsiteY6" fmla="*/ 11474 h 14618"/>
                <a:gd name="connsiteX7" fmla="*/ 10000 w 10000"/>
                <a:gd name="connsiteY7" fmla="*/ 14201 h 14618"/>
                <a:gd name="connsiteX0" fmla="*/ 0 w 10000"/>
                <a:gd name="connsiteY0" fmla="*/ 14676 h 14676"/>
                <a:gd name="connsiteX1" fmla="*/ 2040 w 10000"/>
                <a:gd name="connsiteY1" fmla="*/ 12083 h 14676"/>
                <a:gd name="connsiteX2" fmla="*/ 3372 w 10000"/>
                <a:gd name="connsiteY2" fmla="*/ 7420 h 14676"/>
                <a:gd name="connsiteX3" fmla="*/ 4796 w 10000"/>
                <a:gd name="connsiteY3" fmla="*/ 558 h 14676"/>
                <a:gd name="connsiteX4" fmla="*/ 5348 w 10000"/>
                <a:gd name="connsiteY4" fmla="*/ 597 h 14676"/>
                <a:gd name="connsiteX5" fmla="*/ 6035 w 10000"/>
                <a:gd name="connsiteY5" fmla="*/ 253 h 14676"/>
                <a:gd name="connsiteX6" fmla="*/ 8363 w 10000"/>
                <a:gd name="connsiteY6" fmla="*/ 11532 h 14676"/>
                <a:gd name="connsiteX7" fmla="*/ 10000 w 10000"/>
                <a:gd name="connsiteY7" fmla="*/ 14259 h 14676"/>
                <a:gd name="connsiteX0" fmla="*/ 0 w 10000"/>
                <a:gd name="connsiteY0" fmla="*/ 14987 h 14987"/>
                <a:gd name="connsiteX1" fmla="*/ 2040 w 10000"/>
                <a:gd name="connsiteY1" fmla="*/ 12394 h 14987"/>
                <a:gd name="connsiteX2" fmla="*/ 3372 w 10000"/>
                <a:gd name="connsiteY2" fmla="*/ 7731 h 14987"/>
                <a:gd name="connsiteX3" fmla="*/ 4796 w 10000"/>
                <a:gd name="connsiteY3" fmla="*/ 869 h 14987"/>
                <a:gd name="connsiteX4" fmla="*/ 5348 w 10000"/>
                <a:gd name="connsiteY4" fmla="*/ 64 h 14987"/>
                <a:gd name="connsiteX5" fmla="*/ 6035 w 10000"/>
                <a:gd name="connsiteY5" fmla="*/ 564 h 14987"/>
                <a:gd name="connsiteX6" fmla="*/ 8363 w 10000"/>
                <a:gd name="connsiteY6" fmla="*/ 11843 h 14987"/>
                <a:gd name="connsiteX7" fmla="*/ 10000 w 10000"/>
                <a:gd name="connsiteY7" fmla="*/ 14570 h 14987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403 w 10000"/>
                <a:gd name="connsiteY6" fmla="*/ 7434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249 w 10000"/>
                <a:gd name="connsiteY6" fmla="*/ 7518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11077 w 11077"/>
                <a:gd name="connsiteY8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916 w 11077"/>
                <a:gd name="connsiteY8" fmla="*/ 13851 h 15144"/>
                <a:gd name="connsiteX9" fmla="*/ 11077 w 11077"/>
                <a:gd name="connsiteY9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660 w 11077"/>
                <a:gd name="connsiteY8" fmla="*/ 14442 h 15144"/>
                <a:gd name="connsiteX9" fmla="*/ 11077 w 11077"/>
                <a:gd name="connsiteY9" fmla="*/ 15065 h 15144"/>
                <a:gd name="connsiteX0" fmla="*/ 0 w 10359"/>
                <a:gd name="connsiteY0" fmla="*/ 15144 h 15149"/>
                <a:gd name="connsiteX1" fmla="*/ 2040 w 10359"/>
                <a:gd name="connsiteY1" fmla="*/ 12551 h 15149"/>
                <a:gd name="connsiteX2" fmla="*/ 3372 w 10359"/>
                <a:gd name="connsiteY2" fmla="*/ 7888 h 15149"/>
                <a:gd name="connsiteX3" fmla="*/ 4796 w 10359"/>
                <a:gd name="connsiteY3" fmla="*/ 1026 h 15149"/>
                <a:gd name="connsiteX4" fmla="*/ 5348 w 10359"/>
                <a:gd name="connsiteY4" fmla="*/ 221 h 15149"/>
                <a:gd name="connsiteX5" fmla="*/ 6035 w 10359"/>
                <a:gd name="connsiteY5" fmla="*/ 721 h 15149"/>
                <a:gd name="connsiteX6" fmla="*/ 7249 w 10359"/>
                <a:gd name="connsiteY6" fmla="*/ 7518 h 15149"/>
                <a:gd name="connsiteX7" fmla="*/ 8363 w 10359"/>
                <a:gd name="connsiteY7" fmla="*/ 12000 h 15149"/>
                <a:gd name="connsiteX8" fmla="*/ 9660 w 10359"/>
                <a:gd name="connsiteY8" fmla="*/ 14442 h 15149"/>
                <a:gd name="connsiteX9" fmla="*/ 10359 w 10359"/>
                <a:gd name="connsiteY9" fmla="*/ 15149 h 15149"/>
                <a:gd name="connsiteX0" fmla="*/ 0 w 10359"/>
                <a:gd name="connsiteY0" fmla="*/ 15361 h 15366"/>
                <a:gd name="connsiteX1" fmla="*/ 2040 w 10359"/>
                <a:gd name="connsiteY1" fmla="*/ 12768 h 15366"/>
                <a:gd name="connsiteX2" fmla="*/ 3372 w 10359"/>
                <a:gd name="connsiteY2" fmla="*/ 8105 h 15366"/>
                <a:gd name="connsiteX3" fmla="*/ 4796 w 10359"/>
                <a:gd name="connsiteY3" fmla="*/ 1243 h 15366"/>
                <a:gd name="connsiteX4" fmla="*/ 5485 w 10359"/>
                <a:gd name="connsiteY4" fmla="*/ 63 h 15366"/>
                <a:gd name="connsiteX5" fmla="*/ 6035 w 10359"/>
                <a:gd name="connsiteY5" fmla="*/ 938 h 15366"/>
                <a:gd name="connsiteX6" fmla="*/ 7249 w 10359"/>
                <a:gd name="connsiteY6" fmla="*/ 7735 h 15366"/>
                <a:gd name="connsiteX7" fmla="*/ 8363 w 10359"/>
                <a:gd name="connsiteY7" fmla="*/ 12217 h 15366"/>
                <a:gd name="connsiteX8" fmla="*/ 9660 w 10359"/>
                <a:gd name="connsiteY8" fmla="*/ 14659 h 15366"/>
                <a:gd name="connsiteX9" fmla="*/ 10359 w 10359"/>
                <a:gd name="connsiteY9" fmla="*/ 15366 h 15366"/>
                <a:gd name="connsiteX0" fmla="*/ 0 w 10359"/>
                <a:gd name="connsiteY0" fmla="*/ 15301 h 15306"/>
                <a:gd name="connsiteX1" fmla="*/ 2040 w 10359"/>
                <a:gd name="connsiteY1" fmla="*/ 12708 h 15306"/>
                <a:gd name="connsiteX2" fmla="*/ 3372 w 10359"/>
                <a:gd name="connsiteY2" fmla="*/ 8045 h 15306"/>
                <a:gd name="connsiteX3" fmla="*/ 4796 w 10359"/>
                <a:gd name="connsiteY3" fmla="*/ 1183 h 15306"/>
                <a:gd name="connsiteX4" fmla="*/ 5485 w 10359"/>
                <a:gd name="connsiteY4" fmla="*/ 3 h 15306"/>
                <a:gd name="connsiteX5" fmla="*/ 6035 w 10359"/>
                <a:gd name="connsiteY5" fmla="*/ 878 h 15306"/>
                <a:gd name="connsiteX6" fmla="*/ 8781 w 10359"/>
                <a:gd name="connsiteY6" fmla="*/ 1282 h 15306"/>
                <a:gd name="connsiteX7" fmla="*/ 8363 w 10359"/>
                <a:gd name="connsiteY7" fmla="*/ 12157 h 15306"/>
                <a:gd name="connsiteX8" fmla="*/ 9660 w 10359"/>
                <a:gd name="connsiteY8" fmla="*/ 14599 h 15306"/>
                <a:gd name="connsiteX9" fmla="*/ 10359 w 10359"/>
                <a:gd name="connsiteY9" fmla="*/ 15306 h 15306"/>
                <a:gd name="connsiteX0" fmla="*/ 0 w 10359"/>
                <a:gd name="connsiteY0" fmla="*/ 15304 h 15309"/>
                <a:gd name="connsiteX1" fmla="*/ 2040 w 10359"/>
                <a:gd name="connsiteY1" fmla="*/ 12711 h 15309"/>
                <a:gd name="connsiteX2" fmla="*/ 3372 w 10359"/>
                <a:gd name="connsiteY2" fmla="*/ 8048 h 15309"/>
                <a:gd name="connsiteX3" fmla="*/ 4796 w 10359"/>
                <a:gd name="connsiteY3" fmla="*/ 1186 h 15309"/>
                <a:gd name="connsiteX4" fmla="*/ 5485 w 10359"/>
                <a:gd name="connsiteY4" fmla="*/ 6 h 15309"/>
                <a:gd name="connsiteX5" fmla="*/ 3408 w 10359"/>
                <a:gd name="connsiteY5" fmla="*/ 729 h 15309"/>
                <a:gd name="connsiteX6" fmla="*/ 8781 w 10359"/>
                <a:gd name="connsiteY6" fmla="*/ 1285 h 15309"/>
                <a:gd name="connsiteX7" fmla="*/ 8363 w 10359"/>
                <a:gd name="connsiteY7" fmla="*/ 12160 h 15309"/>
                <a:gd name="connsiteX8" fmla="*/ 9660 w 10359"/>
                <a:gd name="connsiteY8" fmla="*/ 14602 h 15309"/>
                <a:gd name="connsiteX9" fmla="*/ 10359 w 10359"/>
                <a:gd name="connsiteY9" fmla="*/ 15309 h 15309"/>
                <a:gd name="connsiteX0" fmla="*/ 0 w 10359"/>
                <a:gd name="connsiteY0" fmla="*/ 15729 h 15734"/>
                <a:gd name="connsiteX1" fmla="*/ 2040 w 10359"/>
                <a:gd name="connsiteY1" fmla="*/ 13136 h 15734"/>
                <a:gd name="connsiteX2" fmla="*/ 3372 w 10359"/>
                <a:gd name="connsiteY2" fmla="*/ 8473 h 15734"/>
                <a:gd name="connsiteX3" fmla="*/ 5485 w 10359"/>
                <a:gd name="connsiteY3" fmla="*/ 431 h 15734"/>
                <a:gd name="connsiteX4" fmla="*/ 3408 w 10359"/>
                <a:gd name="connsiteY4" fmla="*/ 1154 h 15734"/>
                <a:gd name="connsiteX5" fmla="*/ 8781 w 10359"/>
                <a:gd name="connsiteY5" fmla="*/ 1710 h 15734"/>
                <a:gd name="connsiteX6" fmla="*/ 8363 w 10359"/>
                <a:gd name="connsiteY6" fmla="*/ 12585 h 15734"/>
                <a:gd name="connsiteX7" fmla="*/ 9660 w 10359"/>
                <a:gd name="connsiteY7" fmla="*/ 15027 h 15734"/>
                <a:gd name="connsiteX8" fmla="*/ 10359 w 10359"/>
                <a:gd name="connsiteY8" fmla="*/ 15734 h 15734"/>
                <a:gd name="connsiteX0" fmla="*/ 0 w 10359"/>
                <a:gd name="connsiteY0" fmla="*/ 15923 h 15928"/>
                <a:gd name="connsiteX1" fmla="*/ 2040 w 10359"/>
                <a:gd name="connsiteY1" fmla="*/ 13330 h 15928"/>
                <a:gd name="connsiteX2" fmla="*/ 3372 w 10359"/>
                <a:gd name="connsiteY2" fmla="*/ 8667 h 15928"/>
                <a:gd name="connsiteX3" fmla="*/ 5485 w 10359"/>
                <a:gd name="connsiteY3" fmla="*/ 625 h 15928"/>
                <a:gd name="connsiteX4" fmla="*/ 8781 w 10359"/>
                <a:gd name="connsiteY4" fmla="*/ 1904 h 15928"/>
                <a:gd name="connsiteX5" fmla="*/ 8363 w 10359"/>
                <a:gd name="connsiteY5" fmla="*/ 12779 h 15928"/>
                <a:gd name="connsiteX6" fmla="*/ 9660 w 10359"/>
                <a:gd name="connsiteY6" fmla="*/ 15221 h 15928"/>
                <a:gd name="connsiteX7" fmla="*/ 10359 w 10359"/>
                <a:gd name="connsiteY7" fmla="*/ 15928 h 15928"/>
                <a:gd name="connsiteX0" fmla="*/ 0 w 10359"/>
                <a:gd name="connsiteY0" fmla="*/ 16266 h 16271"/>
                <a:gd name="connsiteX1" fmla="*/ 2040 w 10359"/>
                <a:gd name="connsiteY1" fmla="*/ 13673 h 16271"/>
                <a:gd name="connsiteX2" fmla="*/ 5485 w 10359"/>
                <a:gd name="connsiteY2" fmla="*/ 968 h 16271"/>
                <a:gd name="connsiteX3" fmla="*/ 8781 w 10359"/>
                <a:gd name="connsiteY3" fmla="*/ 2247 h 16271"/>
                <a:gd name="connsiteX4" fmla="*/ 8363 w 10359"/>
                <a:gd name="connsiteY4" fmla="*/ 13122 h 16271"/>
                <a:gd name="connsiteX5" fmla="*/ 9660 w 10359"/>
                <a:gd name="connsiteY5" fmla="*/ 15564 h 16271"/>
                <a:gd name="connsiteX6" fmla="*/ 10359 w 10359"/>
                <a:gd name="connsiteY6" fmla="*/ 16271 h 16271"/>
                <a:gd name="connsiteX0" fmla="*/ 0 w 10359"/>
                <a:gd name="connsiteY0" fmla="*/ 16619 h 16624"/>
                <a:gd name="connsiteX1" fmla="*/ 2040 w 10359"/>
                <a:gd name="connsiteY1" fmla="*/ 14026 h 16624"/>
                <a:gd name="connsiteX2" fmla="*/ 3953 w 10359"/>
                <a:gd name="connsiteY2" fmla="*/ 864 h 16624"/>
                <a:gd name="connsiteX3" fmla="*/ 8781 w 10359"/>
                <a:gd name="connsiteY3" fmla="*/ 2600 h 16624"/>
                <a:gd name="connsiteX4" fmla="*/ 8363 w 10359"/>
                <a:gd name="connsiteY4" fmla="*/ 13475 h 16624"/>
                <a:gd name="connsiteX5" fmla="*/ 9660 w 10359"/>
                <a:gd name="connsiteY5" fmla="*/ 15917 h 16624"/>
                <a:gd name="connsiteX6" fmla="*/ 10359 w 10359"/>
                <a:gd name="connsiteY6" fmla="*/ 16624 h 16624"/>
                <a:gd name="connsiteX0" fmla="*/ 0 w 10359"/>
                <a:gd name="connsiteY0" fmla="*/ 15449 h 15454"/>
                <a:gd name="connsiteX1" fmla="*/ 2040 w 10359"/>
                <a:gd name="connsiteY1" fmla="*/ 12856 h 15454"/>
                <a:gd name="connsiteX2" fmla="*/ 3296 w 10359"/>
                <a:gd name="connsiteY2" fmla="*/ 1368 h 15454"/>
                <a:gd name="connsiteX3" fmla="*/ 8781 w 10359"/>
                <a:gd name="connsiteY3" fmla="*/ 1430 h 15454"/>
                <a:gd name="connsiteX4" fmla="*/ 8363 w 10359"/>
                <a:gd name="connsiteY4" fmla="*/ 12305 h 15454"/>
                <a:gd name="connsiteX5" fmla="*/ 9660 w 10359"/>
                <a:gd name="connsiteY5" fmla="*/ 14747 h 15454"/>
                <a:gd name="connsiteX6" fmla="*/ 10359 w 10359"/>
                <a:gd name="connsiteY6" fmla="*/ 15454 h 15454"/>
                <a:gd name="connsiteX0" fmla="*/ 0 w 10359"/>
                <a:gd name="connsiteY0" fmla="*/ 15449 h 15454"/>
                <a:gd name="connsiteX1" fmla="*/ 2040 w 10359"/>
                <a:gd name="connsiteY1" fmla="*/ 12856 h 15454"/>
                <a:gd name="connsiteX2" fmla="*/ 3296 w 10359"/>
                <a:gd name="connsiteY2" fmla="*/ 1368 h 15454"/>
                <a:gd name="connsiteX3" fmla="*/ 8124 w 10359"/>
                <a:gd name="connsiteY3" fmla="*/ 1430 h 15454"/>
                <a:gd name="connsiteX4" fmla="*/ 8363 w 10359"/>
                <a:gd name="connsiteY4" fmla="*/ 12305 h 15454"/>
                <a:gd name="connsiteX5" fmla="*/ 9660 w 10359"/>
                <a:gd name="connsiteY5" fmla="*/ 14747 h 15454"/>
                <a:gd name="connsiteX6" fmla="*/ 10359 w 10359"/>
                <a:gd name="connsiteY6" fmla="*/ 15454 h 15454"/>
                <a:gd name="connsiteX0" fmla="*/ 0 w 10359"/>
                <a:gd name="connsiteY0" fmla="*/ 15627 h 15632"/>
                <a:gd name="connsiteX1" fmla="*/ 2040 w 10359"/>
                <a:gd name="connsiteY1" fmla="*/ 13034 h 15632"/>
                <a:gd name="connsiteX2" fmla="*/ 3296 w 10359"/>
                <a:gd name="connsiteY2" fmla="*/ 1546 h 15632"/>
                <a:gd name="connsiteX3" fmla="*/ 5407 w 10359"/>
                <a:gd name="connsiteY3" fmla="*/ 122 h 15632"/>
                <a:gd name="connsiteX4" fmla="*/ 8124 w 10359"/>
                <a:gd name="connsiteY4" fmla="*/ 1608 h 15632"/>
                <a:gd name="connsiteX5" fmla="*/ 8363 w 10359"/>
                <a:gd name="connsiteY5" fmla="*/ 12483 h 15632"/>
                <a:gd name="connsiteX6" fmla="*/ 9660 w 10359"/>
                <a:gd name="connsiteY6" fmla="*/ 14925 h 15632"/>
                <a:gd name="connsiteX7" fmla="*/ 10359 w 10359"/>
                <a:gd name="connsiteY7" fmla="*/ 15632 h 15632"/>
                <a:gd name="connsiteX0" fmla="*/ 0 w 10359"/>
                <a:gd name="connsiteY0" fmla="*/ 15128 h 15133"/>
                <a:gd name="connsiteX1" fmla="*/ 2040 w 10359"/>
                <a:gd name="connsiteY1" fmla="*/ 12535 h 15133"/>
                <a:gd name="connsiteX2" fmla="*/ 3296 w 10359"/>
                <a:gd name="connsiteY2" fmla="*/ 1047 h 15133"/>
                <a:gd name="connsiteX3" fmla="*/ 5407 w 10359"/>
                <a:gd name="connsiteY3" fmla="*/ 536 h 15133"/>
                <a:gd name="connsiteX4" fmla="*/ 8124 w 10359"/>
                <a:gd name="connsiteY4" fmla="*/ 1109 h 15133"/>
                <a:gd name="connsiteX5" fmla="*/ 8363 w 10359"/>
                <a:gd name="connsiteY5" fmla="*/ 11984 h 15133"/>
                <a:gd name="connsiteX6" fmla="*/ 9660 w 10359"/>
                <a:gd name="connsiteY6" fmla="*/ 14426 h 15133"/>
                <a:gd name="connsiteX7" fmla="*/ 10359 w 10359"/>
                <a:gd name="connsiteY7" fmla="*/ 15133 h 15133"/>
                <a:gd name="connsiteX0" fmla="*/ 0 w 10359"/>
                <a:gd name="connsiteY0" fmla="*/ 15094 h 15099"/>
                <a:gd name="connsiteX1" fmla="*/ 2040 w 10359"/>
                <a:gd name="connsiteY1" fmla="*/ 12501 h 15099"/>
                <a:gd name="connsiteX2" fmla="*/ 3296 w 10359"/>
                <a:gd name="connsiteY2" fmla="*/ 1013 h 15099"/>
                <a:gd name="connsiteX3" fmla="*/ 5407 w 10359"/>
                <a:gd name="connsiteY3" fmla="*/ 502 h 15099"/>
                <a:gd name="connsiteX4" fmla="*/ 4082 w 10359"/>
                <a:gd name="connsiteY4" fmla="*/ 350 h 15099"/>
                <a:gd name="connsiteX5" fmla="*/ 8124 w 10359"/>
                <a:gd name="connsiteY5" fmla="*/ 1075 h 15099"/>
                <a:gd name="connsiteX6" fmla="*/ 8363 w 10359"/>
                <a:gd name="connsiteY6" fmla="*/ 11950 h 15099"/>
                <a:gd name="connsiteX7" fmla="*/ 9660 w 10359"/>
                <a:gd name="connsiteY7" fmla="*/ 14392 h 15099"/>
                <a:gd name="connsiteX8" fmla="*/ 10359 w 10359"/>
                <a:gd name="connsiteY8" fmla="*/ 15099 h 15099"/>
                <a:gd name="connsiteX0" fmla="*/ 0 w 10359"/>
                <a:gd name="connsiteY0" fmla="*/ 15094 h 15099"/>
                <a:gd name="connsiteX1" fmla="*/ 2040 w 10359"/>
                <a:gd name="connsiteY1" fmla="*/ 12501 h 15099"/>
                <a:gd name="connsiteX2" fmla="*/ 3296 w 10359"/>
                <a:gd name="connsiteY2" fmla="*/ 1013 h 15099"/>
                <a:gd name="connsiteX3" fmla="*/ 5407 w 10359"/>
                <a:gd name="connsiteY3" fmla="*/ 502 h 15099"/>
                <a:gd name="connsiteX4" fmla="*/ 4274 w 10359"/>
                <a:gd name="connsiteY4" fmla="*/ 807 h 15099"/>
                <a:gd name="connsiteX5" fmla="*/ 8124 w 10359"/>
                <a:gd name="connsiteY5" fmla="*/ 1075 h 15099"/>
                <a:gd name="connsiteX6" fmla="*/ 8363 w 10359"/>
                <a:gd name="connsiteY6" fmla="*/ 11950 h 15099"/>
                <a:gd name="connsiteX7" fmla="*/ 9660 w 10359"/>
                <a:gd name="connsiteY7" fmla="*/ 14392 h 15099"/>
                <a:gd name="connsiteX8" fmla="*/ 10359 w 10359"/>
                <a:gd name="connsiteY8" fmla="*/ 15099 h 15099"/>
                <a:gd name="connsiteX0" fmla="*/ 0 w 10359"/>
                <a:gd name="connsiteY0" fmla="*/ 15094 h 15099"/>
                <a:gd name="connsiteX1" fmla="*/ 2040 w 10359"/>
                <a:gd name="connsiteY1" fmla="*/ 12501 h 15099"/>
                <a:gd name="connsiteX2" fmla="*/ 3296 w 10359"/>
                <a:gd name="connsiteY2" fmla="*/ 1013 h 15099"/>
                <a:gd name="connsiteX3" fmla="*/ 5984 w 10359"/>
                <a:gd name="connsiteY3" fmla="*/ 502 h 15099"/>
                <a:gd name="connsiteX4" fmla="*/ 4274 w 10359"/>
                <a:gd name="connsiteY4" fmla="*/ 807 h 15099"/>
                <a:gd name="connsiteX5" fmla="*/ 8124 w 10359"/>
                <a:gd name="connsiteY5" fmla="*/ 1075 h 15099"/>
                <a:gd name="connsiteX6" fmla="*/ 8363 w 10359"/>
                <a:gd name="connsiteY6" fmla="*/ 11950 h 15099"/>
                <a:gd name="connsiteX7" fmla="*/ 9660 w 10359"/>
                <a:gd name="connsiteY7" fmla="*/ 14392 h 15099"/>
                <a:gd name="connsiteX8" fmla="*/ 10359 w 10359"/>
                <a:gd name="connsiteY8" fmla="*/ 15099 h 15099"/>
                <a:gd name="connsiteX0" fmla="*/ 0 w 10359"/>
                <a:gd name="connsiteY0" fmla="*/ 15094 h 15099"/>
                <a:gd name="connsiteX1" fmla="*/ 2040 w 10359"/>
                <a:gd name="connsiteY1" fmla="*/ 12501 h 15099"/>
                <a:gd name="connsiteX2" fmla="*/ 3296 w 10359"/>
                <a:gd name="connsiteY2" fmla="*/ 1013 h 15099"/>
                <a:gd name="connsiteX3" fmla="*/ 5984 w 10359"/>
                <a:gd name="connsiteY3" fmla="*/ 502 h 15099"/>
                <a:gd name="connsiteX4" fmla="*/ 5813 w 10359"/>
                <a:gd name="connsiteY4" fmla="*/ 2329 h 15099"/>
                <a:gd name="connsiteX5" fmla="*/ 8124 w 10359"/>
                <a:gd name="connsiteY5" fmla="*/ 1075 h 15099"/>
                <a:gd name="connsiteX6" fmla="*/ 8363 w 10359"/>
                <a:gd name="connsiteY6" fmla="*/ 11950 h 15099"/>
                <a:gd name="connsiteX7" fmla="*/ 9660 w 10359"/>
                <a:gd name="connsiteY7" fmla="*/ 14392 h 15099"/>
                <a:gd name="connsiteX8" fmla="*/ 10359 w 10359"/>
                <a:gd name="connsiteY8" fmla="*/ 15099 h 15099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813 w 10359"/>
                <a:gd name="connsiteY4" fmla="*/ 2501 h 15271"/>
                <a:gd name="connsiteX5" fmla="*/ 8124 w 10359"/>
                <a:gd name="connsiteY5" fmla="*/ 1247 h 15271"/>
                <a:gd name="connsiteX6" fmla="*/ 8363 w 10359"/>
                <a:gd name="connsiteY6" fmla="*/ 12122 h 15271"/>
                <a:gd name="connsiteX7" fmla="*/ 9660 w 10359"/>
                <a:gd name="connsiteY7" fmla="*/ 14564 h 15271"/>
                <a:gd name="connsiteX8" fmla="*/ 10359 w 10359"/>
                <a:gd name="connsiteY8" fmla="*/ 15271 h 15271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524 w 10359"/>
                <a:gd name="connsiteY4" fmla="*/ 294 h 15271"/>
                <a:gd name="connsiteX5" fmla="*/ 8124 w 10359"/>
                <a:gd name="connsiteY5" fmla="*/ 1247 h 15271"/>
                <a:gd name="connsiteX6" fmla="*/ 8363 w 10359"/>
                <a:gd name="connsiteY6" fmla="*/ 12122 h 15271"/>
                <a:gd name="connsiteX7" fmla="*/ 9660 w 10359"/>
                <a:gd name="connsiteY7" fmla="*/ 14564 h 15271"/>
                <a:gd name="connsiteX8" fmla="*/ 10359 w 10359"/>
                <a:gd name="connsiteY8" fmla="*/ 15271 h 15271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524 w 10359"/>
                <a:gd name="connsiteY4" fmla="*/ 294 h 15271"/>
                <a:gd name="connsiteX5" fmla="*/ 7257 w 10359"/>
                <a:gd name="connsiteY5" fmla="*/ 294 h 15271"/>
                <a:gd name="connsiteX6" fmla="*/ 8124 w 10359"/>
                <a:gd name="connsiteY6" fmla="*/ 1247 h 15271"/>
                <a:gd name="connsiteX7" fmla="*/ 8363 w 10359"/>
                <a:gd name="connsiteY7" fmla="*/ 12122 h 15271"/>
                <a:gd name="connsiteX8" fmla="*/ 9660 w 10359"/>
                <a:gd name="connsiteY8" fmla="*/ 14564 h 15271"/>
                <a:gd name="connsiteX9" fmla="*/ 10359 w 10359"/>
                <a:gd name="connsiteY9" fmla="*/ 15271 h 15271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524 w 10359"/>
                <a:gd name="connsiteY4" fmla="*/ 294 h 15271"/>
                <a:gd name="connsiteX5" fmla="*/ 7449 w 10359"/>
                <a:gd name="connsiteY5" fmla="*/ 446 h 15271"/>
                <a:gd name="connsiteX6" fmla="*/ 8124 w 10359"/>
                <a:gd name="connsiteY6" fmla="*/ 1247 h 15271"/>
                <a:gd name="connsiteX7" fmla="*/ 8363 w 10359"/>
                <a:gd name="connsiteY7" fmla="*/ 12122 h 15271"/>
                <a:gd name="connsiteX8" fmla="*/ 9660 w 10359"/>
                <a:gd name="connsiteY8" fmla="*/ 14564 h 15271"/>
                <a:gd name="connsiteX9" fmla="*/ 10359 w 10359"/>
                <a:gd name="connsiteY9" fmla="*/ 15271 h 15271"/>
                <a:gd name="connsiteX0" fmla="*/ 0 w 10359"/>
                <a:gd name="connsiteY0" fmla="*/ 15230 h 15235"/>
                <a:gd name="connsiteX1" fmla="*/ 2040 w 10359"/>
                <a:gd name="connsiteY1" fmla="*/ 12637 h 15235"/>
                <a:gd name="connsiteX2" fmla="*/ 3296 w 10359"/>
                <a:gd name="connsiteY2" fmla="*/ 1149 h 15235"/>
                <a:gd name="connsiteX3" fmla="*/ 3868 w 10359"/>
                <a:gd name="connsiteY3" fmla="*/ 333 h 15235"/>
                <a:gd name="connsiteX4" fmla="*/ 5524 w 10359"/>
                <a:gd name="connsiteY4" fmla="*/ 258 h 15235"/>
                <a:gd name="connsiteX5" fmla="*/ 7449 w 10359"/>
                <a:gd name="connsiteY5" fmla="*/ 410 h 15235"/>
                <a:gd name="connsiteX6" fmla="*/ 8124 w 10359"/>
                <a:gd name="connsiteY6" fmla="*/ 1211 h 15235"/>
                <a:gd name="connsiteX7" fmla="*/ 8363 w 10359"/>
                <a:gd name="connsiteY7" fmla="*/ 12086 h 15235"/>
                <a:gd name="connsiteX8" fmla="*/ 9660 w 10359"/>
                <a:gd name="connsiteY8" fmla="*/ 14528 h 15235"/>
                <a:gd name="connsiteX9" fmla="*/ 10359 w 10359"/>
                <a:gd name="connsiteY9" fmla="*/ 15235 h 15235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524 w 10359"/>
                <a:gd name="connsiteY4" fmla="*/ 294 h 15271"/>
                <a:gd name="connsiteX5" fmla="*/ 7449 w 10359"/>
                <a:gd name="connsiteY5" fmla="*/ 446 h 15271"/>
                <a:gd name="connsiteX6" fmla="*/ 8124 w 10359"/>
                <a:gd name="connsiteY6" fmla="*/ 1247 h 15271"/>
                <a:gd name="connsiteX7" fmla="*/ 8363 w 10359"/>
                <a:gd name="connsiteY7" fmla="*/ 12122 h 15271"/>
                <a:gd name="connsiteX8" fmla="*/ 9660 w 10359"/>
                <a:gd name="connsiteY8" fmla="*/ 14564 h 15271"/>
                <a:gd name="connsiteX9" fmla="*/ 10359 w 10359"/>
                <a:gd name="connsiteY9" fmla="*/ 15271 h 15271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524 w 10359"/>
                <a:gd name="connsiteY4" fmla="*/ 294 h 15271"/>
                <a:gd name="connsiteX5" fmla="*/ 6968 w 10359"/>
                <a:gd name="connsiteY5" fmla="*/ 446 h 15271"/>
                <a:gd name="connsiteX6" fmla="*/ 8124 w 10359"/>
                <a:gd name="connsiteY6" fmla="*/ 1247 h 15271"/>
                <a:gd name="connsiteX7" fmla="*/ 8363 w 10359"/>
                <a:gd name="connsiteY7" fmla="*/ 12122 h 15271"/>
                <a:gd name="connsiteX8" fmla="*/ 9660 w 10359"/>
                <a:gd name="connsiteY8" fmla="*/ 14564 h 15271"/>
                <a:gd name="connsiteX9" fmla="*/ 10359 w 10359"/>
                <a:gd name="connsiteY9" fmla="*/ 15271 h 15271"/>
                <a:gd name="connsiteX0" fmla="*/ 0 w 10359"/>
                <a:gd name="connsiteY0" fmla="*/ 15253 h 15258"/>
                <a:gd name="connsiteX1" fmla="*/ 2040 w 10359"/>
                <a:gd name="connsiteY1" fmla="*/ 12660 h 15258"/>
                <a:gd name="connsiteX2" fmla="*/ 3296 w 10359"/>
                <a:gd name="connsiteY2" fmla="*/ 1172 h 15258"/>
                <a:gd name="connsiteX3" fmla="*/ 3601 w 10359"/>
                <a:gd name="connsiteY3" fmla="*/ 281 h 15258"/>
                <a:gd name="connsiteX4" fmla="*/ 4445 w 10359"/>
                <a:gd name="connsiteY4" fmla="*/ 280 h 15258"/>
                <a:gd name="connsiteX5" fmla="*/ 5524 w 10359"/>
                <a:gd name="connsiteY5" fmla="*/ 281 h 15258"/>
                <a:gd name="connsiteX6" fmla="*/ 6968 w 10359"/>
                <a:gd name="connsiteY6" fmla="*/ 433 h 15258"/>
                <a:gd name="connsiteX7" fmla="*/ 8124 w 10359"/>
                <a:gd name="connsiteY7" fmla="*/ 1234 h 15258"/>
                <a:gd name="connsiteX8" fmla="*/ 8363 w 10359"/>
                <a:gd name="connsiteY8" fmla="*/ 12109 h 15258"/>
                <a:gd name="connsiteX9" fmla="*/ 9660 w 10359"/>
                <a:gd name="connsiteY9" fmla="*/ 14551 h 15258"/>
                <a:gd name="connsiteX10" fmla="*/ 10359 w 10359"/>
                <a:gd name="connsiteY10" fmla="*/ 15258 h 15258"/>
                <a:gd name="connsiteX0" fmla="*/ 0 w 10359"/>
                <a:gd name="connsiteY0" fmla="*/ 15181 h 15186"/>
                <a:gd name="connsiteX1" fmla="*/ 2040 w 10359"/>
                <a:gd name="connsiteY1" fmla="*/ 12588 h 15186"/>
                <a:gd name="connsiteX2" fmla="*/ 3296 w 10359"/>
                <a:gd name="connsiteY2" fmla="*/ 1100 h 15186"/>
                <a:gd name="connsiteX3" fmla="*/ 3697 w 10359"/>
                <a:gd name="connsiteY3" fmla="*/ 361 h 15186"/>
                <a:gd name="connsiteX4" fmla="*/ 4445 w 10359"/>
                <a:gd name="connsiteY4" fmla="*/ 208 h 15186"/>
                <a:gd name="connsiteX5" fmla="*/ 5524 w 10359"/>
                <a:gd name="connsiteY5" fmla="*/ 209 h 15186"/>
                <a:gd name="connsiteX6" fmla="*/ 6968 w 10359"/>
                <a:gd name="connsiteY6" fmla="*/ 361 h 15186"/>
                <a:gd name="connsiteX7" fmla="*/ 8124 w 10359"/>
                <a:gd name="connsiteY7" fmla="*/ 1162 h 15186"/>
                <a:gd name="connsiteX8" fmla="*/ 8363 w 10359"/>
                <a:gd name="connsiteY8" fmla="*/ 12037 h 15186"/>
                <a:gd name="connsiteX9" fmla="*/ 9660 w 10359"/>
                <a:gd name="connsiteY9" fmla="*/ 14479 h 15186"/>
                <a:gd name="connsiteX10" fmla="*/ 10359 w 10359"/>
                <a:gd name="connsiteY10" fmla="*/ 15186 h 15186"/>
                <a:gd name="connsiteX0" fmla="*/ 0 w 10359"/>
                <a:gd name="connsiteY0" fmla="*/ 15102 h 15107"/>
                <a:gd name="connsiteX1" fmla="*/ 2040 w 10359"/>
                <a:gd name="connsiteY1" fmla="*/ 12509 h 15107"/>
                <a:gd name="connsiteX2" fmla="*/ 3296 w 10359"/>
                <a:gd name="connsiteY2" fmla="*/ 1021 h 15107"/>
                <a:gd name="connsiteX3" fmla="*/ 3601 w 10359"/>
                <a:gd name="connsiteY3" fmla="*/ 663 h 15107"/>
                <a:gd name="connsiteX4" fmla="*/ 4445 w 10359"/>
                <a:gd name="connsiteY4" fmla="*/ 129 h 15107"/>
                <a:gd name="connsiteX5" fmla="*/ 5524 w 10359"/>
                <a:gd name="connsiteY5" fmla="*/ 130 h 15107"/>
                <a:gd name="connsiteX6" fmla="*/ 6968 w 10359"/>
                <a:gd name="connsiteY6" fmla="*/ 282 h 15107"/>
                <a:gd name="connsiteX7" fmla="*/ 8124 w 10359"/>
                <a:gd name="connsiteY7" fmla="*/ 1083 h 15107"/>
                <a:gd name="connsiteX8" fmla="*/ 8363 w 10359"/>
                <a:gd name="connsiteY8" fmla="*/ 11958 h 15107"/>
                <a:gd name="connsiteX9" fmla="*/ 9660 w 10359"/>
                <a:gd name="connsiteY9" fmla="*/ 14400 h 15107"/>
                <a:gd name="connsiteX10" fmla="*/ 10359 w 10359"/>
                <a:gd name="connsiteY10" fmla="*/ 15107 h 15107"/>
                <a:gd name="connsiteX0" fmla="*/ 0 w 10359"/>
                <a:gd name="connsiteY0" fmla="*/ 15113 h 15118"/>
                <a:gd name="connsiteX1" fmla="*/ 2040 w 10359"/>
                <a:gd name="connsiteY1" fmla="*/ 12520 h 15118"/>
                <a:gd name="connsiteX2" fmla="*/ 3296 w 10359"/>
                <a:gd name="connsiteY2" fmla="*/ 1032 h 15118"/>
                <a:gd name="connsiteX3" fmla="*/ 3312 w 10359"/>
                <a:gd name="connsiteY3" fmla="*/ 446 h 15118"/>
                <a:gd name="connsiteX4" fmla="*/ 4445 w 10359"/>
                <a:gd name="connsiteY4" fmla="*/ 140 h 15118"/>
                <a:gd name="connsiteX5" fmla="*/ 5524 w 10359"/>
                <a:gd name="connsiteY5" fmla="*/ 141 h 15118"/>
                <a:gd name="connsiteX6" fmla="*/ 6968 w 10359"/>
                <a:gd name="connsiteY6" fmla="*/ 293 h 15118"/>
                <a:gd name="connsiteX7" fmla="*/ 8124 w 10359"/>
                <a:gd name="connsiteY7" fmla="*/ 1094 h 15118"/>
                <a:gd name="connsiteX8" fmla="*/ 8363 w 10359"/>
                <a:gd name="connsiteY8" fmla="*/ 11969 h 15118"/>
                <a:gd name="connsiteX9" fmla="*/ 9660 w 10359"/>
                <a:gd name="connsiteY9" fmla="*/ 14411 h 15118"/>
                <a:gd name="connsiteX10" fmla="*/ 10359 w 10359"/>
                <a:gd name="connsiteY10" fmla="*/ 15118 h 15118"/>
                <a:gd name="connsiteX0" fmla="*/ 0 w 10359"/>
                <a:gd name="connsiteY0" fmla="*/ 15102 h 15107"/>
                <a:gd name="connsiteX1" fmla="*/ 2040 w 10359"/>
                <a:gd name="connsiteY1" fmla="*/ 12509 h 15107"/>
                <a:gd name="connsiteX2" fmla="*/ 3296 w 10359"/>
                <a:gd name="connsiteY2" fmla="*/ 2163 h 15107"/>
                <a:gd name="connsiteX3" fmla="*/ 3312 w 10359"/>
                <a:gd name="connsiteY3" fmla="*/ 435 h 15107"/>
                <a:gd name="connsiteX4" fmla="*/ 4445 w 10359"/>
                <a:gd name="connsiteY4" fmla="*/ 129 h 15107"/>
                <a:gd name="connsiteX5" fmla="*/ 5524 w 10359"/>
                <a:gd name="connsiteY5" fmla="*/ 130 h 15107"/>
                <a:gd name="connsiteX6" fmla="*/ 6968 w 10359"/>
                <a:gd name="connsiteY6" fmla="*/ 282 h 15107"/>
                <a:gd name="connsiteX7" fmla="*/ 8124 w 10359"/>
                <a:gd name="connsiteY7" fmla="*/ 1083 h 15107"/>
                <a:gd name="connsiteX8" fmla="*/ 8363 w 10359"/>
                <a:gd name="connsiteY8" fmla="*/ 11958 h 15107"/>
                <a:gd name="connsiteX9" fmla="*/ 9660 w 10359"/>
                <a:gd name="connsiteY9" fmla="*/ 14400 h 15107"/>
                <a:gd name="connsiteX10" fmla="*/ 10359 w 10359"/>
                <a:gd name="connsiteY10" fmla="*/ 15107 h 15107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034 h 14978"/>
                <a:gd name="connsiteX3" fmla="*/ 3312 w 10359"/>
                <a:gd name="connsiteY3" fmla="*/ 306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8124 w 10359"/>
                <a:gd name="connsiteY7" fmla="*/ 2476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034 h 14978"/>
                <a:gd name="connsiteX3" fmla="*/ 3312 w 10359"/>
                <a:gd name="connsiteY3" fmla="*/ 306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8028 w 10359"/>
                <a:gd name="connsiteY7" fmla="*/ 2248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034 h 14978"/>
                <a:gd name="connsiteX3" fmla="*/ 3312 w 10359"/>
                <a:gd name="connsiteY3" fmla="*/ 306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7932 w 10359"/>
                <a:gd name="connsiteY7" fmla="*/ 2020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338 h 14978"/>
                <a:gd name="connsiteX3" fmla="*/ 3312 w 10359"/>
                <a:gd name="connsiteY3" fmla="*/ 306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7932 w 10359"/>
                <a:gd name="connsiteY7" fmla="*/ 2020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338 h 14978"/>
                <a:gd name="connsiteX3" fmla="*/ 3504 w 10359"/>
                <a:gd name="connsiteY3" fmla="*/ 915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7932 w 10359"/>
                <a:gd name="connsiteY7" fmla="*/ 2020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338 h 14978"/>
                <a:gd name="connsiteX3" fmla="*/ 3504 w 10359"/>
                <a:gd name="connsiteY3" fmla="*/ 458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7932 w 10359"/>
                <a:gd name="connsiteY7" fmla="*/ 2020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1530 w 10359"/>
                <a:gd name="connsiteY1" fmla="*/ 13929 h 14978"/>
                <a:gd name="connsiteX2" fmla="*/ 2040 w 10359"/>
                <a:gd name="connsiteY2" fmla="*/ 12380 h 14978"/>
                <a:gd name="connsiteX3" fmla="*/ 3296 w 10359"/>
                <a:gd name="connsiteY3" fmla="*/ 2338 h 14978"/>
                <a:gd name="connsiteX4" fmla="*/ 3504 w 10359"/>
                <a:gd name="connsiteY4" fmla="*/ 458 h 14978"/>
                <a:gd name="connsiteX5" fmla="*/ 4445 w 10359"/>
                <a:gd name="connsiteY5" fmla="*/ 0 h 14978"/>
                <a:gd name="connsiteX6" fmla="*/ 5524 w 10359"/>
                <a:gd name="connsiteY6" fmla="*/ 1 h 14978"/>
                <a:gd name="connsiteX7" fmla="*/ 6968 w 10359"/>
                <a:gd name="connsiteY7" fmla="*/ 153 h 14978"/>
                <a:gd name="connsiteX8" fmla="*/ 7932 w 10359"/>
                <a:gd name="connsiteY8" fmla="*/ 2020 h 14978"/>
                <a:gd name="connsiteX9" fmla="*/ 8363 w 10359"/>
                <a:gd name="connsiteY9" fmla="*/ 11829 h 14978"/>
                <a:gd name="connsiteX10" fmla="*/ 9660 w 10359"/>
                <a:gd name="connsiteY10" fmla="*/ 14271 h 14978"/>
                <a:gd name="connsiteX11" fmla="*/ 10359 w 10359"/>
                <a:gd name="connsiteY11" fmla="*/ 14978 h 14978"/>
                <a:gd name="connsiteX0" fmla="*/ 0 w 10747"/>
                <a:gd name="connsiteY0" fmla="*/ 14973 h 14978"/>
                <a:gd name="connsiteX1" fmla="*/ 1918 w 10747"/>
                <a:gd name="connsiteY1" fmla="*/ 13929 h 14978"/>
                <a:gd name="connsiteX2" fmla="*/ 2428 w 10747"/>
                <a:gd name="connsiteY2" fmla="*/ 12380 h 14978"/>
                <a:gd name="connsiteX3" fmla="*/ 3684 w 10747"/>
                <a:gd name="connsiteY3" fmla="*/ 2338 h 14978"/>
                <a:gd name="connsiteX4" fmla="*/ 3892 w 10747"/>
                <a:gd name="connsiteY4" fmla="*/ 458 h 14978"/>
                <a:gd name="connsiteX5" fmla="*/ 4833 w 10747"/>
                <a:gd name="connsiteY5" fmla="*/ 0 h 14978"/>
                <a:gd name="connsiteX6" fmla="*/ 5912 w 10747"/>
                <a:gd name="connsiteY6" fmla="*/ 1 h 14978"/>
                <a:gd name="connsiteX7" fmla="*/ 7356 w 10747"/>
                <a:gd name="connsiteY7" fmla="*/ 153 h 14978"/>
                <a:gd name="connsiteX8" fmla="*/ 8320 w 10747"/>
                <a:gd name="connsiteY8" fmla="*/ 2020 h 14978"/>
                <a:gd name="connsiteX9" fmla="*/ 8751 w 10747"/>
                <a:gd name="connsiteY9" fmla="*/ 11829 h 14978"/>
                <a:gd name="connsiteX10" fmla="*/ 10048 w 10747"/>
                <a:gd name="connsiteY10" fmla="*/ 14271 h 14978"/>
                <a:gd name="connsiteX11" fmla="*/ 10747 w 10747"/>
                <a:gd name="connsiteY11" fmla="*/ 14978 h 14978"/>
                <a:gd name="connsiteX0" fmla="*/ 0 w 10747"/>
                <a:gd name="connsiteY0" fmla="*/ 14973 h 14978"/>
                <a:gd name="connsiteX1" fmla="*/ 1918 w 10747"/>
                <a:gd name="connsiteY1" fmla="*/ 13929 h 14978"/>
                <a:gd name="connsiteX2" fmla="*/ 2428 w 10747"/>
                <a:gd name="connsiteY2" fmla="*/ 12380 h 14978"/>
                <a:gd name="connsiteX3" fmla="*/ 3684 w 10747"/>
                <a:gd name="connsiteY3" fmla="*/ 2338 h 14978"/>
                <a:gd name="connsiteX4" fmla="*/ 3892 w 10747"/>
                <a:gd name="connsiteY4" fmla="*/ 458 h 14978"/>
                <a:gd name="connsiteX5" fmla="*/ 4833 w 10747"/>
                <a:gd name="connsiteY5" fmla="*/ 0 h 14978"/>
                <a:gd name="connsiteX6" fmla="*/ 5912 w 10747"/>
                <a:gd name="connsiteY6" fmla="*/ 1 h 14978"/>
                <a:gd name="connsiteX7" fmla="*/ 7356 w 10747"/>
                <a:gd name="connsiteY7" fmla="*/ 153 h 14978"/>
                <a:gd name="connsiteX8" fmla="*/ 8320 w 10747"/>
                <a:gd name="connsiteY8" fmla="*/ 2020 h 14978"/>
                <a:gd name="connsiteX9" fmla="*/ 8945 w 10747"/>
                <a:gd name="connsiteY9" fmla="*/ 11829 h 14978"/>
                <a:gd name="connsiteX10" fmla="*/ 10048 w 10747"/>
                <a:gd name="connsiteY10" fmla="*/ 14271 h 14978"/>
                <a:gd name="connsiteX11" fmla="*/ 10747 w 10747"/>
                <a:gd name="connsiteY11" fmla="*/ 14978 h 14978"/>
                <a:gd name="connsiteX0" fmla="*/ 0 w 11329"/>
                <a:gd name="connsiteY0" fmla="*/ 14973 h 15116"/>
                <a:gd name="connsiteX1" fmla="*/ 1918 w 11329"/>
                <a:gd name="connsiteY1" fmla="*/ 13929 h 15116"/>
                <a:gd name="connsiteX2" fmla="*/ 2428 w 11329"/>
                <a:gd name="connsiteY2" fmla="*/ 12380 h 15116"/>
                <a:gd name="connsiteX3" fmla="*/ 3684 w 11329"/>
                <a:gd name="connsiteY3" fmla="*/ 2338 h 15116"/>
                <a:gd name="connsiteX4" fmla="*/ 3892 w 11329"/>
                <a:gd name="connsiteY4" fmla="*/ 458 h 15116"/>
                <a:gd name="connsiteX5" fmla="*/ 4833 w 11329"/>
                <a:gd name="connsiteY5" fmla="*/ 0 h 15116"/>
                <a:gd name="connsiteX6" fmla="*/ 5912 w 11329"/>
                <a:gd name="connsiteY6" fmla="*/ 1 h 15116"/>
                <a:gd name="connsiteX7" fmla="*/ 7356 w 11329"/>
                <a:gd name="connsiteY7" fmla="*/ 153 h 15116"/>
                <a:gd name="connsiteX8" fmla="*/ 8320 w 11329"/>
                <a:gd name="connsiteY8" fmla="*/ 2020 h 15116"/>
                <a:gd name="connsiteX9" fmla="*/ 8945 w 11329"/>
                <a:gd name="connsiteY9" fmla="*/ 11829 h 15116"/>
                <a:gd name="connsiteX10" fmla="*/ 10048 w 11329"/>
                <a:gd name="connsiteY10" fmla="*/ 14271 h 15116"/>
                <a:gd name="connsiteX11" fmla="*/ 11329 w 11329"/>
                <a:gd name="connsiteY11" fmla="*/ 15116 h 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29" h="15116">
                  <a:moveTo>
                    <a:pt x="0" y="14973"/>
                  </a:moveTo>
                  <a:cubicBezTo>
                    <a:pt x="255" y="14799"/>
                    <a:pt x="1578" y="14361"/>
                    <a:pt x="1918" y="13929"/>
                  </a:cubicBezTo>
                  <a:cubicBezTo>
                    <a:pt x="2258" y="13497"/>
                    <a:pt x="2134" y="14312"/>
                    <a:pt x="2428" y="12380"/>
                  </a:cubicBezTo>
                  <a:cubicBezTo>
                    <a:pt x="2722" y="10448"/>
                    <a:pt x="3440" y="4325"/>
                    <a:pt x="3684" y="2338"/>
                  </a:cubicBezTo>
                  <a:cubicBezTo>
                    <a:pt x="3928" y="351"/>
                    <a:pt x="3701" y="607"/>
                    <a:pt x="3892" y="458"/>
                  </a:cubicBezTo>
                  <a:cubicBezTo>
                    <a:pt x="4084" y="309"/>
                    <a:pt x="4513" y="0"/>
                    <a:pt x="4833" y="0"/>
                  </a:cubicBezTo>
                  <a:lnTo>
                    <a:pt x="5912" y="1"/>
                  </a:lnTo>
                  <a:cubicBezTo>
                    <a:pt x="6381" y="1"/>
                    <a:pt x="6923" y="-6"/>
                    <a:pt x="7356" y="153"/>
                  </a:cubicBezTo>
                  <a:cubicBezTo>
                    <a:pt x="7789" y="312"/>
                    <a:pt x="8055" y="74"/>
                    <a:pt x="8320" y="2020"/>
                  </a:cubicBezTo>
                  <a:cubicBezTo>
                    <a:pt x="8585" y="3966"/>
                    <a:pt x="8657" y="9787"/>
                    <a:pt x="8945" y="11829"/>
                  </a:cubicBezTo>
                  <a:cubicBezTo>
                    <a:pt x="9233" y="13871"/>
                    <a:pt x="9596" y="13760"/>
                    <a:pt x="10048" y="14271"/>
                  </a:cubicBezTo>
                  <a:cubicBezTo>
                    <a:pt x="10500" y="14782"/>
                    <a:pt x="11136" y="14914"/>
                    <a:pt x="11329" y="15116"/>
                  </a:cubicBezTo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37000">
                  <a:schemeClr val="accent6">
                    <a:lumMod val="75000"/>
                  </a:schemeClr>
                </a:gs>
                <a:gs pos="69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12"/>
            <p:cNvSpPr>
              <a:spLocks/>
            </p:cNvSpPr>
            <p:nvPr/>
          </p:nvSpPr>
          <p:spPr bwMode="auto">
            <a:xfrm>
              <a:off x="6754638" y="5324051"/>
              <a:ext cx="787545" cy="769245"/>
            </a:xfrm>
            <a:custGeom>
              <a:avLst/>
              <a:gdLst>
                <a:gd name="T0" fmla="*/ 0 w 1539"/>
                <a:gd name="T1" fmla="*/ 2147483647 h 1126"/>
                <a:gd name="T2" fmla="*/ 2147483647 w 1539"/>
                <a:gd name="T3" fmla="*/ 2147483647 h 1126"/>
                <a:gd name="T4" fmla="*/ 2147483647 w 1539"/>
                <a:gd name="T5" fmla="*/ 2147483647 h 1126"/>
                <a:gd name="T6" fmla="*/ 2147483647 w 1539"/>
                <a:gd name="T7" fmla="*/ 2147483647 h 1126"/>
                <a:gd name="T8" fmla="*/ 2147483647 w 1539"/>
                <a:gd name="T9" fmla="*/ 2147483647 h 1126"/>
                <a:gd name="T10" fmla="*/ 2147483647 w 1539"/>
                <a:gd name="T11" fmla="*/ 2147483647 h 1126"/>
                <a:gd name="T12" fmla="*/ 2147483647 w 1539"/>
                <a:gd name="T13" fmla="*/ 2147483647 h 1126"/>
                <a:gd name="T14" fmla="*/ 2147483647 w 1539"/>
                <a:gd name="T15" fmla="*/ 2147483647 h 1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9"/>
                <a:gd name="T25" fmla="*/ 0 h 1126"/>
                <a:gd name="T26" fmla="*/ 1539 w 1539"/>
                <a:gd name="T27" fmla="*/ 1126 h 1126"/>
                <a:gd name="connsiteX0" fmla="*/ 0 w 10000"/>
                <a:gd name="connsiteY0" fmla="*/ 14081 h 14081"/>
                <a:gd name="connsiteX1" fmla="*/ 2040 w 10000"/>
                <a:gd name="connsiteY1" fmla="*/ 11488 h 14081"/>
                <a:gd name="connsiteX2" fmla="*/ 3372 w 10000"/>
                <a:gd name="connsiteY2" fmla="*/ 6825 h 14081"/>
                <a:gd name="connsiteX3" fmla="*/ 4340 w 10000"/>
                <a:gd name="connsiteY3" fmla="*/ 4916 h 14081"/>
                <a:gd name="connsiteX4" fmla="*/ 5348 w 10000"/>
                <a:gd name="connsiteY4" fmla="*/ 2 h 14081"/>
                <a:gd name="connsiteX5" fmla="*/ 6855 w 10000"/>
                <a:gd name="connsiteY5" fmla="*/ 5662 h 14081"/>
                <a:gd name="connsiteX6" fmla="*/ 8363 w 10000"/>
                <a:gd name="connsiteY6" fmla="*/ 10937 h 14081"/>
                <a:gd name="connsiteX7" fmla="*/ 10000 w 10000"/>
                <a:gd name="connsiteY7" fmla="*/ 13664 h 14081"/>
                <a:gd name="connsiteX0" fmla="*/ 0 w 10000"/>
                <a:gd name="connsiteY0" fmla="*/ 14201 h 14201"/>
                <a:gd name="connsiteX1" fmla="*/ 2040 w 10000"/>
                <a:gd name="connsiteY1" fmla="*/ 11608 h 14201"/>
                <a:gd name="connsiteX2" fmla="*/ 3372 w 10000"/>
                <a:gd name="connsiteY2" fmla="*/ 6945 h 14201"/>
                <a:gd name="connsiteX3" fmla="*/ 4340 w 10000"/>
                <a:gd name="connsiteY3" fmla="*/ 5036 h 14201"/>
                <a:gd name="connsiteX4" fmla="*/ 5348 w 10000"/>
                <a:gd name="connsiteY4" fmla="*/ 122 h 14201"/>
                <a:gd name="connsiteX5" fmla="*/ 6126 w 10000"/>
                <a:gd name="connsiteY5" fmla="*/ 1729 h 14201"/>
                <a:gd name="connsiteX6" fmla="*/ 8363 w 10000"/>
                <a:gd name="connsiteY6" fmla="*/ 11057 h 14201"/>
                <a:gd name="connsiteX7" fmla="*/ 10000 w 10000"/>
                <a:gd name="connsiteY7" fmla="*/ 13784 h 14201"/>
                <a:gd name="connsiteX0" fmla="*/ 0 w 10000"/>
                <a:gd name="connsiteY0" fmla="*/ 14084 h 14084"/>
                <a:gd name="connsiteX1" fmla="*/ 2040 w 10000"/>
                <a:gd name="connsiteY1" fmla="*/ 11491 h 14084"/>
                <a:gd name="connsiteX2" fmla="*/ 3372 w 10000"/>
                <a:gd name="connsiteY2" fmla="*/ 6828 h 14084"/>
                <a:gd name="connsiteX3" fmla="*/ 4249 w 10000"/>
                <a:gd name="connsiteY3" fmla="*/ 2067 h 14084"/>
                <a:gd name="connsiteX4" fmla="*/ 5348 w 10000"/>
                <a:gd name="connsiteY4" fmla="*/ 5 h 14084"/>
                <a:gd name="connsiteX5" fmla="*/ 6126 w 10000"/>
                <a:gd name="connsiteY5" fmla="*/ 1612 h 14084"/>
                <a:gd name="connsiteX6" fmla="*/ 8363 w 10000"/>
                <a:gd name="connsiteY6" fmla="*/ 10940 h 14084"/>
                <a:gd name="connsiteX7" fmla="*/ 10000 w 10000"/>
                <a:gd name="connsiteY7" fmla="*/ 13667 h 14084"/>
                <a:gd name="connsiteX0" fmla="*/ 0 w 10000"/>
                <a:gd name="connsiteY0" fmla="*/ 14093 h 14093"/>
                <a:gd name="connsiteX1" fmla="*/ 2040 w 10000"/>
                <a:gd name="connsiteY1" fmla="*/ 11500 h 14093"/>
                <a:gd name="connsiteX2" fmla="*/ 3372 w 10000"/>
                <a:gd name="connsiteY2" fmla="*/ 6837 h 14093"/>
                <a:gd name="connsiteX3" fmla="*/ 4249 w 10000"/>
                <a:gd name="connsiteY3" fmla="*/ 2076 h 14093"/>
                <a:gd name="connsiteX4" fmla="*/ 5348 w 10000"/>
                <a:gd name="connsiteY4" fmla="*/ 14 h 14093"/>
                <a:gd name="connsiteX5" fmla="*/ 6491 w 10000"/>
                <a:gd name="connsiteY5" fmla="*/ 1321 h 14093"/>
                <a:gd name="connsiteX6" fmla="*/ 8363 w 10000"/>
                <a:gd name="connsiteY6" fmla="*/ 10949 h 14093"/>
                <a:gd name="connsiteX7" fmla="*/ 10000 w 10000"/>
                <a:gd name="connsiteY7" fmla="*/ 13676 h 14093"/>
                <a:gd name="connsiteX0" fmla="*/ 0 w 10000"/>
                <a:gd name="connsiteY0" fmla="*/ 14515 h 14515"/>
                <a:gd name="connsiteX1" fmla="*/ 2040 w 10000"/>
                <a:gd name="connsiteY1" fmla="*/ 11922 h 14515"/>
                <a:gd name="connsiteX2" fmla="*/ 3372 w 10000"/>
                <a:gd name="connsiteY2" fmla="*/ 7259 h 14515"/>
                <a:gd name="connsiteX3" fmla="*/ 4249 w 10000"/>
                <a:gd name="connsiteY3" fmla="*/ 2498 h 14515"/>
                <a:gd name="connsiteX4" fmla="*/ 5348 w 10000"/>
                <a:gd name="connsiteY4" fmla="*/ 436 h 14515"/>
                <a:gd name="connsiteX5" fmla="*/ 6035 w 10000"/>
                <a:gd name="connsiteY5" fmla="*/ 392 h 14515"/>
                <a:gd name="connsiteX6" fmla="*/ 8363 w 10000"/>
                <a:gd name="connsiteY6" fmla="*/ 11371 h 14515"/>
                <a:gd name="connsiteX7" fmla="*/ 10000 w 10000"/>
                <a:gd name="connsiteY7" fmla="*/ 14098 h 14515"/>
                <a:gd name="connsiteX0" fmla="*/ 0 w 10000"/>
                <a:gd name="connsiteY0" fmla="*/ 14613 h 14613"/>
                <a:gd name="connsiteX1" fmla="*/ 2040 w 10000"/>
                <a:gd name="connsiteY1" fmla="*/ 12020 h 14613"/>
                <a:gd name="connsiteX2" fmla="*/ 3372 w 10000"/>
                <a:gd name="connsiteY2" fmla="*/ 7357 h 14613"/>
                <a:gd name="connsiteX3" fmla="*/ 4796 w 10000"/>
                <a:gd name="connsiteY3" fmla="*/ 495 h 14613"/>
                <a:gd name="connsiteX4" fmla="*/ 5348 w 10000"/>
                <a:gd name="connsiteY4" fmla="*/ 534 h 14613"/>
                <a:gd name="connsiteX5" fmla="*/ 6035 w 10000"/>
                <a:gd name="connsiteY5" fmla="*/ 490 h 14613"/>
                <a:gd name="connsiteX6" fmla="*/ 8363 w 10000"/>
                <a:gd name="connsiteY6" fmla="*/ 11469 h 14613"/>
                <a:gd name="connsiteX7" fmla="*/ 10000 w 10000"/>
                <a:gd name="connsiteY7" fmla="*/ 14196 h 14613"/>
                <a:gd name="connsiteX0" fmla="*/ 0 w 10000"/>
                <a:gd name="connsiteY0" fmla="*/ 14618 h 14618"/>
                <a:gd name="connsiteX1" fmla="*/ 2040 w 10000"/>
                <a:gd name="connsiteY1" fmla="*/ 12025 h 14618"/>
                <a:gd name="connsiteX2" fmla="*/ 3372 w 10000"/>
                <a:gd name="connsiteY2" fmla="*/ 7362 h 14618"/>
                <a:gd name="connsiteX3" fmla="*/ 4796 w 10000"/>
                <a:gd name="connsiteY3" fmla="*/ 500 h 14618"/>
                <a:gd name="connsiteX4" fmla="*/ 5348 w 10000"/>
                <a:gd name="connsiteY4" fmla="*/ 539 h 14618"/>
                <a:gd name="connsiteX5" fmla="*/ 6035 w 10000"/>
                <a:gd name="connsiteY5" fmla="*/ 645 h 14618"/>
                <a:gd name="connsiteX6" fmla="*/ 8363 w 10000"/>
                <a:gd name="connsiteY6" fmla="*/ 11474 h 14618"/>
                <a:gd name="connsiteX7" fmla="*/ 10000 w 10000"/>
                <a:gd name="connsiteY7" fmla="*/ 14201 h 14618"/>
                <a:gd name="connsiteX0" fmla="*/ 0 w 10000"/>
                <a:gd name="connsiteY0" fmla="*/ 14676 h 14676"/>
                <a:gd name="connsiteX1" fmla="*/ 2040 w 10000"/>
                <a:gd name="connsiteY1" fmla="*/ 12083 h 14676"/>
                <a:gd name="connsiteX2" fmla="*/ 3372 w 10000"/>
                <a:gd name="connsiteY2" fmla="*/ 7420 h 14676"/>
                <a:gd name="connsiteX3" fmla="*/ 4796 w 10000"/>
                <a:gd name="connsiteY3" fmla="*/ 558 h 14676"/>
                <a:gd name="connsiteX4" fmla="*/ 5348 w 10000"/>
                <a:gd name="connsiteY4" fmla="*/ 597 h 14676"/>
                <a:gd name="connsiteX5" fmla="*/ 6035 w 10000"/>
                <a:gd name="connsiteY5" fmla="*/ 253 h 14676"/>
                <a:gd name="connsiteX6" fmla="*/ 8363 w 10000"/>
                <a:gd name="connsiteY6" fmla="*/ 11532 h 14676"/>
                <a:gd name="connsiteX7" fmla="*/ 10000 w 10000"/>
                <a:gd name="connsiteY7" fmla="*/ 14259 h 14676"/>
                <a:gd name="connsiteX0" fmla="*/ 0 w 10000"/>
                <a:gd name="connsiteY0" fmla="*/ 14987 h 14987"/>
                <a:gd name="connsiteX1" fmla="*/ 2040 w 10000"/>
                <a:gd name="connsiteY1" fmla="*/ 12394 h 14987"/>
                <a:gd name="connsiteX2" fmla="*/ 3372 w 10000"/>
                <a:gd name="connsiteY2" fmla="*/ 7731 h 14987"/>
                <a:gd name="connsiteX3" fmla="*/ 4796 w 10000"/>
                <a:gd name="connsiteY3" fmla="*/ 869 h 14987"/>
                <a:gd name="connsiteX4" fmla="*/ 5348 w 10000"/>
                <a:gd name="connsiteY4" fmla="*/ 64 h 14987"/>
                <a:gd name="connsiteX5" fmla="*/ 6035 w 10000"/>
                <a:gd name="connsiteY5" fmla="*/ 564 h 14987"/>
                <a:gd name="connsiteX6" fmla="*/ 8363 w 10000"/>
                <a:gd name="connsiteY6" fmla="*/ 11843 h 14987"/>
                <a:gd name="connsiteX7" fmla="*/ 10000 w 10000"/>
                <a:gd name="connsiteY7" fmla="*/ 14570 h 14987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403 w 10000"/>
                <a:gd name="connsiteY6" fmla="*/ 7434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249 w 10000"/>
                <a:gd name="connsiteY6" fmla="*/ 7518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11077 w 11077"/>
                <a:gd name="connsiteY8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916 w 11077"/>
                <a:gd name="connsiteY8" fmla="*/ 13851 h 15144"/>
                <a:gd name="connsiteX9" fmla="*/ 11077 w 11077"/>
                <a:gd name="connsiteY9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660 w 11077"/>
                <a:gd name="connsiteY8" fmla="*/ 14442 h 15144"/>
                <a:gd name="connsiteX9" fmla="*/ 11077 w 11077"/>
                <a:gd name="connsiteY9" fmla="*/ 15065 h 15144"/>
                <a:gd name="connsiteX0" fmla="*/ 0 w 10359"/>
                <a:gd name="connsiteY0" fmla="*/ 15144 h 15149"/>
                <a:gd name="connsiteX1" fmla="*/ 2040 w 10359"/>
                <a:gd name="connsiteY1" fmla="*/ 12551 h 15149"/>
                <a:gd name="connsiteX2" fmla="*/ 3372 w 10359"/>
                <a:gd name="connsiteY2" fmla="*/ 7888 h 15149"/>
                <a:gd name="connsiteX3" fmla="*/ 4796 w 10359"/>
                <a:gd name="connsiteY3" fmla="*/ 1026 h 15149"/>
                <a:gd name="connsiteX4" fmla="*/ 5348 w 10359"/>
                <a:gd name="connsiteY4" fmla="*/ 221 h 15149"/>
                <a:gd name="connsiteX5" fmla="*/ 6035 w 10359"/>
                <a:gd name="connsiteY5" fmla="*/ 721 h 15149"/>
                <a:gd name="connsiteX6" fmla="*/ 7249 w 10359"/>
                <a:gd name="connsiteY6" fmla="*/ 7518 h 15149"/>
                <a:gd name="connsiteX7" fmla="*/ 8363 w 10359"/>
                <a:gd name="connsiteY7" fmla="*/ 12000 h 15149"/>
                <a:gd name="connsiteX8" fmla="*/ 9660 w 10359"/>
                <a:gd name="connsiteY8" fmla="*/ 14442 h 15149"/>
                <a:gd name="connsiteX9" fmla="*/ 10359 w 10359"/>
                <a:gd name="connsiteY9" fmla="*/ 15149 h 15149"/>
                <a:gd name="connsiteX0" fmla="*/ 0 w 10359"/>
                <a:gd name="connsiteY0" fmla="*/ 15361 h 15366"/>
                <a:gd name="connsiteX1" fmla="*/ 2040 w 10359"/>
                <a:gd name="connsiteY1" fmla="*/ 12768 h 15366"/>
                <a:gd name="connsiteX2" fmla="*/ 3372 w 10359"/>
                <a:gd name="connsiteY2" fmla="*/ 8105 h 15366"/>
                <a:gd name="connsiteX3" fmla="*/ 4796 w 10359"/>
                <a:gd name="connsiteY3" fmla="*/ 1243 h 15366"/>
                <a:gd name="connsiteX4" fmla="*/ 5485 w 10359"/>
                <a:gd name="connsiteY4" fmla="*/ 63 h 15366"/>
                <a:gd name="connsiteX5" fmla="*/ 6035 w 10359"/>
                <a:gd name="connsiteY5" fmla="*/ 938 h 15366"/>
                <a:gd name="connsiteX6" fmla="*/ 7249 w 10359"/>
                <a:gd name="connsiteY6" fmla="*/ 7735 h 15366"/>
                <a:gd name="connsiteX7" fmla="*/ 8363 w 10359"/>
                <a:gd name="connsiteY7" fmla="*/ 12217 h 15366"/>
                <a:gd name="connsiteX8" fmla="*/ 9660 w 10359"/>
                <a:gd name="connsiteY8" fmla="*/ 14659 h 15366"/>
                <a:gd name="connsiteX9" fmla="*/ 10359 w 10359"/>
                <a:gd name="connsiteY9" fmla="*/ 15366 h 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9" h="15366">
                  <a:moveTo>
                    <a:pt x="0" y="15361"/>
                  </a:moveTo>
                  <a:cubicBezTo>
                    <a:pt x="520" y="15308"/>
                    <a:pt x="1481" y="13976"/>
                    <a:pt x="2040" y="12768"/>
                  </a:cubicBezTo>
                  <a:cubicBezTo>
                    <a:pt x="2599" y="11560"/>
                    <a:pt x="2913" y="10026"/>
                    <a:pt x="3372" y="8105"/>
                  </a:cubicBezTo>
                  <a:cubicBezTo>
                    <a:pt x="3831" y="6184"/>
                    <a:pt x="4444" y="2583"/>
                    <a:pt x="4796" y="1243"/>
                  </a:cubicBezTo>
                  <a:cubicBezTo>
                    <a:pt x="5148" y="-97"/>
                    <a:pt x="5279" y="114"/>
                    <a:pt x="5485" y="63"/>
                  </a:cubicBezTo>
                  <a:cubicBezTo>
                    <a:pt x="5691" y="12"/>
                    <a:pt x="5693" y="-264"/>
                    <a:pt x="6035" y="938"/>
                  </a:cubicBezTo>
                  <a:cubicBezTo>
                    <a:pt x="6377" y="2140"/>
                    <a:pt x="6861" y="5855"/>
                    <a:pt x="7249" y="7735"/>
                  </a:cubicBezTo>
                  <a:cubicBezTo>
                    <a:pt x="7637" y="9615"/>
                    <a:pt x="7919" y="11162"/>
                    <a:pt x="8363" y="12217"/>
                  </a:cubicBezTo>
                  <a:cubicBezTo>
                    <a:pt x="8808" y="13273"/>
                    <a:pt x="9208" y="14148"/>
                    <a:pt x="9660" y="14659"/>
                  </a:cubicBezTo>
                  <a:cubicBezTo>
                    <a:pt x="10112" y="15170"/>
                    <a:pt x="10166" y="15164"/>
                    <a:pt x="10359" y="1536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12"/>
            <p:cNvSpPr>
              <a:spLocks/>
            </p:cNvSpPr>
            <p:nvPr/>
          </p:nvSpPr>
          <p:spPr bwMode="auto">
            <a:xfrm>
              <a:off x="6970101" y="5324051"/>
              <a:ext cx="360601" cy="769245"/>
            </a:xfrm>
            <a:custGeom>
              <a:avLst/>
              <a:gdLst>
                <a:gd name="T0" fmla="*/ 0 w 1539"/>
                <a:gd name="T1" fmla="*/ 2147483647 h 1126"/>
                <a:gd name="T2" fmla="*/ 2147483647 w 1539"/>
                <a:gd name="T3" fmla="*/ 2147483647 h 1126"/>
                <a:gd name="T4" fmla="*/ 2147483647 w 1539"/>
                <a:gd name="T5" fmla="*/ 2147483647 h 1126"/>
                <a:gd name="T6" fmla="*/ 2147483647 w 1539"/>
                <a:gd name="T7" fmla="*/ 2147483647 h 1126"/>
                <a:gd name="T8" fmla="*/ 2147483647 w 1539"/>
                <a:gd name="T9" fmla="*/ 2147483647 h 1126"/>
                <a:gd name="T10" fmla="*/ 2147483647 w 1539"/>
                <a:gd name="T11" fmla="*/ 2147483647 h 1126"/>
                <a:gd name="T12" fmla="*/ 2147483647 w 1539"/>
                <a:gd name="T13" fmla="*/ 2147483647 h 1126"/>
                <a:gd name="T14" fmla="*/ 2147483647 w 1539"/>
                <a:gd name="T15" fmla="*/ 2147483647 h 1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9"/>
                <a:gd name="T25" fmla="*/ 0 h 1126"/>
                <a:gd name="T26" fmla="*/ 1539 w 1539"/>
                <a:gd name="T27" fmla="*/ 1126 h 1126"/>
                <a:gd name="connsiteX0" fmla="*/ 0 w 10000"/>
                <a:gd name="connsiteY0" fmla="*/ 14081 h 14081"/>
                <a:gd name="connsiteX1" fmla="*/ 2040 w 10000"/>
                <a:gd name="connsiteY1" fmla="*/ 11488 h 14081"/>
                <a:gd name="connsiteX2" fmla="*/ 3372 w 10000"/>
                <a:gd name="connsiteY2" fmla="*/ 6825 h 14081"/>
                <a:gd name="connsiteX3" fmla="*/ 4340 w 10000"/>
                <a:gd name="connsiteY3" fmla="*/ 4916 h 14081"/>
                <a:gd name="connsiteX4" fmla="*/ 5348 w 10000"/>
                <a:gd name="connsiteY4" fmla="*/ 2 h 14081"/>
                <a:gd name="connsiteX5" fmla="*/ 6855 w 10000"/>
                <a:gd name="connsiteY5" fmla="*/ 5662 h 14081"/>
                <a:gd name="connsiteX6" fmla="*/ 8363 w 10000"/>
                <a:gd name="connsiteY6" fmla="*/ 10937 h 14081"/>
                <a:gd name="connsiteX7" fmla="*/ 10000 w 10000"/>
                <a:gd name="connsiteY7" fmla="*/ 13664 h 14081"/>
                <a:gd name="connsiteX0" fmla="*/ 0 w 10000"/>
                <a:gd name="connsiteY0" fmla="*/ 14201 h 14201"/>
                <a:gd name="connsiteX1" fmla="*/ 2040 w 10000"/>
                <a:gd name="connsiteY1" fmla="*/ 11608 h 14201"/>
                <a:gd name="connsiteX2" fmla="*/ 3372 w 10000"/>
                <a:gd name="connsiteY2" fmla="*/ 6945 h 14201"/>
                <a:gd name="connsiteX3" fmla="*/ 4340 w 10000"/>
                <a:gd name="connsiteY3" fmla="*/ 5036 h 14201"/>
                <a:gd name="connsiteX4" fmla="*/ 5348 w 10000"/>
                <a:gd name="connsiteY4" fmla="*/ 122 h 14201"/>
                <a:gd name="connsiteX5" fmla="*/ 6126 w 10000"/>
                <a:gd name="connsiteY5" fmla="*/ 1729 h 14201"/>
                <a:gd name="connsiteX6" fmla="*/ 8363 w 10000"/>
                <a:gd name="connsiteY6" fmla="*/ 11057 h 14201"/>
                <a:gd name="connsiteX7" fmla="*/ 10000 w 10000"/>
                <a:gd name="connsiteY7" fmla="*/ 13784 h 14201"/>
                <a:gd name="connsiteX0" fmla="*/ 0 w 10000"/>
                <a:gd name="connsiteY0" fmla="*/ 14084 h 14084"/>
                <a:gd name="connsiteX1" fmla="*/ 2040 w 10000"/>
                <a:gd name="connsiteY1" fmla="*/ 11491 h 14084"/>
                <a:gd name="connsiteX2" fmla="*/ 3372 w 10000"/>
                <a:gd name="connsiteY2" fmla="*/ 6828 h 14084"/>
                <a:gd name="connsiteX3" fmla="*/ 4249 w 10000"/>
                <a:gd name="connsiteY3" fmla="*/ 2067 h 14084"/>
                <a:gd name="connsiteX4" fmla="*/ 5348 w 10000"/>
                <a:gd name="connsiteY4" fmla="*/ 5 h 14084"/>
                <a:gd name="connsiteX5" fmla="*/ 6126 w 10000"/>
                <a:gd name="connsiteY5" fmla="*/ 1612 h 14084"/>
                <a:gd name="connsiteX6" fmla="*/ 8363 w 10000"/>
                <a:gd name="connsiteY6" fmla="*/ 10940 h 14084"/>
                <a:gd name="connsiteX7" fmla="*/ 10000 w 10000"/>
                <a:gd name="connsiteY7" fmla="*/ 13667 h 14084"/>
                <a:gd name="connsiteX0" fmla="*/ 0 w 10000"/>
                <a:gd name="connsiteY0" fmla="*/ 14093 h 14093"/>
                <a:gd name="connsiteX1" fmla="*/ 2040 w 10000"/>
                <a:gd name="connsiteY1" fmla="*/ 11500 h 14093"/>
                <a:gd name="connsiteX2" fmla="*/ 3372 w 10000"/>
                <a:gd name="connsiteY2" fmla="*/ 6837 h 14093"/>
                <a:gd name="connsiteX3" fmla="*/ 4249 w 10000"/>
                <a:gd name="connsiteY3" fmla="*/ 2076 h 14093"/>
                <a:gd name="connsiteX4" fmla="*/ 5348 w 10000"/>
                <a:gd name="connsiteY4" fmla="*/ 14 h 14093"/>
                <a:gd name="connsiteX5" fmla="*/ 6491 w 10000"/>
                <a:gd name="connsiteY5" fmla="*/ 1321 h 14093"/>
                <a:gd name="connsiteX6" fmla="*/ 8363 w 10000"/>
                <a:gd name="connsiteY6" fmla="*/ 10949 h 14093"/>
                <a:gd name="connsiteX7" fmla="*/ 10000 w 10000"/>
                <a:gd name="connsiteY7" fmla="*/ 13676 h 14093"/>
                <a:gd name="connsiteX0" fmla="*/ 0 w 10000"/>
                <a:gd name="connsiteY0" fmla="*/ 14515 h 14515"/>
                <a:gd name="connsiteX1" fmla="*/ 2040 w 10000"/>
                <a:gd name="connsiteY1" fmla="*/ 11922 h 14515"/>
                <a:gd name="connsiteX2" fmla="*/ 3372 w 10000"/>
                <a:gd name="connsiteY2" fmla="*/ 7259 h 14515"/>
                <a:gd name="connsiteX3" fmla="*/ 4249 w 10000"/>
                <a:gd name="connsiteY3" fmla="*/ 2498 h 14515"/>
                <a:gd name="connsiteX4" fmla="*/ 5348 w 10000"/>
                <a:gd name="connsiteY4" fmla="*/ 436 h 14515"/>
                <a:gd name="connsiteX5" fmla="*/ 6035 w 10000"/>
                <a:gd name="connsiteY5" fmla="*/ 392 h 14515"/>
                <a:gd name="connsiteX6" fmla="*/ 8363 w 10000"/>
                <a:gd name="connsiteY6" fmla="*/ 11371 h 14515"/>
                <a:gd name="connsiteX7" fmla="*/ 10000 w 10000"/>
                <a:gd name="connsiteY7" fmla="*/ 14098 h 14515"/>
                <a:gd name="connsiteX0" fmla="*/ 0 w 10000"/>
                <a:gd name="connsiteY0" fmla="*/ 14613 h 14613"/>
                <a:gd name="connsiteX1" fmla="*/ 2040 w 10000"/>
                <a:gd name="connsiteY1" fmla="*/ 12020 h 14613"/>
                <a:gd name="connsiteX2" fmla="*/ 3372 w 10000"/>
                <a:gd name="connsiteY2" fmla="*/ 7357 h 14613"/>
                <a:gd name="connsiteX3" fmla="*/ 4796 w 10000"/>
                <a:gd name="connsiteY3" fmla="*/ 495 h 14613"/>
                <a:gd name="connsiteX4" fmla="*/ 5348 w 10000"/>
                <a:gd name="connsiteY4" fmla="*/ 534 h 14613"/>
                <a:gd name="connsiteX5" fmla="*/ 6035 w 10000"/>
                <a:gd name="connsiteY5" fmla="*/ 490 h 14613"/>
                <a:gd name="connsiteX6" fmla="*/ 8363 w 10000"/>
                <a:gd name="connsiteY6" fmla="*/ 11469 h 14613"/>
                <a:gd name="connsiteX7" fmla="*/ 10000 w 10000"/>
                <a:gd name="connsiteY7" fmla="*/ 14196 h 14613"/>
                <a:gd name="connsiteX0" fmla="*/ 0 w 10000"/>
                <a:gd name="connsiteY0" fmla="*/ 14618 h 14618"/>
                <a:gd name="connsiteX1" fmla="*/ 2040 w 10000"/>
                <a:gd name="connsiteY1" fmla="*/ 12025 h 14618"/>
                <a:gd name="connsiteX2" fmla="*/ 3372 w 10000"/>
                <a:gd name="connsiteY2" fmla="*/ 7362 h 14618"/>
                <a:gd name="connsiteX3" fmla="*/ 4796 w 10000"/>
                <a:gd name="connsiteY3" fmla="*/ 500 h 14618"/>
                <a:gd name="connsiteX4" fmla="*/ 5348 w 10000"/>
                <a:gd name="connsiteY4" fmla="*/ 539 h 14618"/>
                <a:gd name="connsiteX5" fmla="*/ 6035 w 10000"/>
                <a:gd name="connsiteY5" fmla="*/ 645 h 14618"/>
                <a:gd name="connsiteX6" fmla="*/ 8363 w 10000"/>
                <a:gd name="connsiteY6" fmla="*/ 11474 h 14618"/>
                <a:gd name="connsiteX7" fmla="*/ 10000 w 10000"/>
                <a:gd name="connsiteY7" fmla="*/ 14201 h 14618"/>
                <a:gd name="connsiteX0" fmla="*/ 0 w 10000"/>
                <a:gd name="connsiteY0" fmla="*/ 14676 h 14676"/>
                <a:gd name="connsiteX1" fmla="*/ 2040 w 10000"/>
                <a:gd name="connsiteY1" fmla="*/ 12083 h 14676"/>
                <a:gd name="connsiteX2" fmla="*/ 3372 w 10000"/>
                <a:gd name="connsiteY2" fmla="*/ 7420 h 14676"/>
                <a:gd name="connsiteX3" fmla="*/ 4796 w 10000"/>
                <a:gd name="connsiteY3" fmla="*/ 558 h 14676"/>
                <a:gd name="connsiteX4" fmla="*/ 5348 w 10000"/>
                <a:gd name="connsiteY4" fmla="*/ 597 h 14676"/>
                <a:gd name="connsiteX5" fmla="*/ 6035 w 10000"/>
                <a:gd name="connsiteY5" fmla="*/ 253 h 14676"/>
                <a:gd name="connsiteX6" fmla="*/ 8363 w 10000"/>
                <a:gd name="connsiteY6" fmla="*/ 11532 h 14676"/>
                <a:gd name="connsiteX7" fmla="*/ 10000 w 10000"/>
                <a:gd name="connsiteY7" fmla="*/ 14259 h 14676"/>
                <a:gd name="connsiteX0" fmla="*/ 0 w 10000"/>
                <a:gd name="connsiteY0" fmla="*/ 14987 h 14987"/>
                <a:gd name="connsiteX1" fmla="*/ 2040 w 10000"/>
                <a:gd name="connsiteY1" fmla="*/ 12394 h 14987"/>
                <a:gd name="connsiteX2" fmla="*/ 3372 w 10000"/>
                <a:gd name="connsiteY2" fmla="*/ 7731 h 14987"/>
                <a:gd name="connsiteX3" fmla="*/ 4796 w 10000"/>
                <a:gd name="connsiteY3" fmla="*/ 869 h 14987"/>
                <a:gd name="connsiteX4" fmla="*/ 5348 w 10000"/>
                <a:gd name="connsiteY4" fmla="*/ 64 h 14987"/>
                <a:gd name="connsiteX5" fmla="*/ 6035 w 10000"/>
                <a:gd name="connsiteY5" fmla="*/ 564 h 14987"/>
                <a:gd name="connsiteX6" fmla="*/ 8363 w 10000"/>
                <a:gd name="connsiteY6" fmla="*/ 11843 h 14987"/>
                <a:gd name="connsiteX7" fmla="*/ 10000 w 10000"/>
                <a:gd name="connsiteY7" fmla="*/ 14570 h 14987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403 w 10000"/>
                <a:gd name="connsiteY6" fmla="*/ 7434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249 w 10000"/>
                <a:gd name="connsiteY6" fmla="*/ 7518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11077 w 11077"/>
                <a:gd name="connsiteY8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916 w 11077"/>
                <a:gd name="connsiteY8" fmla="*/ 13851 h 15144"/>
                <a:gd name="connsiteX9" fmla="*/ 11077 w 11077"/>
                <a:gd name="connsiteY9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660 w 11077"/>
                <a:gd name="connsiteY8" fmla="*/ 14442 h 15144"/>
                <a:gd name="connsiteX9" fmla="*/ 11077 w 11077"/>
                <a:gd name="connsiteY9" fmla="*/ 15065 h 15144"/>
                <a:gd name="connsiteX0" fmla="*/ 0 w 10359"/>
                <a:gd name="connsiteY0" fmla="*/ 15144 h 15149"/>
                <a:gd name="connsiteX1" fmla="*/ 2040 w 10359"/>
                <a:gd name="connsiteY1" fmla="*/ 12551 h 15149"/>
                <a:gd name="connsiteX2" fmla="*/ 3372 w 10359"/>
                <a:gd name="connsiteY2" fmla="*/ 7888 h 15149"/>
                <a:gd name="connsiteX3" fmla="*/ 4796 w 10359"/>
                <a:gd name="connsiteY3" fmla="*/ 1026 h 15149"/>
                <a:gd name="connsiteX4" fmla="*/ 5348 w 10359"/>
                <a:gd name="connsiteY4" fmla="*/ 221 h 15149"/>
                <a:gd name="connsiteX5" fmla="*/ 6035 w 10359"/>
                <a:gd name="connsiteY5" fmla="*/ 721 h 15149"/>
                <a:gd name="connsiteX6" fmla="*/ 7249 w 10359"/>
                <a:gd name="connsiteY6" fmla="*/ 7518 h 15149"/>
                <a:gd name="connsiteX7" fmla="*/ 8363 w 10359"/>
                <a:gd name="connsiteY7" fmla="*/ 12000 h 15149"/>
                <a:gd name="connsiteX8" fmla="*/ 9660 w 10359"/>
                <a:gd name="connsiteY8" fmla="*/ 14442 h 15149"/>
                <a:gd name="connsiteX9" fmla="*/ 10359 w 10359"/>
                <a:gd name="connsiteY9" fmla="*/ 15149 h 15149"/>
                <a:gd name="connsiteX0" fmla="*/ 0 w 10359"/>
                <a:gd name="connsiteY0" fmla="*/ 15361 h 15366"/>
                <a:gd name="connsiteX1" fmla="*/ 2040 w 10359"/>
                <a:gd name="connsiteY1" fmla="*/ 12768 h 15366"/>
                <a:gd name="connsiteX2" fmla="*/ 3372 w 10359"/>
                <a:gd name="connsiteY2" fmla="*/ 8105 h 15366"/>
                <a:gd name="connsiteX3" fmla="*/ 4796 w 10359"/>
                <a:gd name="connsiteY3" fmla="*/ 1243 h 15366"/>
                <a:gd name="connsiteX4" fmla="*/ 5485 w 10359"/>
                <a:gd name="connsiteY4" fmla="*/ 63 h 15366"/>
                <a:gd name="connsiteX5" fmla="*/ 6035 w 10359"/>
                <a:gd name="connsiteY5" fmla="*/ 938 h 15366"/>
                <a:gd name="connsiteX6" fmla="*/ 7249 w 10359"/>
                <a:gd name="connsiteY6" fmla="*/ 7735 h 15366"/>
                <a:gd name="connsiteX7" fmla="*/ 8363 w 10359"/>
                <a:gd name="connsiteY7" fmla="*/ 12217 h 15366"/>
                <a:gd name="connsiteX8" fmla="*/ 9660 w 10359"/>
                <a:gd name="connsiteY8" fmla="*/ 14659 h 15366"/>
                <a:gd name="connsiteX9" fmla="*/ 10359 w 10359"/>
                <a:gd name="connsiteY9" fmla="*/ 15366 h 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9" h="15366">
                  <a:moveTo>
                    <a:pt x="0" y="15361"/>
                  </a:moveTo>
                  <a:cubicBezTo>
                    <a:pt x="520" y="15308"/>
                    <a:pt x="1481" y="13976"/>
                    <a:pt x="2040" y="12768"/>
                  </a:cubicBezTo>
                  <a:cubicBezTo>
                    <a:pt x="2599" y="11560"/>
                    <a:pt x="2913" y="10026"/>
                    <a:pt x="3372" y="8105"/>
                  </a:cubicBezTo>
                  <a:cubicBezTo>
                    <a:pt x="3831" y="6184"/>
                    <a:pt x="4444" y="2583"/>
                    <a:pt x="4796" y="1243"/>
                  </a:cubicBezTo>
                  <a:cubicBezTo>
                    <a:pt x="5148" y="-97"/>
                    <a:pt x="5279" y="114"/>
                    <a:pt x="5485" y="63"/>
                  </a:cubicBezTo>
                  <a:cubicBezTo>
                    <a:pt x="5691" y="12"/>
                    <a:pt x="5693" y="-264"/>
                    <a:pt x="6035" y="938"/>
                  </a:cubicBezTo>
                  <a:cubicBezTo>
                    <a:pt x="6377" y="2140"/>
                    <a:pt x="6861" y="5855"/>
                    <a:pt x="7249" y="7735"/>
                  </a:cubicBezTo>
                  <a:cubicBezTo>
                    <a:pt x="7637" y="9615"/>
                    <a:pt x="7919" y="11162"/>
                    <a:pt x="8363" y="12217"/>
                  </a:cubicBezTo>
                  <a:cubicBezTo>
                    <a:pt x="8808" y="13273"/>
                    <a:pt x="9208" y="14148"/>
                    <a:pt x="9660" y="14659"/>
                  </a:cubicBezTo>
                  <a:cubicBezTo>
                    <a:pt x="10112" y="15170"/>
                    <a:pt x="10166" y="15164"/>
                    <a:pt x="10359" y="15366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Rectangle 85"/>
            <p:cNvSpPr>
              <a:spLocks noChangeArrowheads="1"/>
            </p:cNvSpPr>
            <p:nvPr/>
          </p:nvSpPr>
          <p:spPr bwMode="auto">
            <a:xfrm>
              <a:off x="7258192" y="5287081"/>
              <a:ext cx="387159" cy="35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ru-RU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ru-RU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</a:t>
              </a:r>
            </a:p>
          </p:txBody>
        </p:sp>
        <p:sp>
          <p:nvSpPr>
            <p:cNvPr id="242" name="Line 53"/>
            <p:cNvSpPr>
              <a:spLocks noChangeShapeType="1"/>
            </p:cNvSpPr>
            <p:nvPr/>
          </p:nvSpPr>
          <p:spPr bwMode="auto">
            <a:xfrm flipH="1" flipV="1">
              <a:off x="6749889" y="5696663"/>
              <a:ext cx="252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Line 53"/>
            <p:cNvSpPr>
              <a:spLocks noChangeShapeType="1"/>
            </p:cNvSpPr>
            <p:nvPr/>
          </p:nvSpPr>
          <p:spPr bwMode="auto">
            <a:xfrm>
              <a:off x="7292642" y="5692943"/>
              <a:ext cx="36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Line 53"/>
            <p:cNvSpPr>
              <a:spLocks noChangeShapeType="1"/>
            </p:cNvSpPr>
            <p:nvPr/>
          </p:nvSpPr>
          <p:spPr bwMode="auto">
            <a:xfrm flipH="1" flipV="1">
              <a:off x="6466606" y="5730477"/>
              <a:ext cx="648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Line 53"/>
            <p:cNvSpPr>
              <a:spLocks noChangeShapeType="1"/>
            </p:cNvSpPr>
            <p:nvPr/>
          </p:nvSpPr>
          <p:spPr bwMode="auto">
            <a:xfrm>
              <a:off x="7227541" y="5738028"/>
              <a:ext cx="36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Text Box 95"/>
            <p:cNvSpPr txBox="1">
              <a:spLocks noChangeArrowheads="1"/>
            </p:cNvSpPr>
            <p:nvPr/>
          </p:nvSpPr>
          <p:spPr bwMode="auto">
            <a:xfrm>
              <a:off x="6452522" y="5296255"/>
              <a:ext cx="556240" cy="39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altLang="ko-KR" sz="2000" b="1" dirty="0">
                  <a:solidFill>
                    <a:srgbClr val="0000FF"/>
                  </a:solidFill>
                  <a:latin typeface="+mj-lt"/>
                  <a:ea typeface="Batang" pitchFamily="18" charset="-127"/>
                  <a:sym typeface="Symbol" panose="05050102010706020507" pitchFamily="18" charset="2"/>
                </a:rPr>
                <a:t></a:t>
              </a:r>
              <a:r>
                <a:rPr lang="en-US" altLang="ko-KR" sz="2000" b="1" baseline="-25000" dirty="0">
                  <a:solidFill>
                    <a:srgbClr val="0000FF"/>
                  </a:solidFill>
                  <a:latin typeface="+mj-lt"/>
                  <a:ea typeface="Batang" pitchFamily="18" charset="-127"/>
                  <a:sym typeface="Symbol" panose="05050102010706020507" pitchFamily="18" charset="2"/>
                </a:rPr>
                <a:t>in</a:t>
              </a:r>
              <a:endParaRPr lang="ru-RU" altLang="ru-RU" sz="2000" b="1" dirty="0">
                <a:solidFill>
                  <a:srgbClr val="0000FF"/>
                </a:solidFill>
                <a:latin typeface="+mj-lt"/>
                <a:ea typeface="Batang" pitchFamily="18" charset="-127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444208" y="5062673"/>
              <a:ext cx="1534566" cy="1246647"/>
            </a:xfrm>
            <a:prstGeom prst="roundRect">
              <a:avLst>
                <a:gd name="adj" fmla="val 1115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149048" y="5030172"/>
              <a:ext cx="757640" cy="330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sym typeface="Symbol"/>
                </a:rPr>
                <a:t>Z (</a:t>
              </a:r>
              <a:r>
                <a:rPr lang="en-US" b="1" dirty="0">
                  <a:solidFill>
                    <a:srgbClr val="00B050"/>
                  </a:solidFill>
                  <a:sym typeface="Symbol" panose="05050102010706020507" pitchFamily="18" charset="2"/>
                </a:rPr>
                <a:t>,…</a:t>
              </a:r>
              <a:r>
                <a:rPr lang="en-US" b="1" dirty="0">
                  <a:solidFill>
                    <a:srgbClr val="00B050"/>
                  </a:solidFill>
                  <a:sym typeface="Symbol"/>
                </a:rPr>
                <a:t>) </a:t>
              </a:r>
              <a:endParaRPr lang="ru-RU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250" name="Object 11"/>
          <p:cNvGraphicFramePr>
            <a:graphicFrameLocks noChangeAspect="1"/>
          </p:cNvGraphicFramePr>
          <p:nvPr>
            <p:extLst/>
          </p:nvPr>
        </p:nvGraphicFramePr>
        <p:xfrm>
          <a:off x="6600057" y="5546409"/>
          <a:ext cx="9445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8" name="Уравнение" r:id="rId7" imgW="787320" imgH="431640" progId="Equation.3">
                  <p:embed/>
                </p:oleObj>
              </mc:Choice>
              <mc:Fallback>
                <p:oleObj name="Уравнение" r:id="rId7" imgW="787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7" y="5546409"/>
                        <a:ext cx="9445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" name="Группа 203"/>
          <p:cNvGrpSpPr/>
          <p:nvPr/>
        </p:nvGrpSpPr>
        <p:grpSpPr>
          <a:xfrm>
            <a:off x="6559571" y="5538974"/>
            <a:ext cx="1986601" cy="557875"/>
            <a:chOff x="5035570" y="5798053"/>
            <a:chExt cx="1986601" cy="55787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035570" y="5798053"/>
              <a:ext cx="989290" cy="557875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V="1">
              <a:off x="6030428" y="5999890"/>
              <a:ext cx="991743" cy="2635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Rectangle 30"/>
          <p:cNvSpPr/>
          <p:nvPr/>
        </p:nvSpPr>
        <p:spPr>
          <a:xfrm>
            <a:off x="1265165" y="160013"/>
            <a:ext cx="9908104" cy="47705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48" name="Text Box 51"/>
          <p:cNvSpPr txBox="1">
            <a:spLocks noChangeArrowheads="1"/>
          </p:cNvSpPr>
          <p:nvPr/>
        </p:nvSpPr>
        <p:spPr bwMode="auto">
          <a:xfrm>
            <a:off x="2063553" y="112663"/>
            <a:ext cx="8315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echo QM in optimal QED cavity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0" y="21085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1" name="Text Box 14"/>
          <p:cNvSpPr txBox="1">
            <a:spLocks noChangeArrowheads="1"/>
          </p:cNvSpPr>
          <p:nvPr/>
        </p:nvSpPr>
        <p:spPr bwMode="auto">
          <a:xfrm>
            <a:off x="9726514" y="4661721"/>
            <a:ext cx="1857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u="sng" dirty="0">
                <a:solidFill>
                  <a:srgbClr val="00B050"/>
                </a:solidFill>
                <a:sym typeface="Symbol"/>
              </a:rPr>
              <a:t>Spectral efficiency </a:t>
            </a:r>
            <a:r>
              <a:rPr lang="en-US" sz="1200" b="1" u="sng" dirty="0" smtClean="0">
                <a:solidFill>
                  <a:srgbClr val="00B050"/>
                </a:solidFill>
                <a:sym typeface="Symbol"/>
              </a:rPr>
              <a:t>of quantum memory</a:t>
            </a:r>
            <a:endParaRPr lang="ru-RU" altLang="ru-RU" sz="1200" b="1" dirty="0">
              <a:solidFill>
                <a:srgbClr val="00B05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564666" y="1184177"/>
            <a:ext cx="7446234" cy="1205128"/>
            <a:chOff x="2717066" y="2906297"/>
            <a:chExt cx="7446234" cy="1205128"/>
          </a:xfrm>
        </p:grpSpPr>
        <p:grpSp>
          <p:nvGrpSpPr>
            <p:cNvPr id="7" name="Группа 400"/>
            <p:cNvGrpSpPr>
              <a:grpSpLocks/>
            </p:cNvGrpSpPr>
            <p:nvPr/>
          </p:nvGrpSpPr>
          <p:grpSpPr bwMode="auto">
            <a:xfrm>
              <a:off x="2717066" y="2966786"/>
              <a:ext cx="6300024" cy="1144639"/>
              <a:chOff x="1187450" y="1503631"/>
              <a:chExt cx="7081012" cy="1381124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187450" y="1590015"/>
                <a:ext cx="4968875" cy="7207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 altLang="ru-RU"/>
              </a:p>
            </p:txBody>
          </p:sp>
          <p:sp>
            <p:nvSpPr>
              <p:cNvPr id="9" name="Freeform 3"/>
              <p:cNvSpPr>
                <a:spLocks/>
              </p:cNvSpPr>
              <p:nvPr/>
            </p:nvSpPr>
            <p:spPr bwMode="auto">
              <a:xfrm>
                <a:off x="5970588" y="1582738"/>
                <a:ext cx="2019300" cy="769937"/>
              </a:xfrm>
              <a:custGeom>
                <a:avLst/>
                <a:gdLst>
                  <a:gd name="T0" fmla="*/ 2147483647 w 3103"/>
                  <a:gd name="T1" fmla="*/ 2147483647 h 2278"/>
                  <a:gd name="T2" fmla="*/ 2147483647 w 3103"/>
                  <a:gd name="T3" fmla="*/ 2147483647 h 2278"/>
                  <a:gd name="T4" fmla="*/ 2147483647 w 3103"/>
                  <a:gd name="T5" fmla="*/ 2147483647 h 2278"/>
                  <a:gd name="T6" fmla="*/ 2147483647 w 3103"/>
                  <a:gd name="T7" fmla="*/ 2147483647 h 2278"/>
                  <a:gd name="T8" fmla="*/ 2147483647 w 3103"/>
                  <a:gd name="T9" fmla="*/ 2147483647 h 2278"/>
                  <a:gd name="T10" fmla="*/ 2147483647 w 3103"/>
                  <a:gd name="T11" fmla="*/ 2147483647 h 2278"/>
                  <a:gd name="T12" fmla="*/ 2147483647 w 3103"/>
                  <a:gd name="T13" fmla="*/ 2147483647 h 2278"/>
                  <a:gd name="T14" fmla="*/ 2147483647 w 3103"/>
                  <a:gd name="T15" fmla="*/ 2147483647 h 2278"/>
                  <a:gd name="T16" fmla="*/ 2147483647 w 3103"/>
                  <a:gd name="T17" fmla="*/ 2147483647 h 2278"/>
                  <a:gd name="T18" fmla="*/ 2147483647 w 3103"/>
                  <a:gd name="T19" fmla="*/ 2147483647 h 2278"/>
                  <a:gd name="T20" fmla="*/ 2147483647 w 3103"/>
                  <a:gd name="T21" fmla="*/ 2147483647 h 2278"/>
                  <a:gd name="T22" fmla="*/ 2147483647 w 3103"/>
                  <a:gd name="T23" fmla="*/ 2147483647 h 2278"/>
                  <a:gd name="T24" fmla="*/ 2147483647 w 3103"/>
                  <a:gd name="T25" fmla="*/ 2147483647 h 2278"/>
                  <a:gd name="T26" fmla="*/ 2147483647 w 3103"/>
                  <a:gd name="T27" fmla="*/ 2147483647 h 2278"/>
                  <a:gd name="T28" fmla="*/ 2147483647 w 3103"/>
                  <a:gd name="T29" fmla="*/ 2147483647 h 2278"/>
                  <a:gd name="T30" fmla="*/ 2147483647 w 3103"/>
                  <a:gd name="T31" fmla="*/ 2147483647 h 2278"/>
                  <a:gd name="T32" fmla="*/ 2147483647 w 3103"/>
                  <a:gd name="T33" fmla="*/ 2147483647 h 2278"/>
                  <a:gd name="T34" fmla="*/ 2147483647 w 3103"/>
                  <a:gd name="T35" fmla="*/ 2147483647 h 22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03"/>
                  <a:gd name="T55" fmla="*/ 0 h 2278"/>
                  <a:gd name="T56" fmla="*/ 3103 w 3103"/>
                  <a:gd name="T57" fmla="*/ 2278 h 22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03" h="2278">
                    <a:moveTo>
                      <a:pt x="131" y="36"/>
                    </a:moveTo>
                    <a:cubicBezTo>
                      <a:pt x="211" y="52"/>
                      <a:pt x="914" y="279"/>
                      <a:pt x="995" y="288"/>
                    </a:cubicBezTo>
                    <a:cubicBezTo>
                      <a:pt x="1302" y="317"/>
                      <a:pt x="1891" y="288"/>
                      <a:pt x="2171" y="258"/>
                    </a:cubicBezTo>
                    <a:cubicBezTo>
                      <a:pt x="2451" y="228"/>
                      <a:pt x="2540" y="149"/>
                      <a:pt x="2675" y="108"/>
                    </a:cubicBezTo>
                    <a:cubicBezTo>
                      <a:pt x="2810" y="67"/>
                      <a:pt x="2925" y="23"/>
                      <a:pt x="2981" y="12"/>
                    </a:cubicBezTo>
                    <a:cubicBezTo>
                      <a:pt x="3041" y="0"/>
                      <a:pt x="2997" y="0"/>
                      <a:pt x="3011" y="42"/>
                    </a:cubicBezTo>
                    <a:cubicBezTo>
                      <a:pt x="3025" y="84"/>
                      <a:pt x="3051" y="84"/>
                      <a:pt x="3065" y="264"/>
                    </a:cubicBezTo>
                    <a:cubicBezTo>
                      <a:pt x="3079" y="444"/>
                      <a:pt x="3103" y="856"/>
                      <a:pt x="3095" y="1122"/>
                    </a:cubicBezTo>
                    <a:cubicBezTo>
                      <a:pt x="3087" y="1388"/>
                      <a:pt x="3036" y="1708"/>
                      <a:pt x="3017" y="1860"/>
                    </a:cubicBezTo>
                    <a:cubicBezTo>
                      <a:pt x="2998" y="2012"/>
                      <a:pt x="2991" y="1991"/>
                      <a:pt x="2981" y="2034"/>
                    </a:cubicBezTo>
                    <a:cubicBezTo>
                      <a:pt x="2971" y="2077"/>
                      <a:pt x="2970" y="2095"/>
                      <a:pt x="2957" y="2118"/>
                    </a:cubicBezTo>
                    <a:cubicBezTo>
                      <a:pt x="2944" y="2141"/>
                      <a:pt x="2994" y="2199"/>
                      <a:pt x="2903" y="2172"/>
                    </a:cubicBezTo>
                    <a:cubicBezTo>
                      <a:pt x="2749" y="2170"/>
                      <a:pt x="2633" y="2010"/>
                      <a:pt x="2411" y="1956"/>
                    </a:cubicBezTo>
                    <a:cubicBezTo>
                      <a:pt x="2189" y="1902"/>
                      <a:pt x="1829" y="1853"/>
                      <a:pt x="1571" y="1848"/>
                    </a:cubicBezTo>
                    <a:cubicBezTo>
                      <a:pt x="1123" y="1844"/>
                      <a:pt x="1098" y="1883"/>
                      <a:pt x="863" y="1926"/>
                    </a:cubicBezTo>
                    <a:cubicBezTo>
                      <a:pt x="628" y="1969"/>
                      <a:pt x="304" y="2278"/>
                      <a:pt x="161" y="2106"/>
                    </a:cubicBezTo>
                    <a:cubicBezTo>
                      <a:pt x="27" y="1934"/>
                      <a:pt x="10" y="1239"/>
                      <a:pt x="5" y="894"/>
                    </a:cubicBezTo>
                    <a:cubicBezTo>
                      <a:pt x="0" y="549"/>
                      <a:pt x="105" y="215"/>
                      <a:pt x="131" y="36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 flipH="1">
                <a:off x="7745413" y="1509713"/>
                <a:ext cx="244475" cy="912812"/>
                <a:chOff x="2772" y="1525"/>
                <a:chExt cx="308" cy="2242"/>
              </a:xfrm>
            </p:grpSpPr>
            <p:sp>
              <p:nvSpPr>
                <p:cNvPr id="181" name="Arc 8"/>
                <p:cNvSpPr>
                  <a:spLocks/>
                </p:cNvSpPr>
                <p:nvPr/>
              </p:nvSpPr>
              <p:spPr bwMode="auto">
                <a:xfrm flipH="1">
                  <a:off x="2772" y="1525"/>
                  <a:ext cx="308" cy="115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2" name="Arc 9"/>
                <p:cNvSpPr>
                  <a:spLocks/>
                </p:cNvSpPr>
                <p:nvPr/>
              </p:nvSpPr>
              <p:spPr bwMode="auto">
                <a:xfrm flipH="1" flipV="1">
                  <a:off x="2772" y="2614"/>
                  <a:ext cx="308" cy="115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5967413" y="1506538"/>
                <a:ext cx="215900" cy="890587"/>
                <a:chOff x="1474" y="1525"/>
                <a:chExt cx="181" cy="2223"/>
              </a:xfrm>
            </p:grpSpPr>
            <p:sp>
              <p:nvSpPr>
                <p:cNvPr id="179" name="Arc 22"/>
                <p:cNvSpPr>
                  <a:spLocks/>
                </p:cNvSpPr>
                <p:nvPr/>
              </p:nvSpPr>
              <p:spPr bwMode="auto">
                <a:xfrm flipH="1">
                  <a:off x="1474" y="1525"/>
                  <a:ext cx="181" cy="11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0" name="Arc 23"/>
                <p:cNvSpPr>
                  <a:spLocks/>
                </p:cNvSpPr>
                <p:nvPr/>
              </p:nvSpPr>
              <p:spPr bwMode="auto">
                <a:xfrm flipH="1" flipV="1">
                  <a:off x="1474" y="2614"/>
                  <a:ext cx="181" cy="11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" name="Группа 217"/>
              <p:cNvGrpSpPr>
                <a:grpSpLocks/>
              </p:cNvGrpSpPr>
              <p:nvPr/>
            </p:nvGrpSpPr>
            <p:grpSpPr bwMode="auto">
              <a:xfrm>
                <a:off x="6715125" y="1787525"/>
                <a:ext cx="593725" cy="261938"/>
                <a:chOff x="6570364" y="1719859"/>
                <a:chExt cx="731590" cy="387598"/>
              </a:xfrm>
            </p:grpSpPr>
            <p:sp>
              <p:nvSpPr>
                <p:cNvPr id="35" name="Rectangle 13"/>
                <p:cNvSpPr>
                  <a:spLocks noChangeArrowheads="1"/>
                </p:cNvSpPr>
                <p:nvPr/>
              </p:nvSpPr>
              <p:spPr bwMode="auto">
                <a:xfrm>
                  <a:off x="6570364" y="1719859"/>
                  <a:ext cx="731590" cy="3875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grpSp>
              <p:nvGrpSpPr>
                <p:cNvPr id="36" name="Group 64"/>
                <p:cNvGrpSpPr>
                  <a:grpSpLocks/>
                </p:cNvGrpSpPr>
                <p:nvPr/>
              </p:nvGrpSpPr>
              <p:grpSpPr bwMode="auto">
                <a:xfrm>
                  <a:off x="6718402" y="1960931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17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175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76" name="AutoShap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77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78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71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72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73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74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37" name="Group 65"/>
                <p:cNvGrpSpPr>
                  <a:grpSpLocks/>
                </p:cNvGrpSpPr>
                <p:nvPr/>
              </p:nvGrpSpPr>
              <p:grpSpPr bwMode="auto">
                <a:xfrm>
                  <a:off x="6833267" y="1949885"/>
                  <a:ext cx="156949" cy="108887"/>
                  <a:chOff x="2699" y="2482"/>
                  <a:chExt cx="317" cy="207"/>
                </a:xfrm>
                <a:solidFill>
                  <a:srgbClr val="FF0000"/>
                </a:solidFill>
              </p:grpSpPr>
              <p:grpSp>
                <p:nvGrpSpPr>
                  <p:cNvPr id="161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166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67" name="AutoShap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68" name="AutoShap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69" name="AutoShap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62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63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5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64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65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38" name="Group 75"/>
                <p:cNvGrpSpPr>
                  <a:grpSpLocks/>
                </p:cNvGrpSpPr>
                <p:nvPr/>
              </p:nvGrpSpPr>
              <p:grpSpPr bwMode="auto">
                <a:xfrm>
                  <a:off x="6650573" y="1825743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152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157" name="AutoShap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58" name="AutoShap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59" name="AutoShap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60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53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54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55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56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39" name="Group 85"/>
                <p:cNvGrpSpPr>
                  <a:grpSpLocks/>
                </p:cNvGrpSpPr>
                <p:nvPr/>
              </p:nvGrpSpPr>
              <p:grpSpPr bwMode="auto">
                <a:xfrm>
                  <a:off x="6756031" y="1786291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143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148" name="AutoShap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49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50" name="AutoShap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51" name="AutoShap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44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45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46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47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40" name="Group 95"/>
                <p:cNvGrpSpPr>
                  <a:grpSpLocks/>
                </p:cNvGrpSpPr>
                <p:nvPr/>
              </p:nvGrpSpPr>
              <p:grpSpPr bwMode="auto">
                <a:xfrm>
                  <a:off x="6892185" y="1822587"/>
                  <a:ext cx="156949" cy="127298"/>
                  <a:chOff x="2699" y="2447"/>
                  <a:chExt cx="317" cy="242"/>
                </a:xfrm>
              </p:grpSpPr>
              <p:grpSp>
                <p:nvGrpSpPr>
                  <p:cNvPr id="134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</p:grpSpPr>
                <p:sp>
                  <p:nvSpPr>
                    <p:cNvPr id="139" name="AutoShap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40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41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42" name="AutoShap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/>
                    </a:p>
                  </p:txBody>
                </p:sp>
              </p:grpSp>
              <p:sp>
                <p:nvSpPr>
                  <p:cNvPr id="135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6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7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138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41" name="Group 105"/>
                <p:cNvGrpSpPr>
                  <a:grpSpLocks/>
                </p:cNvGrpSpPr>
                <p:nvPr/>
              </p:nvGrpSpPr>
              <p:grpSpPr bwMode="auto">
                <a:xfrm>
                  <a:off x="6987741" y="1948307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125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130" name="AutoShap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31" name="AutoShap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32" name="AutoShap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33" name="AutoShap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26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27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28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29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42" name="Group 115"/>
                <p:cNvGrpSpPr>
                  <a:grpSpLocks/>
                </p:cNvGrpSpPr>
                <p:nvPr/>
              </p:nvGrpSpPr>
              <p:grpSpPr bwMode="auto">
                <a:xfrm>
                  <a:off x="6986255" y="1773667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116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121" name="AutoShap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22" name="AutoShap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23" name="AutoShap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24" name="AutoShap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17" name="AutoShape 12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18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19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20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43" name="Group 125"/>
                <p:cNvGrpSpPr>
                  <a:grpSpLocks/>
                </p:cNvGrpSpPr>
                <p:nvPr/>
              </p:nvGrpSpPr>
              <p:grpSpPr bwMode="auto">
                <a:xfrm>
                  <a:off x="7100130" y="1897283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107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112" name="AutoShap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13" name="AutoShap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14" name="AutoShap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15" name="AutoShap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08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9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10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11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44" name="Group 135"/>
                <p:cNvGrpSpPr>
                  <a:grpSpLocks/>
                </p:cNvGrpSpPr>
                <p:nvPr/>
              </p:nvGrpSpPr>
              <p:grpSpPr bwMode="auto">
                <a:xfrm>
                  <a:off x="7124390" y="1762094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98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103" name="AutoShap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04" name="AutoShap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05" name="AutoShap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AutoShap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99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0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1" name="AutoShape 14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02" name="AutoShape 14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45" name="Group 146"/>
                <p:cNvGrpSpPr>
                  <a:grpSpLocks/>
                </p:cNvGrpSpPr>
                <p:nvPr/>
              </p:nvGrpSpPr>
              <p:grpSpPr bwMode="auto">
                <a:xfrm>
                  <a:off x="6863469" y="1747887"/>
                  <a:ext cx="119321" cy="63649"/>
                  <a:chOff x="2775" y="2568"/>
                  <a:chExt cx="241" cy="121"/>
                </a:xfrm>
              </p:grpSpPr>
              <p:sp>
                <p:nvSpPr>
                  <p:cNvPr id="94" name="AutoShape 14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95" name="AutoShape 14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96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  <p:sp>
                <p:nvSpPr>
                  <p:cNvPr id="97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46" name="Group 156"/>
                <p:cNvGrpSpPr>
                  <a:grpSpLocks/>
                </p:cNvGrpSpPr>
                <p:nvPr/>
              </p:nvGrpSpPr>
              <p:grpSpPr bwMode="auto">
                <a:xfrm>
                  <a:off x="6606013" y="1769980"/>
                  <a:ext cx="119321" cy="63649"/>
                  <a:chOff x="2775" y="2568"/>
                  <a:chExt cx="241" cy="121"/>
                </a:xfrm>
                <a:solidFill>
                  <a:srgbClr val="FF0000"/>
                </a:solidFill>
              </p:grpSpPr>
              <p:sp>
                <p:nvSpPr>
                  <p:cNvPr id="90" name="AutoShape 15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91" name="AutoShape 15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92" name="AutoShape 15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93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47" name="AutoShape 161"/>
                <p:cNvSpPr>
                  <a:spLocks noChangeArrowheads="1"/>
                </p:cNvSpPr>
                <p:nvPr/>
              </p:nvSpPr>
              <p:spPr bwMode="auto">
                <a:xfrm>
                  <a:off x="6581753" y="176419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48" name="AutoShape 163"/>
                <p:cNvSpPr>
                  <a:spLocks noChangeArrowheads="1"/>
                </p:cNvSpPr>
                <p:nvPr/>
              </p:nvSpPr>
              <p:spPr bwMode="auto">
                <a:xfrm>
                  <a:off x="6613440" y="1746838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49" name="AutoShape 167"/>
                <p:cNvSpPr>
                  <a:spLocks noChangeArrowheads="1"/>
                </p:cNvSpPr>
                <p:nvPr/>
              </p:nvSpPr>
              <p:spPr bwMode="auto">
                <a:xfrm>
                  <a:off x="6710976" y="1745786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50" name="AutoShape 169"/>
                <p:cNvSpPr>
                  <a:spLocks noChangeArrowheads="1"/>
                </p:cNvSpPr>
                <p:nvPr/>
              </p:nvSpPr>
              <p:spPr bwMode="auto">
                <a:xfrm>
                  <a:off x="6756031" y="1767879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51" name="AutoShape 170"/>
                <p:cNvSpPr>
                  <a:spLocks noChangeArrowheads="1"/>
                </p:cNvSpPr>
                <p:nvPr/>
              </p:nvSpPr>
              <p:spPr bwMode="auto">
                <a:xfrm>
                  <a:off x="6808017" y="1749468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52" name="AutoShape 177"/>
                <p:cNvSpPr>
                  <a:spLocks noChangeArrowheads="1"/>
                </p:cNvSpPr>
                <p:nvPr/>
              </p:nvSpPr>
              <p:spPr bwMode="auto">
                <a:xfrm>
                  <a:off x="7122410" y="1809961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53" name="AutoShape 178"/>
                <p:cNvSpPr>
                  <a:spLocks noChangeArrowheads="1"/>
                </p:cNvSpPr>
                <p:nvPr/>
              </p:nvSpPr>
              <p:spPr bwMode="auto">
                <a:xfrm>
                  <a:off x="6605518" y="1882026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54" name="AutoShape 179"/>
                <p:cNvSpPr>
                  <a:spLocks noChangeArrowheads="1"/>
                </p:cNvSpPr>
                <p:nvPr/>
              </p:nvSpPr>
              <p:spPr bwMode="auto">
                <a:xfrm>
                  <a:off x="6598587" y="192253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55" name="AutoShape 180"/>
                <p:cNvSpPr>
                  <a:spLocks noChangeArrowheads="1"/>
                </p:cNvSpPr>
                <p:nvPr/>
              </p:nvSpPr>
              <p:spPr bwMode="auto">
                <a:xfrm>
                  <a:off x="6650573" y="1904119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56" name="AutoShape 181"/>
                <p:cNvSpPr>
                  <a:spLocks noChangeArrowheads="1"/>
                </p:cNvSpPr>
                <p:nvPr/>
              </p:nvSpPr>
              <p:spPr bwMode="auto">
                <a:xfrm>
                  <a:off x="6583238" y="2024579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57" name="AutoShape 182"/>
                <p:cNvSpPr>
                  <a:spLocks noChangeArrowheads="1"/>
                </p:cNvSpPr>
                <p:nvPr/>
              </p:nvSpPr>
              <p:spPr bwMode="auto">
                <a:xfrm>
                  <a:off x="6585714" y="1821534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58" name="AutoShape 183"/>
                <p:cNvSpPr>
                  <a:spLocks noChangeArrowheads="1"/>
                </p:cNvSpPr>
                <p:nvPr/>
              </p:nvSpPr>
              <p:spPr bwMode="auto">
                <a:xfrm>
                  <a:off x="7234799" y="1744734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59" name="AutoShape 184"/>
                <p:cNvSpPr>
                  <a:spLocks noChangeArrowheads="1"/>
                </p:cNvSpPr>
                <p:nvPr/>
              </p:nvSpPr>
              <p:spPr bwMode="auto">
                <a:xfrm>
                  <a:off x="6612945" y="184047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grpSp>
              <p:nvGrpSpPr>
                <p:cNvPr id="60" name="Group 185"/>
                <p:cNvGrpSpPr>
                  <a:grpSpLocks/>
                </p:cNvGrpSpPr>
                <p:nvPr/>
              </p:nvGrpSpPr>
              <p:grpSpPr bwMode="auto">
                <a:xfrm>
                  <a:off x="6583238" y="1945151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8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86" name="AutoShap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87" name="AutoShap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8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89" name="AutoShap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82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83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2841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84" name="AutoShape 19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85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61" name="AutoShape 197"/>
                <p:cNvSpPr>
                  <a:spLocks noChangeArrowheads="1"/>
                </p:cNvSpPr>
                <p:nvPr/>
              </p:nvSpPr>
              <p:spPr bwMode="auto">
                <a:xfrm>
                  <a:off x="6958034" y="1738948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62" name="AutoShape 199"/>
                <p:cNvSpPr>
                  <a:spLocks noChangeArrowheads="1"/>
                </p:cNvSpPr>
                <p:nvPr/>
              </p:nvSpPr>
              <p:spPr bwMode="auto">
                <a:xfrm>
                  <a:off x="7003089" y="1746838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63" name="AutoShape 200"/>
                <p:cNvSpPr>
                  <a:spLocks noChangeArrowheads="1"/>
                </p:cNvSpPr>
                <p:nvPr/>
              </p:nvSpPr>
              <p:spPr bwMode="auto">
                <a:xfrm>
                  <a:off x="7055075" y="1737896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64" name="AutoShape 204"/>
                <p:cNvSpPr>
                  <a:spLocks noChangeArrowheads="1"/>
                </p:cNvSpPr>
                <p:nvPr/>
              </p:nvSpPr>
              <p:spPr bwMode="auto">
                <a:xfrm>
                  <a:off x="7142214" y="174526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65" name="AutoShape 207"/>
                <p:cNvSpPr>
                  <a:spLocks noChangeArrowheads="1"/>
                </p:cNvSpPr>
                <p:nvPr/>
              </p:nvSpPr>
              <p:spPr bwMode="auto">
                <a:xfrm>
                  <a:off x="6718402" y="207244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66" name="AutoShape 208"/>
                <p:cNvSpPr>
                  <a:spLocks noChangeArrowheads="1"/>
                </p:cNvSpPr>
                <p:nvPr/>
              </p:nvSpPr>
              <p:spPr bwMode="auto">
                <a:xfrm>
                  <a:off x="7100130" y="1762093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67" name="AutoShape 209"/>
                <p:cNvSpPr>
                  <a:spLocks noChangeArrowheads="1"/>
                </p:cNvSpPr>
                <p:nvPr/>
              </p:nvSpPr>
              <p:spPr bwMode="auto">
                <a:xfrm>
                  <a:off x="6628293" y="207244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68" name="AutoShape 210"/>
                <p:cNvSpPr>
                  <a:spLocks noChangeArrowheads="1"/>
                </p:cNvSpPr>
                <p:nvPr/>
              </p:nvSpPr>
              <p:spPr bwMode="auto">
                <a:xfrm>
                  <a:off x="7100130" y="207244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69" name="AutoShape 211"/>
                <p:cNvSpPr>
                  <a:spLocks noChangeArrowheads="1"/>
                </p:cNvSpPr>
                <p:nvPr/>
              </p:nvSpPr>
              <p:spPr bwMode="auto">
                <a:xfrm>
                  <a:off x="6920406" y="206718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0" name="AutoShape 212"/>
                <p:cNvSpPr>
                  <a:spLocks noChangeArrowheads="1"/>
                </p:cNvSpPr>
                <p:nvPr/>
              </p:nvSpPr>
              <p:spPr bwMode="auto">
                <a:xfrm>
                  <a:off x="6972392" y="2048776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1" name="AutoShape 213"/>
                <p:cNvSpPr>
                  <a:spLocks noChangeArrowheads="1"/>
                </p:cNvSpPr>
                <p:nvPr/>
              </p:nvSpPr>
              <p:spPr bwMode="auto">
                <a:xfrm>
                  <a:off x="7257079" y="178629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2" name="AutoShape 214"/>
                <p:cNvSpPr>
                  <a:spLocks noChangeArrowheads="1"/>
                </p:cNvSpPr>
                <p:nvPr/>
              </p:nvSpPr>
              <p:spPr bwMode="auto">
                <a:xfrm>
                  <a:off x="7017447" y="2070869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3" name="AutoShape 217"/>
                <p:cNvSpPr>
                  <a:spLocks noChangeArrowheads="1"/>
                </p:cNvSpPr>
                <p:nvPr/>
              </p:nvSpPr>
              <p:spPr bwMode="auto">
                <a:xfrm>
                  <a:off x="7250147" y="1925686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4" name="AutoShape 218"/>
                <p:cNvSpPr>
                  <a:spLocks noChangeArrowheads="1"/>
                </p:cNvSpPr>
                <p:nvPr/>
              </p:nvSpPr>
              <p:spPr bwMode="auto">
                <a:xfrm>
                  <a:off x="7257079" y="188150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5" name="AutoShape 219"/>
                <p:cNvSpPr>
                  <a:spLocks noChangeArrowheads="1"/>
                </p:cNvSpPr>
                <p:nvPr/>
              </p:nvSpPr>
              <p:spPr bwMode="auto">
                <a:xfrm>
                  <a:off x="7260544" y="2019844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6" name="AutoShape 220"/>
                <p:cNvSpPr>
                  <a:spLocks noChangeArrowheads="1"/>
                </p:cNvSpPr>
                <p:nvPr/>
              </p:nvSpPr>
              <p:spPr bwMode="auto">
                <a:xfrm>
                  <a:off x="7275397" y="1959352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7" name="AutoShape 221"/>
                <p:cNvSpPr>
                  <a:spLocks noChangeArrowheads="1"/>
                </p:cNvSpPr>
                <p:nvPr/>
              </p:nvSpPr>
              <p:spPr bwMode="auto">
                <a:xfrm>
                  <a:off x="7167464" y="2052458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8" name="AutoShape 222"/>
                <p:cNvSpPr>
                  <a:spLocks noChangeArrowheads="1"/>
                </p:cNvSpPr>
                <p:nvPr/>
              </p:nvSpPr>
              <p:spPr bwMode="auto">
                <a:xfrm>
                  <a:off x="7219450" y="203404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79" name="AutoShape 223"/>
                <p:cNvSpPr>
                  <a:spLocks noChangeArrowheads="1"/>
                </p:cNvSpPr>
                <p:nvPr/>
              </p:nvSpPr>
              <p:spPr bwMode="auto">
                <a:xfrm>
                  <a:off x="7212519" y="2074551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80" name="AutoShape 224"/>
                <p:cNvSpPr>
                  <a:spLocks noChangeArrowheads="1"/>
                </p:cNvSpPr>
                <p:nvPr/>
              </p:nvSpPr>
              <p:spPr bwMode="auto">
                <a:xfrm>
                  <a:off x="7264505" y="205614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</p:grpSp>
          <p:sp>
            <p:nvSpPr>
              <p:cNvPr id="13" name="Line 50"/>
              <p:cNvSpPr>
                <a:spLocks noChangeShapeType="1"/>
              </p:cNvSpPr>
              <p:nvPr/>
            </p:nvSpPr>
            <p:spPr bwMode="auto">
              <a:xfrm flipV="1">
                <a:off x="1300163" y="1938338"/>
                <a:ext cx="5400675" cy="42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Группа 188"/>
              <p:cNvGrpSpPr>
                <a:grpSpLocks/>
              </p:cNvGrpSpPr>
              <p:nvPr/>
            </p:nvGrpSpPr>
            <p:grpSpPr bwMode="auto">
              <a:xfrm>
                <a:off x="1638300" y="1503631"/>
                <a:ext cx="4123447" cy="481017"/>
                <a:chOff x="1638300" y="1495424"/>
                <a:chExt cx="4123447" cy="481017"/>
              </a:xfrm>
            </p:grpSpPr>
            <p:sp>
              <p:nvSpPr>
                <p:cNvPr id="33" name="Freeform 12"/>
                <p:cNvSpPr>
                  <a:spLocks/>
                </p:cNvSpPr>
                <p:nvPr/>
              </p:nvSpPr>
              <p:spPr bwMode="auto">
                <a:xfrm flipH="1">
                  <a:off x="1638300" y="1495424"/>
                  <a:ext cx="648004" cy="481017"/>
                </a:xfrm>
                <a:custGeom>
                  <a:avLst/>
                  <a:gdLst>
                    <a:gd name="T0" fmla="*/ 0 w 1716"/>
                    <a:gd name="T1" fmla="*/ 2147483647 h 1047"/>
                    <a:gd name="T2" fmla="*/ 2147483647 w 1716"/>
                    <a:gd name="T3" fmla="*/ 2147483647 h 1047"/>
                    <a:gd name="T4" fmla="*/ 2147483647 w 1716"/>
                    <a:gd name="T5" fmla="*/ 2147483647 h 1047"/>
                    <a:gd name="T6" fmla="*/ 2147483647 w 1716"/>
                    <a:gd name="T7" fmla="*/ 2147483647 h 1047"/>
                    <a:gd name="T8" fmla="*/ 2147483647 w 1716"/>
                    <a:gd name="T9" fmla="*/ 2147483647 h 1047"/>
                    <a:gd name="T10" fmla="*/ 2147483647 w 1716"/>
                    <a:gd name="T11" fmla="*/ 2147483647 h 1047"/>
                    <a:gd name="T12" fmla="*/ 2147483647 w 1716"/>
                    <a:gd name="T13" fmla="*/ 2147483647 h 10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16"/>
                    <a:gd name="T22" fmla="*/ 0 h 1047"/>
                    <a:gd name="T23" fmla="*/ 1716 w 1716"/>
                    <a:gd name="T24" fmla="*/ 1047 h 10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16" h="1047">
                      <a:moveTo>
                        <a:pt x="0" y="1020"/>
                      </a:moveTo>
                      <a:cubicBezTo>
                        <a:pt x="80" y="1014"/>
                        <a:pt x="370" y="1047"/>
                        <a:pt x="480" y="972"/>
                      </a:cubicBezTo>
                      <a:cubicBezTo>
                        <a:pt x="590" y="897"/>
                        <a:pt x="598" y="727"/>
                        <a:pt x="657" y="570"/>
                      </a:cubicBezTo>
                      <a:cubicBezTo>
                        <a:pt x="716" y="413"/>
                        <a:pt x="777" y="0"/>
                        <a:pt x="837" y="30"/>
                      </a:cubicBezTo>
                      <a:cubicBezTo>
                        <a:pt x="897" y="60"/>
                        <a:pt x="961" y="593"/>
                        <a:pt x="1017" y="750"/>
                      </a:cubicBezTo>
                      <a:cubicBezTo>
                        <a:pt x="1073" y="907"/>
                        <a:pt x="1060" y="927"/>
                        <a:pt x="1176" y="972"/>
                      </a:cubicBezTo>
                      <a:cubicBezTo>
                        <a:pt x="1292" y="1017"/>
                        <a:pt x="1604" y="1010"/>
                        <a:pt x="1716" y="1020"/>
                      </a:cubicBezTo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7" name="Группа 489"/>
                <p:cNvGrpSpPr>
                  <a:grpSpLocks/>
                </p:cNvGrpSpPr>
                <p:nvPr/>
              </p:nvGrpSpPr>
              <p:grpSpPr bwMode="auto">
                <a:xfrm>
                  <a:off x="2724150" y="1554163"/>
                  <a:ext cx="648451" cy="415925"/>
                  <a:chOff x="257868" y="1851200"/>
                  <a:chExt cx="648073" cy="445713"/>
                </a:xfrm>
              </p:grpSpPr>
              <p:sp>
                <p:nvSpPr>
                  <p:cNvPr id="31" name="Freeform 12"/>
                  <p:cNvSpPr>
                    <a:spLocks/>
                  </p:cNvSpPr>
                  <p:nvPr/>
                </p:nvSpPr>
                <p:spPr bwMode="auto">
                  <a:xfrm flipH="1">
                    <a:off x="257868" y="1851200"/>
                    <a:ext cx="648073" cy="445713"/>
                  </a:xfrm>
                  <a:custGeom>
                    <a:avLst/>
                    <a:gdLst>
                      <a:gd name="T0" fmla="*/ 0 w 1716"/>
                      <a:gd name="T1" fmla="*/ 2147483647 h 1047"/>
                      <a:gd name="T2" fmla="*/ 2147483647 w 1716"/>
                      <a:gd name="T3" fmla="*/ 2147483647 h 1047"/>
                      <a:gd name="T4" fmla="*/ 2147483647 w 1716"/>
                      <a:gd name="T5" fmla="*/ 2147483647 h 1047"/>
                      <a:gd name="T6" fmla="*/ 2147483647 w 1716"/>
                      <a:gd name="T7" fmla="*/ 2147483647 h 1047"/>
                      <a:gd name="T8" fmla="*/ 2147483647 w 1716"/>
                      <a:gd name="T9" fmla="*/ 2147483647 h 1047"/>
                      <a:gd name="T10" fmla="*/ 2147483647 w 1716"/>
                      <a:gd name="T11" fmla="*/ 2147483647 h 1047"/>
                      <a:gd name="T12" fmla="*/ 2147483647 w 1716"/>
                      <a:gd name="T13" fmla="*/ 2147483647 h 10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16"/>
                      <a:gd name="T22" fmla="*/ 0 h 1047"/>
                      <a:gd name="T23" fmla="*/ 1716 w 1716"/>
                      <a:gd name="T24" fmla="*/ 1047 h 10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16" h="1047">
                        <a:moveTo>
                          <a:pt x="0" y="1020"/>
                        </a:moveTo>
                        <a:cubicBezTo>
                          <a:pt x="80" y="1014"/>
                          <a:pt x="370" y="1047"/>
                          <a:pt x="480" y="972"/>
                        </a:cubicBezTo>
                        <a:cubicBezTo>
                          <a:pt x="590" y="897"/>
                          <a:pt x="598" y="727"/>
                          <a:pt x="657" y="570"/>
                        </a:cubicBezTo>
                        <a:cubicBezTo>
                          <a:pt x="716" y="413"/>
                          <a:pt x="777" y="0"/>
                          <a:pt x="837" y="30"/>
                        </a:cubicBezTo>
                        <a:cubicBezTo>
                          <a:pt x="897" y="60"/>
                          <a:pt x="961" y="593"/>
                          <a:pt x="1017" y="750"/>
                        </a:cubicBezTo>
                        <a:cubicBezTo>
                          <a:pt x="1073" y="907"/>
                          <a:pt x="1060" y="927"/>
                          <a:pt x="1176" y="972"/>
                        </a:cubicBezTo>
                        <a:cubicBezTo>
                          <a:pt x="1292" y="1017"/>
                          <a:pt x="1604" y="1010"/>
                          <a:pt x="1716" y="102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cxnSp>
                <p:nvCxnSpPr>
                  <p:cNvPr id="32" name="Прямая со стрелкой 31"/>
                  <p:cNvCxnSpPr/>
                  <p:nvPr/>
                </p:nvCxnSpPr>
                <p:spPr>
                  <a:xfrm flipH="1">
                    <a:off x="257868" y="1884935"/>
                    <a:ext cx="318714" cy="0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Freeform 12"/>
                <p:cNvSpPr>
                  <a:spLocks/>
                </p:cNvSpPr>
                <p:nvPr/>
              </p:nvSpPr>
              <p:spPr bwMode="auto">
                <a:xfrm flipH="1">
                  <a:off x="5114925" y="1736946"/>
                  <a:ext cx="646822" cy="212504"/>
                </a:xfrm>
                <a:custGeom>
                  <a:avLst/>
                  <a:gdLst>
                    <a:gd name="T0" fmla="*/ 0 w 1716"/>
                    <a:gd name="T1" fmla="*/ 2147483647 h 1047"/>
                    <a:gd name="T2" fmla="*/ 2147483647 w 1716"/>
                    <a:gd name="T3" fmla="*/ 2147483647 h 1047"/>
                    <a:gd name="T4" fmla="*/ 2147483647 w 1716"/>
                    <a:gd name="T5" fmla="*/ 2147483647 h 1047"/>
                    <a:gd name="T6" fmla="*/ 2147483647 w 1716"/>
                    <a:gd name="T7" fmla="*/ 2147483647 h 1047"/>
                    <a:gd name="T8" fmla="*/ 2147483647 w 1716"/>
                    <a:gd name="T9" fmla="*/ 2147483647 h 1047"/>
                    <a:gd name="T10" fmla="*/ 2147483647 w 1716"/>
                    <a:gd name="T11" fmla="*/ 2147483647 h 1047"/>
                    <a:gd name="T12" fmla="*/ 2147483647 w 1716"/>
                    <a:gd name="T13" fmla="*/ 2147483647 h 10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16"/>
                    <a:gd name="T22" fmla="*/ 0 h 1047"/>
                    <a:gd name="T23" fmla="*/ 1716 w 1716"/>
                    <a:gd name="T24" fmla="*/ 1047 h 10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16" h="1047">
                      <a:moveTo>
                        <a:pt x="0" y="1020"/>
                      </a:moveTo>
                      <a:cubicBezTo>
                        <a:pt x="80" y="1014"/>
                        <a:pt x="370" y="1047"/>
                        <a:pt x="480" y="972"/>
                      </a:cubicBezTo>
                      <a:cubicBezTo>
                        <a:pt x="590" y="897"/>
                        <a:pt x="598" y="727"/>
                        <a:pt x="657" y="570"/>
                      </a:cubicBezTo>
                      <a:cubicBezTo>
                        <a:pt x="716" y="413"/>
                        <a:pt x="777" y="0"/>
                        <a:pt x="837" y="30"/>
                      </a:cubicBezTo>
                      <a:cubicBezTo>
                        <a:pt x="897" y="60"/>
                        <a:pt x="961" y="593"/>
                        <a:pt x="1017" y="750"/>
                      </a:cubicBezTo>
                      <a:cubicBezTo>
                        <a:pt x="1073" y="907"/>
                        <a:pt x="1060" y="927"/>
                        <a:pt x="1176" y="972"/>
                      </a:cubicBezTo>
                      <a:cubicBezTo>
                        <a:pt x="1292" y="1017"/>
                        <a:pt x="1604" y="1010"/>
                        <a:pt x="1716" y="1020"/>
                      </a:cubicBezTo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6253286" y="2549158"/>
                <a:ext cx="1415058" cy="315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100" dirty="0">
                    <a:solidFill>
                      <a:srgbClr val="000066"/>
                    </a:solidFill>
                  </a:rPr>
                  <a:t>resonant  atoms</a:t>
                </a:r>
                <a:endParaRPr lang="ru-RU" altLang="ru-RU" sz="110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6" name="Line 53"/>
              <p:cNvSpPr>
                <a:spLocks noChangeShapeType="1"/>
              </p:cNvSpPr>
              <p:nvPr/>
            </p:nvSpPr>
            <p:spPr bwMode="auto">
              <a:xfrm>
                <a:off x="7020272" y="2060848"/>
                <a:ext cx="0" cy="4320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7332358" y="2569096"/>
                <a:ext cx="936104" cy="315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100" dirty="0">
                    <a:solidFill>
                      <a:srgbClr val="000066"/>
                    </a:solidFill>
                  </a:rPr>
                  <a:t>mirror</a:t>
                </a:r>
                <a:endParaRPr lang="ru-RU" altLang="ru-RU" sz="110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0" name="Line 53"/>
              <p:cNvSpPr>
                <a:spLocks noChangeShapeType="1"/>
              </p:cNvSpPr>
              <p:nvPr/>
            </p:nvSpPr>
            <p:spPr bwMode="auto">
              <a:xfrm>
                <a:off x="7817966" y="2333898"/>
                <a:ext cx="39267" cy="215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2123728" y="2440480"/>
                <a:ext cx="2088232" cy="334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200" dirty="0">
                    <a:solidFill>
                      <a:srgbClr val="FF0000"/>
                    </a:solidFill>
                  </a:rPr>
                  <a:t>Echo photons</a:t>
                </a:r>
                <a:endParaRPr lang="ru-RU" altLang="ru-RU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Line 53"/>
              <p:cNvSpPr>
                <a:spLocks noChangeShapeType="1"/>
              </p:cNvSpPr>
              <p:nvPr/>
            </p:nvSpPr>
            <p:spPr bwMode="auto">
              <a:xfrm>
                <a:off x="3059832" y="2025589"/>
                <a:ext cx="0" cy="4320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53"/>
              <p:cNvSpPr>
                <a:spLocks noChangeShapeType="1"/>
              </p:cNvSpPr>
              <p:nvPr/>
            </p:nvSpPr>
            <p:spPr bwMode="auto">
              <a:xfrm flipH="1">
                <a:off x="3733745" y="1940963"/>
                <a:ext cx="1656184" cy="50405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53"/>
              <p:cNvSpPr>
                <a:spLocks noChangeShapeType="1"/>
              </p:cNvSpPr>
              <p:nvPr/>
            </p:nvSpPr>
            <p:spPr bwMode="auto">
              <a:xfrm>
                <a:off x="1990679" y="2030225"/>
                <a:ext cx="720080" cy="4320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H="1" flipV="1">
              <a:off x="9189026" y="3383964"/>
              <a:ext cx="252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Line 53"/>
            <p:cNvSpPr>
              <a:spLocks noChangeShapeType="1"/>
            </p:cNvSpPr>
            <p:nvPr/>
          </p:nvSpPr>
          <p:spPr bwMode="auto">
            <a:xfrm>
              <a:off x="9606813" y="3377694"/>
              <a:ext cx="36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Text Box 14"/>
            <p:cNvSpPr txBox="1">
              <a:spLocks noChangeArrowheads="1"/>
            </p:cNvSpPr>
            <p:nvPr/>
          </p:nvSpPr>
          <p:spPr bwMode="auto">
            <a:xfrm>
              <a:off x="8904313" y="3842400"/>
              <a:ext cx="125898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100" dirty="0">
                  <a:solidFill>
                    <a:srgbClr val="000066"/>
                  </a:solidFill>
                </a:rPr>
                <a:t>cavity mode</a:t>
              </a:r>
              <a:endParaRPr lang="ru-RU" altLang="ru-RU" sz="1100" dirty="0">
                <a:solidFill>
                  <a:srgbClr val="000066"/>
                </a:solidFill>
              </a:endParaRPr>
            </a:p>
          </p:txBody>
        </p:sp>
        <p:sp>
          <p:nvSpPr>
            <p:cNvPr id="228" name="Rectangle 85"/>
            <p:cNvSpPr>
              <a:spLocks noChangeArrowheads="1"/>
            </p:cNvSpPr>
            <p:nvPr/>
          </p:nvSpPr>
          <p:spPr bwMode="auto">
            <a:xfrm>
              <a:off x="9552385" y="2978304"/>
              <a:ext cx="4539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ru-RU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ru-RU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</a:t>
              </a:r>
            </a:p>
          </p:txBody>
        </p:sp>
        <p:cxnSp>
          <p:nvCxnSpPr>
            <p:cNvPr id="235" name="Прямая со стрелкой 234"/>
            <p:cNvCxnSpPr/>
            <p:nvPr/>
          </p:nvCxnSpPr>
          <p:spPr bwMode="auto">
            <a:xfrm flipH="1">
              <a:off x="3075857" y="3088766"/>
              <a:ext cx="28372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Прямая со стрелкой 235"/>
            <p:cNvCxnSpPr/>
            <p:nvPr/>
          </p:nvCxnSpPr>
          <p:spPr bwMode="auto">
            <a:xfrm flipH="1">
              <a:off x="6172314" y="3203066"/>
              <a:ext cx="28372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2" name="Группа 251"/>
            <p:cNvGrpSpPr/>
            <p:nvPr/>
          </p:nvGrpSpPr>
          <p:grpSpPr>
            <a:xfrm>
              <a:off x="6691670" y="3488944"/>
              <a:ext cx="545583" cy="410224"/>
              <a:chOff x="5167669" y="1995424"/>
              <a:chExt cx="545583" cy="410224"/>
            </a:xfrm>
          </p:grpSpPr>
          <p:sp>
            <p:nvSpPr>
              <p:cNvPr id="253" name="Rectangle 85"/>
              <p:cNvSpPr>
                <a:spLocks noChangeArrowheads="1"/>
              </p:cNvSpPr>
              <p:nvPr/>
            </p:nvSpPr>
            <p:spPr bwMode="auto">
              <a:xfrm>
                <a:off x="5167669" y="2005538"/>
                <a:ext cx="45397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ru-RU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ru-RU" sz="20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</a:t>
                </a:r>
              </a:p>
            </p:txBody>
          </p:sp>
          <p:sp>
            <p:nvSpPr>
              <p:cNvPr id="254" name="Двойная стрелка влево/вправо 253"/>
              <p:cNvSpPr/>
              <p:nvPr/>
            </p:nvSpPr>
            <p:spPr>
              <a:xfrm>
                <a:off x="5266853" y="1995424"/>
                <a:ext cx="446399" cy="122191"/>
              </a:xfrm>
              <a:prstGeom prst="left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5" name="Freeform 12"/>
            <p:cNvSpPr>
              <a:spLocks/>
            </p:cNvSpPr>
            <p:nvPr/>
          </p:nvSpPr>
          <p:spPr bwMode="auto">
            <a:xfrm>
              <a:off x="9264352" y="2906297"/>
              <a:ext cx="516256" cy="866747"/>
            </a:xfrm>
            <a:custGeom>
              <a:avLst/>
              <a:gdLst>
                <a:gd name="T0" fmla="*/ 0 w 1539"/>
                <a:gd name="T1" fmla="*/ 2147483647 h 1126"/>
                <a:gd name="T2" fmla="*/ 2147483647 w 1539"/>
                <a:gd name="T3" fmla="*/ 2147483647 h 1126"/>
                <a:gd name="T4" fmla="*/ 2147483647 w 1539"/>
                <a:gd name="T5" fmla="*/ 2147483647 h 1126"/>
                <a:gd name="T6" fmla="*/ 2147483647 w 1539"/>
                <a:gd name="T7" fmla="*/ 2147483647 h 1126"/>
                <a:gd name="T8" fmla="*/ 2147483647 w 1539"/>
                <a:gd name="T9" fmla="*/ 2147483647 h 1126"/>
                <a:gd name="T10" fmla="*/ 2147483647 w 1539"/>
                <a:gd name="T11" fmla="*/ 2147483647 h 1126"/>
                <a:gd name="T12" fmla="*/ 2147483647 w 1539"/>
                <a:gd name="T13" fmla="*/ 2147483647 h 1126"/>
                <a:gd name="T14" fmla="*/ 2147483647 w 1539"/>
                <a:gd name="T15" fmla="*/ 2147483647 h 1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9"/>
                <a:gd name="T25" fmla="*/ 0 h 1126"/>
                <a:gd name="T26" fmla="*/ 1539 w 1539"/>
                <a:gd name="T27" fmla="*/ 1126 h 1126"/>
                <a:gd name="connsiteX0" fmla="*/ 0 w 10000"/>
                <a:gd name="connsiteY0" fmla="*/ 14081 h 14081"/>
                <a:gd name="connsiteX1" fmla="*/ 2040 w 10000"/>
                <a:gd name="connsiteY1" fmla="*/ 11488 h 14081"/>
                <a:gd name="connsiteX2" fmla="*/ 3372 w 10000"/>
                <a:gd name="connsiteY2" fmla="*/ 6825 h 14081"/>
                <a:gd name="connsiteX3" fmla="*/ 4340 w 10000"/>
                <a:gd name="connsiteY3" fmla="*/ 4916 h 14081"/>
                <a:gd name="connsiteX4" fmla="*/ 5348 w 10000"/>
                <a:gd name="connsiteY4" fmla="*/ 2 h 14081"/>
                <a:gd name="connsiteX5" fmla="*/ 6855 w 10000"/>
                <a:gd name="connsiteY5" fmla="*/ 5662 h 14081"/>
                <a:gd name="connsiteX6" fmla="*/ 8363 w 10000"/>
                <a:gd name="connsiteY6" fmla="*/ 10937 h 14081"/>
                <a:gd name="connsiteX7" fmla="*/ 10000 w 10000"/>
                <a:gd name="connsiteY7" fmla="*/ 13664 h 14081"/>
                <a:gd name="connsiteX0" fmla="*/ 0 w 10000"/>
                <a:gd name="connsiteY0" fmla="*/ 14201 h 14201"/>
                <a:gd name="connsiteX1" fmla="*/ 2040 w 10000"/>
                <a:gd name="connsiteY1" fmla="*/ 11608 h 14201"/>
                <a:gd name="connsiteX2" fmla="*/ 3372 w 10000"/>
                <a:gd name="connsiteY2" fmla="*/ 6945 h 14201"/>
                <a:gd name="connsiteX3" fmla="*/ 4340 w 10000"/>
                <a:gd name="connsiteY3" fmla="*/ 5036 h 14201"/>
                <a:gd name="connsiteX4" fmla="*/ 5348 w 10000"/>
                <a:gd name="connsiteY4" fmla="*/ 122 h 14201"/>
                <a:gd name="connsiteX5" fmla="*/ 6126 w 10000"/>
                <a:gd name="connsiteY5" fmla="*/ 1729 h 14201"/>
                <a:gd name="connsiteX6" fmla="*/ 8363 w 10000"/>
                <a:gd name="connsiteY6" fmla="*/ 11057 h 14201"/>
                <a:gd name="connsiteX7" fmla="*/ 10000 w 10000"/>
                <a:gd name="connsiteY7" fmla="*/ 13784 h 14201"/>
                <a:gd name="connsiteX0" fmla="*/ 0 w 10000"/>
                <a:gd name="connsiteY0" fmla="*/ 14084 h 14084"/>
                <a:gd name="connsiteX1" fmla="*/ 2040 w 10000"/>
                <a:gd name="connsiteY1" fmla="*/ 11491 h 14084"/>
                <a:gd name="connsiteX2" fmla="*/ 3372 w 10000"/>
                <a:gd name="connsiteY2" fmla="*/ 6828 h 14084"/>
                <a:gd name="connsiteX3" fmla="*/ 4249 w 10000"/>
                <a:gd name="connsiteY3" fmla="*/ 2067 h 14084"/>
                <a:gd name="connsiteX4" fmla="*/ 5348 w 10000"/>
                <a:gd name="connsiteY4" fmla="*/ 5 h 14084"/>
                <a:gd name="connsiteX5" fmla="*/ 6126 w 10000"/>
                <a:gd name="connsiteY5" fmla="*/ 1612 h 14084"/>
                <a:gd name="connsiteX6" fmla="*/ 8363 w 10000"/>
                <a:gd name="connsiteY6" fmla="*/ 10940 h 14084"/>
                <a:gd name="connsiteX7" fmla="*/ 10000 w 10000"/>
                <a:gd name="connsiteY7" fmla="*/ 13667 h 14084"/>
                <a:gd name="connsiteX0" fmla="*/ 0 w 10000"/>
                <a:gd name="connsiteY0" fmla="*/ 14093 h 14093"/>
                <a:gd name="connsiteX1" fmla="*/ 2040 w 10000"/>
                <a:gd name="connsiteY1" fmla="*/ 11500 h 14093"/>
                <a:gd name="connsiteX2" fmla="*/ 3372 w 10000"/>
                <a:gd name="connsiteY2" fmla="*/ 6837 h 14093"/>
                <a:gd name="connsiteX3" fmla="*/ 4249 w 10000"/>
                <a:gd name="connsiteY3" fmla="*/ 2076 h 14093"/>
                <a:gd name="connsiteX4" fmla="*/ 5348 w 10000"/>
                <a:gd name="connsiteY4" fmla="*/ 14 h 14093"/>
                <a:gd name="connsiteX5" fmla="*/ 6491 w 10000"/>
                <a:gd name="connsiteY5" fmla="*/ 1321 h 14093"/>
                <a:gd name="connsiteX6" fmla="*/ 8363 w 10000"/>
                <a:gd name="connsiteY6" fmla="*/ 10949 h 14093"/>
                <a:gd name="connsiteX7" fmla="*/ 10000 w 10000"/>
                <a:gd name="connsiteY7" fmla="*/ 13676 h 14093"/>
                <a:gd name="connsiteX0" fmla="*/ 0 w 10000"/>
                <a:gd name="connsiteY0" fmla="*/ 14515 h 14515"/>
                <a:gd name="connsiteX1" fmla="*/ 2040 w 10000"/>
                <a:gd name="connsiteY1" fmla="*/ 11922 h 14515"/>
                <a:gd name="connsiteX2" fmla="*/ 3372 w 10000"/>
                <a:gd name="connsiteY2" fmla="*/ 7259 h 14515"/>
                <a:gd name="connsiteX3" fmla="*/ 4249 w 10000"/>
                <a:gd name="connsiteY3" fmla="*/ 2498 h 14515"/>
                <a:gd name="connsiteX4" fmla="*/ 5348 w 10000"/>
                <a:gd name="connsiteY4" fmla="*/ 436 h 14515"/>
                <a:gd name="connsiteX5" fmla="*/ 6035 w 10000"/>
                <a:gd name="connsiteY5" fmla="*/ 392 h 14515"/>
                <a:gd name="connsiteX6" fmla="*/ 8363 w 10000"/>
                <a:gd name="connsiteY6" fmla="*/ 11371 h 14515"/>
                <a:gd name="connsiteX7" fmla="*/ 10000 w 10000"/>
                <a:gd name="connsiteY7" fmla="*/ 14098 h 14515"/>
                <a:gd name="connsiteX0" fmla="*/ 0 w 10000"/>
                <a:gd name="connsiteY0" fmla="*/ 14613 h 14613"/>
                <a:gd name="connsiteX1" fmla="*/ 2040 w 10000"/>
                <a:gd name="connsiteY1" fmla="*/ 12020 h 14613"/>
                <a:gd name="connsiteX2" fmla="*/ 3372 w 10000"/>
                <a:gd name="connsiteY2" fmla="*/ 7357 h 14613"/>
                <a:gd name="connsiteX3" fmla="*/ 4796 w 10000"/>
                <a:gd name="connsiteY3" fmla="*/ 495 h 14613"/>
                <a:gd name="connsiteX4" fmla="*/ 5348 w 10000"/>
                <a:gd name="connsiteY4" fmla="*/ 534 h 14613"/>
                <a:gd name="connsiteX5" fmla="*/ 6035 w 10000"/>
                <a:gd name="connsiteY5" fmla="*/ 490 h 14613"/>
                <a:gd name="connsiteX6" fmla="*/ 8363 w 10000"/>
                <a:gd name="connsiteY6" fmla="*/ 11469 h 14613"/>
                <a:gd name="connsiteX7" fmla="*/ 10000 w 10000"/>
                <a:gd name="connsiteY7" fmla="*/ 14196 h 14613"/>
                <a:gd name="connsiteX0" fmla="*/ 0 w 10000"/>
                <a:gd name="connsiteY0" fmla="*/ 14618 h 14618"/>
                <a:gd name="connsiteX1" fmla="*/ 2040 w 10000"/>
                <a:gd name="connsiteY1" fmla="*/ 12025 h 14618"/>
                <a:gd name="connsiteX2" fmla="*/ 3372 w 10000"/>
                <a:gd name="connsiteY2" fmla="*/ 7362 h 14618"/>
                <a:gd name="connsiteX3" fmla="*/ 4796 w 10000"/>
                <a:gd name="connsiteY3" fmla="*/ 500 h 14618"/>
                <a:gd name="connsiteX4" fmla="*/ 5348 w 10000"/>
                <a:gd name="connsiteY4" fmla="*/ 539 h 14618"/>
                <a:gd name="connsiteX5" fmla="*/ 6035 w 10000"/>
                <a:gd name="connsiteY5" fmla="*/ 645 h 14618"/>
                <a:gd name="connsiteX6" fmla="*/ 8363 w 10000"/>
                <a:gd name="connsiteY6" fmla="*/ 11474 h 14618"/>
                <a:gd name="connsiteX7" fmla="*/ 10000 w 10000"/>
                <a:gd name="connsiteY7" fmla="*/ 14201 h 14618"/>
                <a:gd name="connsiteX0" fmla="*/ 0 w 10000"/>
                <a:gd name="connsiteY0" fmla="*/ 14676 h 14676"/>
                <a:gd name="connsiteX1" fmla="*/ 2040 w 10000"/>
                <a:gd name="connsiteY1" fmla="*/ 12083 h 14676"/>
                <a:gd name="connsiteX2" fmla="*/ 3372 w 10000"/>
                <a:gd name="connsiteY2" fmla="*/ 7420 h 14676"/>
                <a:gd name="connsiteX3" fmla="*/ 4796 w 10000"/>
                <a:gd name="connsiteY3" fmla="*/ 558 h 14676"/>
                <a:gd name="connsiteX4" fmla="*/ 5348 w 10000"/>
                <a:gd name="connsiteY4" fmla="*/ 597 h 14676"/>
                <a:gd name="connsiteX5" fmla="*/ 6035 w 10000"/>
                <a:gd name="connsiteY5" fmla="*/ 253 h 14676"/>
                <a:gd name="connsiteX6" fmla="*/ 8363 w 10000"/>
                <a:gd name="connsiteY6" fmla="*/ 11532 h 14676"/>
                <a:gd name="connsiteX7" fmla="*/ 10000 w 10000"/>
                <a:gd name="connsiteY7" fmla="*/ 14259 h 14676"/>
                <a:gd name="connsiteX0" fmla="*/ 0 w 10000"/>
                <a:gd name="connsiteY0" fmla="*/ 14987 h 14987"/>
                <a:gd name="connsiteX1" fmla="*/ 2040 w 10000"/>
                <a:gd name="connsiteY1" fmla="*/ 12394 h 14987"/>
                <a:gd name="connsiteX2" fmla="*/ 3372 w 10000"/>
                <a:gd name="connsiteY2" fmla="*/ 7731 h 14987"/>
                <a:gd name="connsiteX3" fmla="*/ 4796 w 10000"/>
                <a:gd name="connsiteY3" fmla="*/ 869 h 14987"/>
                <a:gd name="connsiteX4" fmla="*/ 5348 w 10000"/>
                <a:gd name="connsiteY4" fmla="*/ 64 h 14987"/>
                <a:gd name="connsiteX5" fmla="*/ 6035 w 10000"/>
                <a:gd name="connsiteY5" fmla="*/ 564 h 14987"/>
                <a:gd name="connsiteX6" fmla="*/ 8363 w 10000"/>
                <a:gd name="connsiteY6" fmla="*/ 11843 h 14987"/>
                <a:gd name="connsiteX7" fmla="*/ 10000 w 10000"/>
                <a:gd name="connsiteY7" fmla="*/ 14570 h 14987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403 w 10000"/>
                <a:gd name="connsiteY6" fmla="*/ 7434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249 w 10000"/>
                <a:gd name="connsiteY6" fmla="*/ 7518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11077 w 11077"/>
                <a:gd name="connsiteY8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916 w 11077"/>
                <a:gd name="connsiteY8" fmla="*/ 13851 h 15144"/>
                <a:gd name="connsiteX9" fmla="*/ 11077 w 11077"/>
                <a:gd name="connsiteY9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660 w 11077"/>
                <a:gd name="connsiteY8" fmla="*/ 14442 h 15144"/>
                <a:gd name="connsiteX9" fmla="*/ 11077 w 11077"/>
                <a:gd name="connsiteY9" fmla="*/ 15065 h 15144"/>
                <a:gd name="connsiteX0" fmla="*/ 0 w 10359"/>
                <a:gd name="connsiteY0" fmla="*/ 15144 h 15149"/>
                <a:gd name="connsiteX1" fmla="*/ 2040 w 10359"/>
                <a:gd name="connsiteY1" fmla="*/ 12551 h 15149"/>
                <a:gd name="connsiteX2" fmla="*/ 3372 w 10359"/>
                <a:gd name="connsiteY2" fmla="*/ 7888 h 15149"/>
                <a:gd name="connsiteX3" fmla="*/ 4796 w 10359"/>
                <a:gd name="connsiteY3" fmla="*/ 1026 h 15149"/>
                <a:gd name="connsiteX4" fmla="*/ 5348 w 10359"/>
                <a:gd name="connsiteY4" fmla="*/ 221 h 15149"/>
                <a:gd name="connsiteX5" fmla="*/ 6035 w 10359"/>
                <a:gd name="connsiteY5" fmla="*/ 721 h 15149"/>
                <a:gd name="connsiteX6" fmla="*/ 7249 w 10359"/>
                <a:gd name="connsiteY6" fmla="*/ 7518 h 15149"/>
                <a:gd name="connsiteX7" fmla="*/ 8363 w 10359"/>
                <a:gd name="connsiteY7" fmla="*/ 12000 h 15149"/>
                <a:gd name="connsiteX8" fmla="*/ 9660 w 10359"/>
                <a:gd name="connsiteY8" fmla="*/ 14442 h 15149"/>
                <a:gd name="connsiteX9" fmla="*/ 10359 w 10359"/>
                <a:gd name="connsiteY9" fmla="*/ 15149 h 15149"/>
                <a:gd name="connsiteX0" fmla="*/ 0 w 10359"/>
                <a:gd name="connsiteY0" fmla="*/ 15361 h 15366"/>
                <a:gd name="connsiteX1" fmla="*/ 2040 w 10359"/>
                <a:gd name="connsiteY1" fmla="*/ 12768 h 15366"/>
                <a:gd name="connsiteX2" fmla="*/ 3372 w 10359"/>
                <a:gd name="connsiteY2" fmla="*/ 8105 h 15366"/>
                <a:gd name="connsiteX3" fmla="*/ 4796 w 10359"/>
                <a:gd name="connsiteY3" fmla="*/ 1243 h 15366"/>
                <a:gd name="connsiteX4" fmla="*/ 5485 w 10359"/>
                <a:gd name="connsiteY4" fmla="*/ 63 h 15366"/>
                <a:gd name="connsiteX5" fmla="*/ 6035 w 10359"/>
                <a:gd name="connsiteY5" fmla="*/ 938 h 15366"/>
                <a:gd name="connsiteX6" fmla="*/ 7249 w 10359"/>
                <a:gd name="connsiteY6" fmla="*/ 7735 h 15366"/>
                <a:gd name="connsiteX7" fmla="*/ 8363 w 10359"/>
                <a:gd name="connsiteY7" fmla="*/ 12217 h 15366"/>
                <a:gd name="connsiteX8" fmla="*/ 9660 w 10359"/>
                <a:gd name="connsiteY8" fmla="*/ 14659 h 15366"/>
                <a:gd name="connsiteX9" fmla="*/ 10359 w 10359"/>
                <a:gd name="connsiteY9" fmla="*/ 15366 h 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9" h="15366">
                  <a:moveTo>
                    <a:pt x="0" y="15361"/>
                  </a:moveTo>
                  <a:cubicBezTo>
                    <a:pt x="520" y="15308"/>
                    <a:pt x="1481" y="13976"/>
                    <a:pt x="2040" y="12768"/>
                  </a:cubicBezTo>
                  <a:cubicBezTo>
                    <a:pt x="2599" y="11560"/>
                    <a:pt x="2913" y="10026"/>
                    <a:pt x="3372" y="8105"/>
                  </a:cubicBezTo>
                  <a:cubicBezTo>
                    <a:pt x="3831" y="6184"/>
                    <a:pt x="4444" y="2583"/>
                    <a:pt x="4796" y="1243"/>
                  </a:cubicBezTo>
                  <a:cubicBezTo>
                    <a:pt x="5148" y="-97"/>
                    <a:pt x="5279" y="114"/>
                    <a:pt x="5485" y="63"/>
                  </a:cubicBezTo>
                  <a:cubicBezTo>
                    <a:pt x="5691" y="12"/>
                    <a:pt x="5693" y="-264"/>
                    <a:pt x="6035" y="938"/>
                  </a:cubicBezTo>
                  <a:cubicBezTo>
                    <a:pt x="6377" y="2140"/>
                    <a:pt x="6861" y="5855"/>
                    <a:pt x="7249" y="7735"/>
                  </a:cubicBezTo>
                  <a:cubicBezTo>
                    <a:pt x="7637" y="9615"/>
                    <a:pt x="7919" y="11162"/>
                    <a:pt x="8363" y="12217"/>
                  </a:cubicBezTo>
                  <a:cubicBezTo>
                    <a:pt x="8808" y="13273"/>
                    <a:pt x="9208" y="14148"/>
                    <a:pt x="9660" y="14659"/>
                  </a:cubicBezTo>
                  <a:cubicBezTo>
                    <a:pt x="10112" y="15170"/>
                    <a:pt x="10166" y="15164"/>
                    <a:pt x="10359" y="15366"/>
                  </a:cubicBezTo>
                </a:path>
              </a:pathLst>
            </a:custGeom>
            <a:gradFill>
              <a:gsLst>
                <a:gs pos="0">
                  <a:srgbClr val="FF0000"/>
                </a:gs>
                <a:gs pos="37000">
                  <a:srgbClr val="FF0000"/>
                </a:gs>
                <a:gs pos="69000">
                  <a:srgbClr val="FFC000"/>
                </a:gs>
                <a:gs pos="100000">
                  <a:srgbClr val="CCFF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7" name="Группа 336"/>
          <p:cNvGrpSpPr/>
          <p:nvPr/>
        </p:nvGrpSpPr>
        <p:grpSpPr>
          <a:xfrm>
            <a:off x="3960852" y="2898716"/>
            <a:ext cx="4191032" cy="712469"/>
            <a:chOff x="5379688" y="1283971"/>
            <a:chExt cx="4191032" cy="712469"/>
          </a:xfrm>
        </p:grpSpPr>
        <p:graphicFrame>
          <p:nvGraphicFramePr>
            <p:cNvPr id="338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6385388" y="1417319"/>
            <a:ext cx="3072266" cy="499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9" name="Уравнение" r:id="rId9" imgW="2946240" imgH="482400" progId="Equation.3">
                    <p:embed/>
                  </p:oleObj>
                </mc:Choice>
                <mc:Fallback>
                  <p:oleObj name="Уравнение" r:id="rId9" imgW="294624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5388" y="1417319"/>
                          <a:ext cx="3072266" cy="4993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9" name="Скругленный прямоугольник 338"/>
            <p:cNvSpPr/>
            <p:nvPr/>
          </p:nvSpPr>
          <p:spPr>
            <a:xfrm>
              <a:off x="5379688" y="1283971"/>
              <a:ext cx="4191032" cy="712469"/>
            </a:xfrm>
            <a:prstGeom prst="roundRect">
              <a:avLst>
                <a:gd name="adj" fmla="val 1115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0" name="Прямая соединительная линия 339"/>
            <p:cNvCxnSpPr/>
            <p:nvPr/>
          </p:nvCxnSpPr>
          <p:spPr>
            <a:xfrm flipV="1">
              <a:off x="8275320" y="1815346"/>
              <a:ext cx="443865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Прямоугольник 340"/>
            <p:cNvSpPr/>
            <p:nvPr/>
          </p:nvSpPr>
          <p:spPr>
            <a:xfrm>
              <a:off x="5516880" y="1306175"/>
              <a:ext cx="929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ru-RU" b="1" dirty="0">
                  <a:solidFill>
                    <a:srgbClr val="FF0000"/>
                  </a:solidFill>
                </a:rPr>
                <a:t>(CRIB)</a:t>
              </a:r>
              <a:r>
                <a:rPr lang="en-US" altLang="ru-RU" b="1" dirty="0"/>
                <a:t> </a:t>
              </a:r>
            </a:p>
            <a:p>
              <a:r>
                <a:rPr lang="en-US" altLang="ru-RU" b="1" dirty="0" smtClean="0">
                  <a:solidFill>
                    <a:srgbClr val="FF0000"/>
                  </a:solidFill>
                </a:rPr>
                <a:t> (</a:t>
              </a:r>
              <a:r>
                <a:rPr lang="en-US" altLang="ru-RU" b="1" dirty="0">
                  <a:solidFill>
                    <a:srgbClr val="FF0000"/>
                  </a:solidFill>
                </a:rPr>
                <a:t>AFC)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5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/>
          <p:nvPr/>
        </p:nvSpPr>
        <p:spPr>
          <a:xfrm>
            <a:off x="1703513" y="343299"/>
            <a:ext cx="8928992" cy="43092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54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10272714" y="3704550"/>
            <a:ext cx="359791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n-US"/>
            </a:defPPr>
            <a:lvl1pPr marL="0" algn="ctr" defTabSz="457148" rtl="0" eaLnBrk="1" latinLnBrk="0" hangingPunct="1">
              <a:defRPr sz="800" kern="1200">
                <a:solidFill>
                  <a:srgbClr val="1B2A3A"/>
                </a:solidFill>
                <a:latin typeface="+mn-lt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/>
              <a:pPr/>
              <a:t>39</a:t>
            </a:fld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44073" y="2060849"/>
            <a:ext cx="3254323" cy="406815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351"/>
          <p:cNvSpPr txBox="1">
            <a:spLocks noChangeArrowheads="1"/>
          </p:cNvSpPr>
          <p:nvPr/>
        </p:nvSpPr>
        <p:spPr bwMode="auto">
          <a:xfrm>
            <a:off x="1703513" y="980729"/>
            <a:ext cx="8928992" cy="984885"/>
          </a:xfrm>
          <a:prstGeom prst="rect">
            <a:avLst/>
          </a:prstGeom>
          <a:solidFill>
            <a:srgbClr val="FF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1400" b="1" u="sng" dirty="0" err="1"/>
              <a:t>Fabry</a:t>
            </a:r>
            <a:r>
              <a:rPr lang="en-US" altLang="ru-RU" sz="1400" b="1" u="sng" dirty="0"/>
              <a:t>-Perot cavity </a:t>
            </a:r>
            <a:r>
              <a:rPr lang="en-US" altLang="ru-RU" sz="1600" b="1" dirty="0">
                <a:solidFill>
                  <a:srgbClr val="0000FF"/>
                </a:solidFill>
              </a:rPr>
              <a:t>(on crystal  surfaces) </a:t>
            </a:r>
            <a:r>
              <a:rPr lang="en-US" altLang="ru-RU" sz="1400" b="1" dirty="0"/>
              <a:t>0.05 % Pr3+ : Y2SiO5) :</a:t>
            </a:r>
          </a:p>
          <a:p>
            <a:r>
              <a:rPr lang="en-US" altLang="ru-RU" sz="1400" b="1" dirty="0" err="1"/>
              <a:t>Sabooni</a:t>
            </a:r>
            <a:r>
              <a:rPr lang="en-US" altLang="ru-RU" sz="1400" b="1" dirty="0"/>
              <a:t> M., Li Q., Kroll S and </a:t>
            </a:r>
            <a:r>
              <a:rPr lang="en-US" altLang="ru-RU" sz="1400" b="1" dirty="0" err="1"/>
              <a:t>Rippe</a:t>
            </a:r>
            <a:r>
              <a:rPr lang="en-US" altLang="ru-RU" sz="1400" b="1" dirty="0"/>
              <a:t> L. Phys. Rev. Lett. 110 133604 (2013) </a:t>
            </a:r>
            <a:endParaRPr lang="ru-RU" altLang="ru-RU" sz="1400" b="1" dirty="0"/>
          </a:p>
          <a:p>
            <a:r>
              <a:rPr lang="en-US" altLang="ru-RU" sz="1400" b="1" dirty="0" err="1"/>
              <a:t>Sabooni</a:t>
            </a:r>
            <a:r>
              <a:rPr lang="en-US" altLang="ru-RU" sz="1400" b="1" dirty="0"/>
              <a:t> M., </a:t>
            </a:r>
            <a:r>
              <a:rPr lang="en-US" altLang="ru-RU" sz="1400" b="1" dirty="0" err="1"/>
              <a:t>Kometa</a:t>
            </a:r>
            <a:r>
              <a:rPr lang="en-US" altLang="ru-RU" sz="1400" b="1" dirty="0"/>
              <a:t> S.T., </a:t>
            </a:r>
            <a:r>
              <a:rPr lang="en-US" altLang="ru-RU" sz="1400" b="1" dirty="0" err="1"/>
              <a:t>Thuresson</a:t>
            </a:r>
            <a:r>
              <a:rPr lang="en-US" altLang="ru-RU" sz="1400" b="1" dirty="0"/>
              <a:t> A., Kroll S. and </a:t>
            </a:r>
            <a:r>
              <a:rPr lang="en-US" altLang="ru-RU" sz="1400" b="1" dirty="0" err="1"/>
              <a:t>Rippe</a:t>
            </a:r>
            <a:r>
              <a:rPr lang="en-US" altLang="ru-RU" sz="1400" b="1" dirty="0"/>
              <a:t> L. New Journal of Physics 15, 035025 (2013).</a:t>
            </a:r>
          </a:p>
          <a:p>
            <a:endParaRPr lang="en-US" altLang="ru-RU" sz="1400" b="1" dirty="0"/>
          </a:p>
        </p:txBody>
      </p:sp>
      <p:sp>
        <p:nvSpPr>
          <p:cNvPr id="8" name="TextBox 355"/>
          <p:cNvSpPr txBox="1">
            <a:spLocks noChangeArrowheads="1"/>
          </p:cNvSpPr>
          <p:nvPr/>
        </p:nvSpPr>
        <p:spPr bwMode="auto">
          <a:xfrm>
            <a:off x="4943872" y="3338605"/>
            <a:ext cx="2348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b="1" dirty="0"/>
              <a:t>Finesse F=</a:t>
            </a:r>
            <a:r>
              <a:rPr lang="en-US" altLang="ru-RU" b="1" dirty="0">
                <a:sym typeface="Symbol" panose="05050102010706020507" pitchFamily="18" charset="2"/>
              </a:rPr>
              <a:t>/=4.5</a:t>
            </a:r>
            <a:endParaRPr lang="ru-RU" altLang="ru-RU" b="1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683688"/>
            <a:ext cx="2514800" cy="174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1" name="Группа 14"/>
          <p:cNvGrpSpPr>
            <a:grpSpLocks/>
          </p:cNvGrpSpPr>
          <p:nvPr/>
        </p:nvGrpSpPr>
        <p:grpSpPr bwMode="auto">
          <a:xfrm>
            <a:off x="6888206" y="2098950"/>
            <a:ext cx="3168805" cy="324960"/>
            <a:chOff x="4788123" y="2196270"/>
            <a:chExt cx="3168352" cy="325374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788123" y="2206692"/>
              <a:ext cx="3168352" cy="27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Rephasing</a:t>
              </a:r>
              <a:r>
                <a:rPr lang="en-US" alt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(reemission)</a:t>
              </a:r>
              <a:r>
                <a:rPr lang="ru-RU" alt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time:</a:t>
              </a:r>
              <a:r>
                <a:rPr lang="en-US" alt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149"/>
            <p:cNvGraphicFramePr>
              <a:graphicFrameLocks noChangeAspect="1"/>
            </p:cNvGraphicFramePr>
            <p:nvPr>
              <p:extLst/>
            </p:nvPr>
          </p:nvGraphicFramePr>
          <p:xfrm>
            <a:off x="6808679" y="2196270"/>
            <a:ext cx="1024573" cy="325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5" name="Уравнение" r:id="rId4" imgW="660240" imgH="215640" progId="Equation.3">
                    <p:embed/>
                  </p:oleObj>
                </mc:Choice>
                <mc:Fallback>
                  <p:oleObj name="Уравнение" r:id="rId4" imgW="660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8679" y="2196270"/>
                          <a:ext cx="1024573" cy="32537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Прямоугольник 13"/>
          <p:cNvSpPr/>
          <p:nvPr/>
        </p:nvSpPr>
        <p:spPr>
          <a:xfrm>
            <a:off x="7320137" y="1177008"/>
            <a:ext cx="1026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solidFill>
                  <a:srgbClr val="FF0000"/>
                </a:solidFill>
                <a:latin typeface="Aharoni" pitchFamily="2" charset="-79"/>
              </a:rPr>
              <a:t>(QE=58%)</a:t>
            </a:r>
            <a:endParaRPr lang="ru-RU" sz="14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5683"/>
            <a:ext cx="3031162" cy="23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19537" y="4752174"/>
            <a:ext cx="5271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b="1" dirty="0">
                <a:solidFill>
                  <a:srgbClr val="993300"/>
                </a:solidFill>
                <a:latin typeface="Aharoni" pitchFamily="2" charset="-79"/>
              </a:rPr>
              <a:t>Quantum efficiency =58% (Record for AFC-protocol)</a:t>
            </a:r>
            <a:endParaRPr lang="ru-RU" sz="1600" dirty="0">
              <a:solidFill>
                <a:srgbClr val="993300"/>
              </a:solidFill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2063553" y="257707"/>
            <a:ext cx="8315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First experiments</a:t>
            </a: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9536" y="5135279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>
                <a:solidFill>
                  <a:srgbClr val="0000FF"/>
                </a:solidFill>
              </a:rPr>
              <a:t>External optical cavity</a:t>
            </a:r>
          </a:p>
          <a:p>
            <a:r>
              <a:rPr lang="en-US" altLang="ru-RU" sz="1400" b="1" dirty="0"/>
              <a:t>P. </a:t>
            </a:r>
            <a:r>
              <a:rPr lang="en-US" altLang="ru-RU" sz="1400" b="1" dirty="0" err="1"/>
              <a:t>Jobez</a:t>
            </a:r>
            <a:r>
              <a:rPr lang="en-US" altLang="ru-RU" sz="1400" b="1" dirty="0"/>
              <a:t>, I. </a:t>
            </a:r>
            <a:r>
              <a:rPr lang="en-US" altLang="ru-RU" sz="1400" b="1" dirty="0" err="1"/>
              <a:t>Usmani</a:t>
            </a:r>
            <a:r>
              <a:rPr lang="en-US" altLang="ru-RU" sz="1400" b="1" dirty="0"/>
              <a:t>, N. </a:t>
            </a:r>
            <a:r>
              <a:rPr lang="en-US" altLang="ru-RU" sz="1400" b="1" dirty="0" err="1"/>
              <a:t>Timoney</a:t>
            </a:r>
            <a:r>
              <a:rPr lang="en-US" altLang="ru-RU" sz="1400" b="1" dirty="0"/>
              <a:t>, C. </a:t>
            </a:r>
            <a:r>
              <a:rPr lang="en-US" altLang="ru-RU" sz="1400" b="1" dirty="0" err="1"/>
              <a:t>Laplane</a:t>
            </a:r>
            <a:r>
              <a:rPr lang="en-US" altLang="ru-RU" sz="1400" b="1" dirty="0"/>
              <a:t>, N. Gisin, M. Afzelius. New Journal of Physics 16, 083005 (2014) </a:t>
            </a:r>
            <a:r>
              <a:rPr lang="en-US" altLang="ru-RU" sz="1400" b="1" dirty="0">
                <a:solidFill>
                  <a:srgbClr val="FF0000"/>
                </a:solidFill>
                <a:latin typeface="Aharoni" pitchFamily="2" charset="-79"/>
              </a:rPr>
              <a:t>(QE=53%)</a:t>
            </a:r>
            <a:r>
              <a:rPr lang="en-US" altLang="ru-RU" sz="1400" b="1" dirty="0"/>
              <a:t> </a:t>
            </a:r>
          </a:p>
          <a:p>
            <a:r>
              <a:rPr lang="en-US" sz="1400" b="1" dirty="0"/>
              <a:t>R A </a:t>
            </a:r>
            <a:r>
              <a:rPr lang="en-US" sz="1400" b="1" dirty="0" err="1"/>
              <a:t>Akhmedzhanov</a:t>
            </a:r>
            <a:r>
              <a:rPr lang="en-US" sz="1400" b="1" dirty="0"/>
              <a:t>, L A </a:t>
            </a:r>
            <a:r>
              <a:rPr lang="en-US" sz="1400" b="1" dirty="0" err="1"/>
              <a:t>Gushchin</a:t>
            </a:r>
            <a:r>
              <a:rPr lang="en-US" sz="1400" b="1" dirty="0"/>
              <a:t>, A </a:t>
            </a:r>
            <a:r>
              <a:rPr lang="en-US" sz="1400" b="1" dirty="0" err="1"/>
              <a:t>A</a:t>
            </a:r>
            <a:r>
              <a:rPr lang="en-US" sz="1400" b="1" dirty="0"/>
              <a:t> </a:t>
            </a:r>
            <a:r>
              <a:rPr lang="en-US" sz="1400" b="1" dirty="0" err="1"/>
              <a:t>Kalachev</a:t>
            </a:r>
            <a:r>
              <a:rPr lang="en-US" sz="1400" b="1" dirty="0"/>
              <a:t>, N A </a:t>
            </a:r>
            <a:r>
              <a:rPr lang="en-US" sz="1400" b="1" dirty="0" err="1"/>
              <a:t>Nizov</a:t>
            </a:r>
            <a:r>
              <a:rPr lang="en-US" sz="1400" b="1" dirty="0"/>
              <a:t>, V A </a:t>
            </a:r>
            <a:r>
              <a:rPr lang="en-US" sz="1400" b="1" dirty="0" err="1"/>
              <a:t>Nizov</a:t>
            </a:r>
            <a:r>
              <a:rPr lang="en-US" sz="1400" b="1" dirty="0"/>
              <a:t>, D A </a:t>
            </a:r>
            <a:r>
              <a:rPr lang="en-US" sz="1400" b="1" dirty="0" err="1"/>
              <a:t>Sobgayda</a:t>
            </a:r>
            <a:r>
              <a:rPr lang="en-US" sz="1400" b="1" dirty="0"/>
              <a:t> and I V </a:t>
            </a:r>
            <a:r>
              <a:rPr lang="en-US" sz="1400" b="1" dirty="0" err="1"/>
              <a:t>Zelensky</a:t>
            </a:r>
            <a:r>
              <a:rPr lang="en-US" sz="1400" b="1" dirty="0"/>
              <a:t>,  </a:t>
            </a:r>
            <a:r>
              <a:rPr lang="en-US" sz="1400" b="1" i="1" dirty="0"/>
              <a:t>Laser Phys. Lett.</a:t>
            </a:r>
            <a:r>
              <a:rPr lang="en-US" sz="1400" b="1" dirty="0"/>
              <a:t> 13, 115203 (2016). </a:t>
            </a:r>
            <a:r>
              <a:rPr lang="en-US" altLang="ru-RU" sz="1400" b="1" dirty="0">
                <a:solidFill>
                  <a:srgbClr val="FF0000"/>
                </a:solidFill>
                <a:latin typeface="Aharoni" pitchFamily="2" charset="-79"/>
              </a:rPr>
              <a:t>(QE=3% for 10 </a:t>
            </a:r>
            <a:r>
              <a:rPr lang="en-US" altLang="ru-RU" sz="1400" b="1" dirty="0" err="1">
                <a:solidFill>
                  <a:srgbClr val="FF0000"/>
                </a:solidFill>
                <a:latin typeface="Aharoni" pitchFamily="2" charset="-79"/>
              </a:rPr>
              <a:t>nsec</a:t>
            </a:r>
            <a:r>
              <a:rPr lang="en-US" altLang="ru-RU" sz="1400" b="1" dirty="0">
                <a:solidFill>
                  <a:srgbClr val="FF0000"/>
                </a:solidFill>
                <a:latin typeface="Aharoni" pitchFamily="2" charset="-79"/>
              </a:rPr>
              <a:t> pulse)</a:t>
            </a:r>
            <a:r>
              <a:rPr lang="en-US" altLang="ru-RU" sz="1400" b="1" dirty="0"/>
              <a:t> </a:t>
            </a:r>
            <a:endParaRPr lang="ru-RU" altLang="ru-RU" sz="1400" b="1" dirty="0"/>
          </a:p>
          <a:p>
            <a:endParaRPr lang="en-US" alt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1400" b="1" i="1" dirty="0">
                <a:solidFill>
                  <a:srgbClr val="000099"/>
                </a:solidFill>
              </a:rPr>
              <a:t/>
            </a:r>
            <a:br>
              <a:rPr lang="en-US" altLang="ru-RU" sz="1400" b="1" i="1" dirty="0">
                <a:solidFill>
                  <a:srgbClr val="000099"/>
                </a:solidFill>
              </a:rPr>
            </a:br>
            <a:endParaRPr lang="en-US" altLang="ru-RU" sz="1400" b="1" i="1" dirty="0">
              <a:solidFill>
                <a:srgbClr val="000099"/>
              </a:solidFill>
            </a:endParaRPr>
          </a:p>
        </p:txBody>
      </p:sp>
      <p:sp>
        <p:nvSpPr>
          <p:cNvPr id="22543" name="Text Box 12"/>
          <p:cNvSpPr txBox="1">
            <a:spLocks noChangeArrowheads="1"/>
          </p:cNvSpPr>
          <p:nvPr/>
        </p:nvSpPr>
        <p:spPr bwMode="auto">
          <a:xfrm>
            <a:off x="6363135" y="840656"/>
            <a:ext cx="557727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000" b="1" dirty="0" smtClean="0">
                <a:solidFill>
                  <a:srgbClr val="800000"/>
                </a:solidFill>
              </a:rPr>
              <a:t>Current status:</a:t>
            </a:r>
          </a:p>
          <a:p>
            <a:r>
              <a:rPr lang="en-US" sz="1600" b="1" dirty="0" smtClean="0"/>
              <a:t>1</a:t>
            </a:r>
            <a:r>
              <a:rPr lang="en-US" sz="1600" b="1" dirty="0"/>
              <a:t>. Nanosecond time scale</a:t>
            </a:r>
            <a:r>
              <a:rPr lang="en-US" sz="1600" b="1" dirty="0" smtClean="0"/>
              <a:t>, </a:t>
            </a:r>
            <a:endParaRPr lang="ru-RU" sz="1600" b="1" dirty="0"/>
          </a:p>
          <a:p>
            <a:r>
              <a:rPr lang="en-US" sz="1600" b="1" dirty="0">
                <a:solidFill>
                  <a:srgbClr val="7030A0"/>
                </a:solidFill>
              </a:rPr>
              <a:t>2. Efficiency </a:t>
            </a:r>
            <a:r>
              <a:rPr lang="en-US" sz="1600" b="1" dirty="0" smtClean="0">
                <a:solidFill>
                  <a:srgbClr val="7030A0"/>
                </a:solidFill>
              </a:rPr>
              <a:t>~ </a:t>
            </a:r>
            <a:r>
              <a:rPr lang="ru-RU" sz="1600" b="1" dirty="0" smtClean="0">
                <a:solidFill>
                  <a:srgbClr val="7030A0"/>
                </a:solidFill>
              </a:rPr>
              <a:t>90 </a:t>
            </a:r>
            <a:r>
              <a:rPr lang="en-US" sz="1600" b="1" dirty="0" smtClean="0">
                <a:solidFill>
                  <a:srgbClr val="7030A0"/>
                </a:solidFill>
              </a:rPr>
              <a:t>% </a:t>
            </a:r>
            <a:r>
              <a:rPr lang="en-US" sz="1600" b="1" dirty="0">
                <a:solidFill>
                  <a:srgbClr val="7030A0"/>
                </a:solidFill>
              </a:rPr>
              <a:t>recovery </a:t>
            </a:r>
            <a:r>
              <a:rPr lang="en-US" sz="1600" b="1" dirty="0" smtClean="0">
                <a:solidFill>
                  <a:srgbClr val="7030A0"/>
                </a:solidFill>
              </a:rPr>
              <a:t>fidelity </a:t>
            </a:r>
            <a:r>
              <a:rPr lang="en-US" sz="1600" b="1" dirty="0">
                <a:solidFill>
                  <a:srgbClr val="7030A0"/>
                </a:solidFill>
              </a:rPr>
              <a:t>~ 97%;</a:t>
            </a:r>
            <a:endParaRPr lang="ru-RU" sz="1600" b="1" dirty="0">
              <a:solidFill>
                <a:srgbClr val="7030A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3. </a:t>
            </a:r>
            <a:r>
              <a:rPr lang="en-US" sz="1600" b="1" dirty="0" smtClean="0">
                <a:solidFill>
                  <a:srgbClr val="FF0000"/>
                </a:solidFill>
              </a:rPr>
              <a:t>1000-</a:t>
            </a:r>
            <a:r>
              <a:rPr lang="en-US" sz="1600" b="1" dirty="0" smtClean="0">
                <a:solidFill>
                  <a:srgbClr val="FF0000"/>
                </a:solidFill>
              </a:rPr>
              <a:t>light temporal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modes are possible, there are a number of experiments with 10-100 photonic qubits;</a:t>
            </a:r>
            <a:endParaRPr lang="ru-RU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4. The first experiments on the implementation of </a:t>
            </a:r>
            <a:r>
              <a:rPr lang="en-US" sz="1600" b="1" dirty="0" smtClean="0">
                <a:solidFill>
                  <a:srgbClr val="0070C0"/>
                </a:solidFill>
              </a:rPr>
              <a:t>QM </a:t>
            </a:r>
            <a:r>
              <a:rPr lang="en-US" sz="1600" b="1" dirty="0">
                <a:solidFill>
                  <a:srgbClr val="0070C0"/>
                </a:solidFill>
              </a:rPr>
              <a:t>in optical </a:t>
            </a:r>
            <a:r>
              <a:rPr lang="en-US" sz="1600" b="1" dirty="0" smtClean="0">
                <a:solidFill>
                  <a:srgbClr val="0070C0"/>
                </a:solidFill>
              </a:rPr>
              <a:t>waveguides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en-US" sz="1600" b="1" dirty="0" smtClean="0">
                <a:solidFill>
                  <a:srgbClr val="0070C0"/>
                </a:solidFill>
              </a:rPr>
              <a:t>resonators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... </a:t>
            </a:r>
            <a:r>
              <a:rPr lang="en-US" sz="1600" b="1" dirty="0" smtClean="0">
                <a:solidFill>
                  <a:srgbClr val="0070C0"/>
                </a:solidFill>
              </a:rPr>
              <a:t>(so far with </a:t>
            </a:r>
            <a:r>
              <a:rPr lang="en-US" sz="1600" b="1" dirty="0">
                <a:solidFill>
                  <a:srgbClr val="0070C0"/>
                </a:solidFill>
              </a:rPr>
              <a:t>low efficiency);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5. Rare earth ions in inorganic </a:t>
            </a:r>
            <a:r>
              <a:rPr lang="en-US" sz="1600" b="1" dirty="0" smtClean="0">
                <a:solidFill>
                  <a:srgbClr val="00B050"/>
                </a:solidFill>
              </a:rPr>
              <a:t>crystals, P in Si, </a:t>
            </a:r>
            <a:endParaRPr lang="ru-RU" sz="1600" b="1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NV-centers in diamond;</a:t>
            </a:r>
            <a:endParaRPr lang="ru-RU" sz="1600" b="1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6. Storage </a:t>
            </a:r>
            <a:r>
              <a:rPr lang="en-US" sz="1600" b="1" dirty="0" smtClean="0">
                <a:solidFill>
                  <a:srgbClr val="C00000"/>
                </a:solidFill>
              </a:rPr>
              <a:t>time up </a:t>
            </a:r>
            <a:r>
              <a:rPr lang="en-US" sz="1600" b="1" dirty="0">
                <a:solidFill>
                  <a:srgbClr val="C00000"/>
                </a:solidFill>
              </a:rPr>
              <a:t>to a few hours is </a:t>
            </a:r>
            <a:r>
              <a:rPr lang="en-US" sz="1600" b="1" dirty="0" smtClean="0">
                <a:solidFill>
                  <a:srgbClr val="C00000"/>
                </a:solidFill>
              </a:rPr>
              <a:t>possible , </a:t>
            </a:r>
            <a:r>
              <a:rPr lang="en-US" sz="1600" b="1" dirty="0">
                <a:solidFill>
                  <a:srgbClr val="C00000"/>
                </a:solidFill>
              </a:rPr>
              <a:t>usually ~ </a:t>
            </a:r>
            <a:r>
              <a:rPr lang="en-US" sz="1600" b="1" dirty="0" smtClean="0">
                <a:solidFill>
                  <a:srgbClr val="C00000"/>
                </a:solidFill>
              </a:rPr>
              <a:t>1 </a:t>
            </a:r>
            <a:r>
              <a:rPr lang="en-US" sz="1600" b="1" dirty="0" err="1" smtClean="0">
                <a:solidFill>
                  <a:srgbClr val="C00000"/>
                </a:solidFill>
              </a:rPr>
              <a:t>ms</a:t>
            </a:r>
            <a:r>
              <a:rPr lang="en-US" sz="1600" b="1" dirty="0" smtClean="0">
                <a:solidFill>
                  <a:srgbClr val="C00000"/>
                </a:solidFill>
              </a:rPr>
              <a:t>; There are experiments with 1 sec. </a:t>
            </a:r>
            <a:r>
              <a:rPr lang="en-US" sz="1600" b="1" dirty="0" smtClean="0">
                <a:solidFill>
                  <a:srgbClr val="C00000"/>
                </a:solidFill>
              </a:rPr>
              <a:t>cesium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(low </a:t>
            </a:r>
            <a:r>
              <a:rPr lang="en-US" sz="1600" b="1" dirty="0" smtClean="0">
                <a:solidFill>
                  <a:srgbClr val="FF0000"/>
                </a:solidFill>
              </a:rPr>
              <a:t>QE~3%); 1 sec. </a:t>
            </a:r>
            <a:r>
              <a:rPr lang="en-US" sz="1600" b="1" dirty="0" err="1" smtClean="0">
                <a:solidFill>
                  <a:srgbClr val="FF0000"/>
                </a:solidFill>
              </a:rPr>
              <a:t>Pr:YSO</a:t>
            </a:r>
            <a:r>
              <a:rPr lang="en-US" sz="1600" b="1" dirty="0" smtClean="0">
                <a:solidFill>
                  <a:srgbClr val="FF0000"/>
                </a:solidFill>
              </a:rPr>
              <a:t> (Helium temp, low eff.) </a:t>
            </a:r>
            <a:endParaRPr lang="ru-RU" sz="1600" b="1" dirty="0">
              <a:solidFill>
                <a:srgbClr val="FF0000"/>
              </a:solidFill>
            </a:endParaRPr>
          </a:p>
          <a:p>
            <a:r>
              <a:rPr lang="en-US" sz="1600" b="1" dirty="0" smtClean="0"/>
              <a:t>7</a:t>
            </a:r>
            <a:r>
              <a:rPr lang="en-US" sz="1600" b="1" dirty="0"/>
              <a:t>. Helium temp.: solid state media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 </a:t>
            </a:r>
            <a:r>
              <a:rPr lang="en-US" sz="1600" b="1" dirty="0"/>
              <a:t>room temp.: NV-centers, </a:t>
            </a:r>
            <a:r>
              <a:rPr lang="en-US" sz="1600" b="1" dirty="0"/>
              <a:t>atomic </a:t>
            </a:r>
            <a:r>
              <a:rPr lang="en-US" sz="1600" b="1" dirty="0" smtClean="0"/>
              <a:t>gases: </a:t>
            </a:r>
            <a:r>
              <a:rPr lang="en-US" sz="1600" b="1" dirty="0" err="1"/>
              <a:t>Rb</a:t>
            </a:r>
            <a:r>
              <a:rPr lang="en-US" sz="1600" b="1" dirty="0"/>
              <a:t>; </a:t>
            </a:r>
            <a:r>
              <a:rPr lang="en-US" sz="1600" b="1" dirty="0" smtClean="0">
                <a:solidFill>
                  <a:srgbClr val="C00000"/>
                </a:solidFill>
              </a:rPr>
              <a:t>cesium</a:t>
            </a:r>
            <a:r>
              <a:rPr lang="en-US" sz="1600" b="1" dirty="0" smtClean="0">
                <a:solidFill>
                  <a:srgbClr val="FF0000"/>
                </a:solidFill>
              </a:rPr>
              <a:t> (low </a:t>
            </a:r>
            <a:r>
              <a:rPr lang="en-US" sz="1600" b="1" dirty="0">
                <a:solidFill>
                  <a:srgbClr val="FF0000"/>
                </a:solidFill>
              </a:rPr>
              <a:t>QE~3%)</a:t>
            </a:r>
            <a:r>
              <a:rPr lang="en-US" sz="1600" b="1" dirty="0" smtClean="0"/>
              <a:t> </a:t>
            </a:r>
            <a:endParaRPr lang="ru-RU" sz="16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8. </a:t>
            </a:r>
            <a:r>
              <a:rPr lang="en-US" sz="1600" b="1" dirty="0" smtClean="0">
                <a:solidFill>
                  <a:srgbClr val="0070C0"/>
                </a:solidFill>
              </a:rPr>
              <a:t>Simple </a:t>
            </a:r>
            <a:r>
              <a:rPr lang="en-US" sz="1600" b="1" dirty="0">
                <a:solidFill>
                  <a:srgbClr val="0070C0"/>
                </a:solidFill>
              </a:rPr>
              <a:t>linear manipulations </a:t>
            </a:r>
            <a:r>
              <a:rPr lang="en-US" sz="1600" b="1" dirty="0" smtClean="0">
                <a:solidFill>
                  <a:srgbClr val="0070C0"/>
                </a:solidFill>
              </a:rPr>
              <a:t>are demonstrated </a:t>
            </a:r>
            <a:r>
              <a:rPr lang="en-US" sz="1600" b="1" dirty="0" smtClean="0">
                <a:solidFill>
                  <a:srgbClr val="FF0000"/>
                </a:solidFill>
              </a:rPr>
              <a:t>(GEM protocol)</a:t>
            </a:r>
            <a:r>
              <a:rPr lang="en-US" sz="1600" b="1" dirty="0" smtClean="0"/>
              <a:t>; </a:t>
            </a:r>
            <a:r>
              <a:rPr lang="en-US" sz="1600" b="1" dirty="0" smtClean="0">
                <a:solidFill>
                  <a:srgbClr val="0070C0"/>
                </a:solidFill>
              </a:rPr>
              <a:t>there are a number of proposed schemes.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9. </a:t>
            </a:r>
            <a:r>
              <a:rPr lang="en-US" sz="1600" b="1" dirty="0" smtClean="0">
                <a:solidFill>
                  <a:srgbClr val="00B050"/>
                </a:solidFill>
              </a:rPr>
              <a:t>In progress; </a:t>
            </a: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In progress, there are first promising experiments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</a:rPr>
              <a:t>QE~16.5%)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ru-RU" sz="1600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4624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2944" y="1141609"/>
            <a:ext cx="5703056" cy="537070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b="1" dirty="0"/>
              <a:t>1. High operation rate;</a:t>
            </a:r>
            <a:endParaRPr lang="ru-RU" sz="1400" b="1" dirty="0"/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7030A0"/>
                </a:solidFill>
              </a:rPr>
              <a:t>2. High efficiency and </a:t>
            </a:r>
            <a:r>
              <a:rPr lang="en-US" sz="1400" b="1" dirty="0" smtClean="0">
                <a:solidFill>
                  <a:srgbClr val="7030A0"/>
                </a:solidFill>
              </a:rPr>
              <a:t>fidelity </a:t>
            </a:r>
            <a:r>
              <a:rPr lang="en-US" sz="1400" b="1" dirty="0">
                <a:solidFill>
                  <a:srgbClr val="7030A0"/>
                </a:solidFill>
              </a:rPr>
              <a:t>(&gt;99.99%);</a:t>
            </a:r>
            <a:endParaRPr lang="ru-RU" sz="1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/>
              <a:t>3. </a:t>
            </a:r>
            <a:r>
              <a:rPr lang="en-US" sz="1400" b="1" dirty="0" smtClean="0">
                <a:solidFill>
                  <a:srgbClr val="C00000"/>
                </a:solidFill>
              </a:rPr>
              <a:t>Multimode capacity;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70C0"/>
                </a:solidFill>
              </a:rPr>
              <a:t>4. Integration in a quantum scheme, the implementation in the circuits on the chip and nanometer level;</a:t>
            </a:r>
            <a:endParaRPr lang="ru-RU" sz="1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B050"/>
                </a:solidFill>
              </a:rPr>
              <a:t>5. Solid state quantum information carrier;</a:t>
            </a:r>
            <a:endParaRPr lang="ru-RU" sz="14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</a:rPr>
              <a:t>6. </a:t>
            </a:r>
            <a:r>
              <a:rPr lang="en-US" sz="1400" b="1" dirty="0" smtClean="0">
                <a:solidFill>
                  <a:srgbClr val="C00000"/>
                </a:solidFill>
              </a:rPr>
              <a:t>Long </a:t>
            </a:r>
            <a:r>
              <a:rPr lang="en-US" sz="1400" b="1" dirty="0" smtClean="0">
                <a:solidFill>
                  <a:srgbClr val="C00000"/>
                </a:solidFill>
              </a:rPr>
              <a:t>lived storage </a:t>
            </a:r>
            <a:r>
              <a:rPr lang="en-US" sz="1400" b="1" dirty="0">
                <a:solidFill>
                  <a:srgbClr val="C00000"/>
                </a:solidFill>
              </a:rPr>
              <a:t>(&gt; 1 </a:t>
            </a:r>
            <a:r>
              <a:rPr lang="en-US" sz="1400" b="1" dirty="0" err="1">
                <a:solidFill>
                  <a:srgbClr val="C00000"/>
                </a:solidFill>
              </a:rPr>
              <a:t>msec</a:t>
            </a:r>
            <a:r>
              <a:rPr lang="en-US" sz="1400" b="1" dirty="0">
                <a:solidFill>
                  <a:srgbClr val="C00000"/>
                </a:solidFill>
              </a:rPr>
              <a:t> needed for </a:t>
            </a:r>
            <a:r>
              <a:rPr lang="en-US" sz="1400" b="1" dirty="0" err="1">
                <a:solidFill>
                  <a:srgbClr val="C00000"/>
                </a:solidFill>
              </a:rPr>
              <a:t>qu.repeater</a:t>
            </a:r>
            <a:r>
              <a:rPr lang="en-US" sz="1400" b="1" dirty="0" smtClean="0">
                <a:solidFill>
                  <a:srgbClr val="C00000"/>
                </a:solidFill>
              </a:rPr>
              <a:t>)</a:t>
            </a:r>
            <a:r>
              <a:rPr lang="en-US" sz="1400" b="1" dirty="0" smtClean="0">
                <a:solidFill>
                  <a:srgbClr val="C00000"/>
                </a:solidFill>
              </a:rPr>
              <a:t>;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sz="1400" b="1" dirty="0" smtClean="0"/>
          </a:p>
          <a:p>
            <a:pPr>
              <a:lnSpc>
                <a:spcPct val="150000"/>
              </a:lnSpc>
            </a:pPr>
            <a:r>
              <a:rPr lang="en-US" sz="1400" b="1" dirty="0" smtClean="0"/>
              <a:t>7</a:t>
            </a:r>
            <a:r>
              <a:rPr lang="en-US" sz="1400" b="1" dirty="0"/>
              <a:t>. </a:t>
            </a:r>
            <a:r>
              <a:rPr lang="en-US" sz="1400" b="1" dirty="0" smtClean="0"/>
              <a:t>Temperature of QM medium;</a:t>
            </a:r>
            <a:endParaRPr lang="ru-RU" sz="1400" b="1" dirty="0"/>
          </a:p>
          <a:p>
            <a:pPr>
              <a:lnSpc>
                <a:spcPct val="150000"/>
              </a:lnSpc>
            </a:pPr>
            <a:endParaRPr lang="en-US" sz="1400" b="1" dirty="0" smtClean="0"/>
          </a:p>
          <a:p>
            <a:pPr>
              <a:lnSpc>
                <a:spcPct val="150000"/>
              </a:lnSpc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70C0"/>
                </a:solidFill>
              </a:rPr>
              <a:t>8</a:t>
            </a:r>
            <a:r>
              <a:rPr lang="en-US" sz="1400" b="1" dirty="0">
                <a:solidFill>
                  <a:srgbClr val="0070C0"/>
                </a:solidFill>
              </a:rPr>
              <a:t>. Using quantum memory for simple quantum </a:t>
            </a:r>
            <a:r>
              <a:rPr lang="en-US" sz="1400" b="1" dirty="0" smtClean="0">
                <a:solidFill>
                  <a:srgbClr val="0070C0"/>
                </a:solidFill>
              </a:rPr>
              <a:t>manipulations;</a:t>
            </a:r>
            <a:endParaRPr lang="ru-RU" sz="1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B050"/>
                </a:solidFill>
              </a:rPr>
              <a:t>9. Implementation </a:t>
            </a:r>
            <a:r>
              <a:rPr lang="en-US" sz="1400" b="1" dirty="0" smtClean="0">
                <a:solidFill>
                  <a:srgbClr val="00B050"/>
                </a:solidFill>
              </a:rPr>
              <a:t>of </a:t>
            </a:r>
            <a:r>
              <a:rPr lang="en-US" sz="1400" b="1" dirty="0">
                <a:solidFill>
                  <a:srgbClr val="00B050"/>
                </a:solidFill>
              </a:rPr>
              <a:t>quantum repeaters based on optical quantum memory;</a:t>
            </a:r>
            <a:endParaRPr lang="ru-RU" sz="14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10. QM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superconducting quantum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ru-RU" sz="1400" b="1" dirty="0" smtClean="0">
                <a:solidFill>
                  <a:srgbClr val="0033CC"/>
                </a:solidFill>
              </a:rPr>
              <a:t>…</a:t>
            </a:r>
            <a:endParaRPr lang="en-US" altLang="ru-RU" sz="1400" b="1" dirty="0">
              <a:solidFill>
                <a:srgbClr val="0033CC"/>
              </a:solidFill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097281" y="220976"/>
            <a:ext cx="9845040" cy="584775"/>
          </a:xfrm>
          <a:prstGeom prst="rect">
            <a:avLst/>
          </a:prstGeom>
          <a:solidFill>
            <a:srgbClr val="FFC000">
              <a:alpha val="2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память: основные требования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0415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4"/>
          <p:cNvSpPr/>
          <p:nvPr/>
        </p:nvSpPr>
        <p:spPr>
          <a:xfrm>
            <a:off x="3215680" y="1645855"/>
            <a:ext cx="68447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400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6384032" y="3140968"/>
            <a:ext cx="8425184" cy="2303388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>      </a:t>
            </a: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1775521" y="1388017"/>
            <a:ext cx="8340846" cy="646331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b="1" dirty="0">
                <a:solidFill>
                  <a:srgbClr val="CC0099"/>
                </a:solidFill>
              </a:rPr>
              <a:t>Recent experiments on microwave </a:t>
            </a:r>
            <a:r>
              <a:rPr lang="ru-RU" altLang="ru-RU" b="1" dirty="0">
                <a:solidFill>
                  <a:srgbClr val="CC0099"/>
                </a:solidFill>
              </a:rPr>
              <a:t> </a:t>
            </a:r>
            <a:r>
              <a:rPr lang="en-US" altLang="ru-RU" b="1" dirty="0">
                <a:solidFill>
                  <a:srgbClr val="CC0099"/>
                </a:solidFill>
              </a:rPr>
              <a:t>spin echo quantum </a:t>
            </a:r>
            <a:r>
              <a:rPr lang="ru-RU" altLang="ru-RU" b="1" dirty="0">
                <a:solidFill>
                  <a:srgbClr val="CC0099"/>
                </a:solidFill>
              </a:rPr>
              <a:t> </a:t>
            </a:r>
            <a:r>
              <a:rPr lang="en-US" altLang="ru-RU" b="1" dirty="0">
                <a:solidFill>
                  <a:srgbClr val="CC0099"/>
                </a:solidFill>
              </a:rPr>
              <a:t>memory on NV-centers</a:t>
            </a:r>
            <a:endParaRPr lang="ru-RU" altLang="ru-RU" b="1" dirty="0">
              <a:solidFill>
                <a:srgbClr val="CC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3183647"/>
            <a:ext cx="4896544" cy="3053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25" y="3614545"/>
            <a:ext cx="2612547" cy="20620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5520" y="1988841"/>
            <a:ext cx="8496943" cy="1107996"/>
          </a:xfrm>
          <a:prstGeom prst="rect">
            <a:avLst/>
          </a:prstGeom>
          <a:solidFill>
            <a:srgbClr val="00B050">
              <a:alpha val="24000"/>
            </a:srgbClr>
          </a:solidFill>
        </p:spPr>
        <p:txBody>
          <a:bodyPr wrap="square">
            <a:spAutoFit/>
          </a:bodyPr>
          <a:lstStyle/>
          <a:p>
            <a:r>
              <a:rPr lang="nl-NL" sz="1200" b="1" dirty="0"/>
              <a:t>C. Grezes, B. Julsgaard, Y. Kubo, et al., </a:t>
            </a:r>
            <a:r>
              <a:rPr lang="en-US" sz="1200" b="1" dirty="0"/>
              <a:t>Multimode Storage and Retrieval of Microwave Fields in a Spin Ensemble </a:t>
            </a:r>
            <a:r>
              <a:rPr lang="nl-NL" sz="1200" b="1" dirty="0"/>
              <a:t>Phys.Rev.X, 4, 021049 (2014).</a:t>
            </a:r>
          </a:p>
          <a:p>
            <a:r>
              <a:rPr lang="nl-NL" sz="1200" b="1" dirty="0" smtClean="0"/>
              <a:t>Grezes</a:t>
            </a:r>
            <a:r>
              <a:rPr lang="nl-NL" sz="1200" b="1" dirty="0"/>
              <a:t>, B. Julsgaard, Y. Kubo, et al., </a:t>
            </a:r>
            <a:r>
              <a:rPr lang="en-US" sz="1200" b="1" dirty="0"/>
              <a:t>Storage and retrieval of microwave fields at the single-photon level in a spin ensemble Phys. Rev. A 92, 020301 (2015); Review: arXiv:1510.06565v1 </a:t>
            </a:r>
            <a:r>
              <a:rPr lang="nl-NL" sz="1200" b="1" dirty="0" smtClean="0"/>
              <a:t>.  </a:t>
            </a:r>
            <a:r>
              <a:rPr lang="en-US" b="1" dirty="0" smtClean="0">
                <a:solidFill>
                  <a:srgbClr val="FF0000"/>
                </a:solidFill>
              </a:rPr>
              <a:t>Quantum efficiency</a:t>
            </a:r>
            <a:r>
              <a:rPr lang="ru-RU" b="1" dirty="0" smtClean="0">
                <a:solidFill>
                  <a:srgbClr val="FF0000"/>
                </a:solidFill>
              </a:rPr>
              <a:t>– 0.3 %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Rectangle 30"/>
          <p:cNvSpPr/>
          <p:nvPr/>
        </p:nvSpPr>
        <p:spPr>
          <a:xfrm>
            <a:off x="365760" y="324809"/>
            <a:ext cx="11292839" cy="101566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8624" y="411732"/>
            <a:ext cx="11155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microwave quantum memory for superconducting quantum computer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4"/>
          <p:cNvSpPr/>
          <p:nvPr/>
        </p:nvSpPr>
        <p:spPr>
          <a:xfrm>
            <a:off x="3539530" y="994323"/>
            <a:ext cx="68447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400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104" name="Shape 164"/>
          <p:cNvSpPr/>
          <p:nvPr/>
        </p:nvSpPr>
        <p:spPr>
          <a:xfrm>
            <a:off x="3539530" y="994323"/>
            <a:ext cx="68447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400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2387566" y="1170793"/>
            <a:ext cx="6977865" cy="33855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600" b="1" dirty="0" smtClean="0">
                <a:latin typeface="Aharoni" pitchFamily="2" charset="-79"/>
              </a:rPr>
              <a:t>Impedance matching quantum memory</a:t>
            </a:r>
            <a:endParaRPr lang="ru-RU" altLang="ru-RU" sz="1600" b="1" dirty="0"/>
          </a:p>
        </p:txBody>
      </p: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2186658" y="1537443"/>
            <a:ext cx="70668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1200" b="1" dirty="0">
                <a:solidFill>
                  <a:srgbClr val="0000FF"/>
                </a:solidFill>
              </a:rPr>
              <a:t>S.A. </a:t>
            </a:r>
            <a:r>
              <a:rPr lang="en-US" altLang="ru-RU" sz="1200" b="1" dirty="0" err="1">
                <a:solidFill>
                  <a:srgbClr val="0000FF"/>
                </a:solidFill>
              </a:rPr>
              <a:t>Moiseev</a:t>
            </a:r>
            <a:r>
              <a:rPr lang="en-US" altLang="ru-RU" sz="1200" b="1" dirty="0">
                <a:solidFill>
                  <a:srgbClr val="0000FF"/>
                </a:solidFill>
              </a:rPr>
              <a:t>, S.N. </a:t>
            </a:r>
            <a:r>
              <a:rPr lang="en-US" altLang="ru-RU" sz="1200" b="1" dirty="0" err="1">
                <a:solidFill>
                  <a:srgbClr val="0000FF"/>
                </a:solidFill>
              </a:rPr>
              <a:t>Andrianov</a:t>
            </a:r>
            <a:r>
              <a:rPr lang="en-US" altLang="ru-RU" sz="1200" b="1" dirty="0">
                <a:solidFill>
                  <a:srgbClr val="0000FF"/>
                </a:solidFill>
              </a:rPr>
              <a:t>, and F.F. </a:t>
            </a:r>
            <a:r>
              <a:rPr lang="en-US" altLang="ru-RU" sz="1200" b="1" dirty="0" err="1">
                <a:solidFill>
                  <a:srgbClr val="0000FF"/>
                </a:solidFill>
              </a:rPr>
              <a:t>Gubaidullin</a:t>
            </a:r>
            <a:r>
              <a:rPr lang="en-US" altLang="ru-RU" sz="1200" b="1" dirty="0">
                <a:solidFill>
                  <a:srgbClr val="0000FF"/>
                </a:solidFill>
              </a:rPr>
              <a:t> Phys. Rev. A 82, 022311 (2010)  </a:t>
            </a:r>
          </a:p>
          <a:p>
            <a:pPr algn="ctr"/>
            <a:endParaRPr lang="ru-RU" alt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1200" b="1" dirty="0" smtClean="0">
                <a:solidFill>
                  <a:srgbClr val="FF0000"/>
                </a:solidFill>
              </a:rPr>
              <a:t>Первые  подтверждающие эксперименты</a:t>
            </a:r>
            <a:endParaRPr lang="en-US" altLang="ru-RU" sz="1200" b="1" dirty="0" smtClean="0">
              <a:solidFill>
                <a:srgbClr val="FF0000"/>
              </a:solidFill>
            </a:endParaRPr>
          </a:p>
          <a:p>
            <a:r>
              <a:rPr lang="en-US" altLang="ru-RU" sz="1200" b="1" dirty="0" err="1"/>
              <a:t>Sabooni</a:t>
            </a:r>
            <a:r>
              <a:rPr lang="en-US" altLang="ru-RU" sz="1200" b="1" dirty="0"/>
              <a:t> M., Li Q., Kroll S and </a:t>
            </a:r>
            <a:r>
              <a:rPr lang="en-US" altLang="ru-RU" sz="1200" b="1" dirty="0" err="1"/>
              <a:t>Rippe</a:t>
            </a:r>
            <a:r>
              <a:rPr lang="en-US" altLang="ru-RU" sz="1200" b="1" dirty="0"/>
              <a:t> L. Phys. Rev. Lett. 110 133604 (2013</a:t>
            </a:r>
            <a:r>
              <a:rPr lang="en-US" altLang="ru-RU" sz="1200" b="1" dirty="0" smtClean="0"/>
              <a:t>)</a:t>
            </a:r>
          </a:p>
          <a:p>
            <a:r>
              <a:rPr lang="en-US" altLang="ru-RU" sz="1200" b="1" dirty="0"/>
              <a:t>P. </a:t>
            </a:r>
            <a:r>
              <a:rPr lang="en-US" altLang="ru-RU" sz="1200" b="1" dirty="0" err="1"/>
              <a:t>Jobez</a:t>
            </a:r>
            <a:r>
              <a:rPr lang="en-US" altLang="ru-RU" sz="1200" b="1" dirty="0"/>
              <a:t>, I. </a:t>
            </a:r>
            <a:r>
              <a:rPr lang="en-US" altLang="ru-RU" sz="1200" b="1" dirty="0" err="1"/>
              <a:t>Usmani</a:t>
            </a:r>
            <a:r>
              <a:rPr lang="en-US" altLang="ru-RU" sz="1200" b="1" dirty="0"/>
              <a:t>, N. </a:t>
            </a:r>
            <a:r>
              <a:rPr lang="en-US" altLang="ru-RU" sz="1200" b="1" dirty="0" err="1"/>
              <a:t>Timoney</a:t>
            </a:r>
            <a:r>
              <a:rPr lang="en-US" altLang="ru-RU" sz="1200" b="1" dirty="0"/>
              <a:t>, C. </a:t>
            </a:r>
            <a:r>
              <a:rPr lang="en-US" altLang="ru-RU" sz="1200" b="1" dirty="0" err="1"/>
              <a:t>Laplane</a:t>
            </a:r>
            <a:r>
              <a:rPr lang="en-US" altLang="ru-RU" sz="1200" b="1" dirty="0"/>
              <a:t>, N. Gisin, M. Afzelius. New Journal of Physics 16, 083005 (2014</a:t>
            </a:r>
            <a:r>
              <a:rPr lang="en-US" altLang="ru-RU" sz="1200" b="1" dirty="0" smtClean="0"/>
              <a:t>)</a:t>
            </a:r>
          </a:p>
          <a:p>
            <a:r>
              <a:rPr lang="en-US" sz="1200" b="1" dirty="0"/>
              <a:t>R A </a:t>
            </a:r>
            <a:r>
              <a:rPr lang="en-US" sz="1200" b="1" dirty="0" err="1"/>
              <a:t>Akhmedzhanov</a:t>
            </a:r>
            <a:r>
              <a:rPr lang="en-US" sz="1200" b="1" dirty="0"/>
              <a:t>, L A </a:t>
            </a:r>
            <a:r>
              <a:rPr lang="en-US" sz="1200" b="1" dirty="0" err="1"/>
              <a:t>Gushchin</a:t>
            </a:r>
            <a:r>
              <a:rPr lang="en-US" sz="1200" b="1" dirty="0"/>
              <a:t>, A </a:t>
            </a:r>
            <a:r>
              <a:rPr lang="en-US" sz="1200" b="1" dirty="0" err="1"/>
              <a:t>A</a:t>
            </a:r>
            <a:r>
              <a:rPr lang="en-US" sz="1200" b="1" dirty="0"/>
              <a:t> </a:t>
            </a:r>
            <a:r>
              <a:rPr lang="en-US" sz="1200" b="1" dirty="0" err="1"/>
              <a:t>Kalachev</a:t>
            </a:r>
            <a:r>
              <a:rPr lang="en-US" sz="1200" b="1" dirty="0"/>
              <a:t>, N A </a:t>
            </a:r>
            <a:r>
              <a:rPr lang="en-US" sz="1200" b="1" dirty="0" err="1"/>
              <a:t>Nizov</a:t>
            </a:r>
            <a:r>
              <a:rPr lang="en-US" sz="1200" b="1" dirty="0"/>
              <a:t>, V A </a:t>
            </a:r>
            <a:r>
              <a:rPr lang="en-US" sz="1200" b="1" dirty="0" err="1"/>
              <a:t>Nizov</a:t>
            </a:r>
            <a:r>
              <a:rPr lang="en-US" sz="1200" b="1" dirty="0"/>
              <a:t>, D A </a:t>
            </a:r>
            <a:r>
              <a:rPr lang="en-US" sz="1200" b="1" dirty="0" err="1"/>
              <a:t>Sobgayda</a:t>
            </a:r>
            <a:r>
              <a:rPr lang="en-US" sz="1200" b="1" dirty="0"/>
              <a:t> and I V </a:t>
            </a:r>
            <a:r>
              <a:rPr lang="en-US" sz="1200" b="1" dirty="0" err="1"/>
              <a:t>Zelensky</a:t>
            </a:r>
            <a:r>
              <a:rPr lang="en-US" sz="1200" b="1" dirty="0"/>
              <a:t>,  </a:t>
            </a:r>
            <a:r>
              <a:rPr lang="en-US" sz="1200" b="1" i="1" dirty="0"/>
              <a:t>Laser Phys. Lett.</a:t>
            </a:r>
            <a:r>
              <a:rPr lang="en-US" sz="1200" b="1" dirty="0"/>
              <a:t> 13, 115203 (2016).</a:t>
            </a:r>
            <a:endParaRPr lang="ru-RU" altLang="ru-RU" sz="1200" b="1" dirty="0"/>
          </a:p>
        </p:txBody>
      </p: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2282138" y="3033307"/>
            <a:ext cx="8113701" cy="1061084"/>
            <a:chOff x="-72641" y="1925471"/>
            <a:chExt cx="9552644" cy="1307935"/>
          </a:xfrm>
        </p:grpSpPr>
        <p:sp>
          <p:nvSpPr>
            <p:cNvPr id="119" name="Rectangle 5"/>
            <p:cNvSpPr>
              <a:spLocks noChangeArrowheads="1"/>
            </p:cNvSpPr>
            <p:nvPr/>
          </p:nvSpPr>
          <p:spPr bwMode="auto">
            <a:xfrm>
              <a:off x="-72641" y="2436712"/>
              <a:ext cx="9552644" cy="796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S</a:t>
              </a:r>
              <a:r>
                <a:rPr lang="en-US" sz="1200" dirty="0">
                  <a:solidFill>
                    <a:srgbClr val="0000FF"/>
                  </a:solidFill>
                </a:rPr>
                <a:t>. A. </a:t>
              </a:r>
              <a:r>
                <a:rPr lang="en-US" sz="1200" dirty="0" err="1">
                  <a:solidFill>
                    <a:srgbClr val="0000FF"/>
                  </a:solidFill>
                </a:rPr>
                <a:t>Moiseev</a:t>
              </a:r>
              <a:r>
                <a:rPr lang="en-US" sz="1200" dirty="0">
                  <a:solidFill>
                    <a:srgbClr val="0000FF"/>
                  </a:solidFill>
                </a:rPr>
                <a:t>, and S.N. </a:t>
              </a:r>
              <a:r>
                <a:rPr lang="en-US" sz="1200" dirty="0" err="1">
                  <a:solidFill>
                    <a:srgbClr val="0000FF"/>
                  </a:solidFill>
                </a:rPr>
                <a:t>Andrianov</a:t>
              </a:r>
              <a:r>
                <a:rPr lang="en-US" sz="1200" dirty="0">
                  <a:solidFill>
                    <a:srgbClr val="0000FF"/>
                  </a:solidFill>
                </a:rPr>
                <a:t>. </a:t>
              </a:r>
              <a:r>
                <a:rPr lang="en-US" sz="1200" dirty="0" smtClean="0">
                  <a:solidFill>
                    <a:srgbClr val="0000FF"/>
                  </a:solidFill>
                </a:rPr>
                <a:t>J. Phys. </a:t>
              </a:r>
              <a:r>
                <a:rPr lang="en-US" sz="1200" dirty="0">
                  <a:solidFill>
                    <a:srgbClr val="0000FF"/>
                  </a:solidFill>
                </a:rPr>
                <a:t>B: </a:t>
              </a:r>
              <a:r>
                <a:rPr lang="en-US" sz="1200" dirty="0" smtClean="0">
                  <a:solidFill>
                    <a:srgbClr val="0000FF"/>
                  </a:solidFill>
                </a:rPr>
                <a:t>At., Mol. </a:t>
              </a:r>
              <a:r>
                <a:rPr lang="en-US" sz="1200" dirty="0">
                  <a:solidFill>
                    <a:srgbClr val="0000FF"/>
                  </a:solidFill>
                </a:rPr>
                <a:t>&amp; </a:t>
              </a:r>
              <a:r>
                <a:rPr lang="en-US" sz="1200" dirty="0" smtClean="0">
                  <a:solidFill>
                    <a:srgbClr val="0000FF"/>
                  </a:solidFill>
                </a:rPr>
                <a:t>Opt Phys. </a:t>
              </a:r>
              <a:r>
                <a:rPr lang="en-US" sz="1200" b="1" dirty="0">
                  <a:solidFill>
                    <a:srgbClr val="0000FF"/>
                  </a:solidFill>
                </a:rPr>
                <a:t>45</a:t>
              </a:r>
              <a:r>
                <a:rPr lang="en-US" sz="1200" dirty="0">
                  <a:solidFill>
                    <a:srgbClr val="0000FF"/>
                  </a:solidFill>
                </a:rPr>
                <a:t>, 124017 (9pp) (2012)</a:t>
              </a:r>
              <a:endParaRPr lang="en-US" sz="1200" dirty="0" smtClean="0">
                <a:solidFill>
                  <a:srgbClr val="0000FF"/>
                </a:solidFill>
              </a:endParaRP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E</a:t>
              </a:r>
              <a:r>
                <a:rPr lang="en-US" sz="1200" dirty="0">
                  <a:solidFill>
                    <a:srgbClr val="0000FF"/>
                  </a:solidFill>
                </a:rPr>
                <a:t>. S. </a:t>
              </a:r>
              <a:r>
                <a:rPr lang="en-US" sz="1200" dirty="0" err="1">
                  <a:solidFill>
                    <a:srgbClr val="0000FF"/>
                  </a:solidFill>
                </a:rPr>
                <a:t>Moiseev</a:t>
              </a:r>
              <a:r>
                <a:rPr lang="en-US" sz="1200" dirty="0">
                  <a:solidFill>
                    <a:srgbClr val="0000FF"/>
                  </a:solidFill>
                </a:rPr>
                <a:t> &amp; S. A. </a:t>
              </a:r>
              <a:r>
                <a:rPr lang="en-US" sz="1200" dirty="0" err="1">
                  <a:solidFill>
                    <a:srgbClr val="0000FF"/>
                  </a:solidFill>
                </a:rPr>
                <a:t>Moiseev</a:t>
              </a:r>
              <a:r>
                <a:rPr lang="en-US" sz="1200" dirty="0">
                  <a:solidFill>
                    <a:srgbClr val="0000FF"/>
                  </a:solidFill>
                </a:rPr>
                <a:t> </a:t>
              </a:r>
              <a:r>
                <a:rPr lang="en-US" sz="1200" dirty="0" smtClean="0">
                  <a:solidFill>
                    <a:srgbClr val="0000FF"/>
                  </a:solidFill>
                </a:rPr>
                <a:t>Journal of Modern Optics</a:t>
              </a:r>
              <a:r>
                <a:rPr lang="ru-RU" sz="1200" dirty="0" smtClean="0">
                  <a:solidFill>
                    <a:srgbClr val="0000FF"/>
                  </a:solidFill>
                </a:rPr>
                <a:t>, </a:t>
              </a:r>
              <a:r>
                <a:rPr lang="ru-RU" sz="1200" b="1" dirty="0" smtClean="0">
                  <a:solidFill>
                    <a:srgbClr val="0000FF"/>
                  </a:solidFill>
                </a:rPr>
                <a:t>63</a:t>
              </a:r>
              <a:r>
                <a:rPr lang="ru-RU" sz="1200" dirty="0">
                  <a:solidFill>
                    <a:srgbClr val="0000FF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No</a:t>
              </a:r>
              <a:r>
                <a:rPr lang="ru-RU" sz="1200" dirty="0">
                  <a:solidFill>
                    <a:srgbClr val="0000FF"/>
                  </a:solidFill>
                </a:rPr>
                <a:t>. 20, 2081–2092. </a:t>
              </a:r>
              <a:r>
                <a:rPr lang="en-US" sz="1200" dirty="0">
                  <a:solidFill>
                    <a:srgbClr val="0000FF"/>
                  </a:solidFill>
                </a:rPr>
                <a:t>(2016): </a:t>
              </a:r>
              <a:endParaRPr lang="en-US" sz="1200" dirty="0" smtClean="0">
                <a:solidFill>
                  <a:srgbClr val="0000FF"/>
                </a:solidFill>
              </a:endParaRPr>
            </a:p>
            <a:p>
              <a:r>
                <a:rPr lang="en-US" sz="1200" dirty="0" err="1">
                  <a:solidFill>
                    <a:srgbClr val="0000FF"/>
                  </a:solidFill>
                </a:rPr>
                <a:t>S.A.Moiseev</a:t>
              </a:r>
              <a:r>
                <a:rPr lang="en-US" sz="1200" dirty="0">
                  <a:solidFill>
                    <a:srgbClr val="0000FF"/>
                  </a:solidFill>
                </a:rPr>
                <a:t> and S.N. </a:t>
              </a:r>
              <a:r>
                <a:rPr lang="en-US" sz="1200" dirty="0" err="1">
                  <a:solidFill>
                    <a:srgbClr val="0000FF"/>
                  </a:solidFill>
                </a:rPr>
                <a:t>Andrianov</a:t>
              </a:r>
              <a:r>
                <a:rPr lang="en-US" sz="1200" dirty="0">
                  <a:solidFill>
                    <a:srgbClr val="0000FF"/>
                  </a:solidFill>
                </a:rPr>
                <a:t> </a:t>
              </a:r>
              <a:r>
                <a:rPr lang="en-US" sz="1200" dirty="0" smtClean="0">
                  <a:solidFill>
                    <a:srgbClr val="0000FF"/>
                  </a:solidFill>
                </a:rPr>
                <a:t>Optics </a:t>
              </a:r>
              <a:r>
                <a:rPr lang="en-US" sz="1200" dirty="0">
                  <a:solidFill>
                    <a:srgbClr val="0000FF"/>
                  </a:solidFill>
                </a:rPr>
                <a:t>and Spectroscopy, Vol. </a:t>
              </a:r>
              <a:r>
                <a:rPr lang="en-US" sz="1200" b="1" dirty="0">
                  <a:solidFill>
                    <a:srgbClr val="0000FF"/>
                  </a:solidFill>
                </a:rPr>
                <a:t>121</a:t>
              </a:r>
              <a:r>
                <a:rPr lang="en-US" sz="1200" dirty="0">
                  <a:solidFill>
                    <a:srgbClr val="0000FF"/>
                  </a:solidFill>
                </a:rPr>
                <a:t>, No. 6, pp. 886–896 (2016). </a:t>
              </a:r>
              <a:r>
                <a:rPr lang="en-US" altLang="ru-RU" sz="1200" b="1" dirty="0">
                  <a:solidFill>
                    <a:srgbClr val="0000FF"/>
                  </a:solidFill>
                </a:rPr>
                <a:t>		</a:t>
              </a:r>
            </a:p>
          </p:txBody>
        </p:sp>
        <p:sp>
          <p:nvSpPr>
            <p:cNvPr id="120" name="Rectangle 6"/>
            <p:cNvSpPr>
              <a:spLocks noChangeArrowheads="1"/>
            </p:cNvSpPr>
            <p:nvPr/>
          </p:nvSpPr>
          <p:spPr bwMode="auto">
            <a:xfrm>
              <a:off x="35489" y="1925471"/>
              <a:ext cx="8300149" cy="455254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ru-RU" b="1" dirty="0" smtClean="0">
                  <a:latin typeface="Aharoni" pitchFamily="2" charset="-79"/>
                </a:rPr>
                <a:t>Integrated QM and multi-qubit quantum RAM</a:t>
              </a:r>
              <a:endParaRPr lang="en-US" altLang="ru-RU" b="1" dirty="0">
                <a:latin typeface="Aharoni" pitchFamily="2" charset="-79"/>
              </a:endParaRP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Rectangle 30"/>
          <p:cNvSpPr/>
          <p:nvPr/>
        </p:nvSpPr>
        <p:spPr>
          <a:xfrm>
            <a:off x="335280" y="215114"/>
            <a:ext cx="11551919" cy="86177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2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en-US" sz="2500" b="1" i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26118" y="191142"/>
            <a:ext cx="108207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quantum memory schemes on photon/spin echo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integration in quantum circuits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4"/>
          <p:cNvSpPr/>
          <p:nvPr/>
        </p:nvSpPr>
        <p:spPr>
          <a:xfrm>
            <a:off x="3215680" y="1645855"/>
            <a:ext cx="68447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400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9" name="Прямоугольник 16"/>
          <p:cNvSpPr>
            <a:spLocks noChangeArrowheads="1"/>
          </p:cNvSpPr>
          <p:nvPr/>
        </p:nvSpPr>
        <p:spPr bwMode="auto">
          <a:xfrm>
            <a:off x="2416175" y="7819839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latin typeface="Aharoni" pitchFamily="2" charset="-79"/>
              </a:rPr>
              <a:t>09</a:t>
            </a:r>
            <a:r>
              <a:rPr lang="ru-RU" altLang="ru-RU" b="1">
                <a:latin typeface="Aharoni" pitchFamily="2" charset="-79"/>
              </a:rPr>
              <a:t>.</a:t>
            </a:r>
            <a:r>
              <a:rPr lang="en-US" altLang="ru-RU" b="1">
                <a:latin typeface="Aharoni" pitchFamily="2" charset="-79"/>
              </a:rPr>
              <a:t>03</a:t>
            </a:r>
            <a:r>
              <a:rPr lang="ru-RU" altLang="ru-RU" b="1">
                <a:latin typeface="Aharoni" pitchFamily="2" charset="-79"/>
              </a:rPr>
              <a:t>.</a:t>
            </a:r>
            <a:r>
              <a:rPr lang="en-US" altLang="ru-RU" b="1">
                <a:latin typeface="Aharoni" pitchFamily="2" charset="-79"/>
              </a:rPr>
              <a:t>20</a:t>
            </a:r>
            <a:r>
              <a:rPr lang="ru-RU" altLang="ru-RU" b="1">
                <a:latin typeface="Aharoni" pitchFamily="2" charset="-79"/>
              </a:rPr>
              <a:t>1</a:t>
            </a:r>
            <a:r>
              <a:rPr lang="en-US" altLang="ru-RU" b="1">
                <a:latin typeface="Aharoni" pitchFamily="2" charset="-79"/>
              </a:rPr>
              <a:t>5 </a:t>
            </a:r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57617" y="5377408"/>
            <a:ext cx="2181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Impedance matching</a:t>
            </a:r>
            <a:endParaRPr lang="en-US" b="1" dirty="0"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38052" y="5547964"/>
            <a:ext cx="3182284" cy="764021"/>
            <a:chOff x="2397828" y="5735839"/>
            <a:chExt cx="3182284" cy="764021"/>
          </a:xfrm>
        </p:grpSpPr>
        <p:graphicFrame>
          <p:nvGraphicFramePr>
            <p:cNvPr id="2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397828" y="5877272"/>
            <a:ext cx="1742124" cy="447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22" name="Уравнение" r:id="rId4" imgW="1104840" imgH="228600" progId="Equation.3">
                    <p:embed/>
                  </p:oleObj>
                </mc:Choice>
                <mc:Fallback>
                  <p:oleObj name="Уравнение" r:id="rId4" imgW="1104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7828" y="5877272"/>
                          <a:ext cx="1742124" cy="44784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4168296" y="5735839"/>
            <a:ext cx="1411816" cy="764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23" name="Уравнение" r:id="rId6" imgW="774360" imgH="419040" progId="Equation.3">
                    <p:embed/>
                  </p:oleObj>
                </mc:Choice>
                <mc:Fallback>
                  <p:oleObj name="Уравнение" r:id="rId6" imgW="7743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8296" y="5735839"/>
                          <a:ext cx="1411816" cy="7640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Прямоугольник 29"/>
          <p:cNvSpPr/>
          <p:nvPr/>
        </p:nvSpPr>
        <p:spPr>
          <a:xfrm>
            <a:off x="1674722" y="5939988"/>
            <a:ext cx="3117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Spectral impedance matching</a:t>
            </a: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5" name="Rectangle 30"/>
          <p:cNvSpPr/>
          <p:nvPr/>
        </p:nvSpPr>
        <p:spPr>
          <a:xfrm>
            <a:off x="1386457" y="358133"/>
            <a:ext cx="8689531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0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2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7" name="Rectangle 234"/>
          <p:cNvSpPr>
            <a:spLocks noChangeArrowheads="1"/>
          </p:cNvSpPr>
          <p:nvPr/>
        </p:nvSpPr>
        <p:spPr bwMode="auto">
          <a:xfrm>
            <a:off x="2207567" y="5301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1722552" y="444042"/>
            <a:ext cx="8930207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Квантовая РАМ на фотонном эхе в резонаторах</a:t>
            </a:r>
            <a:endParaRPr lang="ru-RU" altLang="ru-RU" sz="2400" b="1" dirty="0"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49308" y="548680"/>
            <a:ext cx="8755205" cy="4511992"/>
            <a:chOff x="1949308" y="548680"/>
            <a:chExt cx="8755205" cy="451199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1949308" y="548680"/>
              <a:ext cx="8755205" cy="4511992"/>
              <a:chOff x="-312334" y="-2754"/>
              <a:chExt cx="10588278" cy="6350922"/>
            </a:xfrm>
          </p:grpSpPr>
          <p:sp>
            <p:nvSpPr>
              <p:cNvPr id="106" name="Rectangle 234"/>
              <p:cNvSpPr>
                <a:spLocks noChangeArrowheads="1"/>
              </p:cNvSpPr>
              <p:nvPr/>
            </p:nvSpPr>
            <p:spPr bwMode="auto">
              <a:xfrm>
                <a:off x="0" y="-2754"/>
                <a:ext cx="223408" cy="519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altLang="ru-RU"/>
              </a:p>
            </p:txBody>
          </p:sp>
          <p:sp>
            <p:nvSpPr>
              <p:cNvPr id="107" name="Text Box 48"/>
              <p:cNvSpPr txBox="1">
                <a:spLocks noChangeArrowheads="1"/>
              </p:cNvSpPr>
              <p:nvPr/>
            </p:nvSpPr>
            <p:spPr bwMode="auto">
              <a:xfrm>
                <a:off x="1438275" y="2339975"/>
                <a:ext cx="7056438" cy="389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200" b="1" dirty="0"/>
                  <a:t>Optical scheme (and microwave scheme)</a:t>
                </a:r>
                <a:endParaRPr lang="ru-RU" altLang="ru-RU" sz="1200" b="1" dirty="0"/>
              </a:p>
            </p:txBody>
          </p:sp>
          <p:graphicFrame>
            <p:nvGraphicFramePr>
              <p:cNvPr id="108" name="Object 2"/>
              <p:cNvGraphicFramePr>
                <a:graphicFrameLocks noChangeAspect="1"/>
              </p:cNvGraphicFramePr>
              <p:nvPr/>
            </p:nvGraphicFramePr>
            <p:xfrm>
              <a:off x="1436688" y="2852738"/>
              <a:ext cx="6426200" cy="2233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224" name="Acrobat Document" r:id="rId8" imgW="4801016" imgH="1668925" progId="AcroExch.Document.11">
                      <p:embed/>
                    </p:oleObj>
                  </mc:Choice>
                  <mc:Fallback>
                    <p:oleObj name="Acrobat Document" r:id="rId8" imgW="4801016" imgH="1668925" progId="AcroExch.Document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6688" y="2852738"/>
                            <a:ext cx="6426200" cy="22336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0" name="Text Box 14"/>
              <p:cNvSpPr txBox="1">
                <a:spLocks noChangeArrowheads="1"/>
              </p:cNvSpPr>
              <p:nvPr/>
            </p:nvSpPr>
            <p:spPr bwMode="auto">
              <a:xfrm>
                <a:off x="3236913" y="5086350"/>
                <a:ext cx="1562100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RU" sz="1200" b="1" dirty="0"/>
                  <a:t>Control </a:t>
                </a:r>
              </a:p>
              <a:p>
                <a:pPr algn="ctr"/>
                <a:r>
                  <a:rPr lang="en-US" altLang="ru-RU" sz="1200" b="1" dirty="0"/>
                  <a:t>atom </a:t>
                </a:r>
                <a:endParaRPr lang="ru-RU" altLang="ru-RU" sz="1200" b="1" dirty="0"/>
              </a:p>
            </p:txBody>
          </p:sp>
          <p:sp>
            <p:nvSpPr>
              <p:cNvPr id="112" name="Text Box 14"/>
              <p:cNvSpPr txBox="1">
                <a:spLocks noChangeArrowheads="1"/>
              </p:cNvSpPr>
              <p:nvPr/>
            </p:nvSpPr>
            <p:spPr bwMode="auto">
              <a:xfrm>
                <a:off x="5470525" y="5292725"/>
                <a:ext cx="2138364" cy="389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200" b="1" dirty="0"/>
                  <a:t>Atomic ensemble </a:t>
                </a:r>
                <a:endParaRPr lang="ru-RU" altLang="ru-RU" sz="1200" b="1" dirty="0"/>
              </a:p>
            </p:txBody>
          </p:sp>
          <p:sp>
            <p:nvSpPr>
              <p:cNvPr id="113" name="Text Box 48"/>
              <p:cNvSpPr txBox="1">
                <a:spLocks noChangeArrowheads="1"/>
              </p:cNvSpPr>
              <p:nvPr/>
            </p:nvSpPr>
            <p:spPr bwMode="auto">
              <a:xfrm>
                <a:off x="4045984" y="5611702"/>
                <a:ext cx="4052855" cy="736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2800" dirty="0">
                    <a:latin typeface="Arial" charset="0"/>
                    <a:sym typeface="Symbol"/>
                  </a:rPr>
                  <a:t></a:t>
                </a:r>
                <a:r>
                  <a:rPr lang="en-US" sz="1000" dirty="0">
                    <a:latin typeface="Arial" charset="0"/>
                    <a:sym typeface="Symbol"/>
                  </a:rPr>
                  <a:t>ph</a:t>
                </a:r>
                <a:r>
                  <a:rPr lang="en-US" sz="2800" dirty="0">
                    <a:latin typeface="Arial" charset="0"/>
                    <a:sym typeface="Symbol"/>
                  </a:rPr>
                  <a:t> </a:t>
                </a:r>
                <a:r>
                  <a:rPr lang="en-US" dirty="0">
                    <a:latin typeface="Arial" charset="0"/>
                    <a:sym typeface="Symbol"/>
                  </a:rPr>
                  <a:t>=</a:t>
                </a:r>
                <a:r>
                  <a:rPr lang="ru-RU" dirty="0">
                    <a:latin typeface="Arial" charset="0"/>
                    <a:sym typeface="Symbol"/>
                  </a:rPr>
                  <a:t> </a:t>
                </a:r>
                <a:r>
                  <a:rPr lang="ru-RU" sz="2800" dirty="0">
                    <a:latin typeface="Arial" charset="0"/>
                    <a:sym typeface="Symbol"/>
                  </a:rPr>
                  <a:t></a:t>
                </a:r>
                <a:r>
                  <a:rPr lang="en-US" sz="1050" dirty="0">
                    <a:latin typeface="Arial" charset="0"/>
                    <a:sym typeface="Symbol"/>
                  </a:rPr>
                  <a:t>31</a:t>
                </a:r>
                <a:r>
                  <a:rPr lang="en-US" sz="2800" dirty="0">
                    <a:latin typeface="Arial" charset="0"/>
                    <a:sym typeface="Symbol"/>
                  </a:rPr>
                  <a:t> </a:t>
                </a:r>
                <a:r>
                  <a:rPr lang="en-US" dirty="0">
                    <a:latin typeface="Arial" charset="0"/>
                    <a:sym typeface="Symbol"/>
                  </a:rPr>
                  <a:t>= </a:t>
                </a:r>
                <a:r>
                  <a:rPr lang="ru-RU" sz="2800" dirty="0">
                    <a:latin typeface="Arial" charset="0"/>
                    <a:sym typeface="Symbol"/>
                  </a:rPr>
                  <a:t></a:t>
                </a:r>
                <a:r>
                  <a:rPr lang="en-US" sz="1000" dirty="0">
                    <a:latin typeface="Arial" charset="0"/>
                    <a:sym typeface="Symbol"/>
                  </a:rPr>
                  <a:t>o </a:t>
                </a:r>
                <a:r>
                  <a:rPr lang="en-US" sz="2800" dirty="0">
                    <a:latin typeface="Arial" charset="0"/>
                    <a:sym typeface="Symbol"/>
                  </a:rPr>
                  <a:t></a:t>
                </a:r>
                <a:r>
                  <a:rPr lang="ru-RU" sz="2800" dirty="0">
                    <a:latin typeface="Arial" charset="0"/>
                    <a:sym typeface="Symbol"/>
                  </a:rPr>
                  <a:t> </a:t>
                </a:r>
                <a:r>
                  <a:rPr lang="en-US" sz="1200" dirty="0">
                    <a:latin typeface="Arial" charset="0"/>
                    <a:sym typeface="Symbol"/>
                  </a:rPr>
                  <a:t>j</a:t>
                </a:r>
                <a:endParaRPr lang="ru-RU" sz="2800" dirty="0">
                  <a:latin typeface="Arial" charset="0"/>
                </a:endParaRPr>
              </a:p>
            </p:txBody>
          </p:sp>
          <p:cxnSp>
            <p:nvCxnSpPr>
              <p:cNvPr id="114" name="Прямая со стрелкой 113"/>
              <p:cNvCxnSpPr/>
              <p:nvPr/>
            </p:nvCxnSpPr>
            <p:spPr bwMode="auto">
              <a:xfrm flipH="1" flipV="1">
                <a:off x="4102100" y="4581525"/>
                <a:ext cx="0" cy="32861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 стрелкой 114"/>
              <p:cNvCxnSpPr/>
              <p:nvPr/>
            </p:nvCxnSpPr>
            <p:spPr bwMode="auto">
              <a:xfrm flipH="1" flipV="1">
                <a:off x="6550025" y="4613275"/>
                <a:ext cx="0" cy="32861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754063" y="2276475"/>
                <a:ext cx="7921625" cy="4059856"/>
              </a:xfrm>
              <a:prstGeom prst="roundRect">
                <a:avLst>
                  <a:gd name="adj" fmla="val 7484"/>
                </a:avLst>
              </a:prstGeom>
              <a:noFill/>
              <a:ln w="412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Блок-схема: узел 116"/>
              <p:cNvSpPr/>
              <p:nvPr/>
            </p:nvSpPr>
            <p:spPr>
              <a:xfrm>
                <a:off x="4022725" y="3606800"/>
                <a:ext cx="144463" cy="96838"/>
              </a:xfrm>
              <a:prstGeom prst="flowChartConnector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TextBox 18"/>
              <p:cNvSpPr txBox="1">
                <a:spLocks noChangeArrowheads="1"/>
              </p:cNvSpPr>
              <p:nvPr/>
            </p:nvSpPr>
            <p:spPr bwMode="auto">
              <a:xfrm>
                <a:off x="-312334" y="1077659"/>
                <a:ext cx="10588278" cy="823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ru-RU" sz="1600" b="1" dirty="0"/>
                  <a:t>E. S. </a:t>
                </a:r>
                <a:r>
                  <a:rPr lang="en-US" altLang="ru-RU" sz="1600" b="1" dirty="0" err="1"/>
                  <a:t>Moiseev</a:t>
                </a:r>
                <a:r>
                  <a:rPr lang="en-US" altLang="ru-RU" sz="1600" b="1" dirty="0"/>
                  <a:t>, and S. A. </a:t>
                </a:r>
                <a:r>
                  <a:rPr lang="en-US" altLang="ru-RU" sz="1600" b="1" dirty="0" err="1"/>
                  <a:t>Moiseev</a:t>
                </a:r>
                <a:r>
                  <a:rPr lang="en-US" altLang="ru-RU" sz="1600" b="1" dirty="0"/>
                  <a:t>. Time-bin quantum RAM.  Journal of Modern Optics, </a:t>
                </a:r>
                <a:r>
                  <a:rPr lang="ru-RU" sz="1600" b="1" dirty="0"/>
                  <a:t>63</a:t>
                </a:r>
                <a:r>
                  <a:rPr lang="ru-RU" sz="1600" dirty="0"/>
                  <a:t>, </a:t>
                </a:r>
                <a:r>
                  <a:rPr lang="en-US" sz="1600" dirty="0"/>
                  <a:t>No</a:t>
                </a:r>
                <a:r>
                  <a:rPr lang="ru-RU" sz="1600" dirty="0"/>
                  <a:t>. 20, 2081–2092</a:t>
                </a:r>
                <a:r>
                  <a:rPr lang="en-US" altLang="ru-RU" sz="1600" b="1" dirty="0"/>
                  <a:t> (2016).</a:t>
                </a:r>
                <a:endParaRPr lang="ru-RU" altLang="ru-RU" sz="1600" b="1" dirty="0"/>
              </a:p>
            </p:txBody>
          </p:sp>
        </p:grpSp>
        <p:sp>
          <p:nvSpPr>
            <p:cNvPr id="26" name="Скругленный прямоугольник 25"/>
            <p:cNvSpPr/>
            <p:nvPr/>
          </p:nvSpPr>
          <p:spPr>
            <a:xfrm>
              <a:off x="7009988" y="4324934"/>
              <a:ext cx="1205035" cy="261668"/>
            </a:xfrm>
            <a:prstGeom prst="roundRect">
              <a:avLst>
                <a:gd name="adj" fmla="val 8999"/>
              </a:avLst>
            </a:prstGeom>
            <a:noFill/>
            <a:ln w="412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68779" y="528112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FF"/>
                </a:solidFill>
              </a:rPr>
              <a:t>Проект</a:t>
            </a:r>
            <a:endParaRPr lang="en-US" alt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7084699" y="3751072"/>
            <a:ext cx="4786652" cy="2697235"/>
            <a:chOff x="7633189" y="1342297"/>
            <a:chExt cx="4786652" cy="2697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633189" y="2220884"/>
                  <a:ext cx="478665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</m:oMath>
                  </a14:m>
                  <a:r>
                    <a:rPr lang="ru-RU" b="1" dirty="0"/>
                    <a:t> </a:t>
                  </a:r>
                  <a:r>
                    <a:rPr lang="en-US" b="1" dirty="0" smtClean="0"/>
                    <a:t>and</a:t>
                  </a:r>
                  <a:r>
                    <a:rPr lang="ru-RU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ru-RU" b="1" i="1">
                          <a:latin typeface="Cambria Math" panose="02040503050406030204" pitchFamily="18" charset="0"/>
                        </a:rPr>
                        <m:t>𝝁</m:t>
                      </m:r>
                    </m:oMath>
                  </a14:m>
                  <a:r>
                    <a:rPr lang="en-US" b="1" dirty="0" smtClean="0"/>
                    <a:t> determine temporal duration of laser pulse </a:t>
                  </a:r>
                  <a:r>
                    <a:rPr lang="ru-RU" b="1" dirty="0" smtClean="0">
                      <a:solidFill>
                        <a:srgbClr val="0070C0"/>
                      </a:solidFill>
                    </a:rPr>
                    <a:t>(</a:t>
                  </a:r>
                  <a:r>
                    <a:rPr lang="ru-RU" b="1" dirty="0">
                      <a:solidFill>
                        <a:srgbClr val="0070C0"/>
                      </a:solidFill>
                      <a:sym typeface="Symbol" panose="05050102010706020507" pitchFamily="18" charset="2"/>
                    </a:rPr>
                    <a:t></a:t>
                  </a:r>
                  <a:r>
                    <a:rPr lang="ru-RU" b="1" baseline="30000" dirty="0">
                      <a:solidFill>
                        <a:srgbClr val="0070C0"/>
                      </a:solidFill>
                    </a:rPr>
                    <a:t>-1</a:t>
                  </a:r>
                  <a:r>
                    <a:rPr lang="ru-RU" b="1" dirty="0">
                      <a:solidFill>
                        <a:srgbClr val="0070C0"/>
                      </a:solidFill>
                    </a:rPr>
                    <a:t>)</a:t>
                  </a:r>
                  <a:r>
                    <a:rPr lang="ru-RU" b="1" dirty="0"/>
                    <a:t> </a:t>
                  </a:r>
                  <a:r>
                    <a:rPr lang="en-US" b="1" dirty="0" smtClean="0"/>
                    <a:t>and</a:t>
                  </a:r>
                  <a:r>
                    <a:rPr lang="ru-RU" b="1" dirty="0" smtClean="0"/>
                    <a:t> </a:t>
                  </a:r>
                  <a:r>
                    <a:rPr lang="en-US" b="1" dirty="0" smtClean="0"/>
                    <a:t>its spectral width - </a:t>
                  </a:r>
                  <a:r>
                    <a:rPr lang="ru-RU" b="1" dirty="0" smtClean="0">
                      <a:solidFill>
                        <a:srgbClr val="0070C0"/>
                      </a:solidFill>
                    </a:rPr>
                    <a:t>2</a:t>
                  </a:r>
                  <a14:m>
                    <m:oMath xmlns:m="http://schemas.openxmlformats.org/officeDocument/2006/math">
                      <m:r>
                        <a:rPr lang="ru-RU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𝝁𝜷</m:t>
                      </m:r>
                    </m:oMath>
                  </a14:m>
                  <a:r>
                    <a:rPr lang="en-US" b="1" dirty="0" smtClean="0"/>
                    <a:t>.</a:t>
                  </a:r>
                </a:p>
                <a:p>
                  <a:r>
                    <a:rPr lang="en-US" b="1" dirty="0" smtClean="0"/>
                    <a:t>These parameters have been controlled experimentally</a:t>
                  </a:r>
                  <a:r>
                    <a:rPr lang="ru-RU" b="1" dirty="0" smtClean="0"/>
                    <a:t>. 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189" y="2220884"/>
                  <a:ext cx="4786652" cy="120032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019" t="-2538" b="-710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7664184" y="1342297"/>
                  <a:ext cx="2875467" cy="4049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>
                            <a:latin typeface="Cambria Math" panose="02040503050406030204" pitchFamily="18" charset="0"/>
                          </a:rPr>
                          <m:t>ℇ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ru-RU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ℇ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sech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ru-RU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ru-RU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184" y="1342297"/>
                  <a:ext cx="2875467" cy="40498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7732884" y="1716313"/>
                  <a:ext cx="3083659" cy="4049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𝜇𝛽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tan</m:t>
                            </m:r>
                            <m:func>
                              <m:func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fName>
                              <m:e>
                                <m:r>
                                  <a:rPr lang="ru-RU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ru-RU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884" y="1716313"/>
                  <a:ext cx="3083659" cy="40498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56061" r="-21584" b="-23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8113339" y="3670200"/>
                  <a:ext cx="23696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𝜇</m:t>
                        </m:r>
                        <m:f>
                          <m:fPr>
                            <m:type m:val="li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=1920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kHz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339" y="3670200"/>
                  <a:ext cx="236962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47137" y="1158608"/>
            <a:ext cx="3070029" cy="361123"/>
          </a:xfrm>
          <a:solidFill>
            <a:srgbClr val="FF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Optical scheme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19046" y="1510848"/>
            <a:ext cx="5834224" cy="5094549"/>
            <a:chOff x="1435326" y="570777"/>
            <a:chExt cx="5934128" cy="627846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435326" y="570777"/>
              <a:ext cx="5934128" cy="6192688"/>
              <a:chOff x="1435326" y="692697"/>
              <a:chExt cx="5934128" cy="6192688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1504" y="770578"/>
                <a:ext cx="5737950" cy="6114807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655840" y="692697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/>
                  <a:t>кристалл</a:t>
                </a:r>
                <a:r>
                  <a:rPr lang="ru-RU" dirty="0"/>
                  <a:t> </a:t>
                </a:r>
                <a:r>
                  <a:rPr lang="en-US" dirty="0"/>
                  <a:t>Y</a:t>
                </a:r>
                <a:r>
                  <a:rPr lang="ru-RU" baseline="-25000" dirty="0"/>
                  <a:t>3</a:t>
                </a:r>
                <a:r>
                  <a:rPr lang="en-US" dirty="0"/>
                  <a:t>Al</a:t>
                </a:r>
                <a:r>
                  <a:rPr lang="ru-RU" baseline="-25000" dirty="0"/>
                  <a:t>5</a:t>
                </a:r>
                <a:r>
                  <a:rPr lang="en-US" dirty="0"/>
                  <a:t>O</a:t>
                </a:r>
                <a:r>
                  <a:rPr lang="ru-RU" baseline="-25000" dirty="0"/>
                  <a:t>12</a:t>
                </a:r>
                <a:r>
                  <a:rPr lang="ru-RU" dirty="0"/>
                  <a:t>: </a:t>
                </a:r>
                <a:r>
                  <a:rPr lang="en-US" dirty="0"/>
                  <a:t>Tm</a:t>
                </a:r>
                <a:r>
                  <a:rPr lang="ru-RU" baseline="30000" dirty="0"/>
                  <a:t>3+</a:t>
                </a:r>
                <a:endParaRPr lang="ru-RU" dirty="0"/>
              </a:p>
            </p:txBody>
          </p:sp>
          <p:cxnSp>
            <p:nvCxnSpPr>
              <p:cNvPr id="10" name="Прямая со стрелкой 9"/>
              <p:cNvCxnSpPr/>
              <p:nvPr/>
            </p:nvCxnSpPr>
            <p:spPr>
              <a:xfrm flipH="1">
                <a:off x="4439816" y="1339028"/>
                <a:ext cx="1008112" cy="8658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387727" y="1236583"/>
                <a:ext cx="67627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crystal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27627" y="838200"/>
                <a:ext cx="88420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/>
                  <a:t>Crystal      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229349" y="895350"/>
                <a:ext cx="846287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/>
                  <a:t>Digital </a:t>
                </a:r>
              </a:p>
              <a:p>
                <a:pPr algn="ctr"/>
                <a:r>
                  <a:rPr lang="en-US" sz="800" b="1" dirty="0" smtClean="0"/>
                  <a:t>oscilloscope      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10299" y="1657350"/>
                <a:ext cx="908051" cy="2154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/>
                  <a:t>Spectral width  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99251" y="1803400"/>
                <a:ext cx="438149" cy="2154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1GHz   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676901" y="2514600"/>
                <a:ext cx="849800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Detector   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092700" y="3371850"/>
                <a:ext cx="800099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Cryostat</a:t>
                </a:r>
                <a:r>
                  <a:rPr lang="en-US" sz="800" b="1" dirty="0" smtClean="0"/>
                  <a:t>   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403851" y="3924300"/>
                <a:ext cx="482599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Input</a:t>
                </a:r>
              </a:p>
              <a:p>
                <a:r>
                  <a:rPr lang="en-US" sz="1050" b="1" dirty="0" smtClean="0"/>
                  <a:t>pulse</a:t>
                </a:r>
                <a:r>
                  <a:rPr lang="en-US" sz="800" b="1" dirty="0" smtClean="0"/>
                  <a:t>  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94451" y="4064000"/>
                <a:ext cx="457199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050" b="1" dirty="0" smtClean="0"/>
              </a:p>
              <a:p>
                <a:r>
                  <a:rPr lang="en-US" sz="1050" b="1" dirty="0" smtClean="0"/>
                  <a:t>echo</a:t>
                </a:r>
                <a:r>
                  <a:rPr lang="en-US" sz="800" b="1" dirty="0" smtClean="0"/>
                  <a:t>  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98976" y="5934075"/>
                <a:ext cx="21766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CC6600"/>
                    </a:solidFill>
                  </a:rPr>
                  <a:t>Controlling laser pulses</a:t>
                </a:r>
                <a:r>
                  <a:rPr lang="en-US" sz="1200" b="1" dirty="0" smtClean="0"/>
                  <a:t>  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1006476" y="4486275"/>
                <a:ext cx="217663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3399"/>
                    </a:solidFill>
                  </a:rPr>
                  <a:t>Signal field</a:t>
                </a:r>
                <a:r>
                  <a:rPr lang="en-US" sz="1200" b="1" dirty="0" smtClean="0"/>
                  <a:t>  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35326" y="1066211"/>
                <a:ext cx="147002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Generator of pulses </a:t>
                </a:r>
              </a:p>
              <a:p>
                <a:r>
                  <a:rPr lang="en-US" sz="1000" b="1" dirty="0" smtClean="0"/>
                  <a:t>with arbitrary shape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012877" y="6564532"/>
                <a:ext cx="1200151" cy="2154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/>
                  <a:t>linewidth 5KHz                     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081056" y="6425598"/>
                <a:ext cx="1027284" cy="2154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 smtClean="0"/>
                  <a:t>Ti-Sp</a:t>
                </a:r>
                <a:r>
                  <a:rPr lang="en-US" sz="800" b="1" dirty="0" smtClean="0"/>
                  <a:t> Laser  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5532956" y="4413248"/>
                <a:ext cx="3323168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/>
                  <a:t> 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Bus of automatic control  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904164" y="6595322"/>
              <a:ext cx="103507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err="1" smtClean="0"/>
                <a:t>beamsplitter</a:t>
              </a:r>
              <a:r>
                <a:rPr lang="en-US" sz="800" b="1" dirty="0" smtClean="0"/>
                <a:t>  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94" y="1285310"/>
            <a:ext cx="4396442" cy="2192359"/>
          </a:xfrm>
          <a:prstGeom prst="rect">
            <a:avLst/>
          </a:prstGeom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7353655" y="684614"/>
            <a:ext cx="4565935" cy="486518"/>
          </a:xfrm>
          <a:prstGeom prst="rect">
            <a:avLst/>
          </a:prstGeom>
          <a:solidFill>
            <a:srgbClr val="FFFF00">
              <a:alpha val="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Experimental setup for observation of </a:t>
            </a:r>
            <a:r>
              <a:rPr lang="en-US" sz="1400" b="1" dirty="0" err="1" smtClean="0"/>
              <a:t>Scilenced</a:t>
            </a:r>
            <a:r>
              <a:rPr lang="en-US" sz="1400" b="1" dirty="0" smtClean="0"/>
              <a:t> photon echo in orthogonal geometry of laser field control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6042" y="676654"/>
            <a:ext cx="7044398" cy="40011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K</a:t>
            </a:r>
            <a:r>
              <a:rPr lang="en-US" sz="1000" dirty="0">
                <a:solidFill>
                  <a:schemeClr val="tx1"/>
                </a:solidFill>
              </a:rPr>
              <a:t>. I. </a:t>
            </a:r>
            <a:r>
              <a:rPr lang="en-US" sz="1000" dirty="0" smtClean="0">
                <a:solidFill>
                  <a:schemeClr val="tx1"/>
                </a:solidFill>
              </a:rPr>
              <a:t>Gerasimov </a:t>
            </a:r>
            <a:r>
              <a:rPr lang="en-US" sz="1000" dirty="0">
                <a:solidFill>
                  <a:schemeClr val="tx1"/>
                </a:solidFill>
              </a:rPr>
              <a:t>, M. M. </a:t>
            </a:r>
            <a:r>
              <a:rPr lang="en-US" sz="1000" dirty="0" err="1" smtClean="0">
                <a:solidFill>
                  <a:schemeClr val="tx1"/>
                </a:solidFill>
              </a:rPr>
              <a:t>Minnegaliev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, S. A. </a:t>
            </a:r>
            <a:r>
              <a:rPr lang="en-US" sz="1000" dirty="0" err="1">
                <a:solidFill>
                  <a:schemeClr val="tx1"/>
                </a:solidFill>
              </a:rPr>
              <a:t>Moiseev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>
                <a:solidFill>
                  <a:schemeClr val="tx1"/>
                </a:solidFill>
              </a:rPr>
              <a:t>R. V. </a:t>
            </a:r>
            <a:r>
              <a:rPr lang="en-US" sz="1000" dirty="0" err="1" smtClean="0">
                <a:solidFill>
                  <a:schemeClr val="tx1"/>
                </a:solidFill>
              </a:rPr>
              <a:t>Urmancheev</a:t>
            </a:r>
            <a:r>
              <a:rPr lang="en-US" sz="1000" dirty="0" smtClean="0">
                <a:solidFill>
                  <a:schemeClr val="tx1"/>
                </a:solidFill>
              </a:rPr>
              <a:t>, T</a:t>
            </a:r>
            <a:r>
              <a:rPr lang="en-US" sz="1000" dirty="0">
                <a:solidFill>
                  <a:schemeClr val="tx1"/>
                </a:solidFill>
              </a:rPr>
              <a:t>. </a:t>
            </a:r>
            <a:r>
              <a:rPr lang="en-US" sz="1000" dirty="0" err="1" smtClean="0">
                <a:solidFill>
                  <a:schemeClr val="tx1"/>
                </a:solidFill>
              </a:rPr>
              <a:t>Chanelière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>
                <a:solidFill>
                  <a:schemeClr val="tx1"/>
                </a:solidFill>
              </a:rPr>
              <a:t>and A. </a:t>
            </a:r>
            <a:r>
              <a:rPr lang="en-US" sz="1000" dirty="0" err="1" smtClean="0">
                <a:solidFill>
                  <a:schemeClr val="tx1"/>
                </a:solidFill>
              </a:rPr>
              <a:t>Louchet-Chauve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Quantum Memory in Orthogonal </a:t>
            </a:r>
            <a:r>
              <a:rPr lang="en-US" sz="1000" dirty="0" smtClean="0">
                <a:solidFill>
                  <a:schemeClr val="tx1"/>
                </a:solidFill>
              </a:rPr>
              <a:t>Geometry of </a:t>
            </a:r>
            <a:r>
              <a:rPr lang="en-US" sz="1000" dirty="0" err="1">
                <a:solidFill>
                  <a:schemeClr val="tx1"/>
                </a:solidFill>
              </a:rPr>
              <a:t>Scilenced</a:t>
            </a:r>
            <a:r>
              <a:rPr lang="en-US" sz="1000" dirty="0">
                <a:solidFill>
                  <a:schemeClr val="tx1"/>
                </a:solidFill>
              </a:rPr>
              <a:t> Echo Retrieval </a:t>
            </a:r>
            <a:r>
              <a:rPr lang="en-US" sz="1000" dirty="0" smtClean="0">
                <a:solidFill>
                  <a:schemeClr val="tx1"/>
                </a:solidFill>
              </a:rPr>
              <a:t>Optics </a:t>
            </a:r>
            <a:r>
              <a:rPr lang="en-US" sz="1000" dirty="0">
                <a:solidFill>
                  <a:schemeClr val="tx1"/>
                </a:solidFill>
              </a:rPr>
              <a:t>and Spectroscopy, 2017, Vol. 123, No. 2, pp. 209–215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Rectangle 30"/>
          <p:cNvSpPr/>
          <p:nvPr/>
        </p:nvSpPr>
        <p:spPr>
          <a:xfrm>
            <a:off x="2499605" y="114293"/>
            <a:ext cx="6909829" cy="55399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564142" y="41326"/>
            <a:ext cx="7037057" cy="6034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first experiment towards the photon echo QM in optical cavity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600201" y="49313"/>
            <a:ext cx="8915399" cy="909302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57733" y="1737360"/>
            <a:ext cx="6293618" cy="4815474"/>
            <a:chOff x="2018693" y="661892"/>
            <a:chExt cx="7605699" cy="604334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633" y="661892"/>
              <a:ext cx="6840759" cy="561747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217" y="2852937"/>
              <a:ext cx="712919" cy="39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018693" y="5905133"/>
              <a:ext cx="2525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I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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(-2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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t / T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63553" y="6325528"/>
              <a:ext cx="209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55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мкс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= 1.8 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43873" y="6015213"/>
              <a:ext cx="31893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Максимальная эффективность</a:t>
              </a:r>
            </a:p>
            <a:p>
              <a:r>
                <a:rPr lang="en-US" dirty="0"/>
                <a:t>39.4 %</a:t>
              </a:r>
              <a:endParaRPr lang="ru-RU" dirty="0"/>
            </a:p>
          </p:txBody>
        </p:sp>
        <p:sp>
          <p:nvSpPr>
            <p:cNvPr id="10" name="Подзаголовок 2"/>
            <p:cNvSpPr txBox="1">
              <a:spLocks/>
            </p:cNvSpPr>
            <p:nvPr/>
          </p:nvSpPr>
          <p:spPr>
            <a:xfrm rot="16200000">
              <a:off x="1131751" y="2948865"/>
              <a:ext cx="3541381" cy="41030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400" b="1" dirty="0" smtClean="0">
                  <a:solidFill>
                    <a:schemeClr val="tx1"/>
                  </a:solidFill>
                </a:rPr>
                <a:t>Normalized intensity</a:t>
              </a:r>
            </a:p>
          </p:txBody>
        </p:sp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6151652" y="1016000"/>
              <a:ext cx="2996853" cy="749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n-US" sz="1400" b="1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en-US" sz="1400" b="1" dirty="0" smtClean="0">
                  <a:solidFill>
                    <a:schemeClr val="tx1"/>
                  </a:solidFill>
                </a:rPr>
                <a:t>Intensity of input signal</a:t>
              </a:r>
            </a:p>
            <a:p>
              <a:pPr algn="just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6151652" y="1676399"/>
              <a:ext cx="3309847" cy="93285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400" b="1" dirty="0" smtClean="0">
                  <a:solidFill>
                    <a:schemeClr val="tx1"/>
                  </a:solidFill>
                </a:rPr>
                <a:t>Intensity of input signal reflected from resonator and signal of photon echo</a:t>
              </a:r>
            </a:p>
          </p:txBody>
        </p:sp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7424877" y="3568699"/>
              <a:ext cx="1977880" cy="67310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400" b="1" dirty="0" smtClean="0">
                  <a:solidFill>
                    <a:schemeClr val="tx1"/>
                  </a:solidFill>
                </a:rPr>
                <a:t>Echo pulse </a:t>
              </a:r>
            </a:p>
            <a:p>
              <a:pPr algn="just"/>
              <a:r>
                <a:rPr lang="en-US" sz="1400" b="1" dirty="0" smtClean="0">
                  <a:solidFill>
                    <a:schemeClr val="tx1"/>
                  </a:solidFill>
                </a:rPr>
                <a:t>Efficiency – 21 %</a:t>
              </a:r>
            </a:p>
          </p:txBody>
        </p:sp>
        <p:sp>
          <p:nvSpPr>
            <p:cNvPr id="14" name="Подзаголовок 2"/>
            <p:cNvSpPr txBox="1">
              <a:spLocks/>
            </p:cNvSpPr>
            <p:nvPr/>
          </p:nvSpPr>
          <p:spPr>
            <a:xfrm>
              <a:off x="4876889" y="6032133"/>
              <a:ext cx="3876245" cy="67310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b="1" dirty="0" smtClean="0">
                  <a:solidFill>
                    <a:schemeClr val="tx1"/>
                  </a:solidFill>
                </a:rPr>
                <a:t>Maximum  efficiency – 39.4 %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86794" y="12729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ROSE- photon echo protocol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crystal Y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Tm</a:t>
            </a:r>
            <a:r>
              <a:rPr lang="en-US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optical resonator</a:t>
            </a:r>
            <a:endParaRPr lang="ru-RU" sz="24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2520" y="998696"/>
            <a:ext cx="10683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M.M. </a:t>
            </a:r>
            <a:r>
              <a:rPr lang="en-US" b="1" dirty="0" err="1">
                <a:solidFill>
                  <a:srgbClr val="0070C0"/>
                </a:solidFill>
              </a:rPr>
              <a:t>Minnegaliev</a:t>
            </a:r>
            <a:r>
              <a:rPr lang="en-US" b="1" dirty="0" smtClean="0">
                <a:solidFill>
                  <a:srgbClr val="0070C0"/>
                </a:solidFill>
              </a:rPr>
              <a:t>, K.I</a:t>
            </a:r>
            <a:r>
              <a:rPr lang="en-US" b="1" dirty="0">
                <a:solidFill>
                  <a:srgbClr val="0070C0"/>
                </a:solidFill>
              </a:rPr>
              <a:t>. Gerasimov, </a:t>
            </a:r>
            <a:r>
              <a:rPr lang="en-US" b="1" dirty="0" err="1" smtClean="0">
                <a:solidFill>
                  <a:srgbClr val="0070C0"/>
                </a:solidFill>
              </a:rPr>
              <a:t>R.V.Urmancheev</a:t>
            </a:r>
            <a:r>
              <a:rPr lang="en-US" b="1" dirty="0" smtClean="0">
                <a:solidFill>
                  <a:srgbClr val="0070C0"/>
                </a:solidFill>
              </a:rPr>
              <a:t>, and </a:t>
            </a:r>
            <a:r>
              <a:rPr lang="en-US" b="1" dirty="0">
                <a:solidFill>
                  <a:srgbClr val="0070C0"/>
                </a:solidFill>
              </a:rPr>
              <a:t>S.A. </a:t>
            </a:r>
            <a:r>
              <a:rPr lang="en-US" b="1" dirty="0" err="1">
                <a:solidFill>
                  <a:srgbClr val="0070C0"/>
                </a:solidFill>
              </a:rPr>
              <a:t>Moiseev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smtClean="0">
                <a:solidFill>
                  <a:srgbClr val="0070C0"/>
                </a:solidFill>
              </a:rPr>
              <a:t>Quantum memory in scheme of silenced echo retrieval in optical resonator. Quantum Electronics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2018,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press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94128" y="6304236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6" name="Прямоугольник 4"/>
          <p:cNvSpPr>
            <a:spLocks noChangeArrowheads="1"/>
          </p:cNvSpPr>
          <p:nvPr/>
        </p:nvSpPr>
        <p:spPr bwMode="auto">
          <a:xfrm>
            <a:off x="4747736" y="1309915"/>
            <a:ext cx="50938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400" b="1" dirty="0"/>
              <a:t>S.A. </a:t>
            </a:r>
            <a:r>
              <a:rPr lang="en-US" altLang="ru-RU" sz="1400" b="1" dirty="0" err="1"/>
              <a:t>Moiseev</a:t>
            </a:r>
            <a:r>
              <a:rPr lang="en-US" altLang="ru-RU" sz="1400" b="1" dirty="0"/>
              <a:t>. Phys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>Rev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>A </a:t>
            </a:r>
            <a:r>
              <a:rPr lang="ru-RU" altLang="ru-RU" sz="1400" b="1" dirty="0"/>
              <a:t>88, 012304 (2013).</a:t>
            </a:r>
          </a:p>
        </p:txBody>
      </p:sp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86" y="1788249"/>
            <a:ext cx="3883140" cy="197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70" y="1860257"/>
            <a:ext cx="4175129" cy="19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" name="Rectangle 30"/>
          <p:cNvSpPr/>
          <p:nvPr/>
        </p:nvSpPr>
        <p:spPr>
          <a:xfrm>
            <a:off x="4044628" y="236213"/>
            <a:ext cx="7271086" cy="101566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20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en-US" sz="2000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2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Rectangle 344"/>
          <p:cNvSpPr>
            <a:spLocks noChangeArrowheads="1"/>
          </p:cNvSpPr>
          <p:nvPr/>
        </p:nvSpPr>
        <p:spPr bwMode="auto">
          <a:xfrm>
            <a:off x="4060518" y="336279"/>
            <a:ext cx="7284334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CC00FF"/>
                </a:solidFill>
                <a:sym typeface="Symbol" panose="05050102010706020507" pitchFamily="18" charset="2"/>
              </a:rPr>
              <a:t> 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Off-resonant Raman echo QM in single mode cavity</a:t>
            </a:r>
          </a:p>
          <a:p>
            <a:pPr algn="ctr"/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(towards using crystal with rare-earth ions)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166589" y="2983275"/>
            <a:ext cx="2076679" cy="646331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85763" indent="-385763">
              <a:defRPr/>
            </a:pPr>
            <a:r>
              <a:rPr lang="en-US" b="1" dirty="0" smtClean="0"/>
              <a:t>Storage on </a:t>
            </a:r>
          </a:p>
          <a:p>
            <a:pPr marL="385763" indent="-385763">
              <a:defRPr/>
            </a:pPr>
            <a:r>
              <a:rPr lang="en-US" b="1" dirty="0" smtClean="0"/>
              <a:t>Long-lived levels</a:t>
            </a:r>
            <a:endParaRPr lang="en-US" sz="1200" b="1" dirty="0"/>
          </a:p>
        </p:txBody>
      </p:sp>
      <p:sp>
        <p:nvSpPr>
          <p:cNvPr id="22" name="Line 53"/>
          <p:cNvSpPr>
            <a:spLocks noChangeShapeType="1"/>
          </p:cNvSpPr>
          <p:nvPr/>
        </p:nvSpPr>
        <p:spPr bwMode="auto">
          <a:xfrm flipH="1">
            <a:off x="2986088" y="3243262"/>
            <a:ext cx="2000250" cy="1182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53"/>
          <p:cNvSpPr>
            <a:spLocks noChangeShapeType="1"/>
          </p:cNvSpPr>
          <p:nvPr/>
        </p:nvSpPr>
        <p:spPr bwMode="auto">
          <a:xfrm flipH="1" flipV="1">
            <a:off x="3038472" y="3399589"/>
            <a:ext cx="1933578" cy="13245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9907" y="532299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</a:rPr>
              <a:t>проект  в резонаторе:</a:t>
            </a:r>
          </a:p>
        </p:txBody>
      </p:sp>
    </p:spTree>
    <p:extLst>
      <p:ext uri="{BB962C8B-B14F-4D97-AF65-F5344CB8AC3E}">
        <p14:creationId xmlns:p14="http://schemas.microsoft.com/office/powerpoint/2010/main" val="15674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94128" y="6304236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6" name="Прямоугольник 4"/>
          <p:cNvSpPr>
            <a:spLocks noChangeArrowheads="1"/>
          </p:cNvSpPr>
          <p:nvPr/>
        </p:nvSpPr>
        <p:spPr bwMode="auto">
          <a:xfrm>
            <a:off x="4747736" y="1309915"/>
            <a:ext cx="50938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400" b="1" dirty="0"/>
              <a:t>S.A. </a:t>
            </a:r>
            <a:r>
              <a:rPr lang="en-US" altLang="ru-RU" sz="1400" b="1" dirty="0" err="1"/>
              <a:t>Moiseev</a:t>
            </a:r>
            <a:r>
              <a:rPr lang="en-US" altLang="ru-RU" sz="1400" b="1" dirty="0"/>
              <a:t>. Phys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>Rev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>A </a:t>
            </a:r>
            <a:r>
              <a:rPr lang="ru-RU" altLang="ru-RU" sz="1400" b="1" dirty="0"/>
              <a:t>88, 012304 (2013).</a:t>
            </a:r>
          </a:p>
        </p:txBody>
      </p:sp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86" y="1788249"/>
            <a:ext cx="3883140" cy="197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70" y="1860257"/>
            <a:ext cx="4175129" cy="19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13331" y="4583031"/>
            <a:ext cx="8113701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1200" b="1" dirty="0">
                <a:solidFill>
                  <a:srgbClr val="002060"/>
                </a:solidFill>
              </a:rPr>
              <a:t>   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A.E.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Kozhekin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Molmer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Polzik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62, 033809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(2000).		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50047" y="4762235"/>
            <a:ext cx="8001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A.Moiseev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S.Kroll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ru-RU" alt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87, 173601,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(2001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ru-RU" sz="1200" b="1" dirty="0"/>
              <a:t>S.A. </a:t>
            </a:r>
            <a:r>
              <a:rPr lang="en-US" altLang="ru-RU" sz="1200" b="1" dirty="0" err="1"/>
              <a:t>Moiseev</a:t>
            </a:r>
            <a:r>
              <a:rPr lang="en-US" altLang="ru-RU" sz="1200" b="1" dirty="0"/>
              <a:t>, S.N. </a:t>
            </a:r>
            <a:r>
              <a:rPr lang="en-US" altLang="ru-RU" sz="1200" b="1" dirty="0" err="1"/>
              <a:t>Andrianov</a:t>
            </a:r>
            <a:r>
              <a:rPr lang="en-US" altLang="ru-RU" sz="1200" b="1" dirty="0"/>
              <a:t>, and F.F. </a:t>
            </a:r>
            <a:r>
              <a:rPr lang="en-US" altLang="ru-RU" sz="1200" b="1" dirty="0" err="1"/>
              <a:t>Gubaidullin</a:t>
            </a:r>
            <a:r>
              <a:rPr lang="en-US" altLang="ru-RU" sz="1200" b="1" dirty="0"/>
              <a:t> Phys. Rev. A 82, 022311 (2010</a:t>
            </a:r>
            <a:r>
              <a:rPr lang="en-US" altLang="ru-RU" sz="1200" b="1" dirty="0" smtClean="0"/>
              <a:t>)</a:t>
            </a:r>
          </a:p>
          <a:p>
            <a:r>
              <a:rPr lang="en-US" sz="1200" b="1" dirty="0"/>
              <a:t>S. A. </a:t>
            </a:r>
            <a:r>
              <a:rPr lang="en-US" sz="1200" b="1" dirty="0" err="1"/>
              <a:t>Moiseev</a:t>
            </a:r>
            <a:r>
              <a:rPr lang="en-US" sz="1200" b="1" dirty="0"/>
              <a:t>, and W. </a:t>
            </a:r>
            <a:r>
              <a:rPr lang="en-US" sz="1200" b="1" dirty="0" err="1"/>
              <a:t>Tittel</a:t>
            </a:r>
            <a:r>
              <a:rPr lang="en-US" sz="1200" b="1" dirty="0"/>
              <a:t>. New J Phys</a:t>
            </a:r>
            <a:r>
              <a:rPr lang="ru-RU" sz="1200" b="1" dirty="0"/>
              <a:t>.</a:t>
            </a:r>
            <a:r>
              <a:rPr lang="en-US" sz="1200" b="1" dirty="0"/>
              <a:t> 13, 063035 (2011).</a:t>
            </a:r>
            <a:endParaRPr lang="ru-RU" sz="1200" b="1" dirty="0"/>
          </a:p>
          <a:p>
            <a:endParaRPr lang="en-US" alt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7373747" y="4030115"/>
            <a:ext cx="0" cy="284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873174" y="4440552"/>
            <a:ext cx="6623393" cy="1064760"/>
          </a:xfrm>
          <a:prstGeom prst="roundRect">
            <a:avLst>
              <a:gd name="adj" fmla="val 11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30"/>
          <p:cNvSpPr/>
          <p:nvPr/>
        </p:nvSpPr>
        <p:spPr>
          <a:xfrm>
            <a:off x="4044628" y="236213"/>
            <a:ext cx="7271086" cy="101566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20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en-US" sz="2000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2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2" name="Rectangle 344"/>
          <p:cNvSpPr>
            <a:spLocks noChangeArrowheads="1"/>
          </p:cNvSpPr>
          <p:nvPr/>
        </p:nvSpPr>
        <p:spPr bwMode="auto">
          <a:xfrm>
            <a:off x="4060518" y="336279"/>
            <a:ext cx="7284334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CC00FF"/>
                </a:solidFill>
                <a:sym typeface="Symbol" panose="05050102010706020507" pitchFamily="18" charset="2"/>
              </a:rPr>
              <a:t> 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Off-resonant Raman echo QM in single mode cavity</a:t>
            </a:r>
          </a:p>
          <a:p>
            <a:pPr algn="ctr"/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(towards using crystal with rare-earth ions)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166589" y="2983275"/>
            <a:ext cx="2076679" cy="646331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85763" indent="-385763">
              <a:defRPr/>
            </a:pPr>
            <a:r>
              <a:rPr lang="en-US" b="1" dirty="0" smtClean="0"/>
              <a:t>Storage on </a:t>
            </a:r>
          </a:p>
          <a:p>
            <a:pPr marL="385763" indent="-385763">
              <a:defRPr/>
            </a:pPr>
            <a:r>
              <a:rPr lang="en-US" b="1" dirty="0" smtClean="0"/>
              <a:t>Long-lived levels</a:t>
            </a:r>
            <a:endParaRPr lang="en-US" sz="1200" b="1" dirty="0"/>
          </a:p>
        </p:txBody>
      </p:sp>
      <p:sp>
        <p:nvSpPr>
          <p:cNvPr id="24" name="Line 53"/>
          <p:cNvSpPr>
            <a:spLocks noChangeShapeType="1"/>
          </p:cNvSpPr>
          <p:nvPr/>
        </p:nvSpPr>
        <p:spPr bwMode="auto">
          <a:xfrm flipH="1">
            <a:off x="2986088" y="3243262"/>
            <a:ext cx="2000250" cy="1182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53"/>
          <p:cNvSpPr>
            <a:spLocks noChangeShapeType="1"/>
          </p:cNvSpPr>
          <p:nvPr/>
        </p:nvSpPr>
        <p:spPr bwMode="auto">
          <a:xfrm flipH="1" flipV="1">
            <a:off x="3038472" y="3399589"/>
            <a:ext cx="1933578" cy="13245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9907" y="532299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</a:rPr>
              <a:t>проект  в резонаторе:</a:t>
            </a:r>
          </a:p>
        </p:txBody>
      </p:sp>
    </p:spTree>
    <p:extLst>
      <p:ext uri="{BB962C8B-B14F-4D97-AF65-F5344CB8AC3E}">
        <p14:creationId xmlns:p14="http://schemas.microsoft.com/office/powerpoint/2010/main" val="29675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72572" y="4089188"/>
            <a:ext cx="6170384" cy="2580173"/>
          </a:xfrm>
          <a:prstGeom prst="roundRect">
            <a:avLst>
              <a:gd name="adj" fmla="val 6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94128" y="6304236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6" name="Прямоугольник 4"/>
          <p:cNvSpPr>
            <a:spLocks noChangeArrowheads="1"/>
          </p:cNvSpPr>
          <p:nvPr/>
        </p:nvSpPr>
        <p:spPr bwMode="auto">
          <a:xfrm>
            <a:off x="3175152" y="1128937"/>
            <a:ext cx="50938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smtClean="0"/>
              <a:t>S.A</a:t>
            </a:r>
            <a:r>
              <a:rPr lang="en-US" altLang="ru-RU" sz="1400" b="1" dirty="0"/>
              <a:t>. </a:t>
            </a:r>
            <a:r>
              <a:rPr lang="en-US" altLang="ru-RU" sz="1400" b="1" dirty="0" err="1"/>
              <a:t>Moiseev</a:t>
            </a:r>
            <a:r>
              <a:rPr lang="en-US" altLang="ru-RU" sz="1400" b="1" dirty="0"/>
              <a:t>. Phys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>Rev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>A </a:t>
            </a:r>
            <a:r>
              <a:rPr lang="ru-RU" altLang="ru-RU" sz="1400" b="1" dirty="0"/>
              <a:t>88, 012304 (2013).</a:t>
            </a:r>
          </a:p>
        </p:txBody>
      </p:sp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873022"/>
            <a:ext cx="3883140" cy="197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52" y="1807870"/>
            <a:ext cx="4175129" cy="19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640" y="409004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b="1" dirty="0">
              <a:cs typeface="Times New Roman" pitchFamily="18" charset="0"/>
            </a:endParaRPr>
          </a:p>
          <a:p>
            <a:pPr marL="342900" indent="-342900">
              <a:buAutoNum type="arabicParenR"/>
              <a:defRPr/>
            </a:pPr>
            <a:r>
              <a:rPr lang="en-US" b="1" dirty="0">
                <a:cs typeface="Times New Roman" pitchFamily="18" charset="0"/>
              </a:rPr>
              <a:t>Modified impedance matching:</a:t>
            </a:r>
          </a:p>
          <a:p>
            <a:pPr marL="342900" indent="-342900">
              <a:buAutoNum type="arabicParenR"/>
              <a:defRPr/>
            </a:pPr>
            <a:endParaRPr lang="en-US" b="1" dirty="0">
              <a:cs typeface="Times New Roman" pitchFamily="18" charset="0"/>
            </a:endParaRPr>
          </a:p>
          <a:p>
            <a:pPr marL="342900" indent="-342900">
              <a:buAutoNum type="arabicParenR"/>
              <a:defRPr/>
            </a:pPr>
            <a:r>
              <a:rPr lang="en-US" b="1" dirty="0">
                <a:cs typeface="Times New Roman" pitchFamily="18" charset="0"/>
              </a:rPr>
              <a:t>Spectral impedance matching :</a:t>
            </a:r>
            <a:endParaRPr lang="ru-RU" b="1" dirty="0"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AutoNum type="arabicParenR"/>
              <a:defRPr/>
            </a:pPr>
            <a:r>
              <a:rPr lang="en-US" b="1" dirty="0" err="1" smtClean="0">
                <a:cs typeface="Times New Roman" pitchFamily="18" charset="0"/>
              </a:rPr>
              <a:t>Possiblity</a:t>
            </a:r>
            <a:r>
              <a:rPr lang="en-US" b="1" dirty="0" smtClean="0">
                <a:cs typeface="Times New Roman" pitchFamily="18" charset="0"/>
              </a:rPr>
              <a:t> of realization in </a:t>
            </a:r>
            <a:r>
              <a:rPr lang="en-US" b="1" dirty="0">
                <a:cs typeface="Times New Roman" pitchFamily="18" charset="0"/>
              </a:rPr>
              <a:t>crystals with rare-earth ions :   </a:t>
            </a:r>
            <a:endParaRPr lang="ru-RU" b="1" dirty="0"/>
          </a:p>
        </p:txBody>
      </p:sp>
      <p:graphicFrame>
        <p:nvGraphicFramePr>
          <p:cNvPr id="105" name="Object 27"/>
          <p:cNvGraphicFramePr>
            <a:graphicFrameLocks noChangeAspect="1"/>
          </p:cNvGraphicFramePr>
          <p:nvPr>
            <p:extLst/>
          </p:nvPr>
        </p:nvGraphicFramePr>
        <p:xfrm>
          <a:off x="3916681" y="4288790"/>
          <a:ext cx="21177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Уравнение" r:id="rId6" imgW="1473120" imgH="457200" progId="Equation.3">
                  <p:embed/>
                </p:oleObj>
              </mc:Choice>
              <mc:Fallback>
                <p:oleObj name="Уравнение" r:id="rId6" imgW="1473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681" y="4288790"/>
                        <a:ext cx="21177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27"/>
          <p:cNvGraphicFramePr>
            <a:graphicFrameLocks noChangeAspect="1"/>
          </p:cNvGraphicFramePr>
          <p:nvPr>
            <p:extLst/>
          </p:nvPr>
        </p:nvGraphicFramePr>
        <p:xfrm>
          <a:off x="4250824" y="4860625"/>
          <a:ext cx="1018818" cy="40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3" name="Уравнение" r:id="rId8" imgW="571252" imgH="228501" progId="Equation.3">
                  <p:embed/>
                </p:oleObj>
              </mc:Choice>
              <mc:Fallback>
                <p:oleObj name="Уравнение" r:id="rId8" imgW="57125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824" y="4860625"/>
                        <a:ext cx="1018818" cy="401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8095456" y="4202039"/>
            <a:ext cx="1799383" cy="1430711"/>
            <a:chOff x="6444208" y="5030172"/>
            <a:chExt cx="1534566" cy="1279148"/>
          </a:xfrm>
        </p:grpSpPr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6955191" y="5335843"/>
              <a:ext cx="404874" cy="790742"/>
            </a:xfrm>
            <a:custGeom>
              <a:avLst/>
              <a:gdLst>
                <a:gd name="T0" fmla="*/ 0 w 1539"/>
                <a:gd name="T1" fmla="*/ 2147483647 h 1126"/>
                <a:gd name="T2" fmla="*/ 2147483647 w 1539"/>
                <a:gd name="T3" fmla="*/ 2147483647 h 1126"/>
                <a:gd name="T4" fmla="*/ 2147483647 w 1539"/>
                <a:gd name="T5" fmla="*/ 2147483647 h 1126"/>
                <a:gd name="T6" fmla="*/ 2147483647 w 1539"/>
                <a:gd name="T7" fmla="*/ 2147483647 h 1126"/>
                <a:gd name="T8" fmla="*/ 2147483647 w 1539"/>
                <a:gd name="T9" fmla="*/ 2147483647 h 1126"/>
                <a:gd name="T10" fmla="*/ 2147483647 w 1539"/>
                <a:gd name="T11" fmla="*/ 2147483647 h 1126"/>
                <a:gd name="T12" fmla="*/ 2147483647 w 1539"/>
                <a:gd name="T13" fmla="*/ 2147483647 h 1126"/>
                <a:gd name="T14" fmla="*/ 2147483647 w 1539"/>
                <a:gd name="T15" fmla="*/ 2147483647 h 1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9"/>
                <a:gd name="T25" fmla="*/ 0 h 1126"/>
                <a:gd name="T26" fmla="*/ 1539 w 1539"/>
                <a:gd name="T27" fmla="*/ 1126 h 1126"/>
                <a:gd name="connsiteX0" fmla="*/ 0 w 10000"/>
                <a:gd name="connsiteY0" fmla="*/ 14081 h 14081"/>
                <a:gd name="connsiteX1" fmla="*/ 2040 w 10000"/>
                <a:gd name="connsiteY1" fmla="*/ 11488 h 14081"/>
                <a:gd name="connsiteX2" fmla="*/ 3372 w 10000"/>
                <a:gd name="connsiteY2" fmla="*/ 6825 h 14081"/>
                <a:gd name="connsiteX3" fmla="*/ 4340 w 10000"/>
                <a:gd name="connsiteY3" fmla="*/ 4916 h 14081"/>
                <a:gd name="connsiteX4" fmla="*/ 5348 w 10000"/>
                <a:gd name="connsiteY4" fmla="*/ 2 h 14081"/>
                <a:gd name="connsiteX5" fmla="*/ 6855 w 10000"/>
                <a:gd name="connsiteY5" fmla="*/ 5662 h 14081"/>
                <a:gd name="connsiteX6" fmla="*/ 8363 w 10000"/>
                <a:gd name="connsiteY6" fmla="*/ 10937 h 14081"/>
                <a:gd name="connsiteX7" fmla="*/ 10000 w 10000"/>
                <a:gd name="connsiteY7" fmla="*/ 13664 h 14081"/>
                <a:gd name="connsiteX0" fmla="*/ 0 w 10000"/>
                <a:gd name="connsiteY0" fmla="*/ 14201 h 14201"/>
                <a:gd name="connsiteX1" fmla="*/ 2040 w 10000"/>
                <a:gd name="connsiteY1" fmla="*/ 11608 h 14201"/>
                <a:gd name="connsiteX2" fmla="*/ 3372 w 10000"/>
                <a:gd name="connsiteY2" fmla="*/ 6945 h 14201"/>
                <a:gd name="connsiteX3" fmla="*/ 4340 w 10000"/>
                <a:gd name="connsiteY3" fmla="*/ 5036 h 14201"/>
                <a:gd name="connsiteX4" fmla="*/ 5348 w 10000"/>
                <a:gd name="connsiteY4" fmla="*/ 122 h 14201"/>
                <a:gd name="connsiteX5" fmla="*/ 6126 w 10000"/>
                <a:gd name="connsiteY5" fmla="*/ 1729 h 14201"/>
                <a:gd name="connsiteX6" fmla="*/ 8363 w 10000"/>
                <a:gd name="connsiteY6" fmla="*/ 11057 h 14201"/>
                <a:gd name="connsiteX7" fmla="*/ 10000 w 10000"/>
                <a:gd name="connsiteY7" fmla="*/ 13784 h 14201"/>
                <a:gd name="connsiteX0" fmla="*/ 0 w 10000"/>
                <a:gd name="connsiteY0" fmla="*/ 14084 h 14084"/>
                <a:gd name="connsiteX1" fmla="*/ 2040 w 10000"/>
                <a:gd name="connsiteY1" fmla="*/ 11491 h 14084"/>
                <a:gd name="connsiteX2" fmla="*/ 3372 w 10000"/>
                <a:gd name="connsiteY2" fmla="*/ 6828 h 14084"/>
                <a:gd name="connsiteX3" fmla="*/ 4249 w 10000"/>
                <a:gd name="connsiteY3" fmla="*/ 2067 h 14084"/>
                <a:gd name="connsiteX4" fmla="*/ 5348 w 10000"/>
                <a:gd name="connsiteY4" fmla="*/ 5 h 14084"/>
                <a:gd name="connsiteX5" fmla="*/ 6126 w 10000"/>
                <a:gd name="connsiteY5" fmla="*/ 1612 h 14084"/>
                <a:gd name="connsiteX6" fmla="*/ 8363 w 10000"/>
                <a:gd name="connsiteY6" fmla="*/ 10940 h 14084"/>
                <a:gd name="connsiteX7" fmla="*/ 10000 w 10000"/>
                <a:gd name="connsiteY7" fmla="*/ 13667 h 14084"/>
                <a:gd name="connsiteX0" fmla="*/ 0 w 10000"/>
                <a:gd name="connsiteY0" fmla="*/ 14093 h 14093"/>
                <a:gd name="connsiteX1" fmla="*/ 2040 w 10000"/>
                <a:gd name="connsiteY1" fmla="*/ 11500 h 14093"/>
                <a:gd name="connsiteX2" fmla="*/ 3372 w 10000"/>
                <a:gd name="connsiteY2" fmla="*/ 6837 h 14093"/>
                <a:gd name="connsiteX3" fmla="*/ 4249 w 10000"/>
                <a:gd name="connsiteY3" fmla="*/ 2076 h 14093"/>
                <a:gd name="connsiteX4" fmla="*/ 5348 w 10000"/>
                <a:gd name="connsiteY4" fmla="*/ 14 h 14093"/>
                <a:gd name="connsiteX5" fmla="*/ 6491 w 10000"/>
                <a:gd name="connsiteY5" fmla="*/ 1321 h 14093"/>
                <a:gd name="connsiteX6" fmla="*/ 8363 w 10000"/>
                <a:gd name="connsiteY6" fmla="*/ 10949 h 14093"/>
                <a:gd name="connsiteX7" fmla="*/ 10000 w 10000"/>
                <a:gd name="connsiteY7" fmla="*/ 13676 h 14093"/>
                <a:gd name="connsiteX0" fmla="*/ 0 w 10000"/>
                <a:gd name="connsiteY0" fmla="*/ 14515 h 14515"/>
                <a:gd name="connsiteX1" fmla="*/ 2040 w 10000"/>
                <a:gd name="connsiteY1" fmla="*/ 11922 h 14515"/>
                <a:gd name="connsiteX2" fmla="*/ 3372 w 10000"/>
                <a:gd name="connsiteY2" fmla="*/ 7259 h 14515"/>
                <a:gd name="connsiteX3" fmla="*/ 4249 w 10000"/>
                <a:gd name="connsiteY3" fmla="*/ 2498 h 14515"/>
                <a:gd name="connsiteX4" fmla="*/ 5348 w 10000"/>
                <a:gd name="connsiteY4" fmla="*/ 436 h 14515"/>
                <a:gd name="connsiteX5" fmla="*/ 6035 w 10000"/>
                <a:gd name="connsiteY5" fmla="*/ 392 h 14515"/>
                <a:gd name="connsiteX6" fmla="*/ 8363 w 10000"/>
                <a:gd name="connsiteY6" fmla="*/ 11371 h 14515"/>
                <a:gd name="connsiteX7" fmla="*/ 10000 w 10000"/>
                <a:gd name="connsiteY7" fmla="*/ 14098 h 14515"/>
                <a:gd name="connsiteX0" fmla="*/ 0 w 10000"/>
                <a:gd name="connsiteY0" fmla="*/ 14613 h 14613"/>
                <a:gd name="connsiteX1" fmla="*/ 2040 w 10000"/>
                <a:gd name="connsiteY1" fmla="*/ 12020 h 14613"/>
                <a:gd name="connsiteX2" fmla="*/ 3372 w 10000"/>
                <a:gd name="connsiteY2" fmla="*/ 7357 h 14613"/>
                <a:gd name="connsiteX3" fmla="*/ 4796 w 10000"/>
                <a:gd name="connsiteY3" fmla="*/ 495 h 14613"/>
                <a:gd name="connsiteX4" fmla="*/ 5348 w 10000"/>
                <a:gd name="connsiteY4" fmla="*/ 534 h 14613"/>
                <a:gd name="connsiteX5" fmla="*/ 6035 w 10000"/>
                <a:gd name="connsiteY5" fmla="*/ 490 h 14613"/>
                <a:gd name="connsiteX6" fmla="*/ 8363 w 10000"/>
                <a:gd name="connsiteY6" fmla="*/ 11469 h 14613"/>
                <a:gd name="connsiteX7" fmla="*/ 10000 w 10000"/>
                <a:gd name="connsiteY7" fmla="*/ 14196 h 14613"/>
                <a:gd name="connsiteX0" fmla="*/ 0 w 10000"/>
                <a:gd name="connsiteY0" fmla="*/ 14618 h 14618"/>
                <a:gd name="connsiteX1" fmla="*/ 2040 w 10000"/>
                <a:gd name="connsiteY1" fmla="*/ 12025 h 14618"/>
                <a:gd name="connsiteX2" fmla="*/ 3372 w 10000"/>
                <a:gd name="connsiteY2" fmla="*/ 7362 h 14618"/>
                <a:gd name="connsiteX3" fmla="*/ 4796 w 10000"/>
                <a:gd name="connsiteY3" fmla="*/ 500 h 14618"/>
                <a:gd name="connsiteX4" fmla="*/ 5348 w 10000"/>
                <a:gd name="connsiteY4" fmla="*/ 539 h 14618"/>
                <a:gd name="connsiteX5" fmla="*/ 6035 w 10000"/>
                <a:gd name="connsiteY5" fmla="*/ 645 h 14618"/>
                <a:gd name="connsiteX6" fmla="*/ 8363 w 10000"/>
                <a:gd name="connsiteY6" fmla="*/ 11474 h 14618"/>
                <a:gd name="connsiteX7" fmla="*/ 10000 w 10000"/>
                <a:gd name="connsiteY7" fmla="*/ 14201 h 14618"/>
                <a:gd name="connsiteX0" fmla="*/ 0 w 10000"/>
                <a:gd name="connsiteY0" fmla="*/ 14676 h 14676"/>
                <a:gd name="connsiteX1" fmla="*/ 2040 w 10000"/>
                <a:gd name="connsiteY1" fmla="*/ 12083 h 14676"/>
                <a:gd name="connsiteX2" fmla="*/ 3372 w 10000"/>
                <a:gd name="connsiteY2" fmla="*/ 7420 h 14676"/>
                <a:gd name="connsiteX3" fmla="*/ 4796 w 10000"/>
                <a:gd name="connsiteY3" fmla="*/ 558 h 14676"/>
                <a:gd name="connsiteX4" fmla="*/ 5348 w 10000"/>
                <a:gd name="connsiteY4" fmla="*/ 597 h 14676"/>
                <a:gd name="connsiteX5" fmla="*/ 6035 w 10000"/>
                <a:gd name="connsiteY5" fmla="*/ 253 h 14676"/>
                <a:gd name="connsiteX6" fmla="*/ 8363 w 10000"/>
                <a:gd name="connsiteY6" fmla="*/ 11532 h 14676"/>
                <a:gd name="connsiteX7" fmla="*/ 10000 w 10000"/>
                <a:gd name="connsiteY7" fmla="*/ 14259 h 14676"/>
                <a:gd name="connsiteX0" fmla="*/ 0 w 10000"/>
                <a:gd name="connsiteY0" fmla="*/ 14987 h 14987"/>
                <a:gd name="connsiteX1" fmla="*/ 2040 w 10000"/>
                <a:gd name="connsiteY1" fmla="*/ 12394 h 14987"/>
                <a:gd name="connsiteX2" fmla="*/ 3372 w 10000"/>
                <a:gd name="connsiteY2" fmla="*/ 7731 h 14987"/>
                <a:gd name="connsiteX3" fmla="*/ 4796 w 10000"/>
                <a:gd name="connsiteY3" fmla="*/ 869 h 14987"/>
                <a:gd name="connsiteX4" fmla="*/ 5348 w 10000"/>
                <a:gd name="connsiteY4" fmla="*/ 64 h 14987"/>
                <a:gd name="connsiteX5" fmla="*/ 6035 w 10000"/>
                <a:gd name="connsiteY5" fmla="*/ 564 h 14987"/>
                <a:gd name="connsiteX6" fmla="*/ 8363 w 10000"/>
                <a:gd name="connsiteY6" fmla="*/ 11843 h 14987"/>
                <a:gd name="connsiteX7" fmla="*/ 10000 w 10000"/>
                <a:gd name="connsiteY7" fmla="*/ 14570 h 14987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403 w 10000"/>
                <a:gd name="connsiteY6" fmla="*/ 7434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249 w 10000"/>
                <a:gd name="connsiteY6" fmla="*/ 7518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11077 w 11077"/>
                <a:gd name="connsiteY8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916 w 11077"/>
                <a:gd name="connsiteY8" fmla="*/ 13851 h 15144"/>
                <a:gd name="connsiteX9" fmla="*/ 11077 w 11077"/>
                <a:gd name="connsiteY9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660 w 11077"/>
                <a:gd name="connsiteY8" fmla="*/ 14442 h 15144"/>
                <a:gd name="connsiteX9" fmla="*/ 11077 w 11077"/>
                <a:gd name="connsiteY9" fmla="*/ 15065 h 15144"/>
                <a:gd name="connsiteX0" fmla="*/ 0 w 10359"/>
                <a:gd name="connsiteY0" fmla="*/ 15144 h 15149"/>
                <a:gd name="connsiteX1" fmla="*/ 2040 w 10359"/>
                <a:gd name="connsiteY1" fmla="*/ 12551 h 15149"/>
                <a:gd name="connsiteX2" fmla="*/ 3372 w 10359"/>
                <a:gd name="connsiteY2" fmla="*/ 7888 h 15149"/>
                <a:gd name="connsiteX3" fmla="*/ 4796 w 10359"/>
                <a:gd name="connsiteY3" fmla="*/ 1026 h 15149"/>
                <a:gd name="connsiteX4" fmla="*/ 5348 w 10359"/>
                <a:gd name="connsiteY4" fmla="*/ 221 h 15149"/>
                <a:gd name="connsiteX5" fmla="*/ 6035 w 10359"/>
                <a:gd name="connsiteY5" fmla="*/ 721 h 15149"/>
                <a:gd name="connsiteX6" fmla="*/ 7249 w 10359"/>
                <a:gd name="connsiteY6" fmla="*/ 7518 h 15149"/>
                <a:gd name="connsiteX7" fmla="*/ 8363 w 10359"/>
                <a:gd name="connsiteY7" fmla="*/ 12000 h 15149"/>
                <a:gd name="connsiteX8" fmla="*/ 9660 w 10359"/>
                <a:gd name="connsiteY8" fmla="*/ 14442 h 15149"/>
                <a:gd name="connsiteX9" fmla="*/ 10359 w 10359"/>
                <a:gd name="connsiteY9" fmla="*/ 15149 h 15149"/>
                <a:gd name="connsiteX0" fmla="*/ 0 w 10359"/>
                <a:gd name="connsiteY0" fmla="*/ 15361 h 15366"/>
                <a:gd name="connsiteX1" fmla="*/ 2040 w 10359"/>
                <a:gd name="connsiteY1" fmla="*/ 12768 h 15366"/>
                <a:gd name="connsiteX2" fmla="*/ 3372 w 10359"/>
                <a:gd name="connsiteY2" fmla="*/ 8105 h 15366"/>
                <a:gd name="connsiteX3" fmla="*/ 4796 w 10359"/>
                <a:gd name="connsiteY3" fmla="*/ 1243 h 15366"/>
                <a:gd name="connsiteX4" fmla="*/ 5485 w 10359"/>
                <a:gd name="connsiteY4" fmla="*/ 63 h 15366"/>
                <a:gd name="connsiteX5" fmla="*/ 6035 w 10359"/>
                <a:gd name="connsiteY5" fmla="*/ 938 h 15366"/>
                <a:gd name="connsiteX6" fmla="*/ 7249 w 10359"/>
                <a:gd name="connsiteY6" fmla="*/ 7735 h 15366"/>
                <a:gd name="connsiteX7" fmla="*/ 8363 w 10359"/>
                <a:gd name="connsiteY7" fmla="*/ 12217 h 15366"/>
                <a:gd name="connsiteX8" fmla="*/ 9660 w 10359"/>
                <a:gd name="connsiteY8" fmla="*/ 14659 h 15366"/>
                <a:gd name="connsiteX9" fmla="*/ 10359 w 10359"/>
                <a:gd name="connsiteY9" fmla="*/ 15366 h 15366"/>
                <a:gd name="connsiteX0" fmla="*/ 0 w 10359"/>
                <a:gd name="connsiteY0" fmla="*/ 15301 h 15306"/>
                <a:gd name="connsiteX1" fmla="*/ 2040 w 10359"/>
                <a:gd name="connsiteY1" fmla="*/ 12708 h 15306"/>
                <a:gd name="connsiteX2" fmla="*/ 3372 w 10359"/>
                <a:gd name="connsiteY2" fmla="*/ 8045 h 15306"/>
                <a:gd name="connsiteX3" fmla="*/ 4796 w 10359"/>
                <a:gd name="connsiteY3" fmla="*/ 1183 h 15306"/>
                <a:gd name="connsiteX4" fmla="*/ 5485 w 10359"/>
                <a:gd name="connsiteY4" fmla="*/ 3 h 15306"/>
                <a:gd name="connsiteX5" fmla="*/ 6035 w 10359"/>
                <a:gd name="connsiteY5" fmla="*/ 878 h 15306"/>
                <a:gd name="connsiteX6" fmla="*/ 8781 w 10359"/>
                <a:gd name="connsiteY6" fmla="*/ 1282 h 15306"/>
                <a:gd name="connsiteX7" fmla="*/ 8363 w 10359"/>
                <a:gd name="connsiteY7" fmla="*/ 12157 h 15306"/>
                <a:gd name="connsiteX8" fmla="*/ 9660 w 10359"/>
                <a:gd name="connsiteY8" fmla="*/ 14599 h 15306"/>
                <a:gd name="connsiteX9" fmla="*/ 10359 w 10359"/>
                <a:gd name="connsiteY9" fmla="*/ 15306 h 15306"/>
                <a:gd name="connsiteX0" fmla="*/ 0 w 10359"/>
                <a:gd name="connsiteY0" fmla="*/ 15304 h 15309"/>
                <a:gd name="connsiteX1" fmla="*/ 2040 w 10359"/>
                <a:gd name="connsiteY1" fmla="*/ 12711 h 15309"/>
                <a:gd name="connsiteX2" fmla="*/ 3372 w 10359"/>
                <a:gd name="connsiteY2" fmla="*/ 8048 h 15309"/>
                <a:gd name="connsiteX3" fmla="*/ 4796 w 10359"/>
                <a:gd name="connsiteY3" fmla="*/ 1186 h 15309"/>
                <a:gd name="connsiteX4" fmla="*/ 5485 w 10359"/>
                <a:gd name="connsiteY4" fmla="*/ 6 h 15309"/>
                <a:gd name="connsiteX5" fmla="*/ 3408 w 10359"/>
                <a:gd name="connsiteY5" fmla="*/ 729 h 15309"/>
                <a:gd name="connsiteX6" fmla="*/ 8781 w 10359"/>
                <a:gd name="connsiteY6" fmla="*/ 1285 h 15309"/>
                <a:gd name="connsiteX7" fmla="*/ 8363 w 10359"/>
                <a:gd name="connsiteY7" fmla="*/ 12160 h 15309"/>
                <a:gd name="connsiteX8" fmla="*/ 9660 w 10359"/>
                <a:gd name="connsiteY8" fmla="*/ 14602 h 15309"/>
                <a:gd name="connsiteX9" fmla="*/ 10359 w 10359"/>
                <a:gd name="connsiteY9" fmla="*/ 15309 h 15309"/>
                <a:gd name="connsiteX0" fmla="*/ 0 w 10359"/>
                <a:gd name="connsiteY0" fmla="*/ 15729 h 15734"/>
                <a:gd name="connsiteX1" fmla="*/ 2040 w 10359"/>
                <a:gd name="connsiteY1" fmla="*/ 13136 h 15734"/>
                <a:gd name="connsiteX2" fmla="*/ 3372 w 10359"/>
                <a:gd name="connsiteY2" fmla="*/ 8473 h 15734"/>
                <a:gd name="connsiteX3" fmla="*/ 5485 w 10359"/>
                <a:gd name="connsiteY3" fmla="*/ 431 h 15734"/>
                <a:gd name="connsiteX4" fmla="*/ 3408 w 10359"/>
                <a:gd name="connsiteY4" fmla="*/ 1154 h 15734"/>
                <a:gd name="connsiteX5" fmla="*/ 8781 w 10359"/>
                <a:gd name="connsiteY5" fmla="*/ 1710 h 15734"/>
                <a:gd name="connsiteX6" fmla="*/ 8363 w 10359"/>
                <a:gd name="connsiteY6" fmla="*/ 12585 h 15734"/>
                <a:gd name="connsiteX7" fmla="*/ 9660 w 10359"/>
                <a:gd name="connsiteY7" fmla="*/ 15027 h 15734"/>
                <a:gd name="connsiteX8" fmla="*/ 10359 w 10359"/>
                <a:gd name="connsiteY8" fmla="*/ 15734 h 15734"/>
                <a:gd name="connsiteX0" fmla="*/ 0 w 10359"/>
                <a:gd name="connsiteY0" fmla="*/ 15923 h 15928"/>
                <a:gd name="connsiteX1" fmla="*/ 2040 w 10359"/>
                <a:gd name="connsiteY1" fmla="*/ 13330 h 15928"/>
                <a:gd name="connsiteX2" fmla="*/ 3372 w 10359"/>
                <a:gd name="connsiteY2" fmla="*/ 8667 h 15928"/>
                <a:gd name="connsiteX3" fmla="*/ 5485 w 10359"/>
                <a:gd name="connsiteY3" fmla="*/ 625 h 15928"/>
                <a:gd name="connsiteX4" fmla="*/ 8781 w 10359"/>
                <a:gd name="connsiteY4" fmla="*/ 1904 h 15928"/>
                <a:gd name="connsiteX5" fmla="*/ 8363 w 10359"/>
                <a:gd name="connsiteY5" fmla="*/ 12779 h 15928"/>
                <a:gd name="connsiteX6" fmla="*/ 9660 w 10359"/>
                <a:gd name="connsiteY6" fmla="*/ 15221 h 15928"/>
                <a:gd name="connsiteX7" fmla="*/ 10359 w 10359"/>
                <a:gd name="connsiteY7" fmla="*/ 15928 h 15928"/>
                <a:gd name="connsiteX0" fmla="*/ 0 w 10359"/>
                <a:gd name="connsiteY0" fmla="*/ 16266 h 16271"/>
                <a:gd name="connsiteX1" fmla="*/ 2040 w 10359"/>
                <a:gd name="connsiteY1" fmla="*/ 13673 h 16271"/>
                <a:gd name="connsiteX2" fmla="*/ 5485 w 10359"/>
                <a:gd name="connsiteY2" fmla="*/ 968 h 16271"/>
                <a:gd name="connsiteX3" fmla="*/ 8781 w 10359"/>
                <a:gd name="connsiteY3" fmla="*/ 2247 h 16271"/>
                <a:gd name="connsiteX4" fmla="*/ 8363 w 10359"/>
                <a:gd name="connsiteY4" fmla="*/ 13122 h 16271"/>
                <a:gd name="connsiteX5" fmla="*/ 9660 w 10359"/>
                <a:gd name="connsiteY5" fmla="*/ 15564 h 16271"/>
                <a:gd name="connsiteX6" fmla="*/ 10359 w 10359"/>
                <a:gd name="connsiteY6" fmla="*/ 16271 h 16271"/>
                <a:gd name="connsiteX0" fmla="*/ 0 w 10359"/>
                <a:gd name="connsiteY0" fmla="*/ 16619 h 16624"/>
                <a:gd name="connsiteX1" fmla="*/ 2040 w 10359"/>
                <a:gd name="connsiteY1" fmla="*/ 14026 h 16624"/>
                <a:gd name="connsiteX2" fmla="*/ 3953 w 10359"/>
                <a:gd name="connsiteY2" fmla="*/ 864 h 16624"/>
                <a:gd name="connsiteX3" fmla="*/ 8781 w 10359"/>
                <a:gd name="connsiteY3" fmla="*/ 2600 h 16624"/>
                <a:gd name="connsiteX4" fmla="*/ 8363 w 10359"/>
                <a:gd name="connsiteY4" fmla="*/ 13475 h 16624"/>
                <a:gd name="connsiteX5" fmla="*/ 9660 w 10359"/>
                <a:gd name="connsiteY5" fmla="*/ 15917 h 16624"/>
                <a:gd name="connsiteX6" fmla="*/ 10359 w 10359"/>
                <a:gd name="connsiteY6" fmla="*/ 16624 h 16624"/>
                <a:gd name="connsiteX0" fmla="*/ 0 w 10359"/>
                <a:gd name="connsiteY0" fmla="*/ 15449 h 15454"/>
                <a:gd name="connsiteX1" fmla="*/ 2040 w 10359"/>
                <a:gd name="connsiteY1" fmla="*/ 12856 h 15454"/>
                <a:gd name="connsiteX2" fmla="*/ 3296 w 10359"/>
                <a:gd name="connsiteY2" fmla="*/ 1368 h 15454"/>
                <a:gd name="connsiteX3" fmla="*/ 8781 w 10359"/>
                <a:gd name="connsiteY3" fmla="*/ 1430 h 15454"/>
                <a:gd name="connsiteX4" fmla="*/ 8363 w 10359"/>
                <a:gd name="connsiteY4" fmla="*/ 12305 h 15454"/>
                <a:gd name="connsiteX5" fmla="*/ 9660 w 10359"/>
                <a:gd name="connsiteY5" fmla="*/ 14747 h 15454"/>
                <a:gd name="connsiteX6" fmla="*/ 10359 w 10359"/>
                <a:gd name="connsiteY6" fmla="*/ 15454 h 15454"/>
                <a:gd name="connsiteX0" fmla="*/ 0 w 10359"/>
                <a:gd name="connsiteY0" fmla="*/ 15449 h 15454"/>
                <a:gd name="connsiteX1" fmla="*/ 2040 w 10359"/>
                <a:gd name="connsiteY1" fmla="*/ 12856 h 15454"/>
                <a:gd name="connsiteX2" fmla="*/ 3296 w 10359"/>
                <a:gd name="connsiteY2" fmla="*/ 1368 h 15454"/>
                <a:gd name="connsiteX3" fmla="*/ 8124 w 10359"/>
                <a:gd name="connsiteY3" fmla="*/ 1430 h 15454"/>
                <a:gd name="connsiteX4" fmla="*/ 8363 w 10359"/>
                <a:gd name="connsiteY4" fmla="*/ 12305 h 15454"/>
                <a:gd name="connsiteX5" fmla="*/ 9660 w 10359"/>
                <a:gd name="connsiteY5" fmla="*/ 14747 h 15454"/>
                <a:gd name="connsiteX6" fmla="*/ 10359 w 10359"/>
                <a:gd name="connsiteY6" fmla="*/ 15454 h 15454"/>
                <a:gd name="connsiteX0" fmla="*/ 0 w 10359"/>
                <a:gd name="connsiteY0" fmla="*/ 15627 h 15632"/>
                <a:gd name="connsiteX1" fmla="*/ 2040 w 10359"/>
                <a:gd name="connsiteY1" fmla="*/ 13034 h 15632"/>
                <a:gd name="connsiteX2" fmla="*/ 3296 w 10359"/>
                <a:gd name="connsiteY2" fmla="*/ 1546 h 15632"/>
                <a:gd name="connsiteX3" fmla="*/ 5407 w 10359"/>
                <a:gd name="connsiteY3" fmla="*/ 122 h 15632"/>
                <a:gd name="connsiteX4" fmla="*/ 8124 w 10359"/>
                <a:gd name="connsiteY4" fmla="*/ 1608 h 15632"/>
                <a:gd name="connsiteX5" fmla="*/ 8363 w 10359"/>
                <a:gd name="connsiteY5" fmla="*/ 12483 h 15632"/>
                <a:gd name="connsiteX6" fmla="*/ 9660 w 10359"/>
                <a:gd name="connsiteY6" fmla="*/ 14925 h 15632"/>
                <a:gd name="connsiteX7" fmla="*/ 10359 w 10359"/>
                <a:gd name="connsiteY7" fmla="*/ 15632 h 15632"/>
                <a:gd name="connsiteX0" fmla="*/ 0 w 10359"/>
                <a:gd name="connsiteY0" fmla="*/ 15128 h 15133"/>
                <a:gd name="connsiteX1" fmla="*/ 2040 w 10359"/>
                <a:gd name="connsiteY1" fmla="*/ 12535 h 15133"/>
                <a:gd name="connsiteX2" fmla="*/ 3296 w 10359"/>
                <a:gd name="connsiteY2" fmla="*/ 1047 h 15133"/>
                <a:gd name="connsiteX3" fmla="*/ 5407 w 10359"/>
                <a:gd name="connsiteY3" fmla="*/ 536 h 15133"/>
                <a:gd name="connsiteX4" fmla="*/ 8124 w 10359"/>
                <a:gd name="connsiteY4" fmla="*/ 1109 h 15133"/>
                <a:gd name="connsiteX5" fmla="*/ 8363 w 10359"/>
                <a:gd name="connsiteY5" fmla="*/ 11984 h 15133"/>
                <a:gd name="connsiteX6" fmla="*/ 9660 w 10359"/>
                <a:gd name="connsiteY6" fmla="*/ 14426 h 15133"/>
                <a:gd name="connsiteX7" fmla="*/ 10359 w 10359"/>
                <a:gd name="connsiteY7" fmla="*/ 15133 h 15133"/>
                <a:gd name="connsiteX0" fmla="*/ 0 w 10359"/>
                <a:gd name="connsiteY0" fmla="*/ 15094 h 15099"/>
                <a:gd name="connsiteX1" fmla="*/ 2040 w 10359"/>
                <a:gd name="connsiteY1" fmla="*/ 12501 h 15099"/>
                <a:gd name="connsiteX2" fmla="*/ 3296 w 10359"/>
                <a:gd name="connsiteY2" fmla="*/ 1013 h 15099"/>
                <a:gd name="connsiteX3" fmla="*/ 5407 w 10359"/>
                <a:gd name="connsiteY3" fmla="*/ 502 h 15099"/>
                <a:gd name="connsiteX4" fmla="*/ 4082 w 10359"/>
                <a:gd name="connsiteY4" fmla="*/ 350 h 15099"/>
                <a:gd name="connsiteX5" fmla="*/ 8124 w 10359"/>
                <a:gd name="connsiteY5" fmla="*/ 1075 h 15099"/>
                <a:gd name="connsiteX6" fmla="*/ 8363 w 10359"/>
                <a:gd name="connsiteY6" fmla="*/ 11950 h 15099"/>
                <a:gd name="connsiteX7" fmla="*/ 9660 w 10359"/>
                <a:gd name="connsiteY7" fmla="*/ 14392 h 15099"/>
                <a:gd name="connsiteX8" fmla="*/ 10359 w 10359"/>
                <a:gd name="connsiteY8" fmla="*/ 15099 h 15099"/>
                <a:gd name="connsiteX0" fmla="*/ 0 w 10359"/>
                <a:gd name="connsiteY0" fmla="*/ 15094 h 15099"/>
                <a:gd name="connsiteX1" fmla="*/ 2040 w 10359"/>
                <a:gd name="connsiteY1" fmla="*/ 12501 h 15099"/>
                <a:gd name="connsiteX2" fmla="*/ 3296 w 10359"/>
                <a:gd name="connsiteY2" fmla="*/ 1013 h 15099"/>
                <a:gd name="connsiteX3" fmla="*/ 5407 w 10359"/>
                <a:gd name="connsiteY3" fmla="*/ 502 h 15099"/>
                <a:gd name="connsiteX4" fmla="*/ 4274 w 10359"/>
                <a:gd name="connsiteY4" fmla="*/ 807 h 15099"/>
                <a:gd name="connsiteX5" fmla="*/ 8124 w 10359"/>
                <a:gd name="connsiteY5" fmla="*/ 1075 h 15099"/>
                <a:gd name="connsiteX6" fmla="*/ 8363 w 10359"/>
                <a:gd name="connsiteY6" fmla="*/ 11950 h 15099"/>
                <a:gd name="connsiteX7" fmla="*/ 9660 w 10359"/>
                <a:gd name="connsiteY7" fmla="*/ 14392 h 15099"/>
                <a:gd name="connsiteX8" fmla="*/ 10359 w 10359"/>
                <a:gd name="connsiteY8" fmla="*/ 15099 h 15099"/>
                <a:gd name="connsiteX0" fmla="*/ 0 w 10359"/>
                <a:gd name="connsiteY0" fmla="*/ 15094 h 15099"/>
                <a:gd name="connsiteX1" fmla="*/ 2040 w 10359"/>
                <a:gd name="connsiteY1" fmla="*/ 12501 h 15099"/>
                <a:gd name="connsiteX2" fmla="*/ 3296 w 10359"/>
                <a:gd name="connsiteY2" fmla="*/ 1013 h 15099"/>
                <a:gd name="connsiteX3" fmla="*/ 5984 w 10359"/>
                <a:gd name="connsiteY3" fmla="*/ 502 h 15099"/>
                <a:gd name="connsiteX4" fmla="*/ 4274 w 10359"/>
                <a:gd name="connsiteY4" fmla="*/ 807 h 15099"/>
                <a:gd name="connsiteX5" fmla="*/ 8124 w 10359"/>
                <a:gd name="connsiteY5" fmla="*/ 1075 h 15099"/>
                <a:gd name="connsiteX6" fmla="*/ 8363 w 10359"/>
                <a:gd name="connsiteY6" fmla="*/ 11950 h 15099"/>
                <a:gd name="connsiteX7" fmla="*/ 9660 w 10359"/>
                <a:gd name="connsiteY7" fmla="*/ 14392 h 15099"/>
                <a:gd name="connsiteX8" fmla="*/ 10359 w 10359"/>
                <a:gd name="connsiteY8" fmla="*/ 15099 h 15099"/>
                <a:gd name="connsiteX0" fmla="*/ 0 w 10359"/>
                <a:gd name="connsiteY0" fmla="*/ 15094 h 15099"/>
                <a:gd name="connsiteX1" fmla="*/ 2040 w 10359"/>
                <a:gd name="connsiteY1" fmla="*/ 12501 h 15099"/>
                <a:gd name="connsiteX2" fmla="*/ 3296 w 10359"/>
                <a:gd name="connsiteY2" fmla="*/ 1013 h 15099"/>
                <a:gd name="connsiteX3" fmla="*/ 5984 w 10359"/>
                <a:gd name="connsiteY3" fmla="*/ 502 h 15099"/>
                <a:gd name="connsiteX4" fmla="*/ 5813 w 10359"/>
                <a:gd name="connsiteY4" fmla="*/ 2329 h 15099"/>
                <a:gd name="connsiteX5" fmla="*/ 8124 w 10359"/>
                <a:gd name="connsiteY5" fmla="*/ 1075 h 15099"/>
                <a:gd name="connsiteX6" fmla="*/ 8363 w 10359"/>
                <a:gd name="connsiteY6" fmla="*/ 11950 h 15099"/>
                <a:gd name="connsiteX7" fmla="*/ 9660 w 10359"/>
                <a:gd name="connsiteY7" fmla="*/ 14392 h 15099"/>
                <a:gd name="connsiteX8" fmla="*/ 10359 w 10359"/>
                <a:gd name="connsiteY8" fmla="*/ 15099 h 15099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813 w 10359"/>
                <a:gd name="connsiteY4" fmla="*/ 2501 h 15271"/>
                <a:gd name="connsiteX5" fmla="*/ 8124 w 10359"/>
                <a:gd name="connsiteY5" fmla="*/ 1247 h 15271"/>
                <a:gd name="connsiteX6" fmla="*/ 8363 w 10359"/>
                <a:gd name="connsiteY6" fmla="*/ 12122 h 15271"/>
                <a:gd name="connsiteX7" fmla="*/ 9660 w 10359"/>
                <a:gd name="connsiteY7" fmla="*/ 14564 h 15271"/>
                <a:gd name="connsiteX8" fmla="*/ 10359 w 10359"/>
                <a:gd name="connsiteY8" fmla="*/ 15271 h 15271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524 w 10359"/>
                <a:gd name="connsiteY4" fmla="*/ 294 h 15271"/>
                <a:gd name="connsiteX5" fmla="*/ 8124 w 10359"/>
                <a:gd name="connsiteY5" fmla="*/ 1247 h 15271"/>
                <a:gd name="connsiteX6" fmla="*/ 8363 w 10359"/>
                <a:gd name="connsiteY6" fmla="*/ 12122 h 15271"/>
                <a:gd name="connsiteX7" fmla="*/ 9660 w 10359"/>
                <a:gd name="connsiteY7" fmla="*/ 14564 h 15271"/>
                <a:gd name="connsiteX8" fmla="*/ 10359 w 10359"/>
                <a:gd name="connsiteY8" fmla="*/ 15271 h 15271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524 w 10359"/>
                <a:gd name="connsiteY4" fmla="*/ 294 h 15271"/>
                <a:gd name="connsiteX5" fmla="*/ 7257 w 10359"/>
                <a:gd name="connsiteY5" fmla="*/ 294 h 15271"/>
                <a:gd name="connsiteX6" fmla="*/ 8124 w 10359"/>
                <a:gd name="connsiteY6" fmla="*/ 1247 h 15271"/>
                <a:gd name="connsiteX7" fmla="*/ 8363 w 10359"/>
                <a:gd name="connsiteY7" fmla="*/ 12122 h 15271"/>
                <a:gd name="connsiteX8" fmla="*/ 9660 w 10359"/>
                <a:gd name="connsiteY8" fmla="*/ 14564 h 15271"/>
                <a:gd name="connsiteX9" fmla="*/ 10359 w 10359"/>
                <a:gd name="connsiteY9" fmla="*/ 15271 h 15271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524 w 10359"/>
                <a:gd name="connsiteY4" fmla="*/ 294 h 15271"/>
                <a:gd name="connsiteX5" fmla="*/ 7449 w 10359"/>
                <a:gd name="connsiteY5" fmla="*/ 446 h 15271"/>
                <a:gd name="connsiteX6" fmla="*/ 8124 w 10359"/>
                <a:gd name="connsiteY6" fmla="*/ 1247 h 15271"/>
                <a:gd name="connsiteX7" fmla="*/ 8363 w 10359"/>
                <a:gd name="connsiteY7" fmla="*/ 12122 h 15271"/>
                <a:gd name="connsiteX8" fmla="*/ 9660 w 10359"/>
                <a:gd name="connsiteY8" fmla="*/ 14564 h 15271"/>
                <a:gd name="connsiteX9" fmla="*/ 10359 w 10359"/>
                <a:gd name="connsiteY9" fmla="*/ 15271 h 15271"/>
                <a:gd name="connsiteX0" fmla="*/ 0 w 10359"/>
                <a:gd name="connsiteY0" fmla="*/ 15230 h 15235"/>
                <a:gd name="connsiteX1" fmla="*/ 2040 w 10359"/>
                <a:gd name="connsiteY1" fmla="*/ 12637 h 15235"/>
                <a:gd name="connsiteX2" fmla="*/ 3296 w 10359"/>
                <a:gd name="connsiteY2" fmla="*/ 1149 h 15235"/>
                <a:gd name="connsiteX3" fmla="*/ 3868 w 10359"/>
                <a:gd name="connsiteY3" fmla="*/ 333 h 15235"/>
                <a:gd name="connsiteX4" fmla="*/ 5524 w 10359"/>
                <a:gd name="connsiteY4" fmla="*/ 258 h 15235"/>
                <a:gd name="connsiteX5" fmla="*/ 7449 w 10359"/>
                <a:gd name="connsiteY5" fmla="*/ 410 h 15235"/>
                <a:gd name="connsiteX6" fmla="*/ 8124 w 10359"/>
                <a:gd name="connsiteY6" fmla="*/ 1211 h 15235"/>
                <a:gd name="connsiteX7" fmla="*/ 8363 w 10359"/>
                <a:gd name="connsiteY7" fmla="*/ 12086 h 15235"/>
                <a:gd name="connsiteX8" fmla="*/ 9660 w 10359"/>
                <a:gd name="connsiteY8" fmla="*/ 14528 h 15235"/>
                <a:gd name="connsiteX9" fmla="*/ 10359 w 10359"/>
                <a:gd name="connsiteY9" fmla="*/ 15235 h 15235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524 w 10359"/>
                <a:gd name="connsiteY4" fmla="*/ 294 h 15271"/>
                <a:gd name="connsiteX5" fmla="*/ 7449 w 10359"/>
                <a:gd name="connsiteY5" fmla="*/ 446 h 15271"/>
                <a:gd name="connsiteX6" fmla="*/ 8124 w 10359"/>
                <a:gd name="connsiteY6" fmla="*/ 1247 h 15271"/>
                <a:gd name="connsiteX7" fmla="*/ 8363 w 10359"/>
                <a:gd name="connsiteY7" fmla="*/ 12122 h 15271"/>
                <a:gd name="connsiteX8" fmla="*/ 9660 w 10359"/>
                <a:gd name="connsiteY8" fmla="*/ 14564 h 15271"/>
                <a:gd name="connsiteX9" fmla="*/ 10359 w 10359"/>
                <a:gd name="connsiteY9" fmla="*/ 15271 h 15271"/>
                <a:gd name="connsiteX0" fmla="*/ 0 w 10359"/>
                <a:gd name="connsiteY0" fmla="*/ 15266 h 15271"/>
                <a:gd name="connsiteX1" fmla="*/ 2040 w 10359"/>
                <a:gd name="connsiteY1" fmla="*/ 12673 h 15271"/>
                <a:gd name="connsiteX2" fmla="*/ 3296 w 10359"/>
                <a:gd name="connsiteY2" fmla="*/ 1185 h 15271"/>
                <a:gd name="connsiteX3" fmla="*/ 4445 w 10359"/>
                <a:gd name="connsiteY3" fmla="*/ 293 h 15271"/>
                <a:gd name="connsiteX4" fmla="*/ 5524 w 10359"/>
                <a:gd name="connsiteY4" fmla="*/ 294 h 15271"/>
                <a:gd name="connsiteX5" fmla="*/ 6968 w 10359"/>
                <a:gd name="connsiteY5" fmla="*/ 446 h 15271"/>
                <a:gd name="connsiteX6" fmla="*/ 8124 w 10359"/>
                <a:gd name="connsiteY6" fmla="*/ 1247 h 15271"/>
                <a:gd name="connsiteX7" fmla="*/ 8363 w 10359"/>
                <a:gd name="connsiteY7" fmla="*/ 12122 h 15271"/>
                <a:gd name="connsiteX8" fmla="*/ 9660 w 10359"/>
                <a:gd name="connsiteY8" fmla="*/ 14564 h 15271"/>
                <a:gd name="connsiteX9" fmla="*/ 10359 w 10359"/>
                <a:gd name="connsiteY9" fmla="*/ 15271 h 15271"/>
                <a:gd name="connsiteX0" fmla="*/ 0 w 10359"/>
                <a:gd name="connsiteY0" fmla="*/ 15253 h 15258"/>
                <a:gd name="connsiteX1" fmla="*/ 2040 w 10359"/>
                <a:gd name="connsiteY1" fmla="*/ 12660 h 15258"/>
                <a:gd name="connsiteX2" fmla="*/ 3296 w 10359"/>
                <a:gd name="connsiteY2" fmla="*/ 1172 h 15258"/>
                <a:gd name="connsiteX3" fmla="*/ 3601 w 10359"/>
                <a:gd name="connsiteY3" fmla="*/ 281 h 15258"/>
                <a:gd name="connsiteX4" fmla="*/ 4445 w 10359"/>
                <a:gd name="connsiteY4" fmla="*/ 280 h 15258"/>
                <a:gd name="connsiteX5" fmla="*/ 5524 w 10359"/>
                <a:gd name="connsiteY5" fmla="*/ 281 h 15258"/>
                <a:gd name="connsiteX6" fmla="*/ 6968 w 10359"/>
                <a:gd name="connsiteY6" fmla="*/ 433 h 15258"/>
                <a:gd name="connsiteX7" fmla="*/ 8124 w 10359"/>
                <a:gd name="connsiteY7" fmla="*/ 1234 h 15258"/>
                <a:gd name="connsiteX8" fmla="*/ 8363 w 10359"/>
                <a:gd name="connsiteY8" fmla="*/ 12109 h 15258"/>
                <a:gd name="connsiteX9" fmla="*/ 9660 w 10359"/>
                <a:gd name="connsiteY9" fmla="*/ 14551 h 15258"/>
                <a:gd name="connsiteX10" fmla="*/ 10359 w 10359"/>
                <a:gd name="connsiteY10" fmla="*/ 15258 h 15258"/>
                <a:gd name="connsiteX0" fmla="*/ 0 w 10359"/>
                <a:gd name="connsiteY0" fmla="*/ 15181 h 15186"/>
                <a:gd name="connsiteX1" fmla="*/ 2040 w 10359"/>
                <a:gd name="connsiteY1" fmla="*/ 12588 h 15186"/>
                <a:gd name="connsiteX2" fmla="*/ 3296 w 10359"/>
                <a:gd name="connsiteY2" fmla="*/ 1100 h 15186"/>
                <a:gd name="connsiteX3" fmla="*/ 3697 w 10359"/>
                <a:gd name="connsiteY3" fmla="*/ 361 h 15186"/>
                <a:gd name="connsiteX4" fmla="*/ 4445 w 10359"/>
                <a:gd name="connsiteY4" fmla="*/ 208 h 15186"/>
                <a:gd name="connsiteX5" fmla="*/ 5524 w 10359"/>
                <a:gd name="connsiteY5" fmla="*/ 209 h 15186"/>
                <a:gd name="connsiteX6" fmla="*/ 6968 w 10359"/>
                <a:gd name="connsiteY6" fmla="*/ 361 h 15186"/>
                <a:gd name="connsiteX7" fmla="*/ 8124 w 10359"/>
                <a:gd name="connsiteY7" fmla="*/ 1162 h 15186"/>
                <a:gd name="connsiteX8" fmla="*/ 8363 w 10359"/>
                <a:gd name="connsiteY8" fmla="*/ 12037 h 15186"/>
                <a:gd name="connsiteX9" fmla="*/ 9660 w 10359"/>
                <a:gd name="connsiteY9" fmla="*/ 14479 h 15186"/>
                <a:gd name="connsiteX10" fmla="*/ 10359 w 10359"/>
                <a:gd name="connsiteY10" fmla="*/ 15186 h 15186"/>
                <a:gd name="connsiteX0" fmla="*/ 0 w 10359"/>
                <a:gd name="connsiteY0" fmla="*/ 15102 h 15107"/>
                <a:gd name="connsiteX1" fmla="*/ 2040 w 10359"/>
                <a:gd name="connsiteY1" fmla="*/ 12509 h 15107"/>
                <a:gd name="connsiteX2" fmla="*/ 3296 w 10359"/>
                <a:gd name="connsiteY2" fmla="*/ 1021 h 15107"/>
                <a:gd name="connsiteX3" fmla="*/ 3601 w 10359"/>
                <a:gd name="connsiteY3" fmla="*/ 663 h 15107"/>
                <a:gd name="connsiteX4" fmla="*/ 4445 w 10359"/>
                <a:gd name="connsiteY4" fmla="*/ 129 h 15107"/>
                <a:gd name="connsiteX5" fmla="*/ 5524 w 10359"/>
                <a:gd name="connsiteY5" fmla="*/ 130 h 15107"/>
                <a:gd name="connsiteX6" fmla="*/ 6968 w 10359"/>
                <a:gd name="connsiteY6" fmla="*/ 282 h 15107"/>
                <a:gd name="connsiteX7" fmla="*/ 8124 w 10359"/>
                <a:gd name="connsiteY7" fmla="*/ 1083 h 15107"/>
                <a:gd name="connsiteX8" fmla="*/ 8363 w 10359"/>
                <a:gd name="connsiteY8" fmla="*/ 11958 h 15107"/>
                <a:gd name="connsiteX9" fmla="*/ 9660 w 10359"/>
                <a:gd name="connsiteY9" fmla="*/ 14400 h 15107"/>
                <a:gd name="connsiteX10" fmla="*/ 10359 w 10359"/>
                <a:gd name="connsiteY10" fmla="*/ 15107 h 15107"/>
                <a:gd name="connsiteX0" fmla="*/ 0 w 10359"/>
                <a:gd name="connsiteY0" fmla="*/ 15113 h 15118"/>
                <a:gd name="connsiteX1" fmla="*/ 2040 w 10359"/>
                <a:gd name="connsiteY1" fmla="*/ 12520 h 15118"/>
                <a:gd name="connsiteX2" fmla="*/ 3296 w 10359"/>
                <a:gd name="connsiteY2" fmla="*/ 1032 h 15118"/>
                <a:gd name="connsiteX3" fmla="*/ 3312 w 10359"/>
                <a:gd name="connsiteY3" fmla="*/ 446 h 15118"/>
                <a:gd name="connsiteX4" fmla="*/ 4445 w 10359"/>
                <a:gd name="connsiteY4" fmla="*/ 140 h 15118"/>
                <a:gd name="connsiteX5" fmla="*/ 5524 w 10359"/>
                <a:gd name="connsiteY5" fmla="*/ 141 h 15118"/>
                <a:gd name="connsiteX6" fmla="*/ 6968 w 10359"/>
                <a:gd name="connsiteY6" fmla="*/ 293 h 15118"/>
                <a:gd name="connsiteX7" fmla="*/ 8124 w 10359"/>
                <a:gd name="connsiteY7" fmla="*/ 1094 h 15118"/>
                <a:gd name="connsiteX8" fmla="*/ 8363 w 10359"/>
                <a:gd name="connsiteY8" fmla="*/ 11969 h 15118"/>
                <a:gd name="connsiteX9" fmla="*/ 9660 w 10359"/>
                <a:gd name="connsiteY9" fmla="*/ 14411 h 15118"/>
                <a:gd name="connsiteX10" fmla="*/ 10359 w 10359"/>
                <a:gd name="connsiteY10" fmla="*/ 15118 h 15118"/>
                <a:gd name="connsiteX0" fmla="*/ 0 w 10359"/>
                <a:gd name="connsiteY0" fmla="*/ 15102 h 15107"/>
                <a:gd name="connsiteX1" fmla="*/ 2040 w 10359"/>
                <a:gd name="connsiteY1" fmla="*/ 12509 h 15107"/>
                <a:gd name="connsiteX2" fmla="*/ 3296 w 10359"/>
                <a:gd name="connsiteY2" fmla="*/ 2163 h 15107"/>
                <a:gd name="connsiteX3" fmla="*/ 3312 w 10359"/>
                <a:gd name="connsiteY3" fmla="*/ 435 h 15107"/>
                <a:gd name="connsiteX4" fmla="*/ 4445 w 10359"/>
                <a:gd name="connsiteY4" fmla="*/ 129 h 15107"/>
                <a:gd name="connsiteX5" fmla="*/ 5524 w 10359"/>
                <a:gd name="connsiteY5" fmla="*/ 130 h 15107"/>
                <a:gd name="connsiteX6" fmla="*/ 6968 w 10359"/>
                <a:gd name="connsiteY6" fmla="*/ 282 h 15107"/>
                <a:gd name="connsiteX7" fmla="*/ 8124 w 10359"/>
                <a:gd name="connsiteY7" fmla="*/ 1083 h 15107"/>
                <a:gd name="connsiteX8" fmla="*/ 8363 w 10359"/>
                <a:gd name="connsiteY8" fmla="*/ 11958 h 15107"/>
                <a:gd name="connsiteX9" fmla="*/ 9660 w 10359"/>
                <a:gd name="connsiteY9" fmla="*/ 14400 h 15107"/>
                <a:gd name="connsiteX10" fmla="*/ 10359 w 10359"/>
                <a:gd name="connsiteY10" fmla="*/ 15107 h 15107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034 h 14978"/>
                <a:gd name="connsiteX3" fmla="*/ 3312 w 10359"/>
                <a:gd name="connsiteY3" fmla="*/ 306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8124 w 10359"/>
                <a:gd name="connsiteY7" fmla="*/ 2476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034 h 14978"/>
                <a:gd name="connsiteX3" fmla="*/ 3312 w 10359"/>
                <a:gd name="connsiteY3" fmla="*/ 306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8028 w 10359"/>
                <a:gd name="connsiteY7" fmla="*/ 2248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034 h 14978"/>
                <a:gd name="connsiteX3" fmla="*/ 3312 w 10359"/>
                <a:gd name="connsiteY3" fmla="*/ 306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7932 w 10359"/>
                <a:gd name="connsiteY7" fmla="*/ 2020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338 h 14978"/>
                <a:gd name="connsiteX3" fmla="*/ 3312 w 10359"/>
                <a:gd name="connsiteY3" fmla="*/ 306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7932 w 10359"/>
                <a:gd name="connsiteY7" fmla="*/ 2020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338 h 14978"/>
                <a:gd name="connsiteX3" fmla="*/ 3504 w 10359"/>
                <a:gd name="connsiteY3" fmla="*/ 915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7932 w 10359"/>
                <a:gd name="connsiteY7" fmla="*/ 2020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2040 w 10359"/>
                <a:gd name="connsiteY1" fmla="*/ 12380 h 14978"/>
                <a:gd name="connsiteX2" fmla="*/ 3296 w 10359"/>
                <a:gd name="connsiteY2" fmla="*/ 2338 h 14978"/>
                <a:gd name="connsiteX3" fmla="*/ 3504 w 10359"/>
                <a:gd name="connsiteY3" fmla="*/ 458 h 14978"/>
                <a:gd name="connsiteX4" fmla="*/ 4445 w 10359"/>
                <a:gd name="connsiteY4" fmla="*/ 0 h 14978"/>
                <a:gd name="connsiteX5" fmla="*/ 5524 w 10359"/>
                <a:gd name="connsiteY5" fmla="*/ 1 h 14978"/>
                <a:gd name="connsiteX6" fmla="*/ 6968 w 10359"/>
                <a:gd name="connsiteY6" fmla="*/ 153 h 14978"/>
                <a:gd name="connsiteX7" fmla="*/ 7932 w 10359"/>
                <a:gd name="connsiteY7" fmla="*/ 2020 h 14978"/>
                <a:gd name="connsiteX8" fmla="*/ 8363 w 10359"/>
                <a:gd name="connsiteY8" fmla="*/ 11829 h 14978"/>
                <a:gd name="connsiteX9" fmla="*/ 9660 w 10359"/>
                <a:gd name="connsiteY9" fmla="*/ 14271 h 14978"/>
                <a:gd name="connsiteX10" fmla="*/ 10359 w 10359"/>
                <a:gd name="connsiteY10" fmla="*/ 14978 h 14978"/>
                <a:gd name="connsiteX0" fmla="*/ 0 w 10359"/>
                <a:gd name="connsiteY0" fmla="*/ 14973 h 14978"/>
                <a:gd name="connsiteX1" fmla="*/ 1530 w 10359"/>
                <a:gd name="connsiteY1" fmla="*/ 13929 h 14978"/>
                <a:gd name="connsiteX2" fmla="*/ 2040 w 10359"/>
                <a:gd name="connsiteY2" fmla="*/ 12380 h 14978"/>
                <a:gd name="connsiteX3" fmla="*/ 3296 w 10359"/>
                <a:gd name="connsiteY3" fmla="*/ 2338 h 14978"/>
                <a:gd name="connsiteX4" fmla="*/ 3504 w 10359"/>
                <a:gd name="connsiteY4" fmla="*/ 458 h 14978"/>
                <a:gd name="connsiteX5" fmla="*/ 4445 w 10359"/>
                <a:gd name="connsiteY5" fmla="*/ 0 h 14978"/>
                <a:gd name="connsiteX6" fmla="*/ 5524 w 10359"/>
                <a:gd name="connsiteY6" fmla="*/ 1 h 14978"/>
                <a:gd name="connsiteX7" fmla="*/ 6968 w 10359"/>
                <a:gd name="connsiteY7" fmla="*/ 153 h 14978"/>
                <a:gd name="connsiteX8" fmla="*/ 7932 w 10359"/>
                <a:gd name="connsiteY8" fmla="*/ 2020 h 14978"/>
                <a:gd name="connsiteX9" fmla="*/ 8363 w 10359"/>
                <a:gd name="connsiteY9" fmla="*/ 11829 h 14978"/>
                <a:gd name="connsiteX10" fmla="*/ 9660 w 10359"/>
                <a:gd name="connsiteY10" fmla="*/ 14271 h 14978"/>
                <a:gd name="connsiteX11" fmla="*/ 10359 w 10359"/>
                <a:gd name="connsiteY11" fmla="*/ 14978 h 14978"/>
                <a:gd name="connsiteX0" fmla="*/ 0 w 10747"/>
                <a:gd name="connsiteY0" fmla="*/ 14973 h 14978"/>
                <a:gd name="connsiteX1" fmla="*/ 1918 w 10747"/>
                <a:gd name="connsiteY1" fmla="*/ 13929 h 14978"/>
                <a:gd name="connsiteX2" fmla="*/ 2428 w 10747"/>
                <a:gd name="connsiteY2" fmla="*/ 12380 h 14978"/>
                <a:gd name="connsiteX3" fmla="*/ 3684 w 10747"/>
                <a:gd name="connsiteY3" fmla="*/ 2338 h 14978"/>
                <a:gd name="connsiteX4" fmla="*/ 3892 w 10747"/>
                <a:gd name="connsiteY4" fmla="*/ 458 h 14978"/>
                <a:gd name="connsiteX5" fmla="*/ 4833 w 10747"/>
                <a:gd name="connsiteY5" fmla="*/ 0 h 14978"/>
                <a:gd name="connsiteX6" fmla="*/ 5912 w 10747"/>
                <a:gd name="connsiteY6" fmla="*/ 1 h 14978"/>
                <a:gd name="connsiteX7" fmla="*/ 7356 w 10747"/>
                <a:gd name="connsiteY7" fmla="*/ 153 h 14978"/>
                <a:gd name="connsiteX8" fmla="*/ 8320 w 10747"/>
                <a:gd name="connsiteY8" fmla="*/ 2020 h 14978"/>
                <a:gd name="connsiteX9" fmla="*/ 8751 w 10747"/>
                <a:gd name="connsiteY9" fmla="*/ 11829 h 14978"/>
                <a:gd name="connsiteX10" fmla="*/ 10048 w 10747"/>
                <a:gd name="connsiteY10" fmla="*/ 14271 h 14978"/>
                <a:gd name="connsiteX11" fmla="*/ 10747 w 10747"/>
                <a:gd name="connsiteY11" fmla="*/ 14978 h 14978"/>
                <a:gd name="connsiteX0" fmla="*/ 0 w 10747"/>
                <a:gd name="connsiteY0" fmla="*/ 14973 h 14978"/>
                <a:gd name="connsiteX1" fmla="*/ 1918 w 10747"/>
                <a:gd name="connsiteY1" fmla="*/ 13929 h 14978"/>
                <a:gd name="connsiteX2" fmla="*/ 2428 w 10747"/>
                <a:gd name="connsiteY2" fmla="*/ 12380 h 14978"/>
                <a:gd name="connsiteX3" fmla="*/ 3684 w 10747"/>
                <a:gd name="connsiteY3" fmla="*/ 2338 h 14978"/>
                <a:gd name="connsiteX4" fmla="*/ 3892 w 10747"/>
                <a:gd name="connsiteY4" fmla="*/ 458 h 14978"/>
                <a:gd name="connsiteX5" fmla="*/ 4833 w 10747"/>
                <a:gd name="connsiteY5" fmla="*/ 0 h 14978"/>
                <a:gd name="connsiteX6" fmla="*/ 5912 w 10747"/>
                <a:gd name="connsiteY6" fmla="*/ 1 h 14978"/>
                <a:gd name="connsiteX7" fmla="*/ 7356 w 10747"/>
                <a:gd name="connsiteY7" fmla="*/ 153 h 14978"/>
                <a:gd name="connsiteX8" fmla="*/ 8320 w 10747"/>
                <a:gd name="connsiteY8" fmla="*/ 2020 h 14978"/>
                <a:gd name="connsiteX9" fmla="*/ 8945 w 10747"/>
                <a:gd name="connsiteY9" fmla="*/ 11829 h 14978"/>
                <a:gd name="connsiteX10" fmla="*/ 10048 w 10747"/>
                <a:gd name="connsiteY10" fmla="*/ 14271 h 14978"/>
                <a:gd name="connsiteX11" fmla="*/ 10747 w 10747"/>
                <a:gd name="connsiteY11" fmla="*/ 14978 h 14978"/>
                <a:gd name="connsiteX0" fmla="*/ 0 w 11329"/>
                <a:gd name="connsiteY0" fmla="*/ 14973 h 15116"/>
                <a:gd name="connsiteX1" fmla="*/ 1918 w 11329"/>
                <a:gd name="connsiteY1" fmla="*/ 13929 h 15116"/>
                <a:gd name="connsiteX2" fmla="*/ 2428 w 11329"/>
                <a:gd name="connsiteY2" fmla="*/ 12380 h 15116"/>
                <a:gd name="connsiteX3" fmla="*/ 3684 w 11329"/>
                <a:gd name="connsiteY3" fmla="*/ 2338 h 15116"/>
                <a:gd name="connsiteX4" fmla="*/ 3892 w 11329"/>
                <a:gd name="connsiteY4" fmla="*/ 458 h 15116"/>
                <a:gd name="connsiteX5" fmla="*/ 4833 w 11329"/>
                <a:gd name="connsiteY5" fmla="*/ 0 h 15116"/>
                <a:gd name="connsiteX6" fmla="*/ 5912 w 11329"/>
                <a:gd name="connsiteY6" fmla="*/ 1 h 15116"/>
                <a:gd name="connsiteX7" fmla="*/ 7356 w 11329"/>
                <a:gd name="connsiteY7" fmla="*/ 153 h 15116"/>
                <a:gd name="connsiteX8" fmla="*/ 8320 w 11329"/>
                <a:gd name="connsiteY8" fmla="*/ 2020 h 15116"/>
                <a:gd name="connsiteX9" fmla="*/ 8945 w 11329"/>
                <a:gd name="connsiteY9" fmla="*/ 11829 h 15116"/>
                <a:gd name="connsiteX10" fmla="*/ 10048 w 11329"/>
                <a:gd name="connsiteY10" fmla="*/ 14271 h 15116"/>
                <a:gd name="connsiteX11" fmla="*/ 11329 w 11329"/>
                <a:gd name="connsiteY11" fmla="*/ 15116 h 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29" h="15116">
                  <a:moveTo>
                    <a:pt x="0" y="14973"/>
                  </a:moveTo>
                  <a:cubicBezTo>
                    <a:pt x="255" y="14799"/>
                    <a:pt x="1578" y="14361"/>
                    <a:pt x="1918" y="13929"/>
                  </a:cubicBezTo>
                  <a:cubicBezTo>
                    <a:pt x="2258" y="13497"/>
                    <a:pt x="2134" y="14312"/>
                    <a:pt x="2428" y="12380"/>
                  </a:cubicBezTo>
                  <a:cubicBezTo>
                    <a:pt x="2722" y="10448"/>
                    <a:pt x="3440" y="4325"/>
                    <a:pt x="3684" y="2338"/>
                  </a:cubicBezTo>
                  <a:cubicBezTo>
                    <a:pt x="3928" y="351"/>
                    <a:pt x="3701" y="607"/>
                    <a:pt x="3892" y="458"/>
                  </a:cubicBezTo>
                  <a:cubicBezTo>
                    <a:pt x="4084" y="309"/>
                    <a:pt x="4513" y="0"/>
                    <a:pt x="4833" y="0"/>
                  </a:cubicBezTo>
                  <a:lnTo>
                    <a:pt x="5912" y="1"/>
                  </a:lnTo>
                  <a:cubicBezTo>
                    <a:pt x="6381" y="1"/>
                    <a:pt x="6923" y="-6"/>
                    <a:pt x="7356" y="153"/>
                  </a:cubicBezTo>
                  <a:cubicBezTo>
                    <a:pt x="7789" y="312"/>
                    <a:pt x="8055" y="74"/>
                    <a:pt x="8320" y="2020"/>
                  </a:cubicBezTo>
                  <a:cubicBezTo>
                    <a:pt x="8585" y="3966"/>
                    <a:pt x="8657" y="9787"/>
                    <a:pt x="8945" y="11829"/>
                  </a:cubicBezTo>
                  <a:cubicBezTo>
                    <a:pt x="9233" y="13871"/>
                    <a:pt x="9596" y="13760"/>
                    <a:pt x="10048" y="14271"/>
                  </a:cubicBezTo>
                  <a:cubicBezTo>
                    <a:pt x="10500" y="14782"/>
                    <a:pt x="11136" y="14914"/>
                    <a:pt x="11329" y="15116"/>
                  </a:cubicBez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6754638" y="5324051"/>
              <a:ext cx="787545" cy="769245"/>
            </a:xfrm>
            <a:custGeom>
              <a:avLst/>
              <a:gdLst>
                <a:gd name="T0" fmla="*/ 0 w 1539"/>
                <a:gd name="T1" fmla="*/ 2147483647 h 1126"/>
                <a:gd name="T2" fmla="*/ 2147483647 w 1539"/>
                <a:gd name="T3" fmla="*/ 2147483647 h 1126"/>
                <a:gd name="T4" fmla="*/ 2147483647 w 1539"/>
                <a:gd name="T5" fmla="*/ 2147483647 h 1126"/>
                <a:gd name="T6" fmla="*/ 2147483647 w 1539"/>
                <a:gd name="T7" fmla="*/ 2147483647 h 1126"/>
                <a:gd name="T8" fmla="*/ 2147483647 w 1539"/>
                <a:gd name="T9" fmla="*/ 2147483647 h 1126"/>
                <a:gd name="T10" fmla="*/ 2147483647 w 1539"/>
                <a:gd name="T11" fmla="*/ 2147483647 h 1126"/>
                <a:gd name="T12" fmla="*/ 2147483647 w 1539"/>
                <a:gd name="T13" fmla="*/ 2147483647 h 1126"/>
                <a:gd name="T14" fmla="*/ 2147483647 w 1539"/>
                <a:gd name="T15" fmla="*/ 2147483647 h 1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9"/>
                <a:gd name="T25" fmla="*/ 0 h 1126"/>
                <a:gd name="T26" fmla="*/ 1539 w 1539"/>
                <a:gd name="T27" fmla="*/ 1126 h 1126"/>
                <a:gd name="connsiteX0" fmla="*/ 0 w 10000"/>
                <a:gd name="connsiteY0" fmla="*/ 14081 h 14081"/>
                <a:gd name="connsiteX1" fmla="*/ 2040 w 10000"/>
                <a:gd name="connsiteY1" fmla="*/ 11488 h 14081"/>
                <a:gd name="connsiteX2" fmla="*/ 3372 w 10000"/>
                <a:gd name="connsiteY2" fmla="*/ 6825 h 14081"/>
                <a:gd name="connsiteX3" fmla="*/ 4340 w 10000"/>
                <a:gd name="connsiteY3" fmla="*/ 4916 h 14081"/>
                <a:gd name="connsiteX4" fmla="*/ 5348 w 10000"/>
                <a:gd name="connsiteY4" fmla="*/ 2 h 14081"/>
                <a:gd name="connsiteX5" fmla="*/ 6855 w 10000"/>
                <a:gd name="connsiteY5" fmla="*/ 5662 h 14081"/>
                <a:gd name="connsiteX6" fmla="*/ 8363 w 10000"/>
                <a:gd name="connsiteY6" fmla="*/ 10937 h 14081"/>
                <a:gd name="connsiteX7" fmla="*/ 10000 w 10000"/>
                <a:gd name="connsiteY7" fmla="*/ 13664 h 14081"/>
                <a:gd name="connsiteX0" fmla="*/ 0 w 10000"/>
                <a:gd name="connsiteY0" fmla="*/ 14201 h 14201"/>
                <a:gd name="connsiteX1" fmla="*/ 2040 w 10000"/>
                <a:gd name="connsiteY1" fmla="*/ 11608 h 14201"/>
                <a:gd name="connsiteX2" fmla="*/ 3372 w 10000"/>
                <a:gd name="connsiteY2" fmla="*/ 6945 h 14201"/>
                <a:gd name="connsiteX3" fmla="*/ 4340 w 10000"/>
                <a:gd name="connsiteY3" fmla="*/ 5036 h 14201"/>
                <a:gd name="connsiteX4" fmla="*/ 5348 w 10000"/>
                <a:gd name="connsiteY4" fmla="*/ 122 h 14201"/>
                <a:gd name="connsiteX5" fmla="*/ 6126 w 10000"/>
                <a:gd name="connsiteY5" fmla="*/ 1729 h 14201"/>
                <a:gd name="connsiteX6" fmla="*/ 8363 w 10000"/>
                <a:gd name="connsiteY6" fmla="*/ 11057 h 14201"/>
                <a:gd name="connsiteX7" fmla="*/ 10000 w 10000"/>
                <a:gd name="connsiteY7" fmla="*/ 13784 h 14201"/>
                <a:gd name="connsiteX0" fmla="*/ 0 w 10000"/>
                <a:gd name="connsiteY0" fmla="*/ 14084 h 14084"/>
                <a:gd name="connsiteX1" fmla="*/ 2040 w 10000"/>
                <a:gd name="connsiteY1" fmla="*/ 11491 h 14084"/>
                <a:gd name="connsiteX2" fmla="*/ 3372 w 10000"/>
                <a:gd name="connsiteY2" fmla="*/ 6828 h 14084"/>
                <a:gd name="connsiteX3" fmla="*/ 4249 w 10000"/>
                <a:gd name="connsiteY3" fmla="*/ 2067 h 14084"/>
                <a:gd name="connsiteX4" fmla="*/ 5348 w 10000"/>
                <a:gd name="connsiteY4" fmla="*/ 5 h 14084"/>
                <a:gd name="connsiteX5" fmla="*/ 6126 w 10000"/>
                <a:gd name="connsiteY5" fmla="*/ 1612 h 14084"/>
                <a:gd name="connsiteX6" fmla="*/ 8363 w 10000"/>
                <a:gd name="connsiteY6" fmla="*/ 10940 h 14084"/>
                <a:gd name="connsiteX7" fmla="*/ 10000 w 10000"/>
                <a:gd name="connsiteY7" fmla="*/ 13667 h 14084"/>
                <a:gd name="connsiteX0" fmla="*/ 0 w 10000"/>
                <a:gd name="connsiteY0" fmla="*/ 14093 h 14093"/>
                <a:gd name="connsiteX1" fmla="*/ 2040 w 10000"/>
                <a:gd name="connsiteY1" fmla="*/ 11500 h 14093"/>
                <a:gd name="connsiteX2" fmla="*/ 3372 w 10000"/>
                <a:gd name="connsiteY2" fmla="*/ 6837 h 14093"/>
                <a:gd name="connsiteX3" fmla="*/ 4249 w 10000"/>
                <a:gd name="connsiteY3" fmla="*/ 2076 h 14093"/>
                <a:gd name="connsiteX4" fmla="*/ 5348 w 10000"/>
                <a:gd name="connsiteY4" fmla="*/ 14 h 14093"/>
                <a:gd name="connsiteX5" fmla="*/ 6491 w 10000"/>
                <a:gd name="connsiteY5" fmla="*/ 1321 h 14093"/>
                <a:gd name="connsiteX6" fmla="*/ 8363 w 10000"/>
                <a:gd name="connsiteY6" fmla="*/ 10949 h 14093"/>
                <a:gd name="connsiteX7" fmla="*/ 10000 w 10000"/>
                <a:gd name="connsiteY7" fmla="*/ 13676 h 14093"/>
                <a:gd name="connsiteX0" fmla="*/ 0 w 10000"/>
                <a:gd name="connsiteY0" fmla="*/ 14515 h 14515"/>
                <a:gd name="connsiteX1" fmla="*/ 2040 w 10000"/>
                <a:gd name="connsiteY1" fmla="*/ 11922 h 14515"/>
                <a:gd name="connsiteX2" fmla="*/ 3372 w 10000"/>
                <a:gd name="connsiteY2" fmla="*/ 7259 h 14515"/>
                <a:gd name="connsiteX3" fmla="*/ 4249 w 10000"/>
                <a:gd name="connsiteY3" fmla="*/ 2498 h 14515"/>
                <a:gd name="connsiteX4" fmla="*/ 5348 w 10000"/>
                <a:gd name="connsiteY4" fmla="*/ 436 h 14515"/>
                <a:gd name="connsiteX5" fmla="*/ 6035 w 10000"/>
                <a:gd name="connsiteY5" fmla="*/ 392 h 14515"/>
                <a:gd name="connsiteX6" fmla="*/ 8363 w 10000"/>
                <a:gd name="connsiteY6" fmla="*/ 11371 h 14515"/>
                <a:gd name="connsiteX7" fmla="*/ 10000 w 10000"/>
                <a:gd name="connsiteY7" fmla="*/ 14098 h 14515"/>
                <a:gd name="connsiteX0" fmla="*/ 0 w 10000"/>
                <a:gd name="connsiteY0" fmla="*/ 14613 h 14613"/>
                <a:gd name="connsiteX1" fmla="*/ 2040 w 10000"/>
                <a:gd name="connsiteY1" fmla="*/ 12020 h 14613"/>
                <a:gd name="connsiteX2" fmla="*/ 3372 w 10000"/>
                <a:gd name="connsiteY2" fmla="*/ 7357 h 14613"/>
                <a:gd name="connsiteX3" fmla="*/ 4796 w 10000"/>
                <a:gd name="connsiteY3" fmla="*/ 495 h 14613"/>
                <a:gd name="connsiteX4" fmla="*/ 5348 w 10000"/>
                <a:gd name="connsiteY4" fmla="*/ 534 h 14613"/>
                <a:gd name="connsiteX5" fmla="*/ 6035 w 10000"/>
                <a:gd name="connsiteY5" fmla="*/ 490 h 14613"/>
                <a:gd name="connsiteX6" fmla="*/ 8363 w 10000"/>
                <a:gd name="connsiteY6" fmla="*/ 11469 h 14613"/>
                <a:gd name="connsiteX7" fmla="*/ 10000 w 10000"/>
                <a:gd name="connsiteY7" fmla="*/ 14196 h 14613"/>
                <a:gd name="connsiteX0" fmla="*/ 0 w 10000"/>
                <a:gd name="connsiteY0" fmla="*/ 14618 h 14618"/>
                <a:gd name="connsiteX1" fmla="*/ 2040 w 10000"/>
                <a:gd name="connsiteY1" fmla="*/ 12025 h 14618"/>
                <a:gd name="connsiteX2" fmla="*/ 3372 w 10000"/>
                <a:gd name="connsiteY2" fmla="*/ 7362 h 14618"/>
                <a:gd name="connsiteX3" fmla="*/ 4796 w 10000"/>
                <a:gd name="connsiteY3" fmla="*/ 500 h 14618"/>
                <a:gd name="connsiteX4" fmla="*/ 5348 w 10000"/>
                <a:gd name="connsiteY4" fmla="*/ 539 h 14618"/>
                <a:gd name="connsiteX5" fmla="*/ 6035 w 10000"/>
                <a:gd name="connsiteY5" fmla="*/ 645 h 14618"/>
                <a:gd name="connsiteX6" fmla="*/ 8363 w 10000"/>
                <a:gd name="connsiteY6" fmla="*/ 11474 h 14618"/>
                <a:gd name="connsiteX7" fmla="*/ 10000 w 10000"/>
                <a:gd name="connsiteY7" fmla="*/ 14201 h 14618"/>
                <a:gd name="connsiteX0" fmla="*/ 0 w 10000"/>
                <a:gd name="connsiteY0" fmla="*/ 14676 h 14676"/>
                <a:gd name="connsiteX1" fmla="*/ 2040 w 10000"/>
                <a:gd name="connsiteY1" fmla="*/ 12083 h 14676"/>
                <a:gd name="connsiteX2" fmla="*/ 3372 w 10000"/>
                <a:gd name="connsiteY2" fmla="*/ 7420 h 14676"/>
                <a:gd name="connsiteX3" fmla="*/ 4796 w 10000"/>
                <a:gd name="connsiteY3" fmla="*/ 558 h 14676"/>
                <a:gd name="connsiteX4" fmla="*/ 5348 w 10000"/>
                <a:gd name="connsiteY4" fmla="*/ 597 h 14676"/>
                <a:gd name="connsiteX5" fmla="*/ 6035 w 10000"/>
                <a:gd name="connsiteY5" fmla="*/ 253 h 14676"/>
                <a:gd name="connsiteX6" fmla="*/ 8363 w 10000"/>
                <a:gd name="connsiteY6" fmla="*/ 11532 h 14676"/>
                <a:gd name="connsiteX7" fmla="*/ 10000 w 10000"/>
                <a:gd name="connsiteY7" fmla="*/ 14259 h 14676"/>
                <a:gd name="connsiteX0" fmla="*/ 0 w 10000"/>
                <a:gd name="connsiteY0" fmla="*/ 14987 h 14987"/>
                <a:gd name="connsiteX1" fmla="*/ 2040 w 10000"/>
                <a:gd name="connsiteY1" fmla="*/ 12394 h 14987"/>
                <a:gd name="connsiteX2" fmla="*/ 3372 w 10000"/>
                <a:gd name="connsiteY2" fmla="*/ 7731 h 14987"/>
                <a:gd name="connsiteX3" fmla="*/ 4796 w 10000"/>
                <a:gd name="connsiteY3" fmla="*/ 869 h 14987"/>
                <a:gd name="connsiteX4" fmla="*/ 5348 w 10000"/>
                <a:gd name="connsiteY4" fmla="*/ 64 h 14987"/>
                <a:gd name="connsiteX5" fmla="*/ 6035 w 10000"/>
                <a:gd name="connsiteY5" fmla="*/ 564 h 14987"/>
                <a:gd name="connsiteX6" fmla="*/ 8363 w 10000"/>
                <a:gd name="connsiteY6" fmla="*/ 11843 h 14987"/>
                <a:gd name="connsiteX7" fmla="*/ 10000 w 10000"/>
                <a:gd name="connsiteY7" fmla="*/ 14570 h 14987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403 w 10000"/>
                <a:gd name="connsiteY6" fmla="*/ 7434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249 w 10000"/>
                <a:gd name="connsiteY6" fmla="*/ 7518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11077 w 11077"/>
                <a:gd name="connsiteY8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916 w 11077"/>
                <a:gd name="connsiteY8" fmla="*/ 13851 h 15144"/>
                <a:gd name="connsiteX9" fmla="*/ 11077 w 11077"/>
                <a:gd name="connsiteY9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660 w 11077"/>
                <a:gd name="connsiteY8" fmla="*/ 14442 h 15144"/>
                <a:gd name="connsiteX9" fmla="*/ 11077 w 11077"/>
                <a:gd name="connsiteY9" fmla="*/ 15065 h 15144"/>
                <a:gd name="connsiteX0" fmla="*/ 0 w 10359"/>
                <a:gd name="connsiteY0" fmla="*/ 15144 h 15149"/>
                <a:gd name="connsiteX1" fmla="*/ 2040 w 10359"/>
                <a:gd name="connsiteY1" fmla="*/ 12551 h 15149"/>
                <a:gd name="connsiteX2" fmla="*/ 3372 w 10359"/>
                <a:gd name="connsiteY2" fmla="*/ 7888 h 15149"/>
                <a:gd name="connsiteX3" fmla="*/ 4796 w 10359"/>
                <a:gd name="connsiteY3" fmla="*/ 1026 h 15149"/>
                <a:gd name="connsiteX4" fmla="*/ 5348 w 10359"/>
                <a:gd name="connsiteY4" fmla="*/ 221 h 15149"/>
                <a:gd name="connsiteX5" fmla="*/ 6035 w 10359"/>
                <a:gd name="connsiteY5" fmla="*/ 721 h 15149"/>
                <a:gd name="connsiteX6" fmla="*/ 7249 w 10359"/>
                <a:gd name="connsiteY6" fmla="*/ 7518 h 15149"/>
                <a:gd name="connsiteX7" fmla="*/ 8363 w 10359"/>
                <a:gd name="connsiteY7" fmla="*/ 12000 h 15149"/>
                <a:gd name="connsiteX8" fmla="*/ 9660 w 10359"/>
                <a:gd name="connsiteY8" fmla="*/ 14442 h 15149"/>
                <a:gd name="connsiteX9" fmla="*/ 10359 w 10359"/>
                <a:gd name="connsiteY9" fmla="*/ 15149 h 15149"/>
                <a:gd name="connsiteX0" fmla="*/ 0 w 10359"/>
                <a:gd name="connsiteY0" fmla="*/ 15361 h 15366"/>
                <a:gd name="connsiteX1" fmla="*/ 2040 w 10359"/>
                <a:gd name="connsiteY1" fmla="*/ 12768 h 15366"/>
                <a:gd name="connsiteX2" fmla="*/ 3372 w 10359"/>
                <a:gd name="connsiteY2" fmla="*/ 8105 h 15366"/>
                <a:gd name="connsiteX3" fmla="*/ 4796 w 10359"/>
                <a:gd name="connsiteY3" fmla="*/ 1243 h 15366"/>
                <a:gd name="connsiteX4" fmla="*/ 5485 w 10359"/>
                <a:gd name="connsiteY4" fmla="*/ 63 h 15366"/>
                <a:gd name="connsiteX5" fmla="*/ 6035 w 10359"/>
                <a:gd name="connsiteY5" fmla="*/ 938 h 15366"/>
                <a:gd name="connsiteX6" fmla="*/ 7249 w 10359"/>
                <a:gd name="connsiteY6" fmla="*/ 7735 h 15366"/>
                <a:gd name="connsiteX7" fmla="*/ 8363 w 10359"/>
                <a:gd name="connsiteY7" fmla="*/ 12217 h 15366"/>
                <a:gd name="connsiteX8" fmla="*/ 9660 w 10359"/>
                <a:gd name="connsiteY8" fmla="*/ 14659 h 15366"/>
                <a:gd name="connsiteX9" fmla="*/ 10359 w 10359"/>
                <a:gd name="connsiteY9" fmla="*/ 15366 h 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9" h="15366">
                  <a:moveTo>
                    <a:pt x="0" y="15361"/>
                  </a:moveTo>
                  <a:cubicBezTo>
                    <a:pt x="520" y="15308"/>
                    <a:pt x="1481" y="13976"/>
                    <a:pt x="2040" y="12768"/>
                  </a:cubicBezTo>
                  <a:cubicBezTo>
                    <a:pt x="2599" y="11560"/>
                    <a:pt x="2913" y="10026"/>
                    <a:pt x="3372" y="8105"/>
                  </a:cubicBezTo>
                  <a:cubicBezTo>
                    <a:pt x="3831" y="6184"/>
                    <a:pt x="4444" y="2583"/>
                    <a:pt x="4796" y="1243"/>
                  </a:cubicBezTo>
                  <a:cubicBezTo>
                    <a:pt x="5148" y="-97"/>
                    <a:pt x="5279" y="114"/>
                    <a:pt x="5485" y="63"/>
                  </a:cubicBezTo>
                  <a:cubicBezTo>
                    <a:pt x="5691" y="12"/>
                    <a:pt x="5693" y="-264"/>
                    <a:pt x="6035" y="938"/>
                  </a:cubicBezTo>
                  <a:cubicBezTo>
                    <a:pt x="6377" y="2140"/>
                    <a:pt x="6861" y="5855"/>
                    <a:pt x="7249" y="7735"/>
                  </a:cubicBezTo>
                  <a:cubicBezTo>
                    <a:pt x="7637" y="9615"/>
                    <a:pt x="7919" y="11162"/>
                    <a:pt x="8363" y="12217"/>
                  </a:cubicBezTo>
                  <a:cubicBezTo>
                    <a:pt x="8808" y="13273"/>
                    <a:pt x="9208" y="14148"/>
                    <a:pt x="9660" y="14659"/>
                  </a:cubicBezTo>
                  <a:cubicBezTo>
                    <a:pt x="10112" y="15170"/>
                    <a:pt x="10166" y="15164"/>
                    <a:pt x="10359" y="1536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6970101" y="5324051"/>
              <a:ext cx="360601" cy="769245"/>
            </a:xfrm>
            <a:custGeom>
              <a:avLst/>
              <a:gdLst>
                <a:gd name="T0" fmla="*/ 0 w 1539"/>
                <a:gd name="T1" fmla="*/ 2147483647 h 1126"/>
                <a:gd name="T2" fmla="*/ 2147483647 w 1539"/>
                <a:gd name="T3" fmla="*/ 2147483647 h 1126"/>
                <a:gd name="T4" fmla="*/ 2147483647 w 1539"/>
                <a:gd name="T5" fmla="*/ 2147483647 h 1126"/>
                <a:gd name="T6" fmla="*/ 2147483647 w 1539"/>
                <a:gd name="T7" fmla="*/ 2147483647 h 1126"/>
                <a:gd name="T8" fmla="*/ 2147483647 w 1539"/>
                <a:gd name="T9" fmla="*/ 2147483647 h 1126"/>
                <a:gd name="T10" fmla="*/ 2147483647 w 1539"/>
                <a:gd name="T11" fmla="*/ 2147483647 h 1126"/>
                <a:gd name="T12" fmla="*/ 2147483647 w 1539"/>
                <a:gd name="T13" fmla="*/ 2147483647 h 1126"/>
                <a:gd name="T14" fmla="*/ 2147483647 w 1539"/>
                <a:gd name="T15" fmla="*/ 2147483647 h 1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9"/>
                <a:gd name="T25" fmla="*/ 0 h 1126"/>
                <a:gd name="T26" fmla="*/ 1539 w 1539"/>
                <a:gd name="T27" fmla="*/ 1126 h 1126"/>
                <a:gd name="connsiteX0" fmla="*/ 0 w 10000"/>
                <a:gd name="connsiteY0" fmla="*/ 14081 h 14081"/>
                <a:gd name="connsiteX1" fmla="*/ 2040 w 10000"/>
                <a:gd name="connsiteY1" fmla="*/ 11488 h 14081"/>
                <a:gd name="connsiteX2" fmla="*/ 3372 w 10000"/>
                <a:gd name="connsiteY2" fmla="*/ 6825 h 14081"/>
                <a:gd name="connsiteX3" fmla="*/ 4340 w 10000"/>
                <a:gd name="connsiteY3" fmla="*/ 4916 h 14081"/>
                <a:gd name="connsiteX4" fmla="*/ 5348 w 10000"/>
                <a:gd name="connsiteY4" fmla="*/ 2 h 14081"/>
                <a:gd name="connsiteX5" fmla="*/ 6855 w 10000"/>
                <a:gd name="connsiteY5" fmla="*/ 5662 h 14081"/>
                <a:gd name="connsiteX6" fmla="*/ 8363 w 10000"/>
                <a:gd name="connsiteY6" fmla="*/ 10937 h 14081"/>
                <a:gd name="connsiteX7" fmla="*/ 10000 w 10000"/>
                <a:gd name="connsiteY7" fmla="*/ 13664 h 14081"/>
                <a:gd name="connsiteX0" fmla="*/ 0 w 10000"/>
                <a:gd name="connsiteY0" fmla="*/ 14201 h 14201"/>
                <a:gd name="connsiteX1" fmla="*/ 2040 w 10000"/>
                <a:gd name="connsiteY1" fmla="*/ 11608 h 14201"/>
                <a:gd name="connsiteX2" fmla="*/ 3372 w 10000"/>
                <a:gd name="connsiteY2" fmla="*/ 6945 h 14201"/>
                <a:gd name="connsiteX3" fmla="*/ 4340 w 10000"/>
                <a:gd name="connsiteY3" fmla="*/ 5036 h 14201"/>
                <a:gd name="connsiteX4" fmla="*/ 5348 w 10000"/>
                <a:gd name="connsiteY4" fmla="*/ 122 h 14201"/>
                <a:gd name="connsiteX5" fmla="*/ 6126 w 10000"/>
                <a:gd name="connsiteY5" fmla="*/ 1729 h 14201"/>
                <a:gd name="connsiteX6" fmla="*/ 8363 w 10000"/>
                <a:gd name="connsiteY6" fmla="*/ 11057 h 14201"/>
                <a:gd name="connsiteX7" fmla="*/ 10000 w 10000"/>
                <a:gd name="connsiteY7" fmla="*/ 13784 h 14201"/>
                <a:gd name="connsiteX0" fmla="*/ 0 w 10000"/>
                <a:gd name="connsiteY0" fmla="*/ 14084 h 14084"/>
                <a:gd name="connsiteX1" fmla="*/ 2040 w 10000"/>
                <a:gd name="connsiteY1" fmla="*/ 11491 h 14084"/>
                <a:gd name="connsiteX2" fmla="*/ 3372 w 10000"/>
                <a:gd name="connsiteY2" fmla="*/ 6828 h 14084"/>
                <a:gd name="connsiteX3" fmla="*/ 4249 w 10000"/>
                <a:gd name="connsiteY3" fmla="*/ 2067 h 14084"/>
                <a:gd name="connsiteX4" fmla="*/ 5348 w 10000"/>
                <a:gd name="connsiteY4" fmla="*/ 5 h 14084"/>
                <a:gd name="connsiteX5" fmla="*/ 6126 w 10000"/>
                <a:gd name="connsiteY5" fmla="*/ 1612 h 14084"/>
                <a:gd name="connsiteX6" fmla="*/ 8363 w 10000"/>
                <a:gd name="connsiteY6" fmla="*/ 10940 h 14084"/>
                <a:gd name="connsiteX7" fmla="*/ 10000 w 10000"/>
                <a:gd name="connsiteY7" fmla="*/ 13667 h 14084"/>
                <a:gd name="connsiteX0" fmla="*/ 0 w 10000"/>
                <a:gd name="connsiteY0" fmla="*/ 14093 h 14093"/>
                <a:gd name="connsiteX1" fmla="*/ 2040 w 10000"/>
                <a:gd name="connsiteY1" fmla="*/ 11500 h 14093"/>
                <a:gd name="connsiteX2" fmla="*/ 3372 w 10000"/>
                <a:gd name="connsiteY2" fmla="*/ 6837 h 14093"/>
                <a:gd name="connsiteX3" fmla="*/ 4249 w 10000"/>
                <a:gd name="connsiteY3" fmla="*/ 2076 h 14093"/>
                <a:gd name="connsiteX4" fmla="*/ 5348 w 10000"/>
                <a:gd name="connsiteY4" fmla="*/ 14 h 14093"/>
                <a:gd name="connsiteX5" fmla="*/ 6491 w 10000"/>
                <a:gd name="connsiteY5" fmla="*/ 1321 h 14093"/>
                <a:gd name="connsiteX6" fmla="*/ 8363 w 10000"/>
                <a:gd name="connsiteY6" fmla="*/ 10949 h 14093"/>
                <a:gd name="connsiteX7" fmla="*/ 10000 w 10000"/>
                <a:gd name="connsiteY7" fmla="*/ 13676 h 14093"/>
                <a:gd name="connsiteX0" fmla="*/ 0 w 10000"/>
                <a:gd name="connsiteY0" fmla="*/ 14515 h 14515"/>
                <a:gd name="connsiteX1" fmla="*/ 2040 w 10000"/>
                <a:gd name="connsiteY1" fmla="*/ 11922 h 14515"/>
                <a:gd name="connsiteX2" fmla="*/ 3372 w 10000"/>
                <a:gd name="connsiteY2" fmla="*/ 7259 h 14515"/>
                <a:gd name="connsiteX3" fmla="*/ 4249 w 10000"/>
                <a:gd name="connsiteY3" fmla="*/ 2498 h 14515"/>
                <a:gd name="connsiteX4" fmla="*/ 5348 w 10000"/>
                <a:gd name="connsiteY4" fmla="*/ 436 h 14515"/>
                <a:gd name="connsiteX5" fmla="*/ 6035 w 10000"/>
                <a:gd name="connsiteY5" fmla="*/ 392 h 14515"/>
                <a:gd name="connsiteX6" fmla="*/ 8363 w 10000"/>
                <a:gd name="connsiteY6" fmla="*/ 11371 h 14515"/>
                <a:gd name="connsiteX7" fmla="*/ 10000 w 10000"/>
                <a:gd name="connsiteY7" fmla="*/ 14098 h 14515"/>
                <a:gd name="connsiteX0" fmla="*/ 0 w 10000"/>
                <a:gd name="connsiteY0" fmla="*/ 14613 h 14613"/>
                <a:gd name="connsiteX1" fmla="*/ 2040 w 10000"/>
                <a:gd name="connsiteY1" fmla="*/ 12020 h 14613"/>
                <a:gd name="connsiteX2" fmla="*/ 3372 w 10000"/>
                <a:gd name="connsiteY2" fmla="*/ 7357 h 14613"/>
                <a:gd name="connsiteX3" fmla="*/ 4796 w 10000"/>
                <a:gd name="connsiteY3" fmla="*/ 495 h 14613"/>
                <a:gd name="connsiteX4" fmla="*/ 5348 w 10000"/>
                <a:gd name="connsiteY4" fmla="*/ 534 h 14613"/>
                <a:gd name="connsiteX5" fmla="*/ 6035 w 10000"/>
                <a:gd name="connsiteY5" fmla="*/ 490 h 14613"/>
                <a:gd name="connsiteX6" fmla="*/ 8363 w 10000"/>
                <a:gd name="connsiteY6" fmla="*/ 11469 h 14613"/>
                <a:gd name="connsiteX7" fmla="*/ 10000 w 10000"/>
                <a:gd name="connsiteY7" fmla="*/ 14196 h 14613"/>
                <a:gd name="connsiteX0" fmla="*/ 0 w 10000"/>
                <a:gd name="connsiteY0" fmla="*/ 14618 h 14618"/>
                <a:gd name="connsiteX1" fmla="*/ 2040 w 10000"/>
                <a:gd name="connsiteY1" fmla="*/ 12025 h 14618"/>
                <a:gd name="connsiteX2" fmla="*/ 3372 w 10000"/>
                <a:gd name="connsiteY2" fmla="*/ 7362 h 14618"/>
                <a:gd name="connsiteX3" fmla="*/ 4796 w 10000"/>
                <a:gd name="connsiteY3" fmla="*/ 500 h 14618"/>
                <a:gd name="connsiteX4" fmla="*/ 5348 w 10000"/>
                <a:gd name="connsiteY4" fmla="*/ 539 h 14618"/>
                <a:gd name="connsiteX5" fmla="*/ 6035 w 10000"/>
                <a:gd name="connsiteY5" fmla="*/ 645 h 14618"/>
                <a:gd name="connsiteX6" fmla="*/ 8363 w 10000"/>
                <a:gd name="connsiteY6" fmla="*/ 11474 h 14618"/>
                <a:gd name="connsiteX7" fmla="*/ 10000 w 10000"/>
                <a:gd name="connsiteY7" fmla="*/ 14201 h 14618"/>
                <a:gd name="connsiteX0" fmla="*/ 0 w 10000"/>
                <a:gd name="connsiteY0" fmla="*/ 14676 h 14676"/>
                <a:gd name="connsiteX1" fmla="*/ 2040 w 10000"/>
                <a:gd name="connsiteY1" fmla="*/ 12083 h 14676"/>
                <a:gd name="connsiteX2" fmla="*/ 3372 w 10000"/>
                <a:gd name="connsiteY2" fmla="*/ 7420 h 14676"/>
                <a:gd name="connsiteX3" fmla="*/ 4796 w 10000"/>
                <a:gd name="connsiteY3" fmla="*/ 558 h 14676"/>
                <a:gd name="connsiteX4" fmla="*/ 5348 w 10000"/>
                <a:gd name="connsiteY4" fmla="*/ 597 h 14676"/>
                <a:gd name="connsiteX5" fmla="*/ 6035 w 10000"/>
                <a:gd name="connsiteY5" fmla="*/ 253 h 14676"/>
                <a:gd name="connsiteX6" fmla="*/ 8363 w 10000"/>
                <a:gd name="connsiteY6" fmla="*/ 11532 h 14676"/>
                <a:gd name="connsiteX7" fmla="*/ 10000 w 10000"/>
                <a:gd name="connsiteY7" fmla="*/ 14259 h 14676"/>
                <a:gd name="connsiteX0" fmla="*/ 0 w 10000"/>
                <a:gd name="connsiteY0" fmla="*/ 14987 h 14987"/>
                <a:gd name="connsiteX1" fmla="*/ 2040 w 10000"/>
                <a:gd name="connsiteY1" fmla="*/ 12394 h 14987"/>
                <a:gd name="connsiteX2" fmla="*/ 3372 w 10000"/>
                <a:gd name="connsiteY2" fmla="*/ 7731 h 14987"/>
                <a:gd name="connsiteX3" fmla="*/ 4796 w 10000"/>
                <a:gd name="connsiteY3" fmla="*/ 869 h 14987"/>
                <a:gd name="connsiteX4" fmla="*/ 5348 w 10000"/>
                <a:gd name="connsiteY4" fmla="*/ 64 h 14987"/>
                <a:gd name="connsiteX5" fmla="*/ 6035 w 10000"/>
                <a:gd name="connsiteY5" fmla="*/ 564 h 14987"/>
                <a:gd name="connsiteX6" fmla="*/ 8363 w 10000"/>
                <a:gd name="connsiteY6" fmla="*/ 11843 h 14987"/>
                <a:gd name="connsiteX7" fmla="*/ 10000 w 10000"/>
                <a:gd name="connsiteY7" fmla="*/ 14570 h 14987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403 w 10000"/>
                <a:gd name="connsiteY6" fmla="*/ 7434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0000"/>
                <a:gd name="connsiteY0" fmla="*/ 15144 h 15144"/>
                <a:gd name="connsiteX1" fmla="*/ 2040 w 10000"/>
                <a:gd name="connsiteY1" fmla="*/ 12551 h 15144"/>
                <a:gd name="connsiteX2" fmla="*/ 3372 w 10000"/>
                <a:gd name="connsiteY2" fmla="*/ 7888 h 15144"/>
                <a:gd name="connsiteX3" fmla="*/ 4796 w 10000"/>
                <a:gd name="connsiteY3" fmla="*/ 1026 h 15144"/>
                <a:gd name="connsiteX4" fmla="*/ 5348 w 10000"/>
                <a:gd name="connsiteY4" fmla="*/ 221 h 15144"/>
                <a:gd name="connsiteX5" fmla="*/ 6035 w 10000"/>
                <a:gd name="connsiteY5" fmla="*/ 721 h 15144"/>
                <a:gd name="connsiteX6" fmla="*/ 7249 w 10000"/>
                <a:gd name="connsiteY6" fmla="*/ 7518 h 15144"/>
                <a:gd name="connsiteX7" fmla="*/ 8363 w 10000"/>
                <a:gd name="connsiteY7" fmla="*/ 12000 h 15144"/>
                <a:gd name="connsiteX8" fmla="*/ 10000 w 10000"/>
                <a:gd name="connsiteY8" fmla="*/ 14727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11077 w 11077"/>
                <a:gd name="connsiteY8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916 w 11077"/>
                <a:gd name="connsiteY8" fmla="*/ 13851 h 15144"/>
                <a:gd name="connsiteX9" fmla="*/ 11077 w 11077"/>
                <a:gd name="connsiteY9" fmla="*/ 15065 h 15144"/>
                <a:gd name="connsiteX0" fmla="*/ 0 w 11077"/>
                <a:gd name="connsiteY0" fmla="*/ 15144 h 15144"/>
                <a:gd name="connsiteX1" fmla="*/ 2040 w 11077"/>
                <a:gd name="connsiteY1" fmla="*/ 12551 h 15144"/>
                <a:gd name="connsiteX2" fmla="*/ 3372 w 11077"/>
                <a:gd name="connsiteY2" fmla="*/ 7888 h 15144"/>
                <a:gd name="connsiteX3" fmla="*/ 4796 w 11077"/>
                <a:gd name="connsiteY3" fmla="*/ 1026 h 15144"/>
                <a:gd name="connsiteX4" fmla="*/ 5348 w 11077"/>
                <a:gd name="connsiteY4" fmla="*/ 221 h 15144"/>
                <a:gd name="connsiteX5" fmla="*/ 6035 w 11077"/>
                <a:gd name="connsiteY5" fmla="*/ 721 h 15144"/>
                <a:gd name="connsiteX6" fmla="*/ 7249 w 11077"/>
                <a:gd name="connsiteY6" fmla="*/ 7518 h 15144"/>
                <a:gd name="connsiteX7" fmla="*/ 8363 w 11077"/>
                <a:gd name="connsiteY7" fmla="*/ 12000 h 15144"/>
                <a:gd name="connsiteX8" fmla="*/ 9660 w 11077"/>
                <a:gd name="connsiteY8" fmla="*/ 14442 h 15144"/>
                <a:gd name="connsiteX9" fmla="*/ 11077 w 11077"/>
                <a:gd name="connsiteY9" fmla="*/ 15065 h 15144"/>
                <a:gd name="connsiteX0" fmla="*/ 0 w 10359"/>
                <a:gd name="connsiteY0" fmla="*/ 15144 h 15149"/>
                <a:gd name="connsiteX1" fmla="*/ 2040 w 10359"/>
                <a:gd name="connsiteY1" fmla="*/ 12551 h 15149"/>
                <a:gd name="connsiteX2" fmla="*/ 3372 w 10359"/>
                <a:gd name="connsiteY2" fmla="*/ 7888 h 15149"/>
                <a:gd name="connsiteX3" fmla="*/ 4796 w 10359"/>
                <a:gd name="connsiteY3" fmla="*/ 1026 h 15149"/>
                <a:gd name="connsiteX4" fmla="*/ 5348 w 10359"/>
                <a:gd name="connsiteY4" fmla="*/ 221 h 15149"/>
                <a:gd name="connsiteX5" fmla="*/ 6035 w 10359"/>
                <a:gd name="connsiteY5" fmla="*/ 721 h 15149"/>
                <a:gd name="connsiteX6" fmla="*/ 7249 w 10359"/>
                <a:gd name="connsiteY6" fmla="*/ 7518 h 15149"/>
                <a:gd name="connsiteX7" fmla="*/ 8363 w 10359"/>
                <a:gd name="connsiteY7" fmla="*/ 12000 h 15149"/>
                <a:gd name="connsiteX8" fmla="*/ 9660 w 10359"/>
                <a:gd name="connsiteY8" fmla="*/ 14442 h 15149"/>
                <a:gd name="connsiteX9" fmla="*/ 10359 w 10359"/>
                <a:gd name="connsiteY9" fmla="*/ 15149 h 15149"/>
                <a:gd name="connsiteX0" fmla="*/ 0 w 10359"/>
                <a:gd name="connsiteY0" fmla="*/ 15361 h 15366"/>
                <a:gd name="connsiteX1" fmla="*/ 2040 w 10359"/>
                <a:gd name="connsiteY1" fmla="*/ 12768 h 15366"/>
                <a:gd name="connsiteX2" fmla="*/ 3372 w 10359"/>
                <a:gd name="connsiteY2" fmla="*/ 8105 h 15366"/>
                <a:gd name="connsiteX3" fmla="*/ 4796 w 10359"/>
                <a:gd name="connsiteY3" fmla="*/ 1243 h 15366"/>
                <a:gd name="connsiteX4" fmla="*/ 5485 w 10359"/>
                <a:gd name="connsiteY4" fmla="*/ 63 h 15366"/>
                <a:gd name="connsiteX5" fmla="*/ 6035 w 10359"/>
                <a:gd name="connsiteY5" fmla="*/ 938 h 15366"/>
                <a:gd name="connsiteX6" fmla="*/ 7249 w 10359"/>
                <a:gd name="connsiteY6" fmla="*/ 7735 h 15366"/>
                <a:gd name="connsiteX7" fmla="*/ 8363 w 10359"/>
                <a:gd name="connsiteY7" fmla="*/ 12217 h 15366"/>
                <a:gd name="connsiteX8" fmla="*/ 9660 w 10359"/>
                <a:gd name="connsiteY8" fmla="*/ 14659 h 15366"/>
                <a:gd name="connsiteX9" fmla="*/ 10359 w 10359"/>
                <a:gd name="connsiteY9" fmla="*/ 15366 h 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9" h="15366">
                  <a:moveTo>
                    <a:pt x="0" y="15361"/>
                  </a:moveTo>
                  <a:cubicBezTo>
                    <a:pt x="520" y="15308"/>
                    <a:pt x="1481" y="13976"/>
                    <a:pt x="2040" y="12768"/>
                  </a:cubicBezTo>
                  <a:cubicBezTo>
                    <a:pt x="2599" y="11560"/>
                    <a:pt x="2913" y="10026"/>
                    <a:pt x="3372" y="8105"/>
                  </a:cubicBezTo>
                  <a:cubicBezTo>
                    <a:pt x="3831" y="6184"/>
                    <a:pt x="4444" y="2583"/>
                    <a:pt x="4796" y="1243"/>
                  </a:cubicBezTo>
                  <a:cubicBezTo>
                    <a:pt x="5148" y="-97"/>
                    <a:pt x="5279" y="114"/>
                    <a:pt x="5485" y="63"/>
                  </a:cubicBezTo>
                  <a:cubicBezTo>
                    <a:pt x="5691" y="12"/>
                    <a:pt x="5693" y="-264"/>
                    <a:pt x="6035" y="938"/>
                  </a:cubicBezTo>
                  <a:cubicBezTo>
                    <a:pt x="6377" y="2140"/>
                    <a:pt x="6861" y="5855"/>
                    <a:pt x="7249" y="7735"/>
                  </a:cubicBezTo>
                  <a:cubicBezTo>
                    <a:pt x="7637" y="9615"/>
                    <a:pt x="7919" y="11162"/>
                    <a:pt x="8363" y="12217"/>
                  </a:cubicBezTo>
                  <a:cubicBezTo>
                    <a:pt x="8808" y="13273"/>
                    <a:pt x="9208" y="14148"/>
                    <a:pt x="9660" y="14659"/>
                  </a:cubicBezTo>
                  <a:cubicBezTo>
                    <a:pt x="10112" y="15170"/>
                    <a:pt x="10166" y="15164"/>
                    <a:pt x="10359" y="15366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85"/>
            <p:cNvSpPr>
              <a:spLocks noChangeArrowheads="1"/>
            </p:cNvSpPr>
            <p:nvPr/>
          </p:nvSpPr>
          <p:spPr bwMode="auto">
            <a:xfrm>
              <a:off x="7258192" y="5287081"/>
              <a:ext cx="387159" cy="35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ru-RU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ru-RU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</a:t>
              </a:r>
            </a:p>
          </p:txBody>
        </p:sp>
        <p:sp>
          <p:nvSpPr>
            <p:cNvPr id="41" name="Line 53"/>
            <p:cNvSpPr>
              <a:spLocks noChangeShapeType="1"/>
            </p:cNvSpPr>
            <p:nvPr/>
          </p:nvSpPr>
          <p:spPr bwMode="auto">
            <a:xfrm flipH="1" flipV="1">
              <a:off x="6749889" y="5696663"/>
              <a:ext cx="252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53"/>
            <p:cNvSpPr>
              <a:spLocks noChangeShapeType="1"/>
            </p:cNvSpPr>
            <p:nvPr/>
          </p:nvSpPr>
          <p:spPr bwMode="auto">
            <a:xfrm>
              <a:off x="7292642" y="5692943"/>
              <a:ext cx="36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53"/>
            <p:cNvSpPr>
              <a:spLocks noChangeShapeType="1"/>
            </p:cNvSpPr>
            <p:nvPr/>
          </p:nvSpPr>
          <p:spPr bwMode="auto">
            <a:xfrm flipH="1" flipV="1">
              <a:off x="6466606" y="5730477"/>
              <a:ext cx="648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7227541" y="5738028"/>
              <a:ext cx="36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Text Box 95"/>
            <p:cNvSpPr txBox="1">
              <a:spLocks noChangeArrowheads="1"/>
            </p:cNvSpPr>
            <p:nvPr/>
          </p:nvSpPr>
          <p:spPr bwMode="auto">
            <a:xfrm>
              <a:off x="6452522" y="5296255"/>
              <a:ext cx="556240" cy="39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altLang="ko-KR" sz="2000" b="1" dirty="0">
                  <a:solidFill>
                    <a:srgbClr val="0000FF"/>
                  </a:solidFill>
                  <a:latin typeface="+mj-lt"/>
                  <a:ea typeface="Batang" pitchFamily="18" charset="-127"/>
                  <a:sym typeface="Symbol" panose="05050102010706020507" pitchFamily="18" charset="2"/>
                </a:rPr>
                <a:t></a:t>
              </a:r>
              <a:r>
                <a:rPr lang="en-US" altLang="ko-KR" sz="2000" b="1" baseline="-25000" dirty="0">
                  <a:solidFill>
                    <a:srgbClr val="0000FF"/>
                  </a:solidFill>
                  <a:latin typeface="+mj-lt"/>
                  <a:ea typeface="Batang" pitchFamily="18" charset="-127"/>
                  <a:sym typeface="Symbol" panose="05050102010706020507" pitchFamily="18" charset="2"/>
                </a:rPr>
                <a:t>in</a:t>
              </a:r>
              <a:endParaRPr lang="ru-RU" altLang="ru-RU" sz="2000" b="1" dirty="0">
                <a:solidFill>
                  <a:srgbClr val="0000FF"/>
                </a:solidFill>
                <a:latin typeface="+mj-lt"/>
                <a:ea typeface="Batang" pitchFamily="18" charset="-127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6444208" y="5062673"/>
              <a:ext cx="1534566" cy="1246647"/>
            </a:xfrm>
            <a:prstGeom prst="roundRect">
              <a:avLst>
                <a:gd name="adj" fmla="val 1115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149048" y="5030172"/>
              <a:ext cx="757640" cy="330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sym typeface="Symbol"/>
                </a:rPr>
                <a:t>Z (</a:t>
              </a:r>
              <a:r>
                <a:rPr lang="en-US" b="1" dirty="0">
                  <a:solidFill>
                    <a:srgbClr val="00B050"/>
                  </a:solidFill>
                  <a:sym typeface="Symbol" panose="05050102010706020507" pitchFamily="18" charset="2"/>
                </a:rPr>
                <a:t>,…</a:t>
              </a:r>
              <a:r>
                <a:rPr lang="en-US" b="1" dirty="0">
                  <a:solidFill>
                    <a:srgbClr val="00B050"/>
                  </a:solidFill>
                  <a:sym typeface="Symbol"/>
                </a:rPr>
                <a:t>) </a:t>
              </a:r>
              <a:endParaRPr lang="ru-RU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667490" y="5883588"/>
            <a:ext cx="2672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Mhz for Er ions!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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=24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7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Hz.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169063" y="4283498"/>
            <a:ext cx="385416" cy="707965"/>
          </a:xfrm>
          <a:prstGeom prst="ellipse">
            <a:avLst/>
          </a:prstGeom>
          <a:noFill/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30"/>
          <p:cNvSpPr/>
          <p:nvPr/>
        </p:nvSpPr>
        <p:spPr>
          <a:xfrm>
            <a:off x="1173725" y="236213"/>
            <a:ext cx="9908104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0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2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Rectangle 344"/>
          <p:cNvSpPr>
            <a:spLocks noChangeArrowheads="1"/>
          </p:cNvSpPr>
          <p:nvPr/>
        </p:nvSpPr>
        <p:spPr bwMode="auto">
          <a:xfrm>
            <a:off x="792480" y="350567"/>
            <a:ext cx="1045464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CC00FF"/>
                </a:solidFill>
                <a:sym typeface="Symbol" panose="05050102010706020507" pitchFamily="18" charset="2"/>
              </a:rPr>
              <a:t> </a:t>
            </a:r>
            <a:r>
              <a:rPr lang="ru-RU" altLang="en-US" sz="2400" b="1" dirty="0" smtClean="0"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Квантовая память на нерезонансном </a:t>
            </a:r>
            <a:r>
              <a:rPr lang="ru-RU" altLang="en-US" sz="2400" b="1" dirty="0" err="1" smtClean="0"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рамановском</a:t>
            </a:r>
            <a:r>
              <a:rPr lang="ru-RU" altLang="en-US" sz="2400" b="1" dirty="0" smtClean="0"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 эхе</a:t>
            </a:r>
            <a:r>
              <a:rPr lang="en-US" altLang="en-US" sz="2400" b="1" dirty="0" smtClean="0"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smtClean="0">
                <a:latin typeface="Times New Roman" panose="02020603050405020304" pitchFamily="18" charset="0"/>
                <a:ea typeface="Droid Sans Fallback" charset="0"/>
                <a:cs typeface="Times New Roman" panose="02020603050405020304" pitchFamily="18" charset="0"/>
              </a:rPr>
              <a:t>в резонаторе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9985594" y="4856031"/>
            <a:ext cx="1857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u="sng" dirty="0">
                <a:solidFill>
                  <a:srgbClr val="00B050"/>
                </a:solidFill>
                <a:sym typeface="Symbol"/>
              </a:rPr>
              <a:t>Spectral efficiency </a:t>
            </a:r>
            <a:r>
              <a:rPr lang="en-US" sz="1200" b="1" u="sng" dirty="0" smtClean="0">
                <a:solidFill>
                  <a:srgbClr val="00B050"/>
                </a:solidFill>
                <a:sym typeface="Symbol"/>
              </a:rPr>
              <a:t>of quantum memory</a:t>
            </a:r>
            <a:endParaRPr lang="ru-RU" altLang="ru-RU" sz="1200" b="1" dirty="0">
              <a:solidFill>
                <a:srgbClr val="00B05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2784" y="1446704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</a:rPr>
              <a:t>проект  в резонаторе:</a:t>
            </a:r>
          </a:p>
        </p:txBody>
      </p:sp>
    </p:spTree>
    <p:extLst>
      <p:ext uri="{BB962C8B-B14F-4D97-AF65-F5344CB8AC3E}">
        <p14:creationId xmlns:p14="http://schemas.microsoft.com/office/powerpoint/2010/main" val="23237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557339"/>
            <a:ext cx="8229600" cy="49244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 marL="0" indent="0" algn="ctr">
              <a:buNone/>
              <a:defRPr/>
            </a:pPr>
            <a:endParaRPr lang="fr-FR" sz="2200" b="1" dirty="0"/>
          </a:p>
        </p:txBody>
      </p:sp>
      <p:pic>
        <p:nvPicPr>
          <p:cNvPr id="9" name="Рисунок 8" descr="figu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1704" y="6309321"/>
            <a:ext cx="5279876" cy="363859"/>
          </a:xfrm>
          <a:prstGeom prst="rect">
            <a:avLst/>
          </a:prstGeom>
        </p:spPr>
      </p:pic>
      <p:sp>
        <p:nvSpPr>
          <p:cNvPr id="11" name="Rectangle 30"/>
          <p:cNvSpPr/>
          <p:nvPr/>
        </p:nvSpPr>
        <p:spPr>
          <a:xfrm>
            <a:off x="2279576" y="620688"/>
            <a:ext cx="7776864" cy="73866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9616" y="683986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</a:rPr>
              <a:t>Temporal scheme of interaction</a:t>
            </a:r>
          </a:p>
        </p:txBody>
      </p:sp>
      <p:grpSp>
        <p:nvGrpSpPr>
          <p:cNvPr id="1326082" name="Group 2"/>
          <p:cNvGrpSpPr>
            <a:grpSpLocks/>
          </p:cNvGrpSpPr>
          <p:nvPr/>
        </p:nvGrpSpPr>
        <p:grpSpPr bwMode="auto">
          <a:xfrm>
            <a:off x="4079776" y="1916832"/>
            <a:ext cx="3957638" cy="935038"/>
            <a:chOff x="2950" y="2891"/>
            <a:chExt cx="6232" cy="1471"/>
          </a:xfrm>
        </p:grpSpPr>
        <p:sp>
          <p:nvSpPr>
            <p:cNvPr id="1326083" name="Freeform 3"/>
            <p:cNvSpPr>
              <a:spLocks/>
            </p:cNvSpPr>
            <p:nvPr/>
          </p:nvSpPr>
          <p:spPr bwMode="auto">
            <a:xfrm>
              <a:off x="7278" y="3476"/>
              <a:ext cx="1338" cy="346"/>
            </a:xfrm>
            <a:custGeom>
              <a:avLst/>
              <a:gdLst/>
              <a:ahLst/>
              <a:cxnLst>
                <a:cxn ang="0">
                  <a:pos x="0" y="637"/>
                </a:cxn>
                <a:cxn ang="0">
                  <a:pos x="76" y="554"/>
                </a:cxn>
                <a:cxn ang="0">
                  <a:pos x="149" y="229"/>
                </a:cxn>
                <a:cxn ang="0">
                  <a:pos x="236" y="30"/>
                </a:cxn>
                <a:cxn ang="0">
                  <a:pos x="675" y="49"/>
                </a:cxn>
                <a:cxn ang="0">
                  <a:pos x="792" y="320"/>
                </a:cxn>
                <a:cxn ang="0">
                  <a:pos x="843" y="565"/>
                </a:cxn>
                <a:cxn ang="0">
                  <a:pos x="927" y="637"/>
                </a:cxn>
              </a:cxnLst>
              <a:rect l="0" t="0" r="r" b="b"/>
              <a:pathLst>
                <a:path w="927" h="637">
                  <a:moveTo>
                    <a:pt x="0" y="637"/>
                  </a:moveTo>
                  <a:cubicBezTo>
                    <a:pt x="12" y="623"/>
                    <a:pt x="52" y="622"/>
                    <a:pt x="76" y="554"/>
                  </a:cubicBezTo>
                  <a:cubicBezTo>
                    <a:pt x="101" y="486"/>
                    <a:pt x="123" y="317"/>
                    <a:pt x="149" y="229"/>
                  </a:cubicBezTo>
                  <a:cubicBezTo>
                    <a:pt x="176" y="142"/>
                    <a:pt x="148" y="60"/>
                    <a:pt x="236" y="30"/>
                  </a:cubicBezTo>
                  <a:cubicBezTo>
                    <a:pt x="324" y="0"/>
                    <a:pt x="582" y="1"/>
                    <a:pt x="675" y="49"/>
                  </a:cubicBezTo>
                  <a:cubicBezTo>
                    <a:pt x="768" y="97"/>
                    <a:pt x="764" y="234"/>
                    <a:pt x="792" y="320"/>
                  </a:cubicBezTo>
                  <a:cubicBezTo>
                    <a:pt x="820" y="406"/>
                    <a:pt x="820" y="512"/>
                    <a:pt x="843" y="565"/>
                  </a:cubicBezTo>
                  <a:cubicBezTo>
                    <a:pt x="865" y="618"/>
                    <a:pt x="909" y="622"/>
                    <a:pt x="927" y="637"/>
                  </a:cubicBezTo>
                </a:path>
              </a:pathLst>
            </a:custGeom>
            <a:solidFill>
              <a:srgbClr val="FFC000">
                <a:alpha val="52000"/>
              </a:srgbClr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6084" name="Text Box 4"/>
            <p:cNvSpPr txBox="1">
              <a:spLocks noChangeArrowheads="1"/>
            </p:cNvSpPr>
            <p:nvPr/>
          </p:nvSpPr>
          <p:spPr bwMode="auto">
            <a:xfrm>
              <a:off x="8825" y="3826"/>
              <a:ext cx="290" cy="4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cs typeface="Arial" pitchFamily="34" charset="0"/>
                </a:rPr>
                <a:t>t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085" name="Freeform 5"/>
            <p:cNvSpPr>
              <a:spLocks/>
            </p:cNvSpPr>
            <p:nvPr/>
          </p:nvSpPr>
          <p:spPr bwMode="auto">
            <a:xfrm flipH="1">
              <a:off x="4950" y="3359"/>
              <a:ext cx="182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133"/>
                </a:cxn>
              </a:cxnLst>
              <a:rect l="0" t="0" r="r" b="b"/>
              <a:pathLst>
                <a:path w="144" h="133">
                  <a:moveTo>
                    <a:pt x="0" y="0"/>
                  </a:moveTo>
                  <a:lnTo>
                    <a:pt x="144" y="13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6086" name="Text Box 6"/>
            <p:cNvSpPr txBox="1">
              <a:spLocks noChangeArrowheads="1"/>
            </p:cNvSpPr>
            <p:nvPr/>
          </p:nvSpPr>
          <p:spPr bwMode="auto">
            <a:xfrm>
              <a:off x="4143" y="2954"/>
              <a:ext cx="66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b="1">
                  <a:solidFill>
                    <a:srgbClr val="0066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400" b="1" baseline="-2500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2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087" name="Text Box 7"/>
            <p:cNvSpPr txBox="1">
              <a:spLocks noChangeArrowheads="1"/>
            </p:cNvSpPr>
            <p:nvPr/>
          </p:nvSpPr>
          <p:spPr bwMode="auto">
            <a:xfrm>
              <a:off x="4855" y="2948"/>
              <a:ext cx="65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100" b="1" baseline="-2500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3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088" name="Text Box 8"/>
            <p:cNvSpPr txBox="1">
              <a:spLocks noChangeArrowheads="1"/>
            </p:cNvSpPr>
            <p:nvPr/>
          </p:nvSpPr>
          <p:spPr bwMode="auto">
            <a:xfrm>
              <a:off x="7619" y="3021"/>
              <a:ext cx="65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100" b="1" baseline="-25000">
                  <a:solidFill>
                    <a:srgbClr val="CC3300"/>
                  </a:solidFill>
                  <a:latin typeface="Calibri" pitchFamily="34" charset="0"/>
                  <a:cs typeface="Arial" pitchFamily="34" charset="0"/>
                </a:rPr>
                <a:t>6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26089" name="Group 9"/>
            <p:cNvGrpSpPr>
              <a:grpSpLocks/>
            </p:cNvGrpSpPr>
            <p:nvPr/>
          </p:nvGrpSpPr>
          <p:grpSpPr bwMode="auto">
            <a:xfrm>
              <a:off x="4638" y="3048"/>
              <a:ext cx="341" cy="789"/>
              <a:chOff x="3963" y="3237"/>
              <a:chExt cx="341" cy="582"/>
            </a:xfrm>
          </p:grpSpPr>
          <p:sp>
            <p:nvSpPr>
              <p:cNvPr id="1326090" name="Freeform 10"/>
              <p:cNvSpPr>
                <a:spLocks/>
              </p:cNvSpPr>
              <p:nvPr/>
            </p:nvSpPr>
            <p:spPr bwMode="auto">
              <a:xfrm>
                <a:off x="3963" y="3237"/>
                <a:ext cx="341" cy="570"/>
              </a:xfrm>
              <a:custGeom>
                <a:avLst/>
                <a:gdLst/>
                <a:ahLst/>
                <a:cxnLst>
                  <a:cxn ang="0">
                    <a:pos x="0" y="637"/>
                  </a:cxn>
                  <a:cxn ang="0">
                    <a:pos x="76" y="554"/>
                  </a:cxn>
                  <a:cxn ang="0">
                    <a:pos x="149" y="229"/>
                  </a:cxn>
                  <a:cxn ang="0">
                    <a:pos x="236" y="30"/>
                  </a:cxn>
                  <a:cxn ang="0">
                    <a:pos x="675" y="49"/>
                  </a:cxn>
                  <a:cxn ang="0">
                    <a:pos x="792" y="320"/>
                  </a:cxn>
                  <a:cxn ang="0">
                    <a:pos x="843" y="565"/>
                  </a:cxn>
                  <a:cxn ang="0">
                    <a:pos x="927" y="637"/>
                  </a:cxn>
                </a:cxnLst>
                <a:rect l="0" t="0" r="r" b="b"/>
                <a:pathLst>
                  <a:path w="927" h="637">
                    <a:moveTo>
                      <a:pt x="0" y="637"/>
                    </a:moveTo>
                    <a:cubicBezTo>
                      <a:pt x="12" y="623"/>
                      <a:pt x="52" y="622"/>
                      <a:pt x="76" y="554"/>
                    </a:cubicBezTo>
                    <a:cubicBezTo>
                      <a:pt x="101" y="486"/>
                      <a:pt x="123" y="317"/>
                      <a:pt x="149" y="229"/>
                    </a:cubicBezTo>
                    <a:cubicBezTo>
                      <a:pt x="176" y="142"/>
                      <a:pt x="148" y="60"/>
                      <a:pt x="236" y="30"/>
                    </a:cubicBezTo>
                    <a:cubicBezTo>
                      <a:pt x="324" y="0"/>
                      <a:pt x="582" y="1"/>
                      <a:pt x="675" y="49"/>
                    </a:cubicBezTo>
                    <a:cubicBezTo>
                      <a:pt x="768" y="97"/>
                      <a:pt x="764" y="234"/>
                      <a:pt x="792" y="320"/>
                    </a:cubicBezTo>
                    <a:cubicBezTo>
                      <a:pt x="820" y="406"/>
                      <a:pt x="820" y="512"/>
                      <a:pt x="843" y="565"/>
                    </a:cubicBezTo>
                    <a:cubicBezTo>
                      <a:pt x="865" y="618"/>
                      <a:pt x="909" y="622"/>
                      <a:pt x="927" y="637"/>
                    </a:cubicBezTo>
                  </a:path>
                </a:pathLst>
              </a:cu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091" name="Freeform 11"/>
              <p:cNvSpPr>
                <a:spLocks/>
              </p:cNvSpPr>
              <p:nvPr/>
            </p:nvSpPr>
            <p:spPr bwMode="auto">
              <a:xfrm>
                <a:off x="4055" y="3295"/>
                <a:ext cx="168" cy="524"/>
              </a:xfrm>
              <a:custGeom>
                <a:avLst/>
                <a:gdLst/>
                <a:ahLst/>
                <a:cxnLst>
                  <a:cxn ang="0">
                    <a:pos x="0" y="637"/>
                  </a:cxn>
                  <a:cxn ang="0">
                    <a:pos x="76" y="554"/>
                  </a:cxn>
                  <a:cxn ang="0">
                    <a:pos x="149" y="229"/>
                  </a:cxn>
                  <a:cxn ang="0">
                    <a:pos x="236" y="30"/>
                  </a:cxn>
                  <a:cxn ang="0">
                    <a:pos x="675" y="49"/>
                  </a:cxn>
                  <a:cxn ang="0">
                    <a:pos x="792" y="320"/>
                  </a:cxn>
                  <a:cxn ang="0">
                    <a:pos x="843" y="565"/>
                  </a:cxn>
                  <a:cxn ang="0">
                    <a:pos x="927" y="637"/>
                  </a:cxn>
                </a:cxnLst>
                <a:rect l="0" t="0" r="r" b="b"/>
                <a:pathLst>
                  <a:path w="927" h="637">
                    <a:moveTo>
                      <a:pt x="0" y="637"/>
                    </a:moveTo>
                    <a:cubicBezTo>
                      <a:pt x="12" y="623"/>
                      <a:pt x="52" y="622"/>
                      <a:pt x="76" y="554"/>
                    </a:cubicBezTo>
                    <a:cubicBezTo>
                      <a:pt x="101" y="486"/>
                      <a:pt x="123" y="317"/>
                      <a:pt x="149" y="229"/>
                    </a:cubicBezTo>
                    <a:cubicBezTo>
                      <a:pt x="176" y="142"/>
                      <a:pt x="148" y="60"/>
                      <a:pt x="236" y="30"/>
                    </a:cubicBezTo>
                    <a:cubicBezTo>
                      <a:pt x="324" y="0"/>
                      <a:pt x="582" y="1"/>
                      <a:pt x="675" y="49"/>
                    </a:cubicBezTo>
                    <a:cubicBezTo>
                      <a:pt x="768" y="97"/>
                      <a:pt x="764" y="234"/>
                      <a:pt x="792" y="320"/>
                    </a:cubicBezTo>
                    <a:cubicBezTo>
                      <a:pt x="820" y="406"/>
                      <a:pt x="820" y="512"/>
                      <a:pt x="843" y="565"/>
                    </a:cubicBezTo>
                    <a:cubicBezTo>
                      <a:pt x="865" y="618"/>
                      <a:pt x="909" y="622"/>
                      <a:pt x="927" y="637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26092" name="Group 12"/>
            <p:cNvGrpSpPr>
              <a:grpSpLocks/>
            </p:cNvGrpSpPr>
            <p:nvPr/>
          </p:nvGrpSpPr>
          <p:grpSpPr bwMode="auto">
            <a:xfrm>
              <a:off x="6696" y="3042"/>
              <a:ext cx="341" cy="792"/>
              <a:chOff x="3963" y="3237"/>
              <a:chExt cx="341" cy="582"/>
            </a:xfrm>
          </p:grpSpPr>
          <p:sp>
            <p:nvSpPr>
              <p:cNvPr id="1326093" name="Freeform 13"/>
              <p:cNvSpPr>
                <a:spLocks/>
              </p:cNvSpPr>
              <p:nvPr/>
            </p:nvSpPr>
            <p:spPr bwMode="auto">
              <a:xfrm>
                <a:off x="3963" y="3237"/>
                <a:ext cx="341" cy="570"/>
              </a:xfrm>
              <a:custGeom>
                <a:avLst/>
                <a:gdLst/>
                <a:ahLst/>
                <a:cxnLst>
                  <a:cxn ang="0">
                    <a:pos x="0" y="637"/>
                  </a:cxn>
                  <a:cxn ang="0">
                    <a:pos x="76" y="554"/>
                  </a:cxn>
                  <a:cxn ang="0">
                    <a:pos x="149" y="229"/>
                  </a:cxn>
                  <a:cxn ang="0">
                    <a:pos x="236" y="30"/>
                  </a:cxn>
                  <a:cxn ang="0">
                    <a:pos x="675" y="49"/>
                  </a:cxn>
                  <a:cxn ang="0">
                    <a:pos x="792" y="320"/>
                  </a:cxn>
                  <a:cxn ang="0">
                    <a:pos x="843" y="565"/>
                  </a:cxn>
                  <a:cxn ang="0">
                    <a:pos x="927" y="637"/>
                  </a:cxn>
                </a:cxnLst>
                <a:rect l="0" t="0" r="r" b="b"/>
                <a:pathLst>
                  <a:path w="927" h="637">
                    <a:moveTo>
                      <a:pt x="0" y="637"/>
                    </a:moveTo>
                    <a:cubicBezTo>
                      <a:pt x="12" y="623"/>
                      <a:pt x="52" y="622"/>
                      <a:pt x="76" y="554"/>
                    </a:cubicBezTo>
                    <a:cubicBezTo>
                      <a:pt x="101" y="486"/>
                      <a:pt x="123" y="317"/>
                      <a:pt x="149" y="229"/>
                    </a:cubicBezTo>
                    <a:cubicBezTo>
                      <a:pt x="176" y="142"/>
                      <a:pt x="148" y="60"/>
                      <a:pt x="236" y="30"/>
                    </a:cubicBezTo>
                    <a:cubicBezTo>
                      <a:pt x="324" y="0"/>
                      <a:pt x="582" y="1"/>
                      <a:pt x="675" y="49"/>
                    </a:cubicBezTo>
                    <a:cubicBezTo>
                      <a:pt x="768" y="97"/>
                      <a:pt x="764" y="234"/>
                      <a:pt x="792" y="320"/>
                    </a:cubicBezTo>
                    <a:cubicBezTo>
                      <a:pt x="820" y="406"/>
                      <a:pt x="820" y="512"/>
                      <a:pt x="843" y="565"/>
                    </a:cubicBezTo>
                    <a:cubicBezTo>
                      <a:pt x="865" y="618"/>
                      <a:pt x="909" y="622"/>
                      <a:pt x="927" y="637"/>
                    </a:cubicBezTo>
                  </a:path>
                </a:pathLst>
              </a:cu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094" name="Freeform 14"/>
              <p:cNvSpPr>
                <a:spLocks/>
              </p:cNvSpPr>
              <p:nvPr/>
            </p:nvSpPr>
            <p:spPr bwMode="auto">
              <a:xfrm>
                <a:off x="4055" y="3295"/>
                <a:ext cx="168" cy="524"/>
              </a:xfrm>
              <a:custGeom>
                <a:avLst/>
                <a:gdLst/>
                <a:ahLst/>
                <a:cxnLst>
                  <a:cxn ang="0">
                    <a:pos x="0" y="637"/>
                  </a:cxn>
                  <a:cxn ang="0">
                    <a:pos x="76" y="554"/>
                  </a:cxn>
                  <a:cxn ang="0">
                    <a:pos x="149" y="229"/>
                  </a:cxn>
                  <a:cxn ang="0">
                    <a:pos x="236" y="30"/>
                  </a:cxn>
                  <a:cxn ang="0">
                    <a:pos x="675" y="49"/>
                  </a:cxn>
                  <a:cxn ang="0">
                    <a:pos x="792" y="320"/>
                  </a:cxn>
                  <a:cxn ang="0">
                    <a:pos x="843" y="565"/>
                  </a:cxn>
                  <a:cxn ang="0">
                    <a:pos x="927" y="637"/>
                  </a:cxn>
                </a:cxnLst>
                <a:rect l="0" t="0" r="r" b="b"/>
                <a:pathLst>
                  <a:path w="927" h="637">
                    <a:moveTo>
                      <a:pt x="0" y="637"/>
                    </a:moveTo>
                    <a:cubicBezTo>
                      <a:pt x="12" y="623"/>
                      <a:pt x="52" y="622"/>
                      <a:pt x="76" y="554"/>
                    </a:cubicBezTo>
                    <a:cubicBezTo>
                      <a:pt x="101" y="486"/>
                      <a:pt x="123" y="317"/>
                      <a:pt x="149" y="229"/>
                    </a:cubicBezTo>
                    <a:cubicBezTo>
                      <a:pt x="176" y="142"/>
                      <a:pt x="148" y="60"/>
                      <a:pt x="236" y="30"/>
                    </a:cubicBezTo>
                    <a:cubicBezTo>
                      <a:pt x="324" y="0"/>
                      <a:pt x="582" y="1"/>
                      <a:pt x="675" y="49"/>
                    </a:cubicBezTo>
                    <a:cubicBezTo>
                      <a:pt x="768" y="97"/>
                      <a:pt x="764" y="234"/>
                      <a:pt x="792" y="320"/>
                    </a:cubicBezTo>
                    <a:cubicBezTo>
                      <a:pt x="820" y="406"/>
                      <a:pt x="820" y="512"/>
                      <a:pt x="843" y="565"/>
                    </a:cubicBezTo>
                    <a:cubicBezTo>
                      <a:pt x="865" y="618"/>
                      <a:pt x="909" y="622"/>
                      <a:pt x="927" y="637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26095" name="Text Box 15"/>
            <p:cNvSpPr txBox="1">
              <a:spLocks noChangeArrowheads="1"/>
            </p:cNvSpPr>
            <p:nvPr/>
          </p:nvSpPr>
          <p:spPr bwMode="auto">
            <a:xfrm>
              <a:off x="6226" y="2897"/>
              <a:ext cx="66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b="1">
                  <a:solidFill>
                    <a:srgbClr val="0066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400" b="1" baseline="-2500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4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096" name="Text Box 16"/>
            <p:cNvSpPr txBox="1">
              <a:spLocks noChangeArrowheads="1"/>
            </p:cNvSpPr>
            <p:nvPr/>
          </p:nvSpPr>
          <p:spPr bwMode="auto">
            <a:xfrm>
              <a:off x="6902" y="2891"/>
              <a:ext cx="65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100" b="1" baseline="-2500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5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097" name="Freeform 17"/>
            <p:cNvSpPr>
              <a:spLocks/>
            </p:cNvSpPr>
            <p:nvPr/>
          </p:nvSpPr>
          <p:spPr bwMode="auto">
            <a:xfrm>
              <a:off x="4466" y="3360"/>
              <a:ext cx="275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138"/>
                </a:cxn>
              </a:cxnLst>
              <a:rect l="0" t="0" r="r" b="b"/>
              <a:pathLst>
                <a:path w="268" h="138">
                  <a:moveTo>
                    <a:pt x="0" y="0"/>
                  </a:moveTo>
                  <a:lnTo>
                    <a:pt x="268" y="138"/>
                  </a:ln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6098" name="Freeform 18"/>
            <p:cNvSpPr>
              <a:spLocks/>
            </p:cNvSpPr>
            <p:nvPr/>
          </p:nvSpPr>
          <p:spPr bwMode="auto">
            <a:xfrm flipH="1">
              <a:off x="7006" y="3293"/>
              <a:ext cx="182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133"/>
                </a:cxn>
              </a:cxnLst>
              <a:rect l="0" t="0" r="r" b="b"/>
              <a:pathLst>
                <a:path w="144" h="133">
                  <a:moveTo>
                    <a:pt x="0" y="0"/>
                  </a:moveTo>
                  <a:lnTo>
                    <a:pt x="144" y="13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6099" name="Freeform 19"/>
            <p:cNvSpPr>
              <a:spLocks/>
            </p:cNvSpPr>
            <p:nvPr/>
          </p:nvSpPr>
          <p:spPr bwMode="auto">
            <a:xfrm>
              <a:off x="6522" y="3294"/>
              <a:ext cx="275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138"/>
                </a:cxn>
              </a:cxnLst>
              <a:rect l="0" t="0" r="r" b="b"/>
              <a:pathLst>
                <a:path w="268" h="138">
                  <a:moveTo>
                    <a:pt x="0" y="0"/>
                  </a:moveTo>
                  <a:lnTo>
                    <a:pt x="268" y="138"/>
                  </a:ln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6100" name="Freeform 20"/>
            <p:cNvSpPr>
              <a:spLocks/>
            </p:cNvSpPr>
            <p:nvPr/>
          </p:nvSpPr>
          <p:spPr bwMode="auto">
            <a:xfrm>
              <a:off x="2995" y="3476"/>
              <a:ext cx="1338" cy="346"/>
            </a:xfrm>
            <a:custGeom>
              <a:avLst/>
              <a:gdLst/>
              <a:ahLst/>
              <a:cxnLst>
                <a:cxn ang="0">
                  <a:pos x="0" y="637"/>
                </a:cxn>
                <a:cxn ang="0">
                  <a:pos x="76" y="554"/>
                </a:cxn>
                <a:cxn ang="0">
                  <a:pos x="149" y="229"/>
                </a:cxn>
                <a:cxn ang="0">
                  <a:pos x="236" y="30"/>
                </a:cxn>
                <a:cxn ang="0">
                  <a:pos x="675" y="49"/>
                </a:cxn>
                <a:cxn ang="0">
                  <a:pos x="792" y="320"/>
                </a:cxn>
                <a:cxn ang="0">
                  <a:pos x="843" y="565"/>
                </a:cxn>
                <a:cxn ang="0">
                  <a:pos x="927" y="637"/>
                </a:cxn>
              </a:cxnLst>
              <a:rect l="0" t="0" r="r" b="b"/>
              <a:pathLst>
                <a:path w="927" h="637">
                  <a:moveTo>
                    <a:pt x="0" y="637"/>
                  </a:moveTo>
                  <a:cubicBezTo>
                    <a:pt x="12" y="623"/>
                    <a:pt x="52" y="622"/>
                    <a:pt x="76" y="554"/>
                  </a:cubicBezTo>
                  <a:cubicBezTo>
                    <a:pt x="101" y="486"/>
                    <a:pt x="123" y="317"/>
                    <a:pt x="149" y="229"/>
                  </a:cubicBezTo>
                  <a:cubicBezTo>
                    <a:pt x="176" y="142"/>
                    <a:pt x="148" y="60"/>
                    <a:pt x="236" y="30"/>
                  </a:cubicBezTo>
                  <a:cubicBezTo>
                    <a:pt x="324" y="0"/>
                    <a:pt x="582" y="1"/>
                    <a:pt x="675" y="49"/>
                  </a:cubicBezTo>
                  <a:cubicBezTo>
                    <a:pt x="768" y="97"/>
                    <a:pt x="764" y="234"/>
                    <a:pt x="792" y="320"/>
                  </a:cubicBezTo>
                  <a:cubicBezTo>
                    <a:pt x="820" y="406"/>
                    <a:pt x="820" y="512"/>
                    <a:pt x="843" y="565"/>
                  </a:cubicBezTo>
                  <a:cubicBezTo>
                    <a:pt x="865" y="618"/>
                    <a:pt x="909" y="622"/>
                    <a:pt x="927" y="637"/>
                  </a:cubicBezTo>
                </a:path>
              </a:pathLst>
            </a:custGeom>
            <a:solidFill>
              <a:srgbClr val="FFC000">
                <a:alpha val="52000"/>
              </a:srgbClr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6101" name="Text Box 21"/>
            <p:cNvSpPr txBox="1">
              <a:spLocks noChangeArrowheads="1"/>
            </p:cNvSpPr>
            <p:nvPr/>
          </p:nvSpPr>
          <p:spPr bwMode="auto">
            <a:xfrm>
              <a:off x="3344" y="3020"/>
              <a:ext cx="65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100" b="1" baseline="-25000">
                  <a:solidFill>
                    <a:srgbClr val="CC3300"/>
                  </a:solidFill>
                  <a:latin typeface="Calibri" pitchFamily="34" charset="0"/>
                  <a:cs typeface="Arial" pitchFamily="34" charset="0"/>
                </a:rPr>
                <a:t>1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26102" name="AutoShape 22"/>
            <p:cNvCxnSpPr>
              <a:cxnSpLocks noChangeShapeType="1"/>
            </p:cNvCxnSpPr>
            <p:nvPr/>
          </p:nvCxnSpPr>
          <p:spPr bwMode="auto">
            <a:xfrm>
              <a:off x="4921" y="3840"/>
              <a:ext cx="0" cy="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26103" name="AutoShape 23"/>
            <p:cNvCxnSpPr>
              <a:cxnSpLocks noChangeShapeType="1"/>
            </p:cNvCxnSpPr>
            <p:nvPr/>
          </p:nvCxnSpPr>
          <p:spPr bwMode="auto">
            <a:xfrm>
              <a:off x="6776" y="3822"/>
              <a:ext cx="0" cy="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grpSp>
          <p:nvGrpSpPr>
            <p:cNvPr id="1326104" name="Group 24"/>
            <p:cNvGrpSpPr>
              <a:grpSpLocks/>
            </p:cNvGrpSpPr>
            <p:nvPr/>
          </p:nvGrpSpPr>
          <p:grpSpPr bwMode="auto">
            <a:xfrm>
              <a:off x="7568" y="3634"/>
              <a:ext cx="700" cy="187"/>
              <a:chOff x="3280" y="2582"/>
              <a:chExt cx="700" cy="187"/>
            </a:xfrm>
          </p:grpSpPr>
          <p:sp>
            <p:nvSpPr>
              <p:cNvPr id="1326105" name="Freeform 25"/>
              <p:cNvSpPr>
                <a:spLocks/>
              </p:cNvSpPr>
              <p:nvPr/>
            </p:nvSpPr>
            <p:spPr bwMode="auto">
              <a:xfrm>
                <a:off x="3792" y="2582"/>
                <a:ext cx="188" cy="187"/>
              </a:xfrm>
              <a:custGeom>
                <a:avLst/>
                <a:gdLst/>
                <a:ahLst/>
                <a:cxnLst>
                  <a:cxn ang="0">
                    <a:pos x="0" y="365"/>
                  </a:cxn>
                  <a:cxn ang="0">
                    <a:pos x="89" y="338"/>
                  </a:cxn>
                  <a:cxn ang="0">
                    <a:pos x="133" y="212"/>
                  </a:cxn>
                  <a:cxn ang="0">
                    <a:pos x="226" y="130"/>
                  </a:cxn>
                  <a:cxn ang="0">
                    <a:pos x="243" y="17"/>
                  </a:cxn>
                  <a:cxn ang="0">
                    <a:pos x="331" y="28"/>
                  </a:cxn>
                  <a:cxn ang="0">
                    <a:pos x="355" y="182"/>
                  </a:cxn>
                  <a:cxn ang="0">
                    <a:pos x="365" y="321"/>
                  </a:cxn>
                  <a:cxn ang="0">
                    <a:pos x="433" y="374"/>
                  </a:cxn>
                </a:cxnLst>
                <a:rect l="0" t="0" r="r" b="b"/>
                <a:pathLst>
                  <a:path w="433" h="374">
                    <a:moveTo>
                      <a:pt x="0" y="365"/>
                    </a:moveTo>
                    <a:cubicBezTo>
                      <a:pt x="15" y="361"/>
                      <a:pt x="67" y="363"/>
                      <a:pt x="89" y="338"/>
                    </a:cubicBezTo>
                    <a:cubicBezTo>
                      <a:pt x="111" y="313"/>
                      <a:pt x="110" y="247"/>
                      <a:pt x="133" y="212"/>
                    </a:cubicBezTo>
                    <a:cubicBezTo>
                      <a:pt x="156" y="177"/>
                      <a:pt x="208" y="162"/>
                      <a:pt x="226" y="130"/>
                    </a:cubicBezTo>
                    <a:cubicBezTo>
                      <a:pt x="244" y="98"/>
                      <a:pt x="226" y="34"/>
                      <a:pt x="243" y="17"/>
                    </a:cubicBezTo>
                    <a:cubicBezTo>
                      <a:pt x="261" y="0"/>
                      <a:pt x="313" y="1"/>
                      <a:pt x="331" y="28"/>
                    </a:cubicBezTo>
                    <a:cubicBezTo>
                      <a:pt x="350" y="55"/>
                      <a:pt x="349" y="133"/>
                      <a:pt x="355" y="182"/>
                    </a:cubicBezTo>
                    <a:cubicBezTo>
                      <a:pt x="361" y="231"/>
                      <a:pt x="352" y="289"/>
                      <a:pt x="365" y="321"/>
                    </a:cubicBezTo>
                    <a:cubicBezTo>
                      <a:pt x="378" y="353"/>
                      <a:pt x="419" y="363"/>
                      <a:pt x="433" y="374"/>
                    </a:cubicBezTo>
                  </a:path>
                </a:pathLst>
              </a:custGeom>
              <a:solidFill>
                <a:srgbClr val="0033CC">
                  <a:alpha val="50000"/>
                </a:srgbClr>
              </a:solidFill>
              <a:ln w="190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106" name="Freeform 26"/>
              <p:cNvSpPr>
                <a:spLocks/>
              </p:cNvSpPr>
              <p:nvPr/>
            </p:nvSpPr>
            <p:spPr bwMode="auto">
              <a:xfrm>
                <a:off x="3549" y="2653"/>
                <a:ext cx="188" cy="111"/>
              </a:xfrm>
              <a:custGeom>
                <a:avLst/>
                <a:gdLst/>
                <a:ahLst/>
                <a:cxnLst>
                  <a:cxn ang="0">
                    <a:pos x="0" y="365"/>
                  </a:cxn>
                  <a:cxn ang="0">
                    <a:pos x="89" y="338"/>
                  </a:cxn>
                  <a:cxn ang="0">
                    <a:pos x="133" y="212"/>
                  </a:cxn>
                  <a:cxn ang="0">
                    <a:pos x="226" y="130"/>
                  </a:cxn>
                  <a:cxn ang="0">
                    <a:pos x="243" y="17"/>
                  </a:cxn>
                  <a:cxn ang="0">
                    <a:pos x="331" y="28"/>
                  </a:cxn>
                  <a:cxn ang="0">
                    <a:pos x="355" y="182"/>
                  </a:cxn>
                  <a:cxn ang="0">
                    <a:pos x="365" y="321"/>
                  </a:cxn>
                  <a:cxn ang="0">
                    <a:pos x="433" y="374"/>
                  </a:cxn>
                </a:cxnLst>
                <a:rect l="0" t="0" r="r" b="b"/>
                <a:pathLst>
                  <a:path w="433" h="374">
                    <a:moveTo>
                      <a:pt x="0" y="365"/>
                    </a:moveTo>
                    <a:cubicBezTo>
                      <a:pt x="15" y="361"/>
                      <a:pt x="67" y="363"/>
                      <a:pt x="89" y="338"/>
                    </a:cubicBezTo>
                    <a:cubicBezTo>
                      <a:pt x="111" y="313"/>
                      <a:pt x="110" y="247"/>
                      <a:pt x="133" y="212"/>
                    </a:cubicBezTo>
                    <a:cubicBezTo>
                      <a:pt x="156" y="177"/>
                      <a:pt x="208" y="162"/>
                      <a:pt x="226" y="130"/>
                    </a:cubicBezTo>
                    <a:cubicBezTo>
                      <a:pt x="244" y="98"/>
                      <a:pt x="226" y="34"/>
                      <a:pt x="243" y="17"/>
                    </a:cubicBezTo>
                    <a:cubicBezTo>
                      <a:pt x="261" y="0"/>
                      <a:pt x="313" y="1"/>
                      <a:pt x="331" y="28"/>
                    </a:cubicBezTo>
                    <a:cubicBezTo>
                      <a:pt x="350" y="55"/>
                      <a:pt x="349" y="133"/>
                      <a:pt x="355" y="182"/>
                    </a:cubicBezTo>
                    <a:cubicBezTo>
                      <a:pt x="361" y="231"/>
                      <a:pt x="352" y="289"/>
                      <a:pt x="365" y="321"/>
                    </a:cubicBezTo>
                    <a:cubicBezTo>
                      <a:pt x="378" y="353"/>
                      <a:pt x="419" y="363"/>
                      <a:pt x="433" y="374"/>
                    </a:cubicBezTo>
                  </a:path>
                </a:pathLst>
              </a:custGeom>
              <a:solidFill>
                <a:srgbClr val="0033CC">
                  <a:alpha val="50000"/>
                </a:srgbClr>
              </a:solidFill>
              <a:ln w="190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107" name="Freeform 27"/>
              <p:cNvSpPr>
                <a:spLocks/>
              </p:cNvSpPr>
              <p:nvPr/>
            </p:nvSpPr>
            <p:spPr bwMode="auto">
              <a:xfrm>
                <a:off x="3280" y="2694"/>
                <a:ext cx="188" cy="71"/>
              </a:xfrm>
              <a:custGeom>
                <a:avLst/>
                <a:gdLst/>
                <a:ahLst/>
                <a:cxnLst>
                  <a:cxn ang="0">
                    <a:pos x="0" y="365"/>
                  </a:cxn>
                  <a:cxn ang="0">
                    <a:pos x="89" y="338"/>
                  </a:cxn>
                  <a:cxn ang="0">
                    <a:pos x="133" y="212"/>
                  </a:cxn>
                  <a:cxn ang="0">
                    <a:pos x="226" y="130"/>
                  </a:cxn>
                  <a:cxn ang="0">
                    <a:pos x="243" y="17"/>
                  </a:cxn>
                  <a:cxn ang="0">
                    <a:pos x="331" y="28"/>
                  </a:cxn>
                  <a:cxn ang="0">
                    <a:pos x="355" y="182"/>
                  </a:cxn>
                  <a:cxn ang="0">
                    <a:pos x="365" y="321"/>
                  </a:cxn>
                  <a:cxn ang="0">
                    <a:pos x="433" y="374"/>
                  </a:cxn>
                </a:cxnLst>
                <a:rect l="0" t="0" r="r" b="b"/>
                <a:pathLst>
                  <a:path w="433" h="374">
                    <a:moveTo>
                      <a:pt x="0" y="365"/>
                    </a:moveTo>
                    <a:cubicBezTo>
                      <a:pt x="15" y="361"/>
                      <a:pt x="67" y="363"/>
                      <a:pt x="89" y="338"/>
                    </a:cubicBezTo>
                    <a:cubicBezTo>
                      <a:pt x="111" y="313"/>
                      <a:pt x="110" y="247"/>
                      <a:pt x="133" y="212"/>
                    </a:cubicBezTo>
                    <a:cubicBezTo>
                      <a:pt x="156" y="177"/>
                      <a:pt x="208" y="162"/>
                      <a:pt x="226" y="130"/>
                    </a:cubicBezTo>
                    <a:cubicBezTo>
                      <a:pt x="244" y="98"/>
                      <a:pt x="226" y="34"/>
                      <a:pt x="243" y="17"/>
                    </a:cubicBezTo>
                    <a:cubicBezTo>
                      <a:pt x="261" y="0"/>
                      <a:pt x="313" y="1"/>
                      <a:pt x="331" y="28"/>
                    </a:cubicBezTo>
                    <a:cubicBezTo>
                      <a:pt x="350" y="55"/>
                      <a:pt x="349" y="133"/>
                      <a:pt x="355" y="182"/>
                    </a:cubicBezTo>
                    <a:cubicBezTo>
                      <a:pt x="361" y="231"/>
                      <a:pt x="352" y="289"/>
                      <a:pt x="365" y="321"/>
                    </a:cubicBezTo>
                    <a:cubicBezTo>
                      <a:pt x="378" y="353"/>
                      <a:pt x="419" y="363"/>
                      <a:pt x="433" y="374"/>
                    </a:cubicBezTo>
                  </a:path>
                </a:pathLst>
              </a:custGeom>
              <a:solidFill>
                <a:srgbClr val="0033CC">
                  <a:alpha val="50000"/>
                </a:srgbClr>
              </a:solidFill>
              <a:ln w="190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26108" name="Freeform 28"/>
            <p:cNvSpPr>
              <a:spLocks/>
            </p:cNvSpPr>
            <p:nvPr/>
          </p:nvSpPr>
          <p:spPr bwMode="auto">
            <a:xfrm>
              <a:off x="3792" y="3638"/>
              <a:ext cx="188" cy="187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89" y="338"/>
                </a:cxn>
                <a:cxn ang="0">
                  <a:pos x="133" y="212"/>
                </a:cxn>
                <a:cxn ang="0">
                  <a:pos x="226" y="130"/>
                </a:cxn>
                <a:cxn ang="0">
                  <a:pos x="243" y="17"/>
                </a:cxn>
                <a:cxn ang="0">
                  <a:pos x="331" y="28"/>
                </a:cxn>
                <a:cxn ang="0">
                  <a:pos x="355" y="182"/>
                </a:cxn>
                <a:cxn ang="0">
                  <a:pos x="365" y="321"/>
                </a:cxn>
                <a:cxn ang="0">
                  <a:pos x="433" y="374"/>
                </a:cxn>
              </a:cxnLst>
              <a:rect l="0" t="0" r="r" b="b"/>
              <a:pathLst>
                <a:path w="433" h="374">
                  <a:moveTo>
                    <a:pt x="0" y="365"/>
                  </a:moveTo>
                  <a:cubicBezTo>
                    <a:pt x="15" y="361"/>
                    <a:pt x="67" y="363"/>
                    <a:pt x="89" y="338"/>
                  </a:cubicBezTo>
                  <a:cubicBezTo>
                    <a:pt x="111" y="313"/>
                    <a:pt x="110" y="247"/>
                    <a:pt x="133" y="212"/>
                  </a:cubicBezTo>
                  <a:cubicBezTo>
                    <a:pt x="156" y="177"/>
                    <a:pt x="208" y="162"/>
                    <a:pt x="226" y="130"/>
                  </a:cubicBezTo>
                  <a:cubicBezTo>
                    <a:pt x="244" y="98"/>
                    <a:pt x="226" y="34"/>
                    <a:pt x="243" y="17"/>
                  </a:cubicBezTo>
                  <a:cubicBezTo>
                    <a:pt x="261" y="0"/>
                    <a:pt x="313" y="1"/>
                    <a:pt x="331" y="28"/>
                  </a:cubicBezTo>
                  <a:cubicBezTo>
                    <a:pt x="350" y="55"/>
                    <a:pt x="349" y="133"/>
                    <a:pt x="355" y="182"/>
                  </a:cubicBezTo>
                  <a:cubicBezTo>
                    <a:pt x="361" y="231"/>
                    <a:pt x="352" y="289"/>
                    <a:pt x="365" y="321"/>
                  </a:cubicBezTo>
                  <a:cubicBezTo>
                    <a:pt x="378" y="353"/>
                    <a:pt x="419" y="363"/>
                    <a:pt x="433" y="374"/>
                  </a:cubicBezTo>
                </a:path>
              </a:pathLst>
            </a:custGeom>
            <a:solidFill>
              <a:srgbClr val="0033CC">
                <a:alpha val="50000"/>
              </a:srgbClr>
            </a:solidFill>
            <a:ln w="190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6109" name="Freeform 29"/>
            <p:cNvSpPr>
              <a:spLocks/>
            </p:cNvSpPr>
            <p:nvPr/>
          </p:nvSpPr>
          <p:spPr bwMode="auto">
            <a:xfrm>
              <a:off x="3549" y="3709"/>
              <a:ext cx="188" cy="111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89" y="338"/>
                </a:cxn>
                <a:cxn ang="0">
                  <a:pos x="133" y="212"/>
                </a:cxn>
                <a:cxn ang="0">
                  <a:pos x="226" y="130"/>
                </a:cxn>
                <a:cxn ang="0">
                  <a:pos x="243" y="17"/>
                </a:cxn>
                <a:cxn ang="0">
                  <a:pos x="331" y="28"/>
                </a:cxn>
                <a:cxn ang="0">
                  <a:pos x="355" y="182"/>
                </a:cxn>
                <a:cxn ang="0">
                  <a:pos x="365" y="321"/>
                </a:cxn>
                <a:cxn ang="0">
                  <a:pos x="433" y="374"/>
                </a:cxn>
              </a:cxnLst>
              <a:rect l="0" t="0" r="r" b="b"/>
              <a:pathLst>
                <a:path w="433" h="374">
                  <a:moveTo>
                    <a:pt x="0" y="365"/>
                  </a:moveTo>
                  <a:cubicBezTo>
                    <a:pt x="15" y="361"/>
                    <a:pt x="67" y="363"/>
                    <a:pt x="89" y="338"/>
                  </a:cubicBezTo>
                  <a:cubicBezTo>
                    <a:pt x="111" y="313"/>
                    <a:pt x="110" y="247"/>
                    <a:pt x="133" y="212"/>
                  </a:cubicBezTo>
                  <a:cubicBezTo>
                    <a:pt x="156" y="177"/>
                    <a:pt x="208" y="162"/>
                    <a:pt x="226" y="130"/>
                  </a:cubicBezTo>
                  <a:cubicBezTo>
                    <a:pt x="244" y="98"/>
                    <a:pt x="226" y="34"/>
                    <a:pt x="243" y="17"/>
                  </a:cubicBezTo>
                  <a:cubicBezTo>
                    <a:pt x="261" y="0"/>
                    <a:pt x="313" y="1"/>
                    <a:pt x="331" y="28"/>
                  </a:cubicBezTo>
                  <a:cubicBezTo>
                    <a:pt x="350" y="55"/>
                    <a:pt x="349" y="133"/>
                    <a:pt x="355" y="182"/>
                  </a:cubicBezTo>
                  <a:cubicBezTo>
                    <a:pt x="361" y="231"/>
                    <a:pt x="352" y="289"/>
                    <a:pt x="365" y="321"/>
                  </a:cubicBezTo>
                  <a:cubicBezTo>
                    <a:pt x="378" y="353"/>
                    <a:pt x="419" y="363"/>
                    <a:pt x="433" y="374"/>
                  </a:cubicBezTo>
                </a:path>
              </a:pathLst>
            </a:custGeom>
            <a:solidFill>
              <a:srgbClr val="0033CC">
                <a:alpha val="50000"/>
              </a:srgbClr>
            </a:solidFill>
            <a:ln w="190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6110" name="Freeform 30"/>
            <p:cNvSpPr>
              <a:spLocks/>
            </p:cNvSpPr>
            <p:nvPr/>
          </p:nvSpPr>
          <p:spPr bwMode="auto">
            <a:xfrm>
              <a:off x="3280" y="3744"/>
              <a:ext cx="188" cy="71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89" y="338"/>
                </a:cxn>
                <a:cxn ang="0">
                  <a:pos x="133" y="212"/>
                </a:cxn>
                <a:cxn ang="0">
                  <a:pos x="226" y="130"/>
                </a:cxn>
                <a:cxn ang="0">
                  <a:pos x="243" y="17"/>
                </a:cxn>
                <a:cxn ang="0">
                  <a:pos x="331" y="28"/>
                </a:cxn>
                <a:cxn ang="0">
                  <a:pos x="355" y="182"/>
                </a:cxn>
                <a:cxn ang="0">
                  <a:pos x="365" y="321"/>
                </a:cxn>
                <a:cxn ang="0">
                  <a:pos x="433" y="374"/>
                </a:cxn>
              </a:cxnLst>
              <a:rect l="0" t="0" r="r" b="b"/>
              <a:pathLst>
                <a:path w="433" h="374">
                  <a:moveTo>
                    <a:pt x="0" y="365"/>
                  </a:moveTo>
                  <a:cubicBezTo>
                    <a:pt x="15" y="361"/>
                    <a:pt x="67" y="363"/>
                    <a:pt x="89" y="338"/>
                  </a:cubicBezTo>
                  <a:cubicBezTo>
                    <a:pt x="111" y="313"/>
                    <a:pt x="110" y="247"/>
                    <a:pt x="133" y="212"/>
                  </a:cubicBezTo>
                  <a:cubicBezTo>
                    <a:pt x="156" y="177"/>
                    <a:pt x="208" y="162"/>
                    <a:pt x="226" y="130"/>
                  </a:cubicBezTo>
                  <a:cubicBezTo>
                    <a:pt x="244" y="98"/>
                    <a:pt x="226" y="34"/>
                    <a:pt x="243" y="17"/>
                  </a:cubicBezTo>
                  <a:cubicBezTo>
                    <a:pt x="261" y="0"/>
                    <a:pt x="313" y="1"/>
                    <a:pt x="331" y="28"/>
                  </a:cubicBezTo>
                  <a:cubicBezTo>
                    <a:pt x="350" y="55"/>
                    <a:pt x="349" y="133"/>
                    <a:pt x="355" y="182"/>
                  </a:cubicBezTo>
                  <a:cubicBezTo>
                    <a:pt x="361" y="231"/>
                    <a:pt x="352" y="289"/>
                    <a:pt x="365" y="321"/>
                  </a:cubicBezTo>
                  <a:cubicBezTo>
                    <a:pt x="378" y="353"/>
                    <a:pt x="419" y="363"/>
                    <a:pt x="433" y="374"/>
                  </a:cubicBezTo>
                </a:path>
              </a:pathLst>
            </a:custGeom>
            <a:solidFill>
              <a:srgbClr val="0033CC">
                <a:alpha val="50000"/>
              </a:srgbClr>
            </a:solidFill>
            <a:ln w="190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326111" name="AutoShape 31"/>
            <p:cNvCxnSpPr>
              <a:cxnSpLocks noChangeShapeType="1"/>
            </p:cNvCxnSpPr>
            <p:nvPr/>
          </p:nvCxnSpPr>
          <p:spPr bwMode="auto">
            <a:xfrm>
              <a:off x="6034" y="4162"/>
              <a:ext cx="724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26112" name="AutoShape 32"/>
            <p:cNvCxnSpPr>
              <a:cxnSpLocks noChangeShapeType="1"/>
            </p:cNvCxnSpPr>
            <p:nvPr/>
          </p:nvCxnSpPr>
          <p:spPr bwMode="auto">
            <a:xfrm flipH="1">
              <a:off x="4930" y="4153"/>
              <a:ext cx="67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26113" name="Text Box 33"/>
            <p:cNvSpPr txBox="1">
              <a:spLocks noChangeArrowheads="1"/>
            </p:cNvSpPr>
            <p:nvPr/>
          </p:nvSpPr>
          <p:spPr bwMode="auto">
            <a:xfrm>
              <a:off x="5567" y="3879"/>
              <a:ext cx="65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cs typeface="Arial" pitchFamily="34" charset="0"/>
                </a:rPr>
                <a:t>T</a:t>
              </a:r>
              <a:r>
                <a:rPr lang="en-US" sz="1100" baseline="-25000">
                  <a:latin typeface="Times New Roman" pitchFamily="18" charset="0"/>
                  <a:cs typeface="Arial" pitchFamily="34" charset="0"/>
                </a:rPr>
                <a:t>0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114" name="Freeform 34"/>
            <p:cNvSpPr>
              <a:spLocks/>
            </p:cNvSpPr>
            <p:nvPr/>
          </p:nvSpPr>
          <p:spPr bwMode="auto">
            <a:xfrm flipV="1">
              <a:off x="2950" y="3821"/>
              <a:ext cx="62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29" y="11"/>
                </a:cxn>
              </a:cxnLst>
              <a:rect l="0" t="0" r="r" b="b"/>
              <a:pathLst>
                <a:path w="2729" h="11">
                  <a:moveTo>
                    <a:pt x="0" y="0"/>
                  </a:moveTo>
                  <a:lnTo>
                    <a:pt x="2729" y="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6115" name="Text Box 35"/>
            <p:cNvSpPr txBox="1">
              <a:spLocks noChangeArrowheads="1"/>
            </p:cNvSpPr>
            <p:nvPr/>
          </p:nvSpPr>
          <p:spPr bwMode="auto">
            <a:xfrm>
              <a:off x="4489" y="3850"/>
              <a:ext cx="65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cs typeface="Arial" pitchFamily="34" charset="0"/>
                </a:rPr>
                <a:t>t</a:t>
              </a:r>
              <a:r>
                <a:rPr lang="en-US" sz="1100" baseline="-25000">
                  <a:latin typeface="Times New Roman" pitchFamily="18" charset="0"/>
                  <a:cs typeface="Arial" pitchFamily="34" charset="0"/>
                </a:rPr>
                <a:t>0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26116" name="AutoShape 36"/>
            <p:cNvCxnSpPr>
              <a:cxnSpLocks noChangeShapeType="1"/>
            </p:cNvCxnSpPr>
            <p:nvPr/>
          </p:nvCxnSpPr>
          <p:spPr bwMode="auto">
            <a:xfrm flipV="1">
              <a:off x="4660" y="3813"/>
              <a:ext cx="0" cy="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sp>
          <p:nvSpPr>
            <p:cNvPr id="1326117" name="Text Box 37"/>
            <p:cNvSpPr txBox="1">
              <a:spLocks noChangeArrowheads="1"/>
            </p:cNvSpPr>
            <p:nvPr/>
          </p:nvSpPr>
          <p:spPr bwMode="auto">
            <a:xfrm>
              <a:off x="3029" y="3880"/>
              <a:ext cx="914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>
                  <a:latin typeface="Times New Roman" pitchFamily="18" charset="0"/>
                  <a:cs typeface="Arial" pitchFamily="34" charset="0"/>
                </a:rPr>
                <a:t>Signal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118" name="Text Box 38"/>
            <p:cNvSpPr txBox="1">
              <a:spLocks noChangeArrowheads="1"/>
            </p:cNvSpPr>
            <p:nvPr/>
          </p:nvSpPr>
          <p:spPr bwMode="auto">
            <a:xfrm>
              <a:off x="7231" y="3873"/>
              <a:ext cx="914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>
                  <a:latin typeface="Times New Roman" pitchFamily="18" charset="0"/>
                  <a:cs typeface="Arial" pitchFamily="34" charset="0"/>
                </a:rPr>
                <a:t>Echo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119" name="Text Box 39"/>
            <p:cNvSpPr txBox="1">
              <a:spLocks noChangeArrowheads="1"/>
            </p:cNvSpPr>
            <p:nvPr/>
          </p:nvSpPr>
          <p:spPr bwMode="auto">
            <a:xfrm>
              <a:off x="3689" y="3810"/>
              <a:ext cx="65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r>
                <a:rPr lang="en-US" sz="1100" baseline="-25000">
                  <a:latin typeface="Times New Roman" pitchFamily="18" charset="0"/>
                  <a:cs typeface="Arial" pitchFamily="34" charset="0"/>
                </a:rPr>
                <a:t>k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26120" name="AutoShape 40"/>
            <p:cNvCxnSpPr>
              <a:cxnSpLocks noChangeShapeType="1"/>
            </p:cNvCxnSpPr>
            <p:nvPr/>
          </p:nvCxnSpPr>
          <p:spPr bwMode="auto">
            <a:xfrm flipV="1">
              <a:off x="3890" y="3823"/>
              <a:ext cx="0" cy="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sp>
          <p:nvSpPr>
            <p:cNvPr id="1326121" name="Text Box 41"/>
            <p:cNvSpPr txBox="1">
              <a:spLocks noChangeArrowheads="1"/>
            </p:cNvSpPr>
            <p:nvPr/>
          </p:nvSpPr>
          <p:spPr bwMode="auto">
            <a:xfrm>
              <a:off x="7811" y="3820"/>
              <a:ext cx="104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r>
                <a:rPr lang="en-US" sz="1100" baseline="-25000">
                  <a:latin typeface="Times New Roman" pitchFamily="18" charset="0"/>
                  <a:cs typeface="Arial" pitchFamily="34" charset="0"/>
                </a:rPr>
                <a:t>k</a:t>
              </a:r>
              <a:r>
                <a:rPr lang="en-US" sz="1100">
                  <a:latin typeface="Times New Roman" pitchFamily="18" charset="0"/>
                  <a:cs typeface="Arial" pitchFamily="34" charset="0"/>
                </a:rPr>
                <a:t>+2</a:t>
              </a:r>
              <a:r>
                <a:rPr lang="en-US" sz="1400">
                  <a:latin typeface="Times New Roman" pitchFamily="18" charset="0"/>
                  <a:cs typeface="Arial" pitchFamily="34" charset="0"/>
                </a:rPr>
                <a:t>T</a:t>
              </a:r>
              <a:r>
                <a:rPr lang="en-US" sz="1100" baseline="-25000">
                  <a:latin typeface="Times New Roman" pitchFamily="18" charset="0"/>
                  <a:cs typeface="Arial" pitchFamily="34" charset="0"/>
                </a:rPr>
                <a:t>0</a:t>
              </a:r>
              <a:endParaRPr lang="en-US" sz="1400" baseline="-25000">
                <a:latin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26122" name="AutoShape 42"/>
            <p:cNvCxnSpPr>
              <a:cxnSpLocks noChangeShapeType="1"/>
            </p:cNvCxnSpPr>
            <p:nvPr/>
          </p:nvCxnSpPr>
          <p:spPr bwMode="auto">
            <a:xfrm flipV="1">
              <a:off x="8192" y="3833"/>
              <a:ext cx="0" cy="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</p:cxnSp>
      </p:grpSp>
      <p:grpSp>
        <p:nvGrpSpPr>
          <p:cNvPr id="1326123" name="Group 43"/>
          <p:cNvGrpSpPr>
            <a:grpSpLocks/>
          </p:cNvGrpSpPr>
          <p:nvPr/>
        </p:nvGrpSpPr>
        <p:grpSpPr bwMode="auto">
          <a:xfrm>
            <a:off x="2351584" y="3238336"/>
            <a:ext cx="2423790" cy="2400424"/>
            <a:chOff x="4152" y="1449"/>
            <a:chExt cx="3250" cy="3441"/>
          </a:xfrm>
        </p:grpSpPr>
        <p:cxnSp>
          <p:nvCxnSpPr>
            <p:cNvPr id="1326124" name="AutoShape 44"/>
            <p:cNvCxnSpPr>
              <a:cxnSpLocks noChangeShapeType="1"/>
            </p:cNvCxnSpPr>
            <p:nvPr/>
          </p:nvCxnSpPr>
          <p:spPr bwMode="auto">
            <a:xfrm>
              <a:off x="5080" y="3006"/>
              <a:ext cx="0" cy="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26125" name="AutoShape 45"/>
            <p:cNvCxnSpPr>
              <a:cxnSpLocks noChangeShapeType="1"/>
            </p:cNvCxnSpPr>
            <p:nvPr/>
          </p:nvCxnSpPr>
          <p:spPr bwMode="auto">
            <a:xfrm>
              <a:off x="4985" y="3531"/>
              <a:ext cx="35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26126" name="AutoShape 46"/>
            <p:cNvCxnSpPr>
              <a:cxnSpLocks noChangeShapeType="1"/>
            </p:cNvCxnSpPr>
            <p:nvPr/>
          </p:nvCxnSpPr>
          <p:spPr bwMode="auto">
            <a:xfrm>
              <a:off x="4985" y="2987"/>
              <a:ext cx="35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grpSp>
          <p:nvGrpSpPr>
            <p:cNvPr id="1326127" name="Group 47"/>
            <p:cNvGrpSpPr>
              <a:grpSpLocks/>
            </p:cNvGrpSpPr>
            <p:nvPr/>
          </p:nvGrpSpPr>
          <p:grpSpPr bwMode="auto">
            <a:xfrm>
              <a:off x="4152" y="2469"/>
              <a:ext cx="931" cy="1647"/>
              <a:chOff x="1990" y="1308"/>
              <a:chExt cx="680" cy="1113"/>
            </a:xfrm>
          </p:grpSpPr>
          <p:sp>
            <p:nvSpPr>
              <p:cNvPr id="1326128" name="Rectangle 48"/>
              <p:cNvSpPr>
                <a:spLocks noChangeArrowheads="1"/>
              </p:cNvSpPr>
              <p:nvPr/>
            </p:nvSpPr>
            <p:spPr bwMode="auto">
              <a:xfrm>
                <a:off x="1990" y="1318"/>
                <a:ext cx="539" cy="1103"/>
              </a:xfrm>
              <a:prstGeom prst="rect">
                <a:avLst/>
              </a:prstGeom>
              <a:solidFill>
                <a:srgbClr val="3333FF">
                  <a:alpha val="88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129" name="AutoShape 49"/>
              <p:cNvSpPr>
                <a:spLocks noChangeArrowheads="1"/>
              </p:cNvSpPr>
              <p:nvPr/>
            </p:nvSpPr>
            <p:spPr bwMode="auto">
              <a:xfrm>
                <a:off x="2244" y="1308"/>
                <a:ext cx="363" cy="1107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130" name="AutoShape 50"/>
              <p:cNvSpPr>
                <a:spLocks noChangeArrowheads="1"/>
              </p:cNvSpPr>
              <p:nvPr/>
            </p:nvSpPr>
            <p:spPr bwMode="auto">
              <a:xfrm>
                <a:off x="2347" y="1318"/>
                <a:ext cx="277" cy="1103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131" name="AutoShape 51"/>
              <p:cNvSpPr>
                <a:spLocks noChangeArrowheads="1"/>
              </p:cNvSpPr>
              <p:nvPr/>
            </p:nvSpPr>
            <p:spPr bwMode="auto">
              <a:xfrm>
                <a:off x="2477" y="1328"/>
                <a:ext cx="193" cy="1063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26132" name="Group 52"/>
            <p:cNvGrpSpPr>
              <a:grpSpLocks/>
            </p:cNvGrpSpPr>
            <p:nvPr/>
          </p:nvGrpSpPr>
          <p:grpSpPr bwMode="auto">
            <a:xfrm rot="10800000">
              <a:off x="6471" y="2478"/>
              <a:ext cx="931" cy="1647"/>
              <a:chOff x="1990" y="1308"/>
              <a:chExt cx="680" cy="1113"/>
            </a:xfrm>
          </p:grpSpPr>
          <p:sp>
            <p:nvSpPr>
              <p:cNvPr id="1326133" name="Rectangle 53"/>
              <p:cNvSpPr>
                <a:spLocks noChangeArrowheads="1"/>
              </p:cNvSpPr>
              <p:nvPr/>
            </p:nvSpPr>
            <p:spPr bwMode="auto">
              <a:xfrm>
                <a:off x="1990" y="1318"/>
                <a:ext cx="539" cy="1103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134" name="AutoShape 54"/>
              <p:cNvSpPr>
                <a:spLocks noChangeArrowheads="1"/>
              </p:cNvSpPr>
              <p:nvPr/>
            </p:nvSpPr>
            <p:spPr bwMode="auto">
              <a:xfrm>
                <a:off x="2244" y="1308"/>
                <a:ext cx="363" cy="1107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135" name="AutoShape 55"/>
              <p:cNvSpPr>
                <a:spLocks noChangeArrowheads="1"/>
              </p:cNvSpPr>
              <p:nvPr/>
            </p:nvSpPr>
            <p:spPr bwMode="auto">
              <a:xfrm>
                <a:off x="2347" y="1318"/>
                <a:ext cx="277" cy="1103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136" name="AutoShape 56"/>
              <p:cNvSpPr>
                <a:spLocks noChangeArrowheads="1"/>
              </p:cNvSpPr>
              <p:nvPr/>
            </p:nvSpPr>
            <p:spPr bwMode="auto">
              <a:xfrm>
                <a:off x="2477" y="1328"/>
                <a:ext cx="193" cy="1063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26137" name="Text Box 57"/>
            <p:cNvSpPr txBox="1">
              <a:spLocks noChangeArrowheads="1"/>
            </p:cNvSpPr>
            <p:nvPr/>
          </p:nvSpPr>
          <p:spPr bwMode="auto">
            <a:xfrm>
              <a:off x="4822" y="4278"/>
              <a:ext cx="1166" cy="5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600" b="1" baseline="-25000">
                  <a:latin typeface="Times New Roman" pitchFamily="18" charset="0"/>
                  <a:cs typeface="Arial" pitchFamily="34" charset="0"/>
                </a:rPr>
                <a:t>2 </a:t>
              </a:r>
              <a:r>
                <a:rPr lang="ru-RU" b="1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</a:t>
              </a:r>
              <a:r>
                <a:rPr lang="en-US" b="1" baseline="-25000">
                  <a:latin typeface="Calibri" pitchFamily="34" charset="0"/>
                  <a:cs typeface="Arial" pitchFamily="34" charset="0"/>
                </a:rPr>
                <a:t>2</a:t>
              </a:r>
              <a:r>
                <a:rPr lang="en-US" b="1" baseline="30000">
                  <a:latin typeface="Calibri" pitchFamily="34" charset="0"/>
                  <a:cs typeface="Arial" pitchFamily="34" charset="0"/>
                </a:rPr>
                <a:t>c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138" name="Text Box 58"/>
            <p:cNvSpPr txBox="1">
              <a:spLocks noChangeArrowheads="1"/>
            </p:cNvSpPr>
            <p:nvPr/>
          </p:nvSpPr>
          <p:spPr bwMode="auto">
            <a:xfrm>
              <a:off x="5838" y="4292"/>
              <a:ext cx="1338" cy="5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600" b="1" baseline="-25000">
                  <a:latin typeface="Times New Roman" pitchFamily="18" charset="0"/>
                  <a:cs typeface="Arial" pitchFamily="34" charset="0"/>
                </a:rPr>
                <a:t>3</a:t>
              </a:r>
              <a:r>
                <a:rPr lang="en-US" sz="1600" b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b="1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</a:t>
              </a:r>
              <a:r>
                <a:rPr lang="en-US" b="1" baseline="-25000">
                  <a:latin typeface="Calibri" pitchFamily="34" charset="0"/>
                  <a:cs typeface="Arial" pitchFamily="34" charset="0"/>
                </a:rPr>
                <a:t>3</a:t>
              </a:r>
              <a:r>
                <a:rPr lang="en-US" b="1" baseline="30000">
                  <a:latin typeface="Calibri" pitchFamily="34" charset="0"/>
                  <a:cs typeface="Arial" pitchFamily="34" charset="0"/>
                </a:rPr>
                <a:t>c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26139" name="Group 59"/>
            <p:cNvGrpSpPr>
              <a:grpSpLocks/>
            </p:cNvGrpSpPr>
            <p:nvPr/>
          </p:nvGrpSpPr>
          <p:grpSpPr bwMode="auto">
            <a:xfrm>
              <a:off x="4996" y="1486"/>
              <a:ext cx="1920" cy="2848"/>
              <a:chOff x="5108" y="1521"/>
              <a:chExt cx="1920" cy="2848"/>
            </a:xfrm>
          </p:grpSpPr>
          <p:sp>
            <p:nvSpPr>
              <p:cNvPr id="1326140" name="AutoShape 60"/>
              <p:cNvSpPr>
                <a:spLocks noChangeArrowheads="1"/>
              </p:cNvSpPr>
              <p:nvPr/>
            </p:nvSpPr>
            <p:spPr bwMode="auto">
              <a:xfrm rot="16619780">
                <a:off x="5516" y="1113"/>
                <a:ext cx="1104" cy="1920"/>
              </a:xfrm>
              <a:prstGeom prst="rightArrow">
                <a:avLst>
                  <a:gd name="adj1" fmla="val 66472"/>
                  <a:gd name="adj2" fmla="val 50796"/>
                </a:avLst>
              </a:prstGeom>
              <a:solidFill>
                <a:srgbClr val="009900">
                  <a:alpha val="3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141" name="Rectangle 61"/>
              <p:cNvSpPr>
                <a:spLocks noChangeArrowheads="1"/>
              </p:cNvSpPr>
              <p:nvPr/>
            </p:nvSpPr>
            <p:spPr bwMode="auto">
              <a:xfrm rot="419780">
                <a:off x="5255" y="2615"/>
                <a:ext cx="1279" cy="1754"/>
              </a:xfrm>
              <a:prstGeom prst="rect">
                <a:avLst/>
              </a:prstGeom>
              <a:solidFill>
                <a:srgbClr val="009900">
                  <a:alpha val="3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26142" name="Group 62"/>
            <p:cNvGrpSpPr>
              <a:grpSpLocks/>
            </p:cNvGrpSpPr>
            <p:nvPr/>
          </p:nvGrpSpPr>
          <p:grpSpPr bwMode="auto">
            <a:xfrm rot="-954461">
              <a:off x="4945" y="1449"/>
              <a:ext cx="1920" cy="2848"/>
              <a:chOff x="5108" y="1521"/>
              <a:chExt cx="1920" cy="2848"/>
            </a:xfrm>
          </p:grpSpPr>
          <p:sp>
            <p:nvSpPr>
              <p:cNvPr id="1326143" name="AutoShape 63"/>
              <p:cNvSpPr>
                <a:spLocks noChangeArrowheads="1"/>
              </p:cNvSpPr>
              <p:nvPr/>
            </p:nvSpPr>
            <p:spPr bwMode="auto">
              <a:xfrm rot="16619780">
                <a:off x="5516" y="1113"/>
                <a:ext cx="1104" cy="1920"/>
              </a:xfrm>
              <a:prstGeom prst="rightArrow">
                <a:avLst>
                  <a:gd name="adj1" fmla="val 66472"/>
                  <a:gd name="adj2" fmla="val 50796"/>
                </a:avLst>
              </a:prstGeom>
              <a:solidFill>
                <a:srgbClr val="FF66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144" name="Rectangle 64"/>
              <p:cNvSpPr>
                <a:spLocks noChangeArrowheads="1"/>
              </p:cNvSpPr>
              <p:nvPr/>
            </p:nvSpPr>
            <p:spPr bwMode="auto">
              <a:xfrm rot="419780">
                <a:off x="5255" y="2615"/>
                <a:ext cx="1279" cy="1754"/>
              </a:xfrm>
              <a:prstGeom prst="rect">
                <a:avLst/>
              </a:prstGeom>
              <a:solidFill>
                <a:srgbClr val="FF66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26145" name="Group 65"/>
            <p:cNvGrpSpPr>
              <a:grpSpLocks/>
            </p:cNvGrpSpPr>
            <p:nvPr/>
          </p:nvGrpSpPr>
          <p:grpSpPr bwMode="auto">
            <a:xfrm>
              <a:off x="5273" y="2976"/>
              <a:ext cx="1104" cy="555"/>
              <a:chOff x="5149" y="2469"/>
              <a:chExt cx="1342" cy="497"/>
            </a:xfrm>
          </p:grpSpPr>
          <p:sp>
            <p:nvSpPr>
              <p:cNvPr id="1326146" name="AutoShape 66"/>
              <p:cNvSpPr>
                <a:spLocks noChangeArrowheads="1"/>
              </p:cNvSpPr>
              <p:nvPr/>
            </p:nvSpPr>
            <p:spPr bwMode="auto">
              <a:xfrm>
                <a:off x="5149" y="2469"/>
                <a:ext cx="1333" cy="497"/>
              </a:xfrm>
              <a:prstGeom prst="roundRect">
                <a:avLst>
                  <a:gd name="adj" fmla="val 16667"/>
                </a:avLst>
              </a:prstGeom>
              <a:solidFill>
                <a:srgbClr val="CC6600">
                  <a:alpha val="46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26147" name="Group 67"/>
              <p:cNvGrpSpPr>
                <a:grpSpLocks/>
              </p:cNvGrpSpPr>
              <p:nvPr/>
            </p:nvGrpSpPr>
            <p:grpSpPr bwMode="auto">
              <a:xfrm>
                <a:off x="5150" y="2835"/>
                <a:ext cx="666" cy="124"/>
                <a:chOff x="4560" y="3420"/>
                <a:chExt cx="1893" cy="356"/>
              </a:xfrm>
            </p:grpSpPr>
            <p:sp>
              <p:nvSpPr>
                <p:cNvPr id="1326148" name="AutoShape 68"/>
                <p:cNvSpPr>
                  <a:spLocks noChangeArrowheads="1"/>
                </p:cNvSpPr>
                <p:nvPr/>
              </p:nvSpPr>
              <p:spPr bwMode="auto">
                <a:xfrm>
                  <a:off x="4716" y="34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49" name="AutoShape 69"/>
                <p:cNvSpPr>
                  <a:spLocks noChangeArrowheads="1"/>
                </p:cNvSpPr>
                <p:nvPr/>
              </p:nvSpPr>
              <p:spPr bwMode="auto">
                <a:xfrm>
                  <a:off x="4873" y="352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50" name="AutoShape 70"/>
                <p:cNvSpPr>
                  <a:spLocks noChangeArrowheads="1"/>
                </p:cNvSpPr>
                <p:nvPr/>
              </p:nvSpPr>
              <p:spPr bwMode="auto">
                <a:xfrm>
                  <a:off x="4690" y="35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51" name="AutoShape 71"/>
                <p:cNvSpPr>
                  <a:spLocks noChangeArrowheads="1"/>
                </p:cNvSpPr>
                <p:nvPr/>
              </p:nvSpPr>
              <p:spPr bwMode="auto">
                <a:xfrm>
                  <a:off x="5109" y="34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52" name="AutoShape 72"/>
                <p:cNvSpPr>
                  <a:spLocks noChangeArrowheads="1"/>
                </p:cNvSpPr>
                <p:nvPr/>
              </p:nvSpPr>
              <p:spPr bwMode="auto">
                <a:xfrm>
                  <a:off x="5267" y="3513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53" name="AutoShape 73"/>
                <p:cNvSpPr>
                  <a:spLocks noChangeArrowheads="1"/>
                </p:cNvSpPr>
                <p:nvPr/>
              </p:nvSpPr>
              <p:spPr bwMode="auto">
                <a:xfrm>
                  <a:off x="5083" y="357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54" name="AutoShape 74"/>
                <p:cNvSpPr>
                  <a:spLocks noChangeArrowheads="1"/>
                </p:cNvSpPr>
                <p:nvPr/>
              </p:nvSpPr>
              <p:spPr bwMode="auto">
                <a:xfrm>
                  <a:off x="5468" y="347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55" name="AutoShape 75"/>
                <p:cNvSpPr>
                  <a:spLocks noChangeArrowheads="1"/>
                </p:cNvSpPr>
                <p:nvPr/>
              </p:nvSpPr>
              <p:spPr bwMode="auto">
                <a:xfrm>
                  <a:off x="5585" y="3563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56" name="AutoShape 76"/>
                <p:cNvSpPr>
                  <a:spLocks noChangeArrowheads="1"/>
                </p:cNvSpPr>
                <p:nvPr/>
              </p:nvSpPr>
              <p:spPr bwMode="auto">
                <a:xfrm>
                  <a:off x="5441" y="36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57" name="AutoShape 77"/>
                <p:cNvSpPr>
                  <a:spLocks noChangeArrowheads="1"/>
                </p:cNvSpPr>
                <p:nvPr/>
              </p:nvSpPr>
              <p:spPr bwMode="auto">
                <a:xfrm>
                  <a:off x="5861" y="34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58" name="AutoShape 78"/>
                <p:cNvSpPr>
                  <a:spLocks noChangeArrowheads="1"/>
                </p:cNvSpPr>
                <p:nvPr/>
              </p:nvSpPr>
              <p:spPr bwMode="auto">
                <a:xfrm>
                  <a:off x="6018" y="357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59" name="AutoShape 79"/>
                <p:cNvSpPr>
                  <a:spLocks noChangeArrowheads="1"/>
                </p:cNvSpPr>
                <p:nvPr/>
              </p:nvSpPr>
              <p:spPr bwMode="auto">
                <a:xfrm>
                  <a:off x="5885" y="36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60" name="AutoShape 80"/>
                <p:cNvSpPr>
                  <a:spLocks noChangeArrowheads="1"/>
                </p:cNvSpPr>
                <p:nvPr/>
              </p:nvSpPr>
              <p:spPr bwMode="auto">
                <a:xfrm>
                  <a:off x="4830" y="362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61" name="AutoShape 81"/>
                <p:cNvSpPr>
                  <a:spLocks noChangeArrowheads="1"/>
                </p:cNvSpPr>
                <p:nvPr/>
              </p:nvSpPr>
              <p:spPr bwMode="auto">
                <a:xfrm>
                  <a:off x="5669" y="3449"/>
                  <a:ext cx="125" cy="101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62" name="AutoShape 82"/>
                <p:cNvSpPr>
                  <a:spLocks noChangeArrowheads="1"/>
                </p:cNvSpPr>
                <p:nvPr/>
              </p:nvSpPr>
              <p:spPr bwMode="auto">
                <a:xfrm>
                  <a:off x="5284" y="36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63" name="AutoShape 83"/>
                <p:cNvSpPr>
                  <a:spLocks noChangeArrowheads="1"/>
                </p:cNvSpPr>
                <p:nvPr/>
              </p:nvSpPr>
              <p:spPr bwMode="auto">
                <a:xfrm>
                  <a:off x="6018" y="3449"/>
                  <a:ext cx="125" cy="101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64" name="AutoShape 84"/>
                <p:cNvSpPr>
                  <a:spLocks noChangeArrowheads="1"/>
                </p:cNvSpPr>
                <p:nvPr/>
              </p:nvSpPr>
              <p:spPr bwMode="auto">
                <a:xfrm>
                  <a:off x="4961" y="3441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65" name="AutoShape 85"/>
                <p:cNvSpPr>
                  <a:spLocks noChangeArrowheads="1"/>
                </p:cNvSpPr>
                <p:nvPr/>
              </p:nvSpPr>
              <p:spPr bwMode="auto">
                <a:xfrm>
                  <a:off x="4978" y="3641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66" name="AutoShape 86"/>
                <p:cNvSpPr>
                  <a:spLocks noChangeArrowheads="1"/>
                </p:cNvSpPr>
                <p:nvPr/>
              </p:nvSpPr>
              <p:spPr bwMode="auto">
                <a:xfrm>
                  <a:off x="5337" y="3420"/>
                  <a:ext cx="124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67" name="AutoShape 87"/>
                <p:cNvSpPr>
                  <a:spLocks noChangeArrowheads="1"/>
                </p:cNvSpPr>
                <p:nvPr/>
              </p:nvSpPr>
              <p:spPr bwMode="auto">
                <a:xfrm>
                  <a:off x="6176" y="34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68" name="AutoShape 88"/>
                <p:cNvSpPr>
                  <a:spLocks noChangeArrowheads="1"/>
                </p:cNvSpPr>
                <p:nvPr/>
              </p:nvSpPr>
              <p:spPr bwMode="auto">
                <a:xfrm>
                  <a:off x="5710" y="36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69" name="AutoShape 89"/>
                <p:cNvSpPr>
                  <a:spLocks noChangeArrowheads="1"/>
                </p:cNvSpPr>
                <p:nvPr/>
              </p:nvSpPr>
              <p:spPr bwMode="auto">
                <a:xfrm>
                  <a:off x="456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70" name="AutoShape 90"/>
                <p:cNvSpPr>
                  <a:spLocks noChangeArrowheads="1"/>
                </p:cNvSpPr>
                <p:nvPr/>
              </p:nvSpPr>
              <p:spPr bwMode="auto">
                <a:xfrm>
                  <a:off x="4580" y="350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71" name="AutoShape 91"/>
                <p:cNvSpPr>
                  <a:spLocks noChangeArrowheads="1"/>
                </p:cNvSpPr>
                <p:nvPr/>
              </p:nvSpPr>
              <p:spPr bwMode="auto">
                <a:xfrm>
                  <a:off x="615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72" name="AutoShape 92"/>
                <p:cNvSpPr>
                  <a:spLocks noChangeArrowheads="1"/>
                </p:cNvSpPr>
                <p:nvPr/>
              </p:nvSpPr>
              <p:spPr bwMode="auto">
                <a:xfrm>
                  <a:off x="5580" y="367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73" name="AutoShape 93"/>
                <p:cNvSpPr>
                  <a:spLocks noChangeArrowheads="1"/>
                </p:cNvSpPr>
                <p:nvPr/>
              </p:nvSpPr>
              <p:spPr bwMode="auto">
                <a:xfrm>
                  <a:off x="515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74" name="AutoShape 94"/>
                <p:cNvSpPr>
                  <a:spLocks noChangeArrowheads="1"/>
                </p:cNvSpPr>
                <p:nvPr/>
              </p:nvSpPr>
              <p:spPr bwMode="auto">
                <a:xfrm>
                  <a:off x="6300" y="362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75" name="AutoShape 95"/>
                <p:cNvSpPr>
                  <a:spLocks noChangeArrowheads="1"/>
                </p:cNvSpPr>
                <p:nvPr/>
              </p:nvSpPr>
              <p:spPr bwMode="auto">
                <a:xfrm>
                  <a:off x="6328" y="349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26176" name="Group 96"/>
              <p:cNvGrpSpPr>
                <a:grpSpLocks/>
              </p:cNvGrpSpPr>
              <p:nvPr/>
            </p:nvGrpSpPr>
            <p:grpSpPr bwMode="auto">
              <a:xfrm>
                <a:off x="5817" y="2830"/>
                <a:ext cx="666" cy="124"/>
                <a:chOff x="4560" y="3420"/>
                <a:chExt cx="1893" cy="356"/>
              </a:xfrm>
            </p:grpSpPr>
            <p:sp>
              <p:nvSpPr>
                <p:cNvPr id="1326177" name="AutoShape 97"/>
                <p:cNvSpPr>
                  <a:spLocks noChangeArrowheads="1"/>
                </p:cNvSpPr>
                <p:nvPr/>
              </p:nvSpPr>
              <p:spPr bwMode="auto">
                <a:xfrm>
                  <a:off x="4716" y="34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78" name="AutoShape 98"/>
                <p:cNvSpPr>
                  <a:spLocks noChangeArrowheads="1"/>
                </p:cNvSpPr>
                <p:nvPr/>
              </p:nvSpPr>
              <p:spPr bwMode="auto">
                <a:xfrm>
                  <a:off x="4873" y="352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79" name="AutoShape 99"/>
                <p:cNvSpPr>
                  <a:spLocks noChangeArrowheads="1"/>
                </p:cNvSpPr>
                <p:nvPr/>
              </p:nvSpPr>
              <p:spPr bwMode="auto">
                <a:xfrm>
                  <a:off x="4690" y="35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80" name="AutoShape 100"/>
                <p:cNvSpPr>
                  <a:spLocks noChangeArrowheads="1"/>
                </p:cNvSpPr>
                <p:nvPr/>
              </p:nvSpPr>
              <p:spPr bwMode="auto">
                <a:xfrm>
                  <a:off x="5109" y="34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81" name="AutoShape 101"/>
                <p:cNvSpPr>
                  <a:spLocks noChangeArrowheads="1"/>
                </p:cNvSpPr>
                <p:nvPr/>
              </p:nvSpPr>
              <p:spPr bwMode="auto">
                <a:xfrm>
                  <a:off x="5267" y="3513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82" name="AutoShape 102"/>
                <p:cNvSpPr>
                  <a:spLocks noChangeArrowheads="1"/>
                </p:cNvSpPr>
                <p:nvPr/>
              </p:nvSpPr>
              <p:spPr bwMode="auto">
                <a:xfrm>
                  <a:off x="5083" y="357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83" name="AutoShape 103"/>
                <p:cNvSpPr>
                  <a:spLocks noChangeArrowheads="1"/>
                </p:cNvSpPr>
                <p:nvPr/>
              </p:nvSpPr>
              <p:spPr bwMode="auto">
                <a:xfrm>
                  <a:off x="5468" y="347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84" name="AutoShape 104"/>
                <p:cNvSpPr>
                  <a:spLocks noChangeArrowheads="1"/>
                </p:cNvSpPr>
                <p:nvPr/>
              </p:nvSpPr>
              <p:spPr bwMode="auto">
                <a:xfrm>
                  <a:off x="5585" y="3563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85" name="AutoShape 105"/>
                <p:cNvSpPr>
                  <a:spLocks noChangeArrowheads="1"/>
                </p:cNvSpPr>
                <p:nvPr/>
              </p:nvSpPr>
              <p:spPr bwMode="auto">
                <a:xfrm>
                  <a:off x="5441" y="36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86" name="AutoShape 106"/>
                <p:cNvSpPr>
                  <a:spLocks noChangeArrowheads="1"/>
                </p:cNvSpPr>
                <p:nvPr/>
              </p:nvSpPr>
              <p:spPr bwMode="auto">
                <a:xfrm>
                  <a:off x="5861" y="34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87" name="AutoShape 107"/>
                <p:cNvSpPr>
                  <a:spLocks noChangeArrowheads="1"/>
                </p:cNvSpPr>
                <p:nvPr/>
              </p:nvSpPr>
              <p:spPr bwMode="auto">
                <a:xfrm>
                  <a:off x="6018" y="357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88" name="AutoShape 108"/>
                <p:cNvSpPr>
                  <a:spLocks noChangeArrowheads="1"/>
                </p:cNvSpPr>
                <p:nvPr/>
              </p:nvSpPr>
              <p:spPr bwMode="auto">
                <a:xfrm>
                  <a:off x="5885" y="36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89" name="AutoShape 109"/>
                <p:cNvSpPr>
                  <a:spLocks noChangeArrowheads="1"/>
                </p:cNvSpPr>
                <p:nvPr/>
              </p:nvSpPr>
              <p:spPr bwMode="auto">
                <a:xfrm>
                  <a:off x="4830" y="362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90" name="AutoShape 110"/>
                <p:cNvSpPr>
                  <a:spLocks noChangeArrowheads="1"/>
                </p:cNvSpPr>
                <p:nvPr/>
              </p:nvSpPr>
              <p:spPr bwMode="auto">
                <a:xfrm>
                  <a:off x="5669" y="3449"/>
                  <a:ext cx="125" cy="101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91" name="AutoShape 111"/>
                <p:cNvSpPr>
                  <a:spLocks noChangeArrowheads="1"/>
                </p:cNvSpPr>
                <p:nvPr/>
              </p:nvSpPr>
              <p:spPr bwMode="auto">
                <a:xfrm>
                  <a:off x="5284" y="36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92" name="AutoShape 112"/>
                <p:cNvSpPr>
                  <a:spLocks noChangeArrowheads="1"/>
                </p:cNvSpPr>
                <p:nvPr/>
              </p:nvSpPr>
              <p:spPr bwMode="auto">
                <a:xfrm>
                  <a:off x="6018" y="3449"/>
                  <a:ext cx="125" cy="101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93" name="AutoShape 113"/>
                <p:cNvSpPr>
                  <a:spLocks noChangeArrowheads="1"/>
                </p:cNvSpPr>
                <p:nvPr/>
              </p:nvSpPr>
              <p:spPr bwMode="auto">
                <a:xfrm>
                  <a:off x="4961" y="3441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94" name="AutoShape 114"/>
                <p:cNvSpPr>
                  <a:spLocks noChangeArrowheads="1"/>
                </p:cNvSpPr>
                <p:nvPr/>
              </p:nvSpPr>
              <p:spPr bwMode="auto">
                <a:xfrm>
                  <a:off x="4978" y="3641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95" name="AutoShape 115"/>
                <p:cNvSpPr>
                  <a:spLocks noChangeArrowheads="1"/>
                </p:cNvSpPr>
                <p:nvPr/>
              </p:nvSpPr>
              <p:spPr bwMode="auto">
                <a:xfrm>
                  <a:off x="5337" y="3420"/>
                  <a:ext cx="124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96" name="AutoShape 116"/>
                <p:cNvSpPr>
                  <a:spLocks noChangeArrowheads="1"/>
                </p:cNvSpPr>
                <p:nvPr/>
              </p:nvSpPr>
              <p:spPr bwMode="auto">
                <a:xfrm>
                  <a:off x="6176" y="34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97" name="AutoShape 117"/>
                <p:cNvSpPr>
                  <a:spLocks noChangeArrowheads="1"/>
                </p:cNvSpPr>
                <p:nvPr/>
              </p:nvSpPr>
              <p:spPr bwMode="auto">
                <a:xfrm>
                  <a:off x="5710" y="36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98" name="AutoShape 118"/>
                <p:cNvSpPr>
                  <a:spLocks noChangeArrowheads="1"/>
                </p:cNvSpPr>
                <p:nvPr/>
              </p:nvSpPr>
              <p:spPr bwMode="auto">
                <a:xfrm>
                  <a:off x="456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199" name="AutoShape 119"/>
                <p:cNvSpPr>
                  <a:spLocks noChangeArrowheads="1"/>
                </p:cNvSpPr>
                <p:nvPr/>
              </p:nvSpPr>
              <p:spPr bwMode="auto">
                <a:xfrm>
                  <a:off x="4580" y="350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00" name="AutoShape 120"/>
                <p:cNvSpPr>
                  <a:spLocks noChangeArrowheads="1"/>
                </p:cNvSpPr>
                <p:nvPr/>
              </p:nvSpPr>
              <p:spPr bwMode="auto">
                <a:xfrm>
                  <a:off x="615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01" name="AutoShape 121"/>
                <p:cNvSpPr>
                  <a:spLocks noChangeArrowheads="1"/>
                </p:cNvSpPr>
                <p:nvPr/>
              </p:nvSpPr>
              <p:spPr bwMode="auto">
                <a:xfrm>
                  <a:off x="5580" y="367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02" name="AutoShape 122"/>
                <p:cNvSpPr>
                  <a:spLocks noChangeArrowheads="1"/>
                </p:cNvSpPr>
                <p:nvPr/>
              </p:nvSpPr>
              <p:spPr bwMode="auto">
                <a:xfrm>
                  <a:off x="515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03" name="AutoShape 123"/>
                <p:cNvSpPr>
                  <a:spLocks noChangeArrowheads="1"/>
                </p:cNvSpPr>
                <p:nvPr/>
              </p:nvSpPr>
              <p:spPr bwMode="auto">
                <a:xfrm>
                  <a:off x="6300" y="362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04" name="AutoShape 124"/>
                <p:cNvSpPr>
                  <a:spLocks noChangeArrowheads="1"/>
                </p:cNvSpPr>
                <p:nvPr/>
              </p:nvSpPr>
              <p:spPr bwMode="auto">
                <a:xfrm>
                  <a:off x="6328" y="349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26205" name="Group 125"/>
              <p:cNvGrpSpPr>
                <a:grpSpLocks/>
              </p:cNvGrpSpPr>
              <p:nvPr/>
            </p:nvGrpSpPr>
            <p:grpSpPr bwMode="auto">
              <a:xfrm>
                <a:off x="5150" y="2709"/>
                <a:ext cx="666" cy="133"/>
                <a:chOff x="4560" y="3420"/>
                <a:chExt cx="1893" cy="356"/>
              </a:xfrm>
            </p:grpSpPr>
            <p:sp>
              <p:nvSpPr>
                <p:cNvPr id="1326206" name="AutoShape 126"/>
                <p:cNvSpPr>
                  <a:spLocks noChangeArrowheads="1"/>
                </p:cNvSpPr>
                <p:nvPr/>
              </p:nvSpPr>
              <p:spPr bwMode="auto">
                <a:xfrm>
                  <a:off x="4716" y="34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07" name="AutoShape 127"/>
                <p:cNvSpPr>
                  <a:spLocks noChangeArrowheads="1"/>
                </p:cNvSpPr>
                <p:nvPr/>
              </p:nvSpPr>
              <p:spPr bwMode="auto">
                <a:xfrm>
                  <a:off x="4873" y="352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08" name="AutoShape 128"/>
                <p:cNvSpPr>
                  <a:spLocks noChangeArrowheads="1"/>
                </p:cNvSpPr>
                <p:nvPr/>
              </p:nvSpPr>
              <p:spPr bwMode="auto">
                <a:xfrm>
                  <a:off x="4690" y="35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09" name="AutoShape 129"/>
                <p:cNvSpPr>
                  <a:spLocks noChangeArrowheads="1"/>
                </p:cNvSpPr>
                <p:nvPr/>
              </p:nvSpPr>
              <p:spPr bwMode="auto">
                <a:xfrm>
                  <a:off x="5109" y="34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10" name="AutoShape 130"/>
                <p:cNvSpPr>
                  <a:spLocks noChangeArrowheads="1"/>
                </p:cNvSpPr>
                <p:nvPr/>
              </p:nvSpPr>
              <p:spPr bwMode="auto">
                <a:xfrm>
                  <a:off x="5267" y="3513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11" name="AutoShape 131"/>
                <p:cNvSpPr>
                  <a:spLocks noChangeArrowheads="1"/>
                </p:cNvSpPr>
                <p:nvPr/>
              </p:nvSpPr>
              <p:spPr bwMode="auto">
                <a:xfrm>
                  <a:off x="5083" y="357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12" name="AutoShape 132"/>
                <p:cNvSpPr>
                  <a:spLocks noChangeArrowheads="1"/>
                </p:cNvSpPr>
                <p:nvPr/>
              </p:nvSpPr>
              <p:spPr bwMode="auto">
                <a:xfrm>
                  <a:off x="5468" y="347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13" name="AutoShape 133"/>
                <p:cNvSpPr>
                  <a:spLocks noChangeArrowheads="1"/>
                </p:cNvSpPr>
                <p:nvPr/>
              </p:nvSpPr>
              <p:spPr bwMode="auto">
                <a:xfrm>
                  <a:off x="5585" y="3563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14" name="AutoShape 134"/>
                <p:cNvSpPr>
                  <a:spLocks noChangeArrowheads="1"/>
                </p:cNvSpPr>
                <p:nvPr/>
              </p:nvSpPr>
              <p:spPr bwMode="auto">
                <a:xfrm>
                  <a:off x="5441" y="36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15" name="AutoShape 135"/>
                <p:cNvSpPr>
                  <a:spLocks noChangeArrowheads="1"/>
                </p:cNvSpPr>
                <p:nvPr/>
              </p:nvSpPr>
              <p:spPr bwMode="auto">
                <a:xfrm>
                  <a:off x="5861" y="34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16" name="AutoShape 136"/>
                <p:cNvSpPr>
                  <a:spLocks noChangeArrowheads="1"/>
                </p:cNvSpPr>
                <p:nvPr/>
              </p:nvSpPr>
              <p:spPr bwMode="auto">
                <a:xfrm>
                  <a:off x="6018" y="357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17" name="AutoShape 137"/>
                <p:cNvSpPr>
                  <a:spLocks noChangeArrowheads="1"/>
                </p:cNvSpPr>
                <p:nvPr/>
              </p:nvSpPr>
              <p:spPr bwMode="auto">
                <a:xfrm>
                  <a:off x="5885" y="36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18" name="AutoShape 138"/>
                <p:cNvSpPr>
                  <a:spLocks noChangeArrowheads="1"/>
                </p:cNvSpPr>
                <p:nvPr/>
              </p:nvSpPr>
              <p:spPr bwMode="auto">
                <a:xfrm>
                  <a:off x="4830" y="362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19" name="AutoShape 139"/>
                <p:cNvSpPr>
                  <a:spLocks noChangeArrowheads="1"/>
                </p:cNvSpPr>
                <p:nvPr/>
              </p:nvSpPr>
              <p:spPr bwMode="auto">
                <a:xfrm>
                  <a:off x="5669" y="3449"/>
                  <a:ext cx="125" cy="101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20" name="AutoShape 140"/>
                <p:cNvSpPr>
                  <a:spLocks noChangeArrowheads="1"/>
                </p:cNvSpPr>
                <p:nvPr/>
              </p:nvSpPr>
              <p:spPr bwMode="auto">
                <a:xfrm>
                  <a:off x="5284" y="36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21" name="AutoShape 141"/>
                <p:cNvSpPr>
                  <a:spLocks noChangeArrowheads="1"/>
                </p:cNvSpPr>
                <p:nvPr/>
              </p:nvSpPr>
              <p:spPr bwMode="auto">
                <a:xfrm>
                  <a:off x="6018" y="3449"/>
                  <a:ext cx="125" cy="101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22" name="AutoShape 142"/>
                <p:cNvSpPr>
                  <a:spLocks noChangeArrowheads="1"/>
                </p:cNvSpPr>
                <p:nvPr/>
              </p:nvSpPr>
              <p:spPr bwMode="auto">
                <a:xfrm>
                  <a:off x="4961" y="3441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23" name="AutoShape 143"/>
                <p:cNvSpPr>
                  <a:spLocks noChangeArrowheads="1"/>
                </p:cNvSpPr>
                <p:nvPr/>
              </p:nvSpPr>
              <p:spPr bwMode="auto">
                <a:xfrm>
                  <a:off x="4978" y="3641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24" name="AutoShape 144"/>
                <p:cNvSpPr>
                  <a:spLocks noChangeArrowheads="1"/>
                </p:cNvSpPr>
                <p:nvPr/>
              </p:nvSpPr>
              <p:spPr bwMode="auto">
                <a:xfrm>
                  <a:off x="5337" y="3420"/>
                  <a:ext cx="124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25" name="AutoShape 145"/>
                <p:cNvSpPr>
                  <a:spLocks noChangeArrowheads="1"/>
                </p:cNvSpPr>
                <p:nvPr/>
              </p:nvSpPr>
              <p:spPr bwMode="auto">
                <a:xfrm>
                  <a:off x="6176" y="34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26" name="AutoShape 146"/>
                <p:cNvSpPr>
                  <a:spLocks noChangeArrowheads="1"/>
                </p:cNvSpPr>
                <p:nvPr/>
              </p:nvSpPr>
              <p:spPr bwMode="auto">
                <a:xfrm>
                  <a:off x="5710" y="36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27" name="AutoShape 147"/>
                <p:cNvSpPr>
                  <a:spLocks noChangeArrowheads="1"/>
                </p:cNvSpPr>
                <p:nvPr/>
              </p:nvSpPr>
              <p:spPr bwMode="auto">
                <a:xfrm>
                  <a:off x="456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28" name="AutoShape 148"/>
                <p:cNvSpPr>
                  <a:spLocks noChangeArrowheads="1"/>
                </p:cNvSpPr>
                <p:nvPr/>
              </p:nvSpPr>
              <p:spPr bwMode="auto">
                <a:xfrm>
                  <a:off x="4580" y="350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29" name="AutoShape 149"/>
                <p:cNvSpPr>
                  <a:spLocks noChangeArrowheads="1"/>
                </p:cNvSpPr>
                <p:nvPr/>
              </p:nvSpPr>
              <p:spPr bwMode="auto">
                <a:xfrm>
                  <a:off x="615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30" name="AutoShape 150"/>
                <p:cNvSpPr>
                  <a:spLocks noChangeArrowheads="1"/>
                </p:cNvSpPr>
                <p:nvPr/>
              </p:nvSpPr>
              <p:spPr bwMode="auto">
                <a:xfrm>
                  <a:off x="5580" y="367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31" name="AutoShape 151"/>
                <p:cNvSpPr>
                  <a:spLocks noChangeArrowheads="1"/>
                </p:cNvSpPr>
                <p:nvPr/>
              </p:nvSpPr>
              <p:spPr bwMode="auto">
                <a:xfrm>
                  <a:off x="515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32" name="AutoShape 152"/>
                <p:cNvSpPr>
                  <a:spLocks noChangeArrowheads="1"/>
                </p:cNvSpPr>
                <p:nvPr/>
              </p:nvSpPr>
              <p:spPr bwMode="auto">
                <a:xfrm>
                  <a:off x="6300" y="362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33" name="AutoShape 153"/>
                <p:cNvSpPr>
                  <a:spLocks noChangeArrowheads="1"/>
                </p:cNvSpPr>
                <p:nvPr/>
              </p:nvSpPr>
              <p:spPr bwMode="auto">
                <a:xfrm>
                  <a:off x="6328" y="349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26234" name="Group 154"/>
              <p:cNvGrpSpPr>
                <a:grpSpLocks/>
              </p:cNvGrpSpPr>
              <p:nvPr/>
            </p:nvGrpSpPr>
            <p:grpSpPr bwMode="auto">
              <a:xfrm>
                <a:off x="5819" y="2714"/>
                <a:ext cx="665" cy="124"/>
                <a:chOff x="4560" y="3420"/>
                <a:chExt cx="1893" cy="356"/>
              </a:xfrm>
            </p:grpSpPr>
            <p:sp>
              <p:nvSpPr>
                <p:cNvPr id="1326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4716" y="34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36" name="AutoShape 156"/>
                <p:cNvSpPr>
                  <a:spLocks noChangeArrowheads="1"/>
                </p:cNvSpPr>
                <p:nvPr/>
              </p:nvSpPr>
              <p:spPr bwMode="auto">
                <a:xfrm>
                  <a:off x="4873" y="352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37" name="AutoShape 157"/>
                <p:cNvSpPr>
                  <a:spLocks noChangeArrowheads="1"/>
                </p:cNvSpPr>
                <p:nvPr/>
              </p:nvSpPr>
              <p:spPr bwMode="auto">
                <a:xfrm>
                  <a:off x="4690" y="35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38" name="AutoShape 158"/>
                <p:cNvSpPr>
                  <a:spLocks noChangeArrowheads="1"/>
                </p:cNvSpPr>
                <p:nvPr/>
              </p:nvSpPr>
              <p:spPr bwMode="auto">
                <a:xfrm>
                  <a:off x="5109" y="34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39" name="AutoShape 159"/>
                <p:cNvSpPr>
                  <a:spLocks noChangeArrowheads="1"/>
                </p:cNvSpPr>
                <p:nvPr/>
              </p:nvSpPr>
              <p:spPr bwMode="auto">
                <a:xfrm>
                  <a:off x="5267" y="3513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40" name="AutoShape 160"/>
                <p:cNvSpPr>
                  <a:spLocks noChangeArrowheads="1"/>
                </p:cNvSpPr>
                <p:nvPr/>
              </p:nvSpPr>
              <p:spPr bwMode="auto">
                <a:xfrm>
                  <a:off x="5083" y="357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41" name="AutoShape 161"/>
                <p:cNvSpPr>
                  <a:spLocks noChangeArrowheads="1"/>
                </p:cNvSpPr>
                <p:nvPr/>
              </p:nvSpPr>
              <p:spPr bwMode="auto">
                <a:xfrm>
                  <a:off x="5468" y="347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42" name="AutoShape 162"/>
                <p:cNvSpPr>
                  <a:spLocks noChangeArrowheads="1"/>
                </p:cNvSpPr>
                <p:nvPr/>
              </p:nvSpPr>
              <p:spPr bwMode="auto">
                <a:xfrm>
                  <a:off x="5585" y="3563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43" name="AutoShape 163"/>
                <p:cNvSpPr>
                  <a:spLocks noChangeArrowheads="1"/>
                </p:cNvSpPr>
                <p:nvPr/>
              </p:nvSpPr>
              <p:spPr bwMode="auto">
                <a:xfrm>
                  <a:off x="5441" y="36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44" name="AutoShape 164"/>
                <p:cNvSpPr>
                  <a:spLocks noChangeArrowheads="1"/>
                </p:cNvSpPr>
                <p:nvPr/>
              </p:nvSpPr>
              <p:spPr bwMode="auto">
                <a:xfrm>
                  <a:off x="5861" y="34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45" name="AutoShape 165"/>
                <p:cNvSpPr>
                  <a:spLocks noChangeArrowheads="1"/>
                </p:cNvSpPr>
                <p:nvPr/>
              </p:nvSpPr>
              <p:spPr bwMode="auto">
                <a:xfrm>
                  <a:off x="6018" y="357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46" name="AutoShape 166"/>
                <p:cNvSpPr>
                  <a:spLocks noChangeArrowheads="1"/>
                </p:cNvSpPr>
                <p:nvPr/>
              </p:nvSpPr>
              <p:spPr bwMode="auto">
                <a:xfrm>
                  <a:off x="5885" y="36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47" name="AutoShape 167"/>
                <p:cNvSpPr>
                  <a:spLocks noChangeArrowheads="1"/>
                </p:cNvSpPr>
                <p:nvPr/>
              </p:nvSpPr>
              <p:spPr bwMode="auto">
                <a:xfrm>
                  <a:off x="4830" y="3627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48" name="AutoShape 168"/>
                <p:cNvSpPr>
                  <a:spLocks noChangeArrowheads="1"/>
                </p:cNvSpPr>
                <p:nvPr/>
              </p:nvSpPr>
              <p:spPr bwMode="auto">
                <a:xfrm>
                  <a:off x="5669" y="3449"/>
                  <a:ext cx="125" cy="101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49" name="AutoShape 169"/>
                <p:cNvSpPr>
                  <a:spLocks noChangeArrowheads="1"/>
                </p:cNvSpPr>
                <p:nvPr/>
              </p:nvSpPr>
              <p:spPr bwMode="auto">
                <a:xfrm>
                  <a:off x="5284" y="363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50" name="AutoShape 170"/>
                <p:cNvSpPr>
                  <a:spLocks noChangeArrowheads="1"/>
                </p:cNvSpPr>
                <p:nvPr/>
              </p:nvSpPr>
              <p:spPr bwMode="auto">
                <a:xfrm>
                  <a:off x="6018" y="3449"/>
                  <a:ext cx="125" cy="101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51" name="AutoShape 171"/>
                <p:cNvSpPr>
                  <a:spLocks noChangeArrowheads="1"/>
                </p:cNvSpPr>
                <p:nvPr/>
              </p:nvSpPr>
              <p:spPr bwMode="auto">
                <a:xfrm>
                  <a:off x="4961" y="3441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52" name="AutoShape 172"/>
                <p:cNvSpPr>
                  <a:spLocks noChangeArrowheads="1"/>
                </p:cNvSpPr>
                <p:nvPr/>
              </p:nvSpPr>
              <p:spPr bwMode="auto">
                <a:xfrm>
                  <a:off x="4978" y="3641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53" name="AutoShape 173"/>
                <p:cNvSpPr>
                  <a:spLocks noChangeArrowheads="1"/>
                </p:cNvSpPr>
                <p:nvPr/>
              </p:nvSpPr>
              <p:spPr bwMode="auto">
                <a:xfrm>
                  <a:off x="5337" y="3420"/>
                  <a:ext cx="124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54" name="AutoShape 174"/>
                <p:cNvSpPr>
                  <a:spLocks noChangeArrowheads="1"/>
                </p:cNvSpPr>
                <p:nvPr/>
              </p:nvSpPr>
              <p:spPr bwMode="auto">
                <a:xfrm>
                  <a:off x="6176" y="348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55" name="AutoShape 175"/>
                <p:cNvSpPr>
                  <a:spLocks noChangeArrowheads="1"/>
                </p:cNvSpPr>
                <p:nvPr/>
              </p:nvSpPr>
              <p:spPr bwMode="auto">
                <a:xfrm>
                  <a:off x="5710" y="3620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56" name="AutoShape 176"/>
                <p:cNvSpPr>
                  <a:spLocks noChangeArrowheads="1"/>
                </p:cNvSpPr>
                <p:nvPr/>
              </p:nvSpPr>
              <p:spPr bwMode="auto">
                <a:xfrm>
                  <a:off x="456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57" name="AutoShape 177"/>
                <p:cNvSpPr>
                  <a:spLocks noChangeArrowheads="1"/>
                </p:cNvSpPr>
                <p:nvPr/>
              </p:nvSpPr>
              <p:spPr bwMode="auto">
                <a:xfrm>
                  <a:off x="4580" y="350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58" name="AutoShape 178"/>
                <p:cNvSpPr>
                  <a:spLocks noChangeArrowheads="1"/>
                </p:cNvSpPr>
                <p:nvPr/>
              </p:nvSpPr>
              <p:spPr bwMode="auto">
                <a:xfrm>
                  <a:off x="615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59" name="AutoShape 179"/>
                <p:cNvSpPr>
                  <a:spLocks noChangeArrowheads="1"/>
                </p:cNvSpPr>
                <p:nvPr/>
              </p:nvSpPr>
              <p:spPr bwMode="auto">
                <a:xfrm>
                  <a:off x="5580" y="367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60" name="AutoShape 180"/>
                <p:cNvSpPr>
                  <a:spLocks noChangeArrowheads="1"/>
                </p:cNvSpPr>
                <p:nvPr/>
              </p:nvSpPr>
              <p:spPr bwMode="auto">
                <a:xfrm>
                  <a:off x="5150" y="366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61" name="AutoShape 181"/>
                <p:cNvSpPr>
                  <a:spLocks noChangeArrowheads="1"/>
                </p:cNvSpPr>
                <p:nvPr/>
              </p:nvSpPr>
              <p:spPr bwMode="auto">
                <a:xfrm>
                  <a:off x="6300" y="362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262" name="AutoShape 182"/>
                <p:cNvSpPr>
                  <a:spLocks noChangeArrowheads="1"/>
                </p:cNvSpPr>
                <p:nvPr/>
              </p:nvSpPr>
              <p:spPr bwMode="auto">
                <a:xfrm>
                  <a:off x="6328" y="3494"/>
                  <a:ext cx="125" cy="102"/>
                </a:xfrm>
                <a:prstGeom prst="flowChartConnector">
                  <a:avLst/>
                </a:prstGeom>
                <a:solidFill>
                  <a:srgbClr val="FFFFFF">
                    <a:alpha val="73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26263" name="Group 183"/>
              <p:cNvGrpSpPr>
                <a:grpSpLocks/>
              </p:cNvGrpSpPr>
              <p:nvPr/>
            </p:nvGrpSpPr>
            <p:grpSpPr bwMode="auto">
              <a:xfrm>
                <a:off x="5158" y="2590"/>
                <a:ext cx="1333" cy="129"/>
                <a:chOff x="5630" y="2670"/>
                <a:chExt cx="1333" cy="129"/>
              </a:xfrm>
            </p:grpSpPr>
            <p:grpSp>
              <p:nvGrpSpPr>
                <p:cNvPr id="1326264" name="Group 184"/>
                <p:cNvGrpSpPr>
                  <a:grpSpLocks/>
                </p:cNvGrpSpPr>
                <p:nvPr/>
              </p:nvGrpSpPr>
              <p:grpSpPr bwMode="auto">
                <a:xfrm>
                  <a:off x="5630" y="2675"/>
                  <a:ext cx="666" cy="124"/>
                  <a:chOff x="4560" y="3420"/>
                  <a:chExt cx="1893" cy="356"/>
                </a:xfrm>
              </p:grpSpPr>
              <p:sp>
                <p:nvSpPr>
                  <p:cNvPr id="1326265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34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66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4873" y="352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67" name="AutoShape 187"/>
                  <p:cNvSpPr>
                    <a:spLocks noChangeArrowheads="1"/>
                  </p:cNvSpPr>
                  <p:nvPr/>
                </p:nvSpPr>
                <p:spPr bwMode="auto">
                  <a:xfrm>
                    <a:off x="4690" y="35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68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34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69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3513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70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5083" y="357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71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5468" y="347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72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5585" y="3563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73" name="AutoShape 193"/>
                  <p:cNvSpPr>
                    <a:spLocks noChangeArrowheads="1"/>
                  </p:cNvSpPr>
                  <p:nvPr/>
                </p:nvSpPr>
                <p:spPr bwMode="auto">
                  <a:xfrm>
                    <a:off x="5441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74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5861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75" name="AutoShape 195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57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76" name="AutoShape 196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77" name="AutoShape 197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62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78" name="AutoShape 198"/>
                  <p:cNvSpPr>
                    <a:spLocks noChangeArrowheads="1"/>
                  </p:cNvSpPr>
                  <p:nvPr/>
                </p:nvSpPr>
                <p:spPr bwMode="auto">
                  <a:xfrm>
                    <a:off x="5669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79" name="AutoShape 199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80" name="AutoShape 200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81" name="AutoShape 201"/>
                  <p:cNvSpPr>
                    <a:spLocks noChangeArrowheads="1"/>
                  </p:cNvSpPr>
                  <p:nvPr/>
                </p:nvSpPr>
                <p:spPr bwMode="auto">
                  <a:xfrm>
                    <a:off x="4961" y="3441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82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3641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83" name="AutoShape 203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3420"/>
                    <a:ext cx="124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84" name="AutoShape 204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85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5710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86" name="AutoShape 206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87" name="AutoShape 207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50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88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6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89" name="AutoShape 209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367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90" name="AutoShape 210"/>
                  <p:cNvSpPr>
                    <a:spLocks noChangeArrowheads="1"/>
                  </p:cNvSpPr>
                  <p:nvPr/>
                </p:nvSpPr>
                <p:spPr bwMode="auto">
                  <a:xfrm>
                    <a:off x="5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91" name="AutoShape 211"/>
                  <p:cNvSpPr>
                    <a:spLocks noChangeArrowheads="1"/>
                  </p:cNvSpPr>
                  <p:nvPr/>
                </p:nvSpPr>
                <p:spPr bwMode="auto">
                  <a:xfrm>
                    <a:off x="6300" y="362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92" name="AutoShape 212"/>
                  <p:cNvSpPr>
                    <a:spLocks noChangeArrowheads="1"/>
                  </p:cNvSpPr>
                  <p:nvPr/>
                </p:nvSpPr>
                <p:spPr bwMode="auto">
                  <a:xfrm>
                    <a:off x="6328" y="349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6293" name="Group 213"/>
                <p:cNvGrpSpPr>
                  <a:grpSpLocks/>
                </p:cNvGrpSpPr>
                <p:nvPr/>
              </p:nvGrpSpPr>
              <p:grpSpPr bwMode="auto">
                <a:xfrm>
                  <a:off x="6297" y="2670"/>
                  <a:ext cx="666" cy="124"/>
                  <a:chOff x="4560" y="3420"/>
                  <a:chExt cx="1893" cy="356"/>
                </a:xfrm>
              </p:grpSpPr>
              <p:sp>
                <p:nvSpPr>
                  <p:cNvPr id="1326294" name="AutoShape 214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34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95" name="AutoShape 215"/>
                  <p:cNvSpPr>
                    <a:spLocks noChangeArrowheads="1"/>
                  </p:cNvSpPr>
                  <p:nvPr/>
                </p:nvSpPr>
                <p:spPr bwMode="auto">
                  <a:xfrm>
                    <a:off x="4873" y="352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96" name="AutoShape 216"/>
                  <p:cNvSpPr>
                    <a:spLocks noChangeArrowheads="1"/>
                  </p:cNvSpPr>
                  <p:nvPr/>
                </p:nvSpPr>
                <p:spPr bwMode="auto">
                  <a:xfrm>
                    <a:off x="4690" y="35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97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34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98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3513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299" name="AutoShape 219"/>
                  <p:cNvSpPr>
                    <a:spLocks noChangeArrowheads="1"/>
                  </p:cNvSpPr>
                  <p:nvPr/>
                </p:nvSpPr>
                <p:spPr bwMode="auto">
                  <a:xfrm>
                    <a:off x="5083" y="357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00" name="AutoShape 220"/>
                  <p:cNvSpPr>
                    <a:spLocks noChangeArrowheads="1"/>
                  </p:cNvSpPr>
                  <p:nvPr/>
                </p:nvSpPr>
                <p:spPr bwMode="auto">
                  <a:xfrm>
                    <a:off x="5468" y="347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01" name="AutoShape 221"/>
                  <p:cNvSpPr>
                    <a:spLocks noChangeArrowheads="1"/>
                  </p:cNvSpPr>
                  <p:nvPr/>
                </p:nvSpPr>
                <p:spPr bwMode="auto">
                  <a:xfrm>
                    <a:off x="5585" y="3563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02" name="AutoShape 222"/>
                  <p:cNvSpPr>
                    <a:spLocks noChangeArrowheads="1"/>
                  </p:cNvSpPr>
                  <p:nvPr/>
                </p:nvSpPr>
                <p:spPr bwMode="auto">
                  <a:xfrm>
                    <a:off x="5441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03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5861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04" name="AutoShape 224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57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05" name="AutoShape 22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06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62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07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5669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08" name="AutoShape 228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09" name="AutoShape 229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10" name="AutoShape 230"/>
                  <p:cNvSpPr>
                    <a:spLocks noChangeArrowheads="1"/>
                  </p:cNvSpPr>
                  <p:nvPr/>
                </p:nvSpPr>
                <p:spPr bwMode="auto">
                  <a:xfrm>
                    <a:off x="4961" y="3441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11" name="AutoShape 231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3641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12" name="AutoShape 232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3420"/>
                    <a:ext cx="124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13" name="AutoShape 233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14" name="AutoShape 234"/>
                  <p:cNvSpPr>
                    <a:spLocks noChangeArrowheads="1"/>
                  </p:cNvSpPr>
                  <p:nvPr/>
                </p:nvSpPr>
                <p:spPr bwMode="auto">
                  <a:xfrm>
                    <a:off x="5710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15" name="AutoShape 235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16" name="AutoShape 236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50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17" name="AutoShape 237"/>
                  <p:cNvSpPr>
                    <a:spLocks noChangeArrowheads="1"/>
                  </p:cNvSpPr>
                  <p:nvPr/>
                </p:nvSpPr>
                <p:spPr bwMode="auto">
                  <a:xfrm>
                    <a:off x="6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18" name="AutoShape 238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367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19" name="AutoShape 239"/>
                  <p:cNvSpPr>
                    <a:spLocks noChangeArrowheads="1"/>
                  </p:cNvSpPr>
                  <p:nvPr/>
                </p:nvSpPr>
                <p:spPr bwMode="auto">
                  <a:xfrm>
                    <a:off x="5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20" name="AutoShape 240"/>
                  <p:cNvSpPr>
                    <a:spLocks noChangeArrowheads="1"/>
                  </p:cNvSpPr>
                  <p:nvPr/>
                </p:nvSpPr>
                <p:spPr bwMode="auto">
                  <a:xfrm>
                    <a:off x="6300" y="362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21" name="AutoShape 241"/>
                  <p:cNvSpPr>
                    <a:spLocks noChangeArrowheads="1"/>
                  </p:cNvSpPr>
                  <p:nvPr/>
                </p:nvSpPr>
                <p:spPr bwMode="auto">
                  <a:xfrm>
                    <a:off x="6328" y="349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26322" name="Group 242"/>
              <p:cNvGrpSpPr>
                <a:grpSpLocks/>
              </p:cNvGrpSpPr>
              <p:nvPr/>
            </p:nvGrpSpPr>
            <p:grpSpPr bwMode="auto">
              <a:xfrm>
                <a:off x="5158" y="2470"/>
                <a:ext cx="1333" cy="129"/>
                <a:chOff x="5630" y="2670"/>
                <a:chExt cx="1333" cy="129"/>
              </a:xfrm>
            </p:grpSpPr>
            <p:grpSp>
              <p:nvGrpSpPr>
                <p:cNvPr id="1326323" name="Group 243"/>
                <p:cNvGrpSpPr>
                  <a:grpSpLocks/>
                </p:cNvGrpSpPr>
                <p:nvPr/>
              </p:nvGrpSpPr>
              <p:grpSpPr bwMode="auto">
                <a:xfrm>
                  <a:off x="5630" y="2675"/>
                  <a:ext cx="666" cy="124"/>
                  <a:chOff x="4560" y="3420"/>
                  <a:chExt cx="1893" cy="356"/>
                </a:xfrm>
              </p:grpSpPr>
              <p:sp>
                <p:nvSpPr>
                  <p:cNvPr id="1326324" name="AutoShape 244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34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25" name="AutoShape 245"/>
                  <p:cNvSpPr>
                    <a:spLocks noChangeArrowheads="1"/>
                  </p:cNvSpPr>
                  <p:nvPr/>
                </p:nvSpPr>
                <p:spPr bwMode="auto">
                  <a:xfrm>
                    <a:off x="4873" y="352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26" name="AutoShape 246"/>
                  <p:cNvSpPr>
                    <a:spLocks noChangeArrowheads="1"/>
                  </p:cNvSpPr>
                  <p:nvPr/>
                </p:nvSpPr>
                <p:spPr bwMode="auto">
                  <a:xfrm>
                    <a:off x="4690" y="35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27" name="AutoShape 247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34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28" name="AutoShape 248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3513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29" name="AutoShape 249"/>
                  <p:cNvSpPr>
                    <a:spLocks noChangeArrowheads="1"/>
                  </p:cNvSpPr>
                  <p:nvPr/>
                </p:nvSpPr>
                <p:spPr bwMode="auto">
                  <a:xfrm>
                    <a:off x="5083" y="357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30" name="AutoShape 250"/>
                  <p:cNvSpPr>
                    <a:spLocks noChangeArrowheads="1"/>
                  </p:cNvSpPr>
                  <p:nvPr/>
                </p:nvSpPr>
                <p:spPr bwMode="auto">
                  <a:xfrm>
                    <a:off x="5468" y="347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31" name="AutoShape 251"/>
                  <p:cNvSpPr>
                    <a:spLocks noChangeArrowheads="1"/>
                  </p:cNvSpPr>
                  <p:nvPr/>
                </p:nvSpPr>
                <p:spPr bwMode="auto">
                  <a:xfrm>
                    <a:off x="5585" y="3563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32" name="AutoShape 252"/>
                  <p:cNvSpPr>
                    <a:spLocks noChangeArrowheads="1"/>
                  </p:cNvSpPr>
                  <p:nvPr/>
                </p:nvSpPr>
                <p:spPr bwMode="auto">
                  <a:xfrm>
                    <a:off x="5441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33" name="AutoShape 253"/>
                  <p:cNvSpPr>
                    <a:spLocks noChangeArrowheads="1"/>
                  </p:cNvSpPr>
                  <p:nvPr/>
                </p:nvSpPr>
                <p:spPr bwMode="auto">
                  <a:xfrm>
                    <a:off x="5861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34" name="AutoShape 254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57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35" name="AutoShape 25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36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62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37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5669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38" name="AutoShape 258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39" name="AutoShape 259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4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4961" y="3441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4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3641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42" name="AutoShape 262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3420"/>
                    <a:ext cx="124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43" name="AutoShape 263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44" name="AutoShape 264"/>
                  <p:cNvSpPr>
                    <a:spLocks noChangeArrowheads="1"/>
                  </p:cNvSpPr>
                  <p:nvPr/>
                </p:nvSpPr>
                <p:spPr bwMode="auto">
                  <a:xfrm>
                    <a:off x="5710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45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46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50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47" name="AutoShape 267"/>
                  <p:cNvSpPr>
                    <a:spLocks noChangeArrowheads="1"/>
                  </p:cNvSpPr>
                  <p:nvPr/>
                </p:nvSpPr>
                <p:spPr bwMode="auto">
                  <a:xfrm>
                    <a:off x="6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48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367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49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5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50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00" y="362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51" name="AutoShape 271"/>
                  <p:cNvSpPr>
                    <a:spLocks noChangeArrowheads="1"/>
                  </p:cNvSpPr>
                  <p:nvPr/>
                </p:nvSpPr>
                <p:spPr bwMode="auto">
                  <a:xfrm>
                    <a:off x="6328" y="349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6352" name="Group 272"/>
                <p:cNvGrpSpPr>
                  <a:grpSpLocks/>
                </p:cNvGrpSpPr>
                <p:nvPr/>
              </p:nvGrpSpPr>
              <p:grpSpPr bwMode="auto">
                <a:xfrm>
                  <a:off x="6297" y="2670"/>
                  <a:ext cx="666" cy="124"/>
                  <a:chOff x="4560" y="3420"/>
                  <a:chExt cx="1893" cy="356"/>
                </a:xfrm>
              </p:grpSpPr>
              <p:sp>
                <p:nvSpPr>
                  <p:cNvPr id="1326353" name="AutoShape 273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34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54" name="AutoShape 274"/>
                  <p:cNvSpPr>
                    <a:spLocks noChangeArrowheads="1"/>
                  </p:cNvSpPr>
                  <p:nvPr/>
                </p:nvSpPr>
                <p:spPr bwMode="auto">
                  <a:xfrm>
                    <a:off x="4873" y="352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55" name="AutoShape 275"/>
                  <p:cNvSpPr>
                    <a:spLocks noChangeArrowheads="1"/>
                  </p:cNvSpPr>
                  <p:nvPr/>
                </p:nvSpPr>
                <p:spPr bwMode="auto">
                  <a:xfrm>
                    <a:off x="4690" y="35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56" name="AutoShape 276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34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57" name="AutoShape 277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3513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58" name="AutoShape 278"/>
                  <p:cNvSpPr>
                    <a:spLocks noChangeArrowheads="1"/>
                  </p:cNvSpPr>
                  <p:nvPr/>
                </p:nvSpPr>
                <p:spPr bwMode="auto">
                  <a:xfrm>
                    <a:off x="5083" y="357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59" name="AutoShape 279"/>
                  <p:cNvSpPr>
                    <a:spLocks noChangeArrowheads="1"/>
                  </p:cNvSpPr>
                  <p:nvPr/>
                </p:nvSpPr>
                <p:spPr bwMode="auto">
                  <a:xfrm>
                    <a:off x="5468" y="347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60" name="AutoShape 280"/>
                  <p:cNvSpPr>
                    <a:spLocks noChangeArrowheads="1"/>
                  </p:cNvSpPr>
                  <p:nvPr/>
                </p:nvSpPr>
                <p:spPr bwMode="auto">
                  <a:xfrm>
                    <a:off x="5585" y="3563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61" name="AutoShape 281"/>
                  <p:cNvSpPr>
                    <a:spLocks noChangeArrowheads="1"/>
                  </p:cNvSpPr>
                  <p:nvPr/>
                </p:nvSpPr>
                <p:spPr bwMode="auto">
                  <a:xfrm>
                    <a:off x="5441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62" name="AutoShape 282"/>
                  <p:cNvSpPr>
                    <a:spLocks noChangeArrowheads="1"/>
                  </p:cNvSpPr>
                  <p:nvPr/>
                </p:nvSpPr>
                <p:spPr bwMode="auto">
                  <a:xfrm>
                    <a:off x="5861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63" name="AutoShape 283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57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64" name="AutoShape 284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65" name="AutoShape 285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627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66" name="AutoShape 286"/>
                  <p:cNvSpPr>
                    <a:spLocks noChangeArrowheads="1"/>
                  </p:cNvSpPr>
                  <p:nvPr/>
                </p:nvSpPr>
                <p:spPr bwMode="auto">
                  <a:xfrm>
                    <a:off x="5669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67" name="AutoShape 287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363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68" name="AutoShape 288"/>
                  <p:cNvSpPr>
                    <a:spLocks noChangeArrowheads="1"/>
                  </p:cNvSpPr>
                  <p:nvPr/>
                </p:nvSpPr>
                <p:spPr bwMode="auto">
                  <a:xfrm>
                    <a:off x="6018" y="3449"/>
                    <a:ext cx="125" cy="101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69" name="AutoShape 289"/>
                  <p:cNvSpPr>
                    <a:spLocks noChangeArrowheads="1"/>
                  </p:cNvSpPr>
                  <p:nvPr/>
                </p:nvSpPr>
                <p:spPr bwMode="auto">
                  <a:xfrm>
                    <a:off x="4961" y="3441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70" name="AutoShape 290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3641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71" name="AutoShape 291"/>
                  <p:cNvSpPr>
                    <a:spLocks noChangeArrowheads="1"/>
                  </p:cNvSpPr>
                  <p:nvPr/>
                </p:nvSpPr>
                <p:spPr bwMode="auto">
                  <a:xfrm>
                    <a:off x="5337" y="3420"/>
                    <a:ext cx="124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72" name="AutoShape 292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348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73" name="AutoShape 293"/>
                  <p:cNvSpPr>
                    <a:spLocks noChangeArrowheads="1"/>
                  </p:cNvSpPr>
                  <p:nvPr/>
                </p:nvSpPr>
                <p:spPr bwMode="auto">
                  <a:xfrm>
                    <a:off x="5710" y="3620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74" name="AutoShape 294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75" name="AutoShape 295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50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76" name="AutoShape 296"/>
                  <p:cNvSpPr>
                    <a:spLocks noChangeArrowheads="1"/>
                  </p:cNvSpPr>
                  <p:nvPr/>
                </p:nvSpPr>
                <p:spPr bwMode="auto">
                  <a:xfrm>
                    <a:off x="6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77" name="AutoShape 297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367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78" name="AutoShape 298"/>
                  <p:cNvSpPr>
                    <a:spLocks noChangeArrowheads="1"/>
                  </p:cNvSpPr>
                  <p:nvPr/>
                </p:nvSpPr>
                <p:spPr bwMode="auto">
                  <a:xfrm>
                    <a:off x="5150" y="366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79" name="AutoShape 299"/>
                  <p:cNvSpPr>
                    <a:spLocks noChangeArrowheads="1"/>
                  </p:cNvSpPr>
                  <p:nvPr/>
                </p:nvSpPr>
                <p:spPr bwMode="auto">
                  <a:xfrm>
                    <a:off x="6300" y="362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6380" name="AutoShape 300"/>
                  <p:cNvSpPr>
                    <a:spLocks noChangeArrowheads="1"/>
                  </p:cNvSpPr>
                  <p:nvPr/>
                </p:nvSpPr>
                <p:spPr bwMode="auto">
                  <a:xfrm>
                    <a:off x="6328" y="3494"/>
                    <a:ext cx="125" cy="102"/>
                  </a:xfrm>
                  <a:prstGeom prst="flowChartConnector">
                    <a:avLst/>
                  </a:prstGeom>
                  <a:solidFill>
                    <a:srgbClr val="FFFFFF">
                      <a:alpha val="73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326381" name="Text Box 301"/>
            <p:cNvSpPr txBox="1">
              <a:spLocks noChangeArrowheads="1"/>
            </p:cNvSpPr>
            <p:nvPr/>
          </p:nvSpPr>
          <p:spPr bwMode="auto">
            <a:xfrm>
              <a:off x="4596" y="2996"/>
              <a:ext cx="569" cy="5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cs typeface="Arial" pitchFamily="34" charset="0"/>
                </a:rPr>
                <a:t>L</a:t>
              </a:r>
              <a:r>
                <a:rPr lang="en-US" sz="1400" baseline="-25000">
                  <a:latin typeface="Times New Roman" pitchFamily="18" charset="0"/>
                  <a:cs typeface="Arial" pitchFamily="34" charset="0"/>
                </a:rPr>
                <a:t>z</a:t>
              </a:r>
              <a:r>
                <a:rPr lang="en-US" sz="1400" b="1" baseline="-25000">
                  <a:latin typeface="Times New Roman" pitchFamily="18" charset="0"/>
                  <a:cs typeface="Arial" pitchFamily="34" charset="0"/>
                </a:rPr>
                <a:t> 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5" name="Group 302"/>
          <p:cNvGrpSpPr>
            <a:grpSpLocks/>
          </p:cNvGrpSpPr>
          <p:nvPr/>
        </p:nvGrpSpPr>
        <p:grpSpPr bwMode="auto">
          <a:xfrm>
            <a:off x="5916177" y="3052212"/>
            <a:ext cx="4518025" cy="2970213"/>
            <a:chOff x="2195" y="1165"/>
            <a:chExt cx="7116" cy="4678"/>
          </a:xfrm>
        </p:grpSpPr>
        <p:sp>
          <p:nvSpPr>
            <p:cNvPr id="386" name="Text Box 303"/>
            <p:cNvSpPr txBox="1">
              <a:spLocks noChangeArrowheads="1"/>
            </p:cNvSpPr>
            <p:nvPr/>
          </p:nvSpPr>
          <p:spPr bwMode="auto">
            <a:xfrm>
              <a:off x="6948" y="3143"/>
              <a:ext cx="623" cy="5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latin typeface="Times New Roman" pitchFamily="18" charset="0"/>
                  <a:cs typeface="Arial" pitchFamily="34" charset="0"/>
                </a:rPr>
                <a:t>t</a:t>
              </a:r>
              <a:r>
                <a:rPr lang="en-US" sz="1400" baseline="-25000">
                  <a:latin typeface="Times New Roman" pitchFamily="18" charset="0"/>
                  <a:cs typeface="Arial" pitchFamily="34" charset="0"/>
                </a:rPr>
                <a:t>o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7" name="AutoShape 304"/>
            <p:cNvCxnSpPr>
              <a:cxnSpLocks noChangeShapeType="1"/>
            </p:cNvCxnSpPr>
            <p:nvPr/>
          </p:nvCxnSpPr>
          <p:spPr bwMode="auto">
            <a:xfrm>
              <a:off x="4052" y="3283"/>
              <a:ext cx="233" cy="341"/>
            </a:xfrm>
            <a:prstGeom prst="straightConnector1">
              <a:avLst/>
            </a:prstGeom>
            <a:noFill/>
            <a:ln w="25400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88" name="AutoShape 305"/>
            <p:cNvCxnSpPr>
              <a:cxnSpLocks noChangeShapeType="1"/>
            </p:cNvCxnSpPr>
            <p:nvPr/>
          </p:nvCxnSpPr>
          <p:spPr bwMode="auto">
            <a:xfrm>
              <a:off x="4217" y="3268"/>
              <a:ext cx="233" cy="341"/>
            </a:xfrm>
            <a:prstGeom prst="straightConnector1">
              <a:avLst/>
            </a:prstGeom>
            <a:noFill/>
            <a:ln w="25400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89" name="AutoShape 306"/>
            <p:cNvCxnSpPr>
              <a:cxnSpLocks noChangeShapeType="1"/>
            </p:cNvCxnSpPr>
            <p:nvPr/>
          </p:nvCxnSpPr>
          <p:spPr bwMode="auto">
            <a:xfrm>
              <a:off x="4412" y="3253"/>
              <a:ext cx="233" cy="341"/>
            </a:xfrm>
            <a:prstGeom prst="straightConnector1">
              <a:avLst/>
            </a:prstGeom>
            <a:noFill/>
            <a:ln w="25400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90" name="AutoShape 307"/>
            <p:cNvCxnSpPr>
              <a:cxnSpLocks noChangeShapeType="1"/>
            </p:cNvCxnSpPr>
            <p:nvPr/>
          </p:nvCxnSpPr>
          <p:spPr bwMode="auto">
            <a:xfrm>
              <a:off x="4592" y="3253"/>
              <a:ext cx="233" cy="341"/>
            </a:xfrm>
            <a:prstGeom prst="straightConnector1">
              <a:avLst/>
            </a:prstGeom>
            <a:noFill/>
            <a:ln w="25400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sp>
          <p:nvSpPr>
            <p:cNvPr id="391" name="Text Box 308"/>
            <p:cNvSpPr txBox="1">
              <a:spLocks noChangeArrowheads="1"/>
            </p:cNvSpPr>
            <p:nvPr/>
          </p:nvSpPr>
          <p:spPr bwMode="auto">
            <a:xfrm>
              <a:off x="4853" y="2661"/>
              <a:ext cx="1268" cy="6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b="1" baseline="-2500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3 </a:t>
              </a:r>
              <a:r>
                <a:rPr lang="ru-RU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</a:t>
              </a:r>
              <a:r>
                <a:rPr lang="en-US" b="1" baseline="-2500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3</a:t>
              </a:r>
              <a:r>
                <a:rPr lang="en-US" b="1" baseline="3000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c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Text Box 309"/>
            <p:cNvSpPr txBox="1">
              <a:spLocks noChangeArrowheads="1"/>
            </p:cNvSpPr>
            <p:nvPr/>
          </p:nvSpPr>
          <p:spPr bwMode="auto">
            <a:xfrm>
              <a:off x="8591" y="1165"/>
              <a:ext cx="72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>
                  <a:latin typeface="Calibri" pitchFamily="34" charset="0"/>
                  <a:cs typeface="Arial" pitchFamily="34" charset="0"/>
                </a:rPr>
                <a:t>|3</a:t>
              </a:r>
              <a:r>
                <a:rPr lang="ru-RU" sz="160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</a:t>
              </a:r>
              <a:r>
                <a:rPr lang="en-US" sz="1600">
                  <a:latin typeface="Calibri" pitchFamily="34" charset="0"/>
                  <a:cs typeface="Arial" pitchFamily="34" charset="0"/>
                </a:rPr>
                <a:t>&gt;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Text Box 310"/>
            <p:cNvSpPr txBox="1">
              <a:spLocks noChangeArrowheads="1"/>
            </p:cNvSpPr>
            <p:nvPr/>
          </p:nvSpPr>
          <p:spPr bwMode="auto">
            <a:xfrm>
              <a:off x="4866" y="1531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en-US" sz="1600"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100" baseline="-25000">
                  <a:latin typeface="Times New Roman" pitchFamily="18" charset="0"/>
                  <a:cs typeface="Arial" pitchFamily="34" charset="0"/>
                </a:rPr>
                <a:t>0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Text Box 311"/>
            <p:cNvSpPr txBox="1">
              <a:spLocks noChangeArrowheads="1"/>
            </p:cNvSpPr>
            <p:nvPr/>
          </p:nvSpPr>
          <p:spPr bwMode="auto">
            <a:xfrm>
              <a:off x="8588" y="4368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>
                  <a:latin typeface="Calibri" pitchFamily="34" charset="0"/>
                  <a:cs typeface="Arial" pitchFamily="34" charset="0"/>
                </a:rPr>
                <a:t>|2</a:t>
              </a:r>
              <a:r>
                <a:rPr lang="ru-RU" sz="160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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Text Box 312"/>
            <p:cNvSpPr txBox="1">
              <a:spLocks noChangeArrowheads="1"/>
            </p:cNvSpPr>
            <p:nvPr/>
          </p:nvSpPr>
          <p:spPr bwMode="auto">
            <a:xfrm>
              <a:off x="8591" y="5303"/>
              <a:ext cx="72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>
                  <a:latin typeface="Calibri" pitchFamily="34" charset="0"/>
                  <a:cs typeface="Arial" pitchFamily="34" charset="0"/>
                </a:rPr>
                <a:t>|1</a:t>
              </a:r>
              <a:r>
                <a:rPr lang="ru-RU" sz="160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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313"/>
            <p:cNvSpPr>
              <a:spLocks/>
            </p:cNvSpPr>
            <p:nvPr/>
          </p:nvSpPr>
          <p:spPr bwMode="auto">
            <a:xfrm>
              <a:off x="4798" y="1437"/>
              <a:ext cx="1" cy="77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967"/>
                </a:cxn>
              </a:cxnLst>
              <a:rect l="0" t="0" r="r" b="b"/>
              <a:pathLst>
                <a:path w="12" h="967">
                  <a:moveTo>
                    <a:pt x="12" y="0"/>
                  </a:moveTo>
                  <a:lnTo>
                    <a:pt x="0" y="9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314"/>
            <p:cNvSpPr>
              <a:spLocks/>
            </p:cNvSpPr>
            <p:nvPr/>
          </p:nvSpPr>
          <p:spPr bwMode="auto">
            <a:xfrm>
              <a:off x="3308" y="2642"/>
              <a:ext cx="1079" cy="2880"/>
            </a:xfrm>
            <a:custGeom>
              <a:avLst/>
              <a:gdLst/>
              <a:ahLst/>
              <a:cxnLst>
                <a:cxn ang="0">
                  <a:pos x="0" y="3569"/>
                </a:cxn>
                <a:cxn ang="0">
                  <a:pos x="1880" y="0"/>
                </a:cxn>
              </a:cxnLst>
              <a:rect l="0" t="0" r="r" b="b"/>
              <a:pathLst>
                <a:path w="1880" h="3569">
                  <a:moveTo>
                    <a:pt x="0" y="3569"/>
                  </a:moveTo>
                  <a:lnTo>
                    <a:pt x="188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Line 315"/>
            <p:cNvSpPr>
              <a:spLocks noChangeShapeType="1"/>
            </p:cNvSpPr>
            <p:nvPr/>
          </p:nvSpPr>
          <p:spPr bwMode="auto">
            <a:xfrm>
              <a:off x="4348" y="4673"/>
              <a:ext cx="409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Line 316"/>
            <p:cNvSpPr>
              <a:spLocks noChangeShapeType="1"/>
            </p:cNvSpPr>
            <p:nvPr/>
          </p:nvSpPr>
          <p:spPr bwMode="auto">
            <a:xfrm flipV="1">
              <a:off x="4509" y="2197"/>
              <a:ext cx="6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Line 317"/>
            <p:cNvSpPr>
              <a:spLocks noChangeShapeType="1"/>
            </p:cNvSpPr>
            <p:nvPr/>
          </p:nvSpPr>
          <p:spPr bwMode="auto">
            <a:xfrm flipV="1">
              <a:off x="2450" y="1437"/>
              <a:ext cx="6053" cy="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Text Box 318"/>
            <p:cNvSpPr txBox="1">
              <a:spLocks noChangeArrowheads="1"/>
            </p:cNvSpPr>
            <p:nvPr/>
          </p:nvSpPr>
          <p:spPr bwMode="auto">
            <a:xfrm>
              <a:off x="7830" y="3141"/>
              <a:ext cx="421" cy="5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latin typeface="Times New Roman" pitchFamily="18" charset="0"/>
                  <a:cs typeface="Arial" pitchFamily="34" charset="0"/>
                </a:rPr>
                <a:t>t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319"/>
            <p:cNvSpPr>
              <a:spLocks/>
            </p:cNvSpPr>
            <p:nvPr/>
          </p:nvSpPr>
          <p:spPr bwMode="auto">
            <a:xfrm>
              <a:off x="6734" y="3034"/>
              <a:ext cx="14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29" y="11"/>
                </a:cxn>
              </a:cxnLst>
              <a:rect l="0" t="0" r="r" b="b"/>
              <a:pathLst>
                <a:path w="2729" h="11">
                  <a:moveTo>
                    <a:pt x="0" y="0"/>
                  </a:moveTo>
                  <a:lnTo>
                    <a:pt x="2729" y="11"/>
                  </a:lnTo>
                </a:path>
              </a:pathLst>
            </a:custGeom>
            <a:noFill/>
            <a:ln w="1079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320"/>
            <p:cNvSpPr>
              <a:spLocks/>
            </p:cNvSpPr>
            <p:nvPr/>
          </p:nvSpPr>
          <p:spPr bwMode="auto">
            <a:xfrm flipH="1">
              <a:off x="7566" y="2425"/>
              <a:ext cx="164" cy="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133"/>
                </a:cxn>
              </a:cxnLst>
              <a:rect l="0" t="0" r="r" b="b"/>
              <a:pathLst>
                <a:path w="144" h="133">
                  <a:moveTo>
                    <a:pt x="0" y="0"/>
                  </a:moveTo>
                  <a:lnTo>
                    <a:pt x="144" y="13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Rectangle 321"/>
            <p:cNvSpPr>
              <a:spLocks noChangeArrowheads="1"/>
            </p:cNvSpPr>
            <p:nvPr/>
          </p:nvSpPr>
          <p:spPr bwMode="auto">
            <a:xfrm>
              <a:off x="6525" y="1849"/>
              <a:ext cx="1804" cy="17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Text Box 322"/>
            <p:cNvSpPr txBox="1">
              <a:spLocks noChangeArrowheads="1"/>
            </p:cNvSpPr>
            <p:nvPr/>
          </p:nvSpPr>
          <p:spPr bwMode="auto">
            <a:xfrm>
              <a:off x="6593" y="1998"/>
              <a:ext cx="66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b="1">
                  <a:solidFill>
                    <a:srgbClr val="0066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400" b="1" baseline="-2500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2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Text Box 323"/>
            <p:cNvSpPr txBox="1">
              <a:spLocks noChangeArrowheads="1"/>
            </p:cNvSpPr>
            <p:nvPr/>
          </p:nvSpPr>
          <p:spPr bwMode="auto">
            <a:xfrm>
              <a:off x="7475" y="2013"/>
              <a:ext cx="65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100" b="1" baseline="-2500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3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Line 324"/>
            <p:cNvSpPr>
              <a:spLocks noChangeShapeType="1"/>
            </p:cNvSpPr>
            <p:nvPr/>
          </p:nvSpPr>
          <p:spPr bwMode="auto">
            <a:xfrm>
              <a:off x="4342" y="4575"/>
              <a:ext cx="409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Line 325"/>
            <p:cNvSpPr>
              <a:spLocks noChangeShapeType="1"/>
            </p:cNvSpPr>
            <p:nvPr/>
          </p:nvSpPr>
          <p:spPr bwMode="auto">
            <a:xfrm>
              <a:off x="4347" y="4776"/>
              <a:ext cx="409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09" name="Group 326"/>
            <p:cNvGrpSpPr>
              <a:grpSpLocks/>
            </p:cNvGrpSpPr>
            <p:nvPr/>
          </p:nvGrpSpPr>
          <p:grpSpPr bwMode="auto">
            <a:xfrm>
              <a:off x="4858" y="4593"/>
              <a:ext cx="1932" cy="152"/>
              <a:chOff x="2072" y="11176"/>
              <a:chExt cx="1932" cy="152"/>
            </a:xfrm>
          </p:grpSpPr>
          <p:sp>
            <p:nvSpPr>
              <p:cNvPr id="454" name="AutoShape 327"/>
              <p:cNvSpPr>
                <a:spLocks noChangeArrowheads="1"/>
              </p:cNvSpPr>
              <p:nvPr/>
            </p:nvSpPr>
            <p:spPr bwMode="auto">
              <a:xfrm>
                <a:off x="2072" y="11176"/>
                <a:ext cx="192" cy="14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AutoShape 328"/>
              <p:cNvSpPr>
                <a:spLocks noChangeArrowheads="1"/>
              </p:cNvSpPr>
              <p:nvPr/>
            </p:nvSpPr>
            <p:spPr bwMode="auto">
              <a:xfrm>
                <a:off x="2264" y="11176"/>
                <a:ext cx="192" cy="14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AutoShape 329"/>
              <p:cNvSpPr>
                <a:spLocks noChangeArrowheads="1"/>
              </p:cNvSpPr>
              <p:nvPr/>
            </p:nvSpPr>
            <p:spPr bwMode="auto">
              <a:xfrm>
                <a:off x="2456" y="11176"/>
                <a:ext cx="192" cy="14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AutoShape 330"/>
              <p:cNvSpPr>
                <a:spLocks noChangeArrowheads="1"/>
              </p:cNvSpPr>
              <p:nvPr/>
            </p:nvSpPr>
            <p:spPr bwMode="auto">
              <a:xfrm>
                <a:off x="2648" y="11176"/>
                <a:ext cx="193" cy="14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AutoShape 331"/>
              <p:cNvSpPr>
                <a:spLocks noChangeArrowheads="1"/>
              </p:cNvSpPr>
              <p:nvPr/>
            </p:nvSpPr>
            <p:spPr bwMode="auto">
              <a:xfrm>
                <a:off x="3225" y="11184"/>
                <a:ext cx="192" cy="14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AutoShape 332"/>
              <p:cNvSpPr>
                <a:spLocks noChangeArrowheads="1"/>
              </p:cNvSpPr>
              <p:nvPr/>
            </p:nvSpPr>
            <p:spPr bwMode="auto">
              <a:xfrm>
                <a:off x="3417" y="11184"/>
                <a:ext cx="192" cy="14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AutoShape 333"/>
              <p:cNvSpPr>
                <a:spLocks noChangeArrowheads="1"/>
              </p:cNvSpPr>
              <p:nvPr/>
            </p:nvSpPr>
            <p:spPr bwMode="auto">
              <a:xfrm>
                <a:off x="3033" y="11176"/>
                <a:ext cx="192" cy="14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AutoShape 334"/>
              <p:cNvSpPr>
                <a:spLocks noChangeArrowheads="1"/>
              </p:cNvSpPr>
              <p:nvPr/>
            </p:nvSpPr>
            <p:spPr bwMode="auto">
              <a:xfrm>
                <a:off x="3620" y="11184"/>
                <a:ext cx="192" cy="14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AutoShape 335"/>
              <p:cNvSpPr>
                <a:spLocks noChangeArrowheads="1"/>
              </p:cNvSpPr>
              <p:nvPr/>
            </p:nvSpPr>
            <p:spPr bwMode="auto">
              <a:xfrm>
                <a:off x="3812" y="11184"/>
                <a:ext cx="192" cy="144"/>
              </a:xfrm>
              <a:prstGeom prst="flowChartConnector">
                <a:avLst/>
              </a:prstGeom>
              <a:solidFill>
                <a:srgbClr val="C0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0" name="Text Box 336"/>
            <p:cNvSpPr txBox="1">
              <a:spLocks noChangeArrowheads="1"/>
            </p:cNvSpPr>
            <p:nvPr/>
          </p:nvSpPr>
          <p:spPr bwMode="auto">
            <a:xfrm>
              <a:off x="2852" y="2639"/>
              <a:ext cx="1268" cy="6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b="1">
                  <a:solidFill>
                    <a:srgbClr val="0066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b="1" baseline="-2500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2 </a:t>
              </a:r>
              <a:r>
                <a:rPr lang="ru-RU" b="1">
                  <a:solidFill>
                    <a:srgbClr val="0066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</a:t>
              </a:r>
              <a:r>
                <a:rPr lang="en-US" b="1" baseline="-2500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2</a:t>
              </a:r>
              <a:r>
                <a:rPr lang="en-US" b="1" baseline="3000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c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Line 337"/>
            <p:cNvSpPr>
              <a:spLocks noChangeShapeType="1"/>
            </p:cNvSpPr>
            <p:nvPr/>
          </p:nvSpPr>
          <p:spPr bwMode="auto">
            <a:xfrm flipV="1">
              <a:off x="3298" y="2624"/>
              <a:ext cx="22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338"/>
            <p:cNvSpPr>
              <a:spLocks/>
            </p:cNvSpPr>
            <p:nvPr/>
          </p:nvSpPr>
          <p:spPr bwMode="auto">
            <a:xfrm flipH="1">
              <a:off x="3911" y="1440"/>
              <a:ext cx="1" cy="11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967"/>
                </a:cxn>
              </a:cxnLst>
              <a:rect l="0" t="0" r="r" b="b"/>
              <a:pathLst>
                <a:path w="12" h="967">
                  <a:moveTo>
                    <a:pt x="12" y="0"/>
                  </a:moveTo>
                  <a:lnTo>
                    <a:pt x="0" y="9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Text Box 339"/>
            <p:cNvSpPr txBox="1">
              <a:spLocks noChangeArrowheads="1"/>
            </p:cNvSpPr>
            <p:nvPr/>
          </p:nvSpPr>
          <p:spPr bwMode="auto">
            <a:xfrm>
              <a:off x="3247" y="1551"/>
              <a:ext cx="90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en-US" sz="1600"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100" baseline="-25000">
                  <a:latin typeface="Calibri" pitchFamily="34" charset="0"/>
                  <a:cs typeface="Arial" pitchFamily="34" charset="0"/>
                </a:rPr>
                <a:t>0,2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340"/>
            <p:cNvSpPr>
              <a:spLocks/>
            </p:cNvSpPr>
            <p:nvPr/>
          </p:nvSpPr>
          <p:spPr bwMode="auto">
            <a:xfrm>
              <a:off x="4909" y="3677"/>
              <a:ext cx="622" cy="904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341"/>
            <p:cNvSpPr>
              <a:spLocks/>
            </p:cNvSpPr>
            <p:nvPr/>
          </p:nvSpPr>
          <p:spPr bwMode="auto">
            <a:xfrm>
              <a:off x="4714" y="3657"/>
              <a:ext cx="622" cy="904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342"/>
            <p:cNvSpPr>
              <a:spLocks/>
            </p:cNvSpPr>
            <p:nvPr/>
          </p:nvSpPr>
          <p:spPr bwMode="auto">
            <a:xfrm>
              <a:off x="4534" y="3687"/>
              <a:ext cx="622" cy="904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343"/>
            <p:cNvSpPr>
              <a:spLocks/>
            </p:cNvSpPr>
            <p:nvPr/>
          </p:nvSpPr>
          <p:spPr bwMode="auto">
            <a:xfrm>
              <a:off x="4339" y="3687"/>
              <a:ext cx="622" cy="904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344"/>
            <p:cNvSpPr>
              <a:spLocks/>
            </p:cNvSpPr>
            <p:nvPr/>
          </p:nvSpPr>
          <p:spPr bwMode="auto">
            <a:xfrm>
              <a:off x="6004" y="3672"/>
              <a:ext cx="622" cy="904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345"/>
            <p:cNvSpPr>
              <a:spLocks/>
            </p:cNvSpPr>
            <p:nvPr/>
          </p:nvSpPr>
          <p:spPr bwMode="auto">
            <a:xfrm>
              <a:off x="5829" y="3682"/>
              <a:ext cx="622" cy="904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346"/>
            <p:cNvSpPr>
              <a:spLocks/>
            </p:cNvSpPr>
            <p:nvPr/>
          </p:nvSpPr>
          <p:spPr bwMode="auto">
            <a:xfrm>
              <a:off x="5659" y="3702"/>
              <a:ext cx="622" cy="904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47"/>
            <p:cNvSpPr>
              <a:spLocks/>
            </p:cNvSpPr>
            <p:nvPr/>
          </p:nvSpPr>
          <p:spPr bwMode="auto">
            <a:xfrm>
              <a:off x="5474" y="3702"/>
              <a:ext cx="622" cy="904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48"/>
            <p:cNvSpPr>
              <a:spLocks/>
            </p:cNvSpPr>
            <p:nvPr/>
          </p:nvSpPr>
          <p:spPr bwMode="auto">
            <a:xfrm>
              <a:off x="4612" y="2662"/>
              <a:ext cx="1279" cy="1914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23" name="AutoShape 349"/>
            <p:cNvCxnSpPr>
              <a:cxnSpLocks noChangeShapeType="1"/>
            </p:cNvCxnSpPr>
            <p:nvPr/>
          </p:nvCxnSpPr>
          <p:spPr bwMode="auto">
            <a:xfrm>
              <a:off x="5207" y="3313"/>
              <a:ext cx="233" cy="341"/>
            </a:xfrm>
            <a:prstGeom prst="straightConnector1">
              <a:avLst/>
            </a:prstGeom>
            <a:noFill/>
            <a:ln w="25400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24" name="AutoShape 350"/>
            <p:cNvCxnSpPr>
              <a:cxnSpLocks noChangeShapeType="1"/>
            </p:cNvCxnSpPr>
            <p:nvPr/>
          </p:nvCxnSpPr>
          <p:spPr bwMode="auto">
            <a:xfrm>
              <a:off x="5372" y="3298"/>
              <a:ext cx="233" cy="341"/>
            </a:xfrm>
            <a:prstGeom prst="straightConnector1">
              <a:avLst/>
            </a:prstGeom>
            <a:noFill/>
            <a:ln w="25400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25" name="AutoShape 351"/>
            <p:cNvCxnSpPr>
              <a:cxnSpLocks noChangeShapeType="1"/>
            </p:cNvCxnSpPr>
            <p:nvPr/>
          </p:nvCxnSpPr>
          <p:spPr bwMode="auto">
            <a:xfrm>
              <a:off x="5567" y="3283"/>
              <a:ext cx="233" cy="341"/>
            </a:xfrm>
            <a:prstGeom prst="straightConnector1">
              <a:avLst/>
            </a:prstGeom>
            <a:noFill/>
            <a:ln w="25400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26" name="AutoShape 352"/>
            <p:cNvCxnSpPr>
              <a:cxnSpLocks noChangeShapeType="1"/>
            </p:cNvCxnSpPr>
            <p:nvPr/>
          </p:nvCxnSpPr>
          <p:spPr bwMode="auto">
            <a:xfrm>
              <a:off x="5747" y="3283"/>
              <a:ext cx="233" cy="341"/>
            </a:xfrm>
            <a:prstGeom prst="straightConnector1">
              <a:avLst/>
            </a:prstGeom>
            <a:noFill/>
            <a:ln w="25400">
              <a:solidFill>
                <a:srgbClr val="FF0066"/>
              </a:solidFill>
              <a:prstDash val="sysDot"/>
              <a:round/>
              <a:headEnd/>
              <a:tailEnd/>
            </a:ln>
          </p:spPr>
        </p:cxnSp>
        <p:sp>
          <p:nvSpPr>
            <p:cNvPr id="427" name="Freeform 353"/>
            <p:cNvSpPr>
              <a:spLocks/>
            </p:cNvSpPr>
            <p:nvPr/>
          </p:nvSpPr>
          <p:spPr bwMode="auto">
            <a:xfrm flipV="1">
              <a:off x="3505" y="2662"/>
              <a:ext cx="1110" cy="2963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Freeform 354"/>
            <p:cNvSpPr>
              <a:spLocks/>
            </p:cNvSpPr>
            <p:nvPr/>
          </p:nvSpPr>
          <p:spPr bwMode="auto">
            <a:xfrm>
              <a:off x="4406" y="2662"/>
              <a:ext cx="1339" cy="2011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 type="none" w="sm" len="lg"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355"/>
            <p:cNvSpPr>
              <a:spLocks/>
            </p:cNvSpPr>
            <p:nvPr/>
          </p:nvSpPr>
          <p:spPr bwMode="auto">
            <a:xfrm flipV="1">
              <a:off x="3775" y="5171"/>
              <a:ext cx="137" cy="409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30" name="AutoShape 356"/>
            <p:cNvCxnSpPr>
              <a:cxnSpLocks noChangeShapeType="1"/>
            </p:cNvCxnSpPr>
            <p:nvPr/>
          </p:nvCxnSpPr>
          <p:spPr bwMode="auto">
            <a:xfrm flipH="1">
              <a:off x="3931" y="4923"/>
              <a:ext cx="72" cy="203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prstDash val="sysDot"/>
              <a:round/>
              <a:headEnd/>
              <a:tailEnd/>
            </a:ln>
          </p:spPr>
        </p:cxnSp>
        <p:sp>
          <p:nvSpPr>
            <p:cNvPr id="431" name="Freeform 357"/>
            <p:cNvSpPr>
              <a:spLocks/>
            </p:cNvSpPr>
            <p:nvPr/>
          </p:nvSpPr>
          <p:spPr bwMode="auto">
            <a:xfrm flipV="1">
              <a:off x="3985" y="5186"/>
              <a:ext cx="137" cy="409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32" name="AutoShape 358"/>
            <p:cNvCxnSpPr>
              <a:cxnSpLocks noChangeShapeType="1"/>
            </p:cNvCxnSpPr>
            <p:nvPr/>
          </p:nvCxnSpPr>
          <p:spPr bwMode="auto">
            <a:xfrm flipH="1">
              <a:off x="4141" y="4938"/>
              <a:ext cx="72" cy="203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prstDash val="sysDot"/>
              <a:round/>
              <a:headEnd/>
              <a:tailEnd/>
            </a:ln>
          </p:spPr>
        </p:cxnSp>
        <p:sp>
          <p:nvSpPr>
            <p:cNvPr id="433" name="Freeform 359"/>
            <p:cNvSpPr>
              <a:spLocks/>
            </p:cNvSpPr>
            <p:nvPr/>
          </p:nvSpPr>
          <p:spPr bwMode="auto">
            <a:xfrm flipV="1">
              <a:off x="4195" y="5216"/>
              <a:ext cx="137" cy="409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34" name="AutoShape 360"/>
            <p:cNvCxnSpPr>
              <a:cxnSpLocks noChangeShapeType="1"/>
            </p:cNvCxnSpPr>
            <p:nvPr/>
          </p:nvCxnSpPr>
          <p:spPr bwMode="auto">
            <a:xfrm flipH="1">
              <a:off x="4351" y="4968"/>
              <a:ext cx="72" cy="203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prstDash val="sysDot"/>
              <a:round/>
              <a:headEnd/>
              <a:tailEnd/>
            </a:ln>
          </p:spPr>
        </p:cxnSp>
        <p:sp>
          <p:nvSpPr>
            <p:cNvPr id="435" name="Freeform 361"/>
            <p:cNvSpPr>
              <a:spLocks/>
            </p:cNvSpPr>
            <p:nvPr/>
          </p:nvSpPr>
          <p:spPr bwMode="auto">
            <a:xfrm flipV="1">
              <a:off x="4435" y="5201"/>
              <a:ext cx="137" cy="409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36" name="AutoShape 362"/>
            <p:cNvCxnSpPr>
              <a:cxnSpLocks noChangeShapeType="1"/>
            </p:cNvCxnSpPr>
            <p:nvPr/>
          </p:nvCxnSpPr>
          <p:spPr bwMode="auto">
            <a:xfrm flipH="1">
              <a:off x="4591" y="4953"/>
              <a:ext cx="72" cy="203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prstDash val="sysDot"/>
              <a:round/>
              <a:headEnd/>
              <a:tailEnd/>
            </a:ln>
          </p:spPr>
        </p:cxnSp>
        <p:sp>
          <p:nvSpPr>
            <p:cNvPr id="437" name="Freeform 363"/>
            <p:cNvSpPr>
              <a:spLocks/>
            </p:cNvSpPr>
            <p:nvPr/>
          </p:nvSpPr>
          <p:spPr bwMode="auto">
            <a:xfrm flipV="1">
              <a:off x="4660" y="5201"/>
              <a:ext cx="137" cy="409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38" name="AutoShape 364"/>
            <p:cNvCxnSpPr>
              <a:cxnSpLocks noChangeShapeType="1"/>
            </p:cNvCxnSpPr>
            <p:nvPr/>
          </p:nvCxnSpPr>
          <p:spPr bwMode="auto">
            <a:xfrm flipH="1">
              <a:off x="4816" y="4953"/>
              <a:ext cx="72" cy="203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prstDash val="sysDot"/>
              <a:round/>
              <a:headEnd/>
              <a:tailEnd/>
            </a:ln>
          </p:spPr>
        </p:cxnSp>
        <p:sp>
          <p:nvSpPr>
            <p:cNvPr id="439" name="Freeform 365"/>
            <p:cNvSpPr>
              <a:spLocks/>
            </p:cNvSpPr>
            <p:nvPr/>
          </p:nvSpPr>
          <p:spPr bwMode="auto">
            <a:xfrm flipV="1">
              <a:off x="2395" y="5171"/>
              <a:ext cx="137" cy="409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40" name="AutoShape 366"/>
            <p:cNvCxnSpPr>
              <a:cxnSpLocks noChangeShapeType="1"/>
            </p:cNvCxnSpPr>
            <p:nvPr/>
          </p:nvCxnSpPr>
          <p:spPr bwMode="auto">
            <a:xfrm flipH="1">
              <a:off x="2551" y="4923"/>
              <a:ext cx="72" cy="203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prstDash val="sysDot"/>
              <a:round/>
              <a:headEnd/>
              <a:tailEnd/>
            </a:ln>
          </p:spPr>
        </p:cxnSp>
        <p:sp>
          <p:nvSpPr>
            <p:cNvPr id="441" name="Freeform 367"/>
            <p:cNvSpPr>
              <a:spLocks/>
            </p:cNvSpPr>
            <p:nvPr/>
          </p:nvSpPr>
          <p:spPr bwMode="auto">
            <a:xfrm flipV="1">
              <a:off x="2620" y="5156"/>
              <a:ext cx="137" cy="409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42" name="AutoShape 368"/>
            <p:cNvCxnSpPr>
              <a:cxnSpLocks noChangeShapeType="1"/>
            </p:cNvCxnSpPr>
            <p:nvPr/>
          </p:nvCxnSpPr>
          <p:spPr bwMode="auto">
            <a:xfrm flipH="1">
              <a:off x="2776" y="4908"/>
              <a:ext cx="72" cy="203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prstDash val="sysDot"/>
              <a:round/>
              <a:headEnd/>
              <a:tailEnd/>
            </a:ln>
          </p:spPr>
        </p:cxnSp>
        <p:sp>
          <p:nvSpPr>
            <p:cNvPr id="443" name="Freeform 369"/>
            <p:cNvSpPr>
              <a:spLocks/>
            </p:cNvSpPr>
            <p:nvPr/>
          </p:nvSpPr>
          <p:spPr bwMode="auto">
            <a:xfrm flipV="1">
              <a:off x="2830" y="5186"/>
              <a:ext cx="137" cy="409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44" name="AutoShape 370"/>
            <p:cNvCxnSpPr>
              <a:cxnSpLocks noChangeShapeType="1"/>
            </p:cNvCxnSpPr>
            <p:nvPr/>
          </p:nvCxnSpPr>
          <p:spPr bwMode="auto">
            <a:xfrm flipH="1">
              <a:off x="2986" y="4938"/>
              <a:ext cx="72" cy="203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prstDash val="sysDot"/>
              <a:round/>
              <a:headEnd/>
              <a:tailEnd/>
            </a:ln>
          </p:spPr>
        </p:cxnSp>
        <p:sp>
          <p:nvSpPr>
            <p:cNvPr id="445" name="Freeform 371"/>
            <p:cNvSpPr>
              <a:spLocks/>
            </p:cNvSpPr>
            <p:nvPr/>
          </p:nvSpPr>
          <p:spPr bwMode="auto">
            <a:xfrm flipV="1">
              <a:off x="3070" y="5171"/>
              <a:ext cx="137" cy="409"/>
            </a:xfrm>
            <a:custGeom>
              <a:avLst/>
              <a:gdLst/>
              <a:ahLst/>
              <a:cxnLst>
                <a:cxn ang="0">
                  <a:pos x="1655" y="2684"/>
                </a:cxn>
                <a:cxn ang="0">
                  <a:pos x="0" y="0"/>
                </a:cxn>
              </a:cxnLst>
              <a:rect l="0" t="0" r="r" b="b"/>
              <a:pathLst>
                <a:path w="1655" h="2684">
                  <a:moveTo>
                    <a:pt x="1655" y="268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6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46" name="AutoShape 372"/>
            <p:cNvCxnSpPr>
              <a:cxnSpLocks noChangeShapeType="1"/>
            </p:cNvCxnSpPr>
            <p:nvPr/>
          </p:nvCxnSpPr>
          <p:spPr bwMode="auto">
            <a:xfrm flipH="1">
              <a:off x="3226" y="4923"/>
              <a:ext cx="72" cy="203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prstDash val="sysDot"/>
              <a:round/>
              <a:headEnd/>
              <a:tailEnd/>
            </a:ln>
          </p:spPr>
        </p:cxnSp>
        <p:sp>
          <p:nvSpPr>
            <p:cNvPr id="447" name="Freeform 373"/>
            <p:cNvSpPr>
              <a:spLocks/>
            </p:cNvSpPr>
            <p:nvPr/>
          </p:nvSpPr>
          <p:spPr bwMode="auto">
            <a:xfrm>
              <a:off x="2195" y="5596"/>
              <a:ext cx="630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56" y="11"/>
                </a:cxn>
              </a:cxnLst>
              <a:rect l="0" t="0" r="r" b="b"/>
              <a:pathLst>
                <a:path w="6156" h="11">
                  <a:moveTo>
                    <a:pt x="0" y="0"/>
                  </a:moveTo>
                  <a:lnTo>
                    <a:pt x="6156" y="1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AutoShape 374"/>
            <p:cNvSpPr>
              <a:spLocks noChangeArrowheads="1"/>
            </p:cNvSpPr>
            <p:nvPr/>
          </p:nvSpPr>
          <p:spPr bwMode="auto">
            <a:xfrm>
              <a:off x="3203" y="5516"/>
              <a:ext cx="192" cy="144"/>
            </a:xfrm>
            <a:prstGeom prst="flowChartConnector">
              <a:avLst/>
            </a:prstGeom>
            <a:solidFill>
              <a:srgbClr val="C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Line 375"/>
            <p:cNvSpPr>
              <a:spLocks noChangeShapeType="1"/>
            </p:cNvSpPr>
            <p:nvPr/>
          </p:nvSpPr>
          <p:spPr bwMode="auto">
            <a:xfrm>
              <a:off x="4346" y="4881"/>
              <a:ext cx="409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50" name="AutoShape 376"/>
            <p:cNvCxnSpPr>
              <a:cxnSpLocks noChangeShapeType="1"/>
            </p:cNvCxnSpPr>
            <p:nvPr/>
          </p:nvCxnSpPr>
          <p:spPr bwMode="auto">
            <a:xfrm flipV="1">
              <a:off x="7132" y="303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51" name="Freeform 377"/>
            <p:cNvSpPr>
              <a:spLocks/>
            </p:cNvSpPr>
            <p:nvPr/>
          </p:nvSpPr>
          <p:spPr bwMode="auto">
            <a:xfrm>
              <a:off x="7022" y="2133"/>
              <a:ext cx="627" cy="904"/>
            </a:xfrm>
            <a:custGeom>
              <a:avLst/>
              <a:gdLst/>
              <a:ahLst/>
              <a:cxnLst>
                <a:cxn ang="0">
                  <a:pos x="0" y="637"/>
                </a:cxn>
                <a:cxn ang="0">
                  <a:pos x="76" y="554"/>
                </a:cxn>
                <a:cxn ang="0">
                  <a:pos x="149" y="229"/>
                </a:cxn>
                <a:cxn ang="0">
                  <a:pos x="236" y="30"/>
                </a:cxn>
                <a:cxn ang="0">
                  <a:pos x="675" y="49"/>
                </a:cxn>
                <a:cxn ang="0">
                  <a:pos x="792" y="320"/>
                </a:cxn>
                <a:cxn ang="0">
                  <a:pos x="843" y="565"/>
                </a:cxn>
                <a:cxn ang="0">
                  <a:pos x="927" y="637"/>
                </a:cxn>
              </a:cxnLst>
              <a:rect l="0" t="0" r="r" b="b"/>
              <a:pathLst>
                <a:path w="927" h="637">
                  <a:moveTo>
                    <a:pt x="0" y="637"/>
                  </a:moveTo>
                  <a:cubicBezTo>
                    <a:pt x="12" y="623"/>
                    <a:pt x="52" y="622"/>
                    <a:pt x="76" y="554"/>
                  </a:cubicBezTo>
                  <a:cubicBezTo>
                    <a:pt x="101" y="486"/>
                    <a:pt x="123" y="317"/>
                    <a:pt x="149" y="229"/>
                  </a:cubicBezTo>
                  <a:cubicBezTo>
                    <a:pt x="176" y="142"/>
                    <a:pt x="148" y="60"/>
                    <a:pt x="236" y="30"/>
                  </a:cubicBezTo>
                  <a:cubicBezTo>
                    <a:pt x="324" y="0"/>
                    <a:pt x="582" y="1"/>
                    <a:pt x="675" y="49"/>
                  </a:cubicBezTo>
                  <a:cubicBezTo>
                    <a:pt x="768" y="97"/>
                    <a:pt x="764" y="234"/>
                    <a:pt x="792" y="320"/>
                  </a:cubicBezTo>
                  <a:cubicBezTo>
                    <a:pt x="820" y="406"/>
                    <a:pt x="820" y="512"/>
                    <a:pt x="843" y="565"/>
                  </a:cubicBezTo>
                  <a:cubicBezTo>
                    <a:pt x="865" y="618"/>
                    <a:pt x="909" y="622"/>
                    <a:pt x="927" y="637"/>
                  </a:cubicBez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Freeform 378"/>
            <p:cNvSpPr>
              <a:spLocks/>
            </p:cNvSpPr>
            <p:nvPr/>
          </p:nvSpPr>
          <p:spPr bwMode="auto">
            <a:xfrm>
              <a:off x="7108" y="2210"/>
              <a:ext cx="454" cy="808"/>
            </a:xfrm>
            <a:custGeom>
              <a:avLst/>
              <a:gdLst/>
              <a:ahLst/>
              <a:cxnLst>
                <a:cxn ang="0">
                  <a:pos x="0" y="637"/>
                </a:cxn>
                <a:cxn ang="0">
                  <a:pos x="76" y="554"/>
                </a:cxn>
                <a:cxn ang="0">
                  <a:pos x="149" y="229"/>
                </a:cxn>
                <a:cxn ang="0">
                  <a:pos x="236" y="30"/>
                </a:cxn>
                <a:cxn ang="0">
                  <a:pos x="675" y="49"/>
                </a:cxn>
                <a:cxn ang="0">
                  <a:pos x="792" y="320"/>
                </a:cxn>
                <a:cxn ang="0">
                  <a:pos x="843" y="565"/>
                </a:cxn>
                <a:cxn ang="0">
                  <a:pos x="927" y="637"/>
                </a:cxn>
              </a:cxnLst>
              <a:rect l="0" t="0" r="r" b="b"/>
              <a:pathLst>
                <a:path w="927" h="637">
                  <a:moveTo>
                    <a:pt x="0" y="637"/>
                  </a:moveTo>
                  <a:cubicBezTo>
                    <a:pt x="12" y="623"/>
                    <a:pt x="52" y="622"/>
                    <a:pt x="76" y="554"/>
                  </a:cubicBezTo>
                  <a:cubicBezTo>
                    <a:pt x="101" y="486"/>
                    <a:pt x="123" y="317"/>
                    <a:pt x="149" y="229"/>
                  </a:cubicBezTo>
                  <a:cubicBezTo>
                    <a:pt x="176" y="142"/>
                    <a:pt x="148" y="60"/>
                    <a:pt x="236" y="30"/>
                  </a:cubicBezTo>
                  <a:cubicBezTo>
                    <a:pt x="324" y="0"/>
                    <a:pt x="582" y="1"/>
                    <a:pt x="675" y="49"/>
                  </a:cubicBezTo>
                  <a:cubicBezTo>
                    <a:pt x="768" y="97"/>
                    <a:pt x="764" y="234"/>
                    <a:pt x="792" y="320"/>
                  </a:cubicBezTo>
                  <a:cubicBezTo>
                    <a:pt x="820" y="406"/>
                    <a:pt x="820" y="512"/>
                    <a:pt x="843" y="565"/>
                  </a:cubicBezTo>
                  <a:cubicBezTo>
                    <a:pt x="865" y="618"/>
                    <a:pt x="909" y="622"/>
                    <a:pt x="927" y="637"/>
                  </a:cubicBezTo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Freeform 379"/>
            <p:cNvSpPr>
              <a:spLocks/>
            </p:cNvSpPr>
            <p:nvPr/>
          </p:nvSpPr>
          <p:spPr bwMode="auto">
            <a:xfrm>
              <a:off x="6960" y="2428"/>
              <a:ext cx="195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138"/>
                </a:cxn>
              </a:cxnLst>
              <a:rect l="0" t="0" r="r" b="b"/>
              <a:pathLst>
                <a:path w="268" h="138">
                  <a:moveTo>
                    <a:pt x="0" y="0"/>
                  </a:moveTo>
                  <a:lnTo>
                    <a:pt x="268" y="138"/>
                  </a:ln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4" name="Прямоугольник 38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545402" y="-27384"/>
            <a:ext cx="8893175" cy="6858000"/>
          </a:xfrm>
          <a:prstGeom prst="rect">
            <a:avLst/>
          </a:prstGeom>
          <a:solidFill>
            <a:srgbClr val="FFFFCC">
              <a:alpha val="38000"/>
            </a:srgbClr>
          </a:solidFill>
          <a:ln/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i="1"/>
              <a:t/>
            </a:r>
            <a:br>
              <a:rPr lang="en-US" sz="2800" b="1" i="1"/>
            </a:br>
            <a:r>
              <a:rPr lang="en-US" sz="4000">
                <a:solidFill>
                  <a:srgbClr val="CC0000"/>
                </a:solidFill>
              </a:rPr>
              <a:t/>
            </a:r>
            <a:br>
              <a:rPr lang="en-US" sz="4000">
                <a:solidFill>
                  <a:srgbClr val="CC0000"/>
                </a:solidFill>
              </a:rPr>
            </a:br>
            <a:r>
              <a:rPr lang="en-US" sz="3200" b="1" i="1">
                <a:solidFill>
                  <a:srgbClr val="800000"/>
                </a:solidFill>
              </a:rPr>
              <a:t/>
            </a:r>
            <a:br>
              <a:rPr lang="en-US" sz="3200" b="1" i="1">
                <a:solidFill>
                  <a:srgbClr val="800000"/>
                </a:solidFill>
              </a:rPr>
            </a:br>
            <a:r>
              <a:rPr lang="en-US" sz="2800" i="1"/>
              <a:t/>
            </a:r>
            <a:br>
              <a:rPr lang="en-US" sz="2800" i="1"/>
            </a:br>
            <a:r>
              <a:rPr lang="en-US" sz="2800" i="1"/>
              <a:t/>
            </a:r>
            <a:br>
              <a:rPr lang="en-US" sz="2800" i="1"/>
            </a:br>
            <a:r>
              <a:rPr lang="en-US" altLang="ko-KR" sz="2800" b="1" i="1">
                <a:solidFill>
                  <a:srgbClr val="000099"/>
                </a:solidFill>
                <a:ea typeface="굴림" pitchFamily="34" charset="-127"/>
              </a:rPr>
              <a:t/>
            </a:r>
            <a:br>
              <a:rPr lang="en-US" altLang="ko-KR" sz="2800" b="1" i="1">
                <a:solidFill>
                  <a:srgbClr val="000099"/>
                </a:solidFill>
                <a:ea typeface="굴림" pitchFamily="34" charset="-127"/>
              </a:rPr>
            </a:br>
            <a:endParaRPr lang="ru-RU" altLang="ko-KR" sz="2800" b="1" i="1" dirty="0">
              <a:solidFill>
                <a:srgbClr val="000099"/>
              </a:solidFill>
              <a:ea typeface="굴림" pitchFamily="34" charset="-127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557339"/>
            <a:ext cx="8229600" cy="49244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 marL="0" indent="0" algn="ctr">
              <a:buNone/>
              <a:defRPr/>
            </a:pPr>
            <a:endParaRPr lang="fr-FR" sz="2200" b="1" dirty="0"/>
          </a:p>
        </p:txBody>
      </p:sp>
      <p:pic>
        <p:nvPicPr>
          <p:cNvPr id="9" name="Рисунок 8" descr="figu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1704" y="6309321"/>
            <a:ext cx="5279876" cy="363859"/>
          </a:xfrm>
          <a:prstGeom prst="rect">
            <a:avLst/>
          </a:prstGeom>
        </p:spPr>
      </p:pic>
      <p:sp>
        <p:nvSpPr>
          <p:cNvPr id="11" name="Rectangle 30"/>
          <p:cNvSpPr/>
          <p:nvPr/>
        </p:nvSpPr>
        <p:spPr>
          <a:xfrm>
            <a:off x="2279576" y="620688"/>
            <a:ext cx="7776864" cy="73866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132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9496" y="4045222"/>
            <a:ext cx="4611916" cy="27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1916832"/>
            <a:ext cx="3672408" cy="216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67608" y="61197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</a:rPr>
              <a:t>Spectral range of effective storage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096000" y="1484784"/>
            <a:ext cx="4328864" cy="5256584"/>
            <a:chOff x="4572000" y="1484784"/>
            <a:chExt cx="4328864" cy="525658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572000" y="1484784"/>
              <a:ext cx="43288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990000"/>
                  </a:solidFill>
                </a:rPr>
                <a:t>Quantum efficiency</a:t>
              </a:r>
            </a:p>
          </p:txBody>
        </p:sp>
        <p:pic>
          <p:nvPicPr>
            <p:cNvPr id="132710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9101" y="4562948"/>
              <a:ext cx="3629323" cy="2178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4716016" y="4201924"/>
              <a:ext cx="41848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990000"/>
                  </a:solidFill>
                </a:rPr>
                <a:t>Fidelity</a:t>
              </a:r>
            </a:p>
          </p:txBody>
        </p:sp>
      </p:grpSp>
      <p:pic>
        <p:nvPicPr>
          <p:cNvPr id="13271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9942" y="1542994"/>
            <a:ext cx="4050035" cy="231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одержимое 2"/>
          <p:cNvSpPr txBox="1">
            <a:spLocks/>
          </p:cNvSpPr>
          <p:nvPr/>
        </p:nvSpPr>
        <p:spPr>
          <a:xfrm>
            <a:off x="6480043" y="3044957"/>
            <a:ext cx="11233579" cy="3071184"/>
          </a:xfrm>
          <a:prstGeom prst="rect">
            <a:avLst/>
          </a:prstGeom>
        </p:spPr>
        <p:txBody>
          <a:bodyPr vert="horz" lIns="121907" tIns="60953" rIns="121907" bIns="60953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33" dirty="0">
                <a:solidFill>
                  <a:srgbClr val="38A2DC"/>
                </a:solidFill>
                <a:latin typeface="Arial"/>
                <a:cs typeface="Arial"/>
              </a:rPr>
              <a:t/>
            </a:r>
            <a:br>
              <a:rPr lang="ru-RU" sz="1333" dirty="0">
                <a:solidFill>
                  <a:srgbClr val="38A2DC"/>
                </a:solidFill>
                <a:latin typeface="Arial"/>
                <a:cs typeface="Arial"/>
              </a:rPr>
            </a:br>
            <a:r>
              <a:rPr lang="ru-RU" sz="1333" dirty="0">
                <a:solidFill>
                  <a:srgbClr val="38A2DC"/>
                </a:solidFill>
                <a:latin typeface="Arial"/>
                <a:cs typeface="Arial"/>
              </a:rPr>
              <a:t>      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335360" y="1062300"/>
            <a:ext cx="11521280" cy="3785652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txBody>
          <a:bodyPr wrap="square">
            <a:spAutoFit/>
          </a:bodyPr>
          <a:lstStyle/>
          <a:p>
            <a:pPr marL="360671" indent="-360671"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[1].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Lvovsky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Alexander I., Sanders Barry C.,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Tittel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Wolfgang.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Optical quantum memory //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Nat. Pho­tonics.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-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2009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. -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dec.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- Vol. 3, no. 12. - Pp. 706-714.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60671" indent="-360671"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[2]. Hammerer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Klemens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Sorensen Anders S.,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Polzik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Eugene S.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Quantum interface between light and atomic ensembles //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Rev. Mod. Phys.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-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2010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. - Apr. - Vol. 82. - Pp. 1041-1093.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60671" indent="-360671"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[3]. 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Quantum memories / Simon, C., Afzelius, M., Appel, J. et al. //</a:t>
            </a:r>
            <a:r>
              <a:rPr lang="fr-F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Eur.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Phys. J. D.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-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2010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. - Vol. 58, no. 1. - Pp. 1-22.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60671" indent="-360671"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[4]. Photon-echo quantum memory in solid state systems / W.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Tittel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, M. Afzelius, T.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Chaneliere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et al. //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Laser &amp; Photonics Reviews.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-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2010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. - Vol. 4, no. 2. - Pp. 244-267.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60671" indent="-360671"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[5]. Prospective applications of optical quantum memories / F.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Bussieres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, N.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Sangouard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M.Afzelius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et al. //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J. Mod. Opt.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-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2013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. -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oct.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- Vol. 60, no. 18. - Pp. 1519-1537.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60671" indent="-360671"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[6]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K.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Heshami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D.G. England, P.C. Humphreys et al.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Quantum memories: emerging applications and recent advances. //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J. Mod. Opt.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-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2015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. -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preprint.</a:t>
            </a:r>
            <a:r>
              <a:rPr lang="en-US" sz="16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hlinkClick r:id="rId3"/>
              </a:rPr>
              <a:t>http</a:t>
            </a:r>
            <a:r>
              <a:rPr lang="en-US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hlinkClick r:id="rId3"/>
              </a:rPr>
              <a:t>://arxiv.org/abs/1511.04018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[7] </a:t>
            </a:r>
            <a:r>
              <a:rPr lang="en-US" sz="16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Lijun</a:t>
            </a:r>
            <a:r>
              <a:rPr lang="en-US" sz="16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Ma, Oliver Slattery and Xiao </a:t>
            </a:r>
            <a:r>
              <a:rPr lang="en-US" sz="1600" dirty="0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Tang</a:t>
            </a:r>
            <a:r>
              <a:rPr lang="en-US" sz="16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, Optical quantum memory based </a:t>
            </a:r>
            <a:r>
              <a:rPr lang="en-US" sz="1600" dirty="0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on electromagnetically </a:t>
            </a:r>
            <a:r>
              <a:rPr lang="en-US" sz="16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induced transparency </a:t>
            </a:r>
            <a:r>
              <a:rPr lang="nl-NL" sz="1600" dirty="0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J</a:t>
            </a:r>
            <a:r>
              <a:rPr lang="nl-NL" sz="16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. Opt. 19 (2017) 043001 (24pp) </a:t>
            </a:r>
            <a:endParaRPr lang="en-US" sz="1600" dirty="0"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sz="1600" dirty="0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[8]</a:t>
            </a:r>
            <a:r>
              <a:rPr lang="en-US" sz="1600" b="1" dirty="0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hlinkClick r:id="rId4"/>
              </a:rPr>
              <a:t>T </a:t>
            </a:r>
            <a:r>
              <a:rPr lang="en-US" sz="1600" b="1" u="sng" dirty="0" err="1">
                <a:hlinkClick r:id="rId4"/>
              </a:rPr>
              <a:t>Chanelière</a:t>
            </a:r>
            <a:r>
              <a:rPr lang="en-US" sz="1600" b="1" dirty="0"/>
              <a:t>, </a:t>
            </a:r>
            <a:r>
              <a:rPr lang="en-US" sz="1600" b="1" u="sng" dirty="0">
                <a:hlinkClick r:id="rId5"/>
              </a:rPr>
              <a:t>G </a:t>
            </a:r>
            <a:r>
              <a:rPr lang="en-US" sz="1600" b="1" u="sng" dirty="0" err="1">
                <a:hlinkClick r:id="rId5"/>
              </a:rPr>
              <a:t>Hétet</a:t>
            </a:r>
            <a:r>
              <a:rPr lang="en-US" sz="1600" b="1" dirty="0"/>
              <a:t>, </a:t>
            </a:r>
            <a:r>
              <a:rPr lang="en-US" sz="1600" b="1" u="sng" dirty="0">
                <a:hlinkClick r:id="rId6"/>
              </a:rPr>
              <a:t>N </a:t>
            </a:r>
            <a:r>
              <a:rPr lang="en-US" sz="1600" b="1" u="sng" dirty="0" err="1">
                <a:hlinkClick r:id="rId6"/>
              </a:rPr>
              <a:t>Sangouard</a:t>
            </a:r>
            <a:r>
              <a:rPr lang="en-US" sz="1600" b="1" dirty="0"/>
              <a:t> </a:t>
            </a:r>
            <a:r>
              <a:rPr lang="en-US" sz="1600" b="1" dirty="0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hlinkClick r:id="rId7"/>
              </a:rPr>
              <a:t>Quantum optical memory protocols in atomic </a:t>
            </a:r>
            <a:r>
              <a:rPr lang="en-US" sz="1600" b="1" dirty="0" smtClean="0">
                <a:hlinkClick r:id="rId7"/>
              </a:rPr>
              <a:t>ensembles</a:t>
            </a:r>
            <a:r>
              <a:rPr lang="en-US" sz="1600" b="1" dirty="0" smtClean="0"/>
              <a:t> -</a:t>
            </a:r>
            <a:r>
              <a:rPr lang="en-US" sz="1600" dirty="0" smtClean="0"/>
              <a:t> </a:t>
            </a:r>
            <a:r>
              <a:rPr lang="en-US" sz="1600" dirty="0" err="1"/>
              <a:t>arXiv</a:t>
            </a:r>
            <a:r>
              <a:rPr lang="en-US" sz="1600" dirty="0"/>
              <a:t> preprint arXiv:1801.10023, 2018 - </a:t>
            </a:r>
            <a:r>
              <a:rPr lang="en-US" sz="1600" dirty="0" smtClean="0"/>
              <a:t>arxiv.org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06" name="Text Box 6"/>
          <p:cNvSpPr txBox="1">
            <a:spLocks noChangeArrowheads="1"/>
          </p:cNvSpPr>
          <p:nvPr/>
        </p:nvSpPr>
        <p:spPr bwMode="auto">
          <a:xfrm>
            <a:off x="1121572" y="356645"/>
            <a:ext cx="9812325" cy="523220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/>
              <a:t>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Reviews on quantum memory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1209078" y="5011659"/>
            <a:ext cx="9724820" cy="461665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CC0099"/>
                </a:solidFill>
              </a:rPr>
              <a:t>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issues on QM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35360" y="5680941"/>
            <a:ext cx="11521280" cy="830997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[1]. </a:t>
            </a:r>
            <a:r>
              <a:rPr lang="en-US" sz="1600" dirty="0"/>
              <a:t>Quantum memory </a:t>
            </a:r>
            <a:r>
              <a:rPr lang="en-US" sz="1600" dirty="0" smtClean="0"/>
              <a:t>J</a:t>
            </a:r>
            <a:r>
              <a:rPr lang="en-US" sz="1600" dirty="0"/>
              <a:t>. Phys. B: At. Mol. Opt. Phys.- 2012. - Vol. 45. - Pp. 120201-124021.</a:t>
            </a:r>
          </a:p>
          <a:p>
            <a:r>
              <a:rPr lang="en-US" sz="1600" dirty="0"/>
              <a:t>[2]. Focus on Quantum memory </a:t>
            </a:r>
            <a:r>
              <a:rPr lang="en-US" sz="1600" dirty="0" smtClean="0"/>
              <a:t>New </a:t>
            </a:r>
            <a:r>
              <a:rPr lang="en-US" sz="1600" dirty="0"/>
              <a:t>J. Phys.- 2015. - Vol. 17. - P. 050201.</a:t>
            </a:r>
          </a:p>
          <a:p>
            <a:r>
              <a:rPr lang="en-US" sz="1600" dirty="0"/>
              <a:t>[3]. Special Issue CFP: Quantum </a:t>
            </a:r>
            <a:r>
              <a:rPr lang="en-US" sz="1600" dirty="0" smtClean="0"/>
              <a:t>Memory, </a:t>
            </a:r>
            <a:r>
              <a:rPr lang="en-US" sz="1600" dirty="0"/>
              <a:t>Journal of Modern Optics. – 2016. </a:t>
            </a:r>
            <a:endParaRPr lang="ru-RU" sz="16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0" y="59372"/>
            <a:ext cx="12072938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4"/>
          <p:cNvSpPr/>
          <p:nvPr/>
        </p:nvSpPr>
        <p:spPr>
          <a:xfrm>
            <a:off x="3215680" y="1996375"/>
            <a:ext cx="68447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400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6384032" y="3140968"/>
            <a:ext cx="8425184" cy="2303388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>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4777300" y="3141696"/>
            <a:ext cx="3726656" cy="54054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>
              <a:latin typeface="Arial" panose="020B0604020202020204" pitchFamily="34" charset="0"/>
            </a:endParaRPr>
          </a:p>
        </p:txBody>
      </p:sp>
      <p:sp>
        <p:nvSpPr>
          <p:cNvPr id="107" name="Freeform 3"/>
          <p:cNvSpPr>
            <a:spLocks/>
          </p:cNvSpPr>
          <p:nvPr/>
        </p:nvSpPr>
        <p:spPr bwMode="auto">
          <a:xfrm>
            <a:off x="8364655" y="3135742"/>
            <a:ext cx="1514475" cy="577454"/>
          </a:xfrm>
          <a:custGeom>
            <a:avLst/>
            <a:gdLst>
              <a:gd name="T0" fmla="*/ 2147483646 w 3103"/>
              <a:gd name="T1" fmla="*/ 2147483646 h 2278"/>
              <a:gd name="T2" fmla="*/ 2147483646 w 3103"/>
              <a:gd name="T3" fmla="*/ 2147483646 h 2278"/>
              <a:gd name="T4" fmla="*/ 2147483646 w 3103"/>
              <a:gd name="T5" fmla="*/ 2147483646 h 2278"/>
              <a:gd name="T6" fmla="*/ 2147483646 w 3103"/>
              <a:gd name="T7" fmla="*/ 2147483646 h 2278"/>
              <a:gd name="T8" fmla="*/ 2147483646 w 3103"/>
              <a:gd name="T9" fmla="*/ 2147483646 h 2278"/>
              <a:gd name="T10" fmla="*/ 2147483646 w 3103"/>
              <a:gd name="T11" fmla="*/ 2147483646 h 2278"/>
              <a:gd name="T12" fmla="*/ 2147483646 w 3103"/>
              <a:gd name="T13" fmla="*/ 2147483646 h 2278"/>
              <a:gd name="T14" fmla="*/ 2147483646 w 3103"/>
              <a:gd name="T15" fmla="*/ 2147483646 h 2278"/>
              <a:gd name="T16" fmla="*/ 2147483646 w 3103"/>
              <a:gd name="T17" fmla="*/ 2147483646 h 2278"/>
              <a:gd name="T18" fmla="*/ 2147483646 w 3103"/>
              <a:gd name="T19" fmla="*/ 2147483646 h 2278"/>
              <a:gd name="T20" fmla="*/ 2147483646 w 3103"/>
              <a:gd name="T21" fmla="*/ 2147483646 h 2278"/>
              <a:gd name="T22" fmla="*/ 2147483646 w 3103"/>
              <a:gd name="T23" fmla="*/ 2147483646 h 2278"/>
              <a:gd name="T24" fmla="*/ 2147483646 w 3103"/>
              <a:gd name="T25" fmla="*/ 2147483646 h 2278"/>
              <a:gd name="T26" fmla="*/ 2147483646 w 3103"/>
              <a:gd name="T27" fmla="*/ 2147483646 h 2278"/>
              <a:gd name="T28" fmla="*/ 2147483646 w 3103"/>
              <a:gd name="T29" fmla="*/ 2147483646 h 2278"/>
              <a:gd name="T30" fmla="*/ 2147483646 w 3103"/>
              <a:gd name="T31" fmla="*/ 2147483646 h 2278"/>
              <a:gd name="T32" fmla="*/ 2147483646 w 3103"/>
              <a:gd name="T33" fmla="*/ 2147483646 h 2278"/>
              <a:gd name="T34" fmla="*/ 2147483646 w 3103"/>
              <a:gd name="T35" fmla="*/ 2147483646 h 22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03"/>
              <a:gd name="T55" fmla="*/ 0 h 2278"/>
              <a:gd name="T56" fmla="*/ 3103 w 3103"/>
              <a:gd name="T57" fmla="*/ 2278 h 227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03" h="2278">
                <a:moveTo>
                  <a:pt x="131" y="36"/>
                </a:moveTo>
                <a:cubicBezTo>
                  <a:pt x="211" y="52"/>
                  <a:pt x="914" y="279"/>
                  <a:pt x="995" y="288"/>
                </a:cubicBezTo>
                <a:cubicBezTo>
                  <a:pt x="1302" y="317"/>
                  <a:pt x="1891" y="288"/>
                  <a:pt x="2171" y="258"/>
                </a:cubicBezTo>
                <a:cubicBezTo>
                  <a:pt x="2451" y="228"/>
                  <a:pt x="2540" y="149"/>
                  <a:pt x="2675" y="108"/>
                </a:cubicBezTo>
                <a:cubicBezTo>
                  <a:pt x="2810" y="67"/>
                  <a:pt x="2925" y="23"/>
                  <a:pt x="2981" y="12"/>
                </a:cubicBezTo>
                <a:cubicBezTo>
                  <a:pt x="3041" y="0"/>
                  <a:pt x="2997" y="0"/>
                  <a:pt x="3011" y="42"/>
                </a:cubicBezTo>
                <a:cubicBezTo>
                  <a:pt x="3025" y="84"/>
                  <a:pt x="3051" y="84"/>
                  <a:pt x="3065" y="264"/>
                </a:cubicBezTo>
                <a:cubicBezTo>
                  <a:pt x="3079" y="444"/>
                  <a:pt x="3103" y="856"/>
                  <a:pt x="3095" y="1122"/>
                </a:cubicBezTo>
                <a:cubicBezTo>
                  <a:pt x="3087" y="1388"/>
                  <a:pt x="3036" y="1708"/>
                  <a:pt x="3017" y="1860"/>
                </a:cubicBezTo>
                <a:cubicBezTo>
                  <a:pt x="2998" y="2012"/>
                  <a:pt x="2991" y="1991"/>
                  <a:pt x="2981" y="2034"/>
                </a:cubicBezTo>
                <a:cubicBezTo>
                  <a:pt x="2971" y="2077"/>
                  <a:pt x="2970" y="2095"/>
                  <a:pt x="2957" y="2118"/>
                </a:cubicBezTo>
                <a:cubicBezTo>
                  <a:pt x="2944" y="2141"/>
                  <a:pt x="2994" y="2199"/>
                  <a:pt x="2903" y="2172"/>
                </a:cubicBezTo>
                <a:cubicBezTo>
                  <a:pt x="2749" y="2170"/>
                  <a:pt x="2633" y="2010"/>
                  <a:pt x="2411" y="1956"/>
                </a:cubicBezTo>
                <a:cubicBezTo>
                  <a:pt x="2189" y="1902"/>
                  <a:pt x="1829" y="1853"/>
                  <a:pt x="1571" y="1848"/>
                </a:cubicBezTo>
                <a:cubicBezTo>
                  <a:pt x="1123" y="1844"/>
                  <a:pt x="1098" y="1883"/>
                  <a:pt x="863" y="1926"/>
                </a:cubicBezTo>
                <a:cubicBezTo>
                  <a:pt x="628" y="1969"/>
                  <a:pt x="304" y="2278"/>
                  <a:pt x="161" y="2106"/>
                </a:cubicBezTo>
                <a:cubicBezTo>
                  <a:pt x="27" y="1934"/>
                  <a:pt x="10" y="1239"/>
                  <a:pt x="5" y="894"/>
                </a:cubicBezTo>
                <a:cubicBezTo>
                  <a:pt x="0" y="549"/>
                  <a:pt x="105" y="215"/>
                  <a:pt x="131" y="36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grpSp>
        <p:nvGrpSpPr>
          <p:cNvPr id="108" name="Group 7"/>
          <p:cNvGrpSpPr>
            <a:grpSpLocks/>
          </p:cNvGrpSpPr>
          <p:nvPr/>
        </p:nvGrpSpPr>
        <p:grpSpPr bwMode="auto">
          <a:xfrm flipH="1">
            <a:off x="9695772" y="3080974"/>
            <a:ext cx="183356" cy="684610"/>
            <a:chOff x="2772" y="1525"/>
            <a:chExt cx="308" cy="2242"/>
          </a:xfrm>
        </p:grpSpPr>
        <p:sp>
          <p:nvSpPr>
            <p:cNvPr id="109" name="Arc 8"/>
            <p:cNvSpPr>
              <a:spLocks/>
            </p:cNvSpPr>
            <p:nvPr/>
          </p:nvSpPr>
          <p:spPr bwMode="auto">
            <a:xfrm flipH="1">
              <a:off x="2772" y="1525"/>
              <a:ext cx="308" cy="11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sz="1350"/>
            </a:p>
          </p:txBody>
        </p:sp>
        <p:sp>
          <p:nvSpPr>
            <p:cNvPr id="110" name="Arc 9"/>
            <p:cNvSpPr>
              <a:spLocks/>
            </p:cNvSpPr>
            <p:nvPr/>
          </p:nvSpPr>
          <p:spPr bwMode="auto">
            <a:xfrm flipH="1" flipV="1">
              <a:off x="2772" y="2614"/>
              <a:ext cx="308" cy="11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sz="1350"/>
            </a:p>
          </p:txBody>
        </p:sp>
      </p:grpSp>
      <p:grpSp>
        <p:nvGrpSpPr>
          <p:cNvPr id="112" name="Group 21"/>
          <p:cNvGrpSpPr>
            <a:grpSpLocks/>
          </p:cNvGrpSpPr>
          <p:nvPr/>
        </p:nvGrpSpPr>
        <p:grpSpPr bwMode="auto">
          <a:xfrm>
            <a:off x="8362273" y="3078594"/>
            <a:ext cx="161925" cy="667941"/>
            <a:chOff x="1474" y="1525"/>
            <a:chExt cx="181" cy="2223"/>
          </a:xfrm>
        </p:grpSpPr>
        <p:sp>
          <p:nvSpPr>
            <p:cNvPr id="113" name="Arc 22"/>
            <p:cNvSpPr>
              <a:spLocks/>
            </p:cNvSpPr>
            <p:nvPr/>
          </p:nvSpPr>
          <p:spPr bwMode="auto">
            <a:xfrm flipH="1">
              <a:off x="1474" y="1525"/>
              <a:ext cx="181" cy="1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sz="1350"/>
            </a:p>
          </p:txBody>
        </p:sp>
        <p:sp>
          <p:nvSpPr>
            <p:cNvPr id="114" name="Arc 23"/>
            <p:cNvSpPr>
              <a:spLocks/>
            </p:cNvSpPr>
            <p:nvPr/>
          </p:nvSpPr>
          <p:spPr bwMode="auto">
            <a:xfrm flipH="1" flipV="1">
              <a:off x="1474" y="2614"/>
              <a:ext cx="181" cy="1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sz="1350"/>
            </a:p>
          </p:txBody>
        </p:sp>
      </p:grpSp>
      <p:grpSp>
        <p:nvGrpSpPr>
          <p:cNvPr id="115" name="Группа 217"/>
          <p:cNvGrpSpPr>
            <a:grpSpLocks/>
          </p:cNvGrpSpPr>
          <p:nvPr/>
        </p:nvGrpSpPr>
        <p:grpSpPr bwMode="auto">
          <a:xfrm>
            <a:off x="8923056" y="3289336"/>
            <a:ext cx="445294" cy="196453"/>
            <a:chOff x="6570364" y="1719859"/>
            <a:chExt cx="731590" cy="387598"/>
          </a:xfrm>
        </p:grpSpPr>
        <p:sp>
          <p:nvSpPr>
            <p:cNvPr id="116" name="Rectangle 13"/>
            <p:cNvSpPr>
              <a:spLocks noChangeArrowheads="1"/>
            </p:cNvSpPr>
            <p:nvPr/>
          </p:nvSpPr>
          <p:spPr bwMode="auto">
            <a:xfrm>
              <a:off x="6570364" y="1719859"/>
              <a:ext cx="731590" cy="3875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grpSp>
          <p:nvGrpSpPr>
            <p:cNvPr id="117" name="Group 64"/>
            <p:cNvGrpSpPr>
              <a:grpSpLocks/>
            </p:cNvGrpSpPr>
            <p:nvPr/>
          </p:nvGrpSpPr>
          <p:grpSpPr bwMode="auto">
            <a:xfrm>
              <a:off x="6718402" y="1960931"/>
              <a:ext cx="156949" cy="127298"/>
              <a:chOff x="2699" y="2447"/>
              <a:chExt cx="317" cy="242"/>
            </a:xfrm>
            <a:solidFill>
              <a:srgbClr val="FF0000"/>
            </a:solidFill>
          </p:grpSpPr>
          <p:grpSp>
            <p:nvGrpSpPr>
              <p:cNvPr id="251" name="Group 59"/>
              <p:cNvGrpSpPr>
                <a:grpSpLocks/>
              </p:cNvGrpSpPr>
              <p:nvPr/>
            </p:nvGrpSpPr>
            <p:grpSpPr bwMode="auto">
              <a:xfrm>
                <a:off x="2775" y="2568"/>
                <a:ext cx="241" cy="121"/>
                <a:chOff x="2775" y="2568"/>
                <a:chExt cx="241" cy="121"/>
              </a:xfrm>
              <a:grpFill/>
            </p:grpSpPr>
            <p:sp>
              <p:nvSpPr>
                <p:cNvPr id="256" name="AutoShape 55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7" name="AutoShape 56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8" name="AutoShape 57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9" name="AutoShape 58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52" name="AutoShape 60"/>
              <p:cNvSpPr>
                <a:spLocks noChangeArrowheads="1"/>
              </p:cNvSpPr>
              <p:nvPr/>
            </p:nvSpPr>
            <p:spPr bwMode="auto">
              <a:xfrm>
                <a:off x="2699" y="2482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3" name="AutoShape 61"/>
              <p:cNvSpPr>
                <a:spLocks noChangeArrowheads="1"/>
              </p:cNvSpPr>
              <p:nvPr/>
            </p:nvSpPr>
            <p:spPr bwMode="auto">
              <a:xfrm>
                <a:off x="2804" y="2447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4" name="AutoShape 62"/>
              <p:cNvSpPr>
                <a:spLocks noChangeArrowheads="1"/>
              </p:cNvSpPr>
              <p:nvPr/>
            </p:nvSpPr>
            <p:spPr bwMode="auto">
              <a:xfrm>
                <a:off x="2790" y="2524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5" name="AutoShape 63"/>
              <p:cNvSpPr>
                <a:spLocks noChangeArrowheads="1"/>
              </p:cNvSpPr>
              <p:nvPr/>
            </p:nvSpPr>
            <p:spPr bwMode="auto">
              <a:xfrm>
                <a:off x="2895" y="2489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8" name="Group 65"/>
            <p:cNvGrpSpPr>
              <a:grpSpLocks/>
            </p:cNvGrpSpPr>
            <p:nvPr/>
          </p:nvGrpSpPr>
          <p:grpSpPr bwMode="auto">
            <a:xfrm>
              <a:off x="6833267" y="1949885"/>
              <a:ext cx="156949" cy="108887"/>
              <a:chOff x="2699" y="2482"/>
              <a:chExt cx="317" cy="207"/>
            </a:xfrm>
            <a:solidFill>
              <a:srgbClr val="FF0000"/>
            </a:solidFill>
          </p:grpSpPr>
          <p:grpSp>
            <p:nvGrpSpPr>
              <p:cNvPr id="242" name="Group 66"/>
              <p:cNvGrpSpPr>
                <a:grpSpLocks/>
              </p:cNvGrpSpPr>
              <p:nvPr/>
            </p:nvGrpSpPr>
            <p:grpSpPr bwMode="auto">
              <a:xfrm>
                <a:off x="2775" y="2568"/>
                <a:ext cx="241" cy="121"/>
                <a:chOff x="2775" y="2568"/>
                <a:chExt cx="241" cy="121"/>
              </a:xfrm>
              <a:grpFill/>
            </p:grpSpPr>
            <p:sp>
              <p:nvSpPr>
                <p:cNvPr id="247" name="AutoShape 6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8" name="AutoShape 6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9" name="AutoShape 6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0" name="AutoShape 7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43" name="AutoShape 71"/>
              <p:cNvSpPr>
                <a:spLocks noChangeArrowheads="1"/>
              </p:cNvSpPr>
              <p:nvPr/>
            </p:nvSpPr>
            <p:spPr bwMode="auto">
              <a:xfrm>
                <a:off x="2699" y="2482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4" name="AutoShape 72"/>
              <p:cNvSpPr>
                <a:spLocks noChangeArrowheads="1"/>
              </p:cNvSpPr>
              <p:nvPr/>
            </p:nvSpPr>
            <p:spPr bwMode="auto">
              <a:xfrm>
                <a:off x="2804" y="2510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" name="AutoShape 73"/>
              <p:cNvSpPr>
                <a:spLocks noChangeArrowheads="1"/>
              </p:cNvSpPr>
              <p:nvPr/>
            </p:nvSpPr>
            <p:spPr bwMode="auto">
              <a:xfrm>
                <a:off x="2790" y="2524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" name="AutoShape 74"/>
              <p:cNvSpPr>
                <a:spLocks noChangeArrowheads="1"/>
              </p:cNvSpPr>
              <p:nvPr/>
            </p:nvSpPr>
            <p:spPr bwMode="auto">
              <a:xfrm>
                <a:off x="2895" y="2489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9" name="Group 75"/>
            <p:cNvGrpSpPr>
              <a:grpSpLocks/>
            </p:cNvGrpSpPr>
            <p:nvPr/>
          </p:nvGrpSpPr>
          <p:grpSpPr bwMode="auto">
            <a:xfrm>
              <a:off x="6650573" y="1825743"/>
              <a:ext cx="156949" cy="127298"/>
              <a:chOff x="2699" y="2447"/>
              <a:chExt cx="317" cy="242"/>
            </a:xfrm>
            <a:solidFill>
              <a:srgbClr val="FF0000"/>
            </a:solidFill>
          </p:grpSpPr>
          <p:grpSp>
            <p:nvGrpSpPr>
              <p:cNvPr id="233" name="Group 76"/>
              <p:cNvGrpSpPr>
                <a:grpSpLocks/>
              </p:cNvGrpSpPr>
              <p:nvPr/>
            </p:nvGrpSpPr>
            <p:grpSpPr bwMode="auto">
              <a:xfrm>
                <a:off x="2775" y="2568"/>
                <a:ext cx="241" cy="121"/>
                <a:chOff x="2775" y="2568"/>
                <a:chExt cx="241" cy="121"/>
              </a:xfrm>
              <a:grpFill/>
            </p:grpSpPr>
            <p:sp>
              <p:nvSpPr>
                <p:cNvPr id="238" name="AutoShape 7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AutoShape 7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0" name="AutoShape 7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1" name="AutoShape 8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34" name="AutoShape 81"/>
              <p:cNvSpPr>
                <a:spLocks noChangeArrowheads="1"/>
              </p:cNvSpPr>
              <p:nvPr/>
            </p:nvSpPr>
            <p:spPr bwMode="auto">
              <a:xfrm>
                <a:off x="2699" y="2482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" name="AutoShape 82"/>
              <p:cNvSpPr>
                <a:spLocks noChangeArrowheads="1"/>
              </p:cNvSpPr>
              <p:nvPr/>
            </p:nvSpPr>
            <p:spPr bwMode="auto">
              <a:xfrm>
                <a:off x="2804" y="2447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" name="AutoShape 83"/>
              <p:cNvSpPr>
                <a:spLocks noChangeArrowheads="1"/>
              </p:cNvSpPr>
              <p:nvPr/>
            </p:nvSpPr>
            <p:spPr bwMode="auto">
              <a:xfrm>
                <a:off x="2790" y="2524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7" name="AutoShape 84"/>
              <p:cNvSpPr>
                <a:spLocks noChangeArrowheads="1"/>
              </p:cNvSpPr>
              <p:nvPr/>
            </p:nvSpPr>
            <p:spPr bwMode="auto">
              <a:xfrm>
                <a:off x="2895" y="2489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0" name="Group 85"/>
            <p:cNvGrpSpPr>
              <a:grpSpLocks/>
            </p:cNvGrpSpPr>
            <p:nvPr/>
          </p:nvGrpSpPr>
          <p:grpSpPr bwMode="auto">
            <a:xfrm>
              <a:off x="6756031" y="1786291"/>
              <a:ext cx="156949" cy="127298"/>
              <a:chOff x="2699" y="2447"/>
              <a:chExt cx="317" cy="242"/>
            </a:xfrm>
            <a:solidFill>
              <a:srgbClr val="FF0000"/>
            </a:solidFill>
          </p:grpSpPr>
          <p:grpSp>
            <p:nvGrpSpPr>
              <p:cNvPr id="224" name="Group 86"/>
              <p:cNvGrpSpPr>
                <a:grpSpLocks/>
              </p:cNvGrpSpPr>
              <p:nvPr/>
            </p:nvGrpSpPr>
            <p:grpSpPr bwMode="auto">
              <a:xfrm>
                <a:off x="2775" y="2568"/>
                <a:ext cx="241" cy="121"/>
                <a:chOff x="2775" y="2568"/>
                <a:chExt cx="241" cy="121"/>
              </a:xfrm>
              <a:grpFill/>
            </p:grpSpPr>
            <p:sp>
              <p:nvSpPr>
                <p:cNvPr id="229" name="AutoShape 8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0" name="AutoShape 8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1" name="AutoShape 8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2" name="AutoShape 9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25" name="AutoShape 91"/>
              <p:cNvSpPr>
                <a:spLocks noChangeArrowheads="1"/>
              </p:cNvSpPr>
              <p:nvPr/>
            </p:nvSpPr>
            <p:spPr bwMode="auto">
              <a:xfrm>
                <a:off x="2699" y="2482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AutoShape 92"/>
              <p:cNvSpPr>
                <a:spLocks noChangeArrowheads="1"/>
              </p:cNvSpPr>
              <p:nvPr/>
            </p:nvSpPr>
            <p:spPr bwMode="auto">
              <a:xfrm>
                <a:off x="2804" y="2447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AutoShape 93"/>
              <p:cNvSpPr>
                <a:spLocks noChangeArrowheads="1"/>
              </p:cNvSpPr>
              <p:nvPr/>
            </p:nvSpPr>
            <p:spPr bwMode="auto">
              <a:xfrm>
                <a:off x="2790" y="2524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AutoShape 94"/>
              <p:cNvSpPr>
                <a:spLocks noChangeArrowheads="1"/>
              </p:cNvSpPr>
              <p:nvPr/>
            </p:nvSpPr>
            <p:spPr bwMode="auto">
              <a:xfrm>
                <a:off x="2895" y="2489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1" name="Group 95"/>
            <p:cNvGrpSpPr>
              <a:grpSpLocks/>
            </p:cNvGrpSpPr>
            <p:nvPr/>
          </p:nvGrpSpPr>
          <p:grpSpPr bwMode="auto">
            <a:xfrm>
              <a:off x="6892185" y="1822587"/>
              <a:ext cx="156949" cy="127298"/>
              <a:chOff x="2699" y="2447"/>
              <a:chExt cx="317" cy="242"/>
            </a:xfrm>
          </p:grpSpPr>
          <p:grpSp>
            <p:nvGrpSpPr>
              <p:cNvPr id="215" name="Group 96"/>
              <p:cNvGrpSpPr>
                <a:grpSpLocks/>
              </p:cNvGrpSpPr>
              <p:nvPr/>
            </p:nvGrpSpPr>
            <p:grpSpPr bwMode="auto">
              <a:xfrm>
                <a:off x="2775" y="2568"/>
                <a:ext cx="241" cy="121"/>
                <a:chOff x="2775" y="2568"/>
                <a:chExt cx="241" cy="121"/>
              </a:xfrm>
            </p:grpSpPr>
            <p:sp>
              <p:nvSpPr>
                <p:cNvPr id="220" name="AutoShape 9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" name="AutoShape 9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" name="AutoShape 9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" name="AutoShape 10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6" name="AutoShape 101"/>
              <p:cNvSpPr>
                <a:spLocks noChangeArrowheads="1"/>
              </p:cNvSpPr>
              <p:nvPr/>
            </p:nvSpPr>
            <p:spPr bwMode="auto">
              <a:xfrm>
                <a:off x="2699" y="2482"/>
                <a:ext cx="45" cy="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AutoShape 102"/>
              <p:cNvSpPr>
                <a:spLocks noChangeArrowheads="1"/>
              </p:cNvSpPr>
              <p:nvPr/>
            </p:nvSpPr>
            <p:spPr bwMode="auto">
              <a:xfrm>
                <a:off x="2804" y="2447"/>
                <a:ext cx="45" cy="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AutoShape 103"/>
              <p:cNvSpPr>
                <a:spLocks noChangeArrowheads="1"/>
              </p:cNvSpPr>
              <p:nvPr/>
            </p:nvSpPr>
            <p:spPr bwMode="auto">
              <a:xfrm>
                <a:off x="2790" y="2524"/>
                <a:ext cx="45" cy="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AutoShape 104"/>
              <p:cNvSpPr>
                <a:spLocks noChangeArrowheads="1"/>
              </p:cNvSpPr>
              <p:nvPr/>
            </p:nvSpPr>
            <p:spPr bwMode="auto">
              <a:xfrm>
                <a:off x="2895" y="2489"/>
                <a:ext cx="45" cy="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2" name="Group 105"/>
            <p:cNvGrpSpPr>
              <a:grpSpLocks/>
            </p:cNvGrpSpPr>
            <p:nvPr/>
          </p:nvGrpSpPr>
          <p:grpSpPr bwMode="auto">
            <a:xfrm>
              <a:off x="6987741" y="1948307"/>
              <a:ext cx="156949" cy="127298"/>
              <a:chOff x="2699" y="2447"/>
              <a:chExt cx="317" cy="242"/>
            </a:xfrm>
            <a:solidFill>
              <a:srgbClr val="FF0000"/>
            </a:solidFill>
          </p:grpSpPr>
          <p:grpSp>
            <p:nvGrpSpPr>
              <p:cNvPr id="206" name="Group 106"/>
              <p:cNvGrpSpPr>
                <a:grpSpLocks/>
              </p:cNvGrpSpPr>
              <p:nvPr/>
            </p:nvGrpSpPr>
            <p:grpSpPr bwMode="auto">
              <a:xfrm>
                <a:off x="2775" y="2568"/>
                <a:ext cx="241" cy="121"/>
                <a:chOff x="2775" y="2568"/>
                <a:chExt cx="241" cy="121"/>
              </a:xfrm>
              <a:grpFill/>
            </p:grpSpPr>
            <p:sp>
              <p:nvSpPr>
                <p:cNvPr id="211" name="AutoShape 10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2" name="AutoShape 10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3" name="AutoShape 10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4" name="AutoShape 11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07" name="AutoShape 111"/>
              <p:cNvSpPr>
                <a:spLocks noChangeArrowheads="1"/>
              </p:cNvSpPr>
              <p:nvPr/>
            </p:nvSpPr>
            <p:spPr bwMode="auto">
              <a:xfrm>
                <a:off x="2699" y="2482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" name="AutoShape 112"/>
              <p:cNvSpPr>
                <a:spLocks noChangeArrowheads="1"/>
              </p:cNvSpPr>
              <p:nvPr/>
            </p:nvSpPr>
            <p:spPr bwMode="auto">
              <a:xfrm>
                <a:off x="2804" y="2447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" name="AutoShape 113"/>
              <p:cNvSpPr>
                <a:spLocks noChangeArrowheads="1"/>
              </p:cNvSpPr>
              <p:nvPr/>
            </p:nvSpPr>
            <p:spPr bwMode="auto">
              <a:xfrm>
                <a:off x="2790" y="2524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" name="AutoShape 114"/>
              <p:cNvSpPr>
                <a:spLocks noChangeArrowheads="1"/>
              </p:cNvSpPr>
              <p:nvPr/>
            </p:nvSpPr>
            <p:spPr bwMode="auto">
              <a:xfrm>
                <a:off x="2895" y="2489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3" name="Group 115"/>
            <p:cNvGrpSpPr>
              <a:grpSpLocks/>
            </p:cNvGrpSpPr>
            <p:nvPr/>
          </p:nvGrpSpPr>
          <p:grpSpPr bwMode="auto">
            <a:xfrm>
              <a:off x="6986255" y="1773667"/>
              <a:ext cx="156949" cy="127298"/>
              <a:chOff x="2699" y="2447"/>
              <a:chExt cx="317" cy="242"/>
            </a:xfrm>
            <a:solidFill>
              <a:srgbClr val="FF0000"/>
            </a:solidFill>
          </p:grpSpPr>
          <p:grpSp>
            <p:nvGrpSpPr>
              <p:cNvPr id="197" name="Group 116"/>
              <p:cNvGrpSpPr>
                <a:grpSpLocks/>
              </p:cNvGrpSpPr>
              <p:nvPr/>
            </p:nvGrpSpPr>
            <p:grpSpPr bwMode="auto">
              <a:xfrm>
                <a:off x="2775" y="2568"/>
                <a:ext cx="241" cy="121"/>
                <a:chOff x="2775" y="2568"/>
                <a:chExt cx="241" cy="121"/>
              </a:xfrm>
              <a:grpFill/>
            </p:grpSpPr>
            <p:sp>
              <p:nvSpPr>
                <p:cNvPr id="202" name="AutoShape 11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AutoShape 11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AutoShape 11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AutoShape 12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98" name="AutoShape 121"/>
              <p:cNvSpPr>
                <a:spLocks noChangeArrowheads="1"/>
              </p:cNvSpPr>
              <p:nvPr/>
            </p:nvSpPr>
            <p:spPr bwMode="auto">
              <a:xfrm>
                <a:off x="2699" y="2482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9" name="AutoShape 122"/>
              <p:cNvSpPr>
                <a:spLocks noChangeArrowheads="1"/>
              </p:cNvSpPr>
              <p:nvPr/>
            </p:nvSpPr>
            <p:spPr bwMode="auto">
              <a:xfrm>
                <a:off x="2804" y="2447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0" name="AutoShape 123"/>
              <p:cNvSpPr>
                <a:spLocks noChangeArrowheads="1"/>
              </p:cNvSpPr>
              <p:nvPr/>
            </p:nvSpPr>
            <p:spPr bwMode="auto">
              <a:xfrm>
                <a:off x="2790" y="2524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" name="AutoShape 124"/>
              <p:cNvSpPr>
                <a:spLocks noChangeArrowheads="1"/>
              </p:cNvSpPr>
              <p:nvPr/>
            </p:nvSpPr>
            <p:spPr bwMode="auto">
              <a:xfrm>
                <a:off x="2895" y="2489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4" name="Group 125"/>
            <p:cNvGrpSpPr>
              <a:grpSpLocks/>
            </p:cNvGrpSpPr>
            <p:nvPr/>
          </p:nvGrpSpPr>
          <p:grpSpPr bwMode="auto">
            <a:xfrm>
              <a:off x="7100130" y="1897283"/>
              <a:ext cx="156949" cy="127298"/>
              <a:chOff x="2699" y="2447"/>
              <a:chExt cx="317" cy="242"/>
            </a:xfrm>
            <a:solidFill>
              <a:srgbClr val="FF0000"/>
            </a:solidFill>
          </p:grpSpPr>
          <p:grpSp>
            <p:nvGrpSpPr>
              <p:cNvPr id="188" name="Group 126"/>
              <p:cNvGrpSpPr>
                <a:grpSpLocks/>
              </p:cNvGrpSpPr>
              <p:nvPr/>
            </p:nvGrpSpPr>
            <p:grpSpPr bwMode="auto">
              <a:xfrm>
                <a:off x="2775" y="2568"/>
                <a:ext cx="241" cy="121"/>
                <a:chOff x="2775" y="2568"/>
                <a:chExt cx="241" cy="121"/>
              </a:xfrm>
              <a:grpFill/>
            </p:grpSpPr>
            <p:sp>
              <p:nvSpPr>
                <p:cNvPr id="193" name="AutoShape 12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AutoShape 12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AutoShape 12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6" name="AutoShape 13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9" name="AutoShape 131"/>
              <p:cNvSpPr>
                <a:spLocks noChangeArrowheads="1"/>
              </p:cNvSpPr>
              <p:nvPr/>
            </p:nvSpPr>
            <p:spPr bwMode="auto">
              <a:xfrm>
                <a:off x="2699" y="2482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0" name="AutoShape 132"/>
              <p:cNvSpPr>
                <a:spLocks noChangeArrowheads="1"/>
              </p:cNvSpPr>
              <p:nvPr/>
            </p:nvSpPr>
            <p:spPr bwMode="auto">
              <a:xfrm>
                <a:off x="2804" y="2447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" name="AutoShape 133"/>
              <p:cNvSpPr>
                <a:spLocks noChangeArrowheads="1"/>
              </p:cNvSpPr>
              <p:nvPr/>
            </p:nvSpPr>
            <p:spPr bwMode="auto">
              <a:xfrm>
                <a:off x="2790" y="2524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" name="AutoShape 134"/>
              <p:cNvSpPr>
                <a:spLocks noChangeArrowheads="1"/>
              </p:cNvSpPr>
              <p:nvPr/>
            </p:nvSpPr>
            <p:spPr bwMode="auto">
              <a:xfrm>
                <a:off x="2895" y="2489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5" name="Group 135"/>
            <p:cNvGrpSpPr>
              <a:grpSpLocks/>
            </p:cNvGrpSpPr>
            <p:nvPr/>
          </p:nvGrpSpPr>
          <p:grpSpPr bwMode="auto">
            <a:xfrm>
              <a:off x="7124390" y="1762094"/>
              <a:ext cx="156949" cy="127298"/>
              <a:chOff x="2699" y="2447"/>
              <a:chExt cx="317" cy="242"/>
            </a:xfrm>
            <a:solidFill>
              <a:srgbClr val="FF0000"/>
            </a:solidFill>
          </p:grpSpPr>
          <p:grpSp>
            <p:nvGrpSpPr>
              <p:cNvPr id="179" name="Group 136"/>
              <p:cNvGrpSpPr>
                <a:grpSpLocks/>
              </p:cNvGrpSpPr>
              <p:nvPr/>
            </p:nvGrpSpPr>
            <p:grpSpPr bwMode="auto">
              <a:xfrm>
                <a:off x="2775" y="2568"/>
                <a:ext cx="241" cy="121"/>
                <a:chOff x="2775" y="2568"/>
                <a:chExt cx="241" cy="121"/>
              </a:xfrm>
              <a:grpFill/>
            </p:grpSpPr>
            <p:sp>
              <p:nvSpPr>
                <p:cNvPr id="184" name="AutoShape 13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AutoShape 13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" name="AutoShape 13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AutoShape 14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0" name="AutoShape 141"/>
              <p:cNvSpPr>
                <a:spLocks noChangeArrowheads="1"/>
              </p:cNvSpPr>
              <p:nvPr/>
            </p:nvSpPr>
            <p:spPr bwMode="auto">
              <a:xfrm>
                <a:off x="2699" y="2482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AutoShape 142"/>
              <p:cNvSpPr>
                <a:spLocks noChangeArrowheads="1"/>
              </p:cNvSpPr>
              <p:nvPr/>
            </p:nvSpPr>
            <p:spPr bwMode="auto">
              <a:xfrm>
                <a:off x="2804" y="2447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AutoShape 143"/>
              <p:cNvSpPr>
                <a:spLocks noChangeArrowheads="1"/>
              </p:cNvSpPr>
              <p:nvPr/>
            </p:nvSpPr>
            <p:spPr bwMode="auto">
              <a:xfrm>
                <a:off x="2790" y="2524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AutoShape 144"/>
              <p:cNvSpPr>
                <a:spLocks noChangeArrowheads="1"/>
              </p:cNvSpPr>
              <p:nvPr/>
            </p:nvSpPr>
            <p:spPr bwMode="auto">
              <a:xfrm>
                <a:off x="2895" y="2489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6" name="Group 146"/>
            <p:cNvGrpSpPr>
              <a:grpSpLocks/>
            </p:cNvGrpSpPr>
            <p:nvPr/>
          </p:nvGrpSpPr>
          <p:grpSpPr bwMode="auto">
            <a:xfrm>
              <a:off x="6863469" y="1747887"/>
              <a:ext cx="119321" cy="63649"/>
              <a:chOff x="2775" y="2568"/>
              <a:chExt cx="241" cy="121"/>
            </a:xfrm>
          </p:grpSpPr>
          <p:sp>
            <p:nvSpPr>
              <p:cNvPr id="175" name="AutoShape 147"/>
              <p:cNvSpPr>
                <a:spLocks noChangeArrowheads="1"/>
              </p:cNvSpPr>
              <p:nvPr/>
            </p:nvSpPr>
            <p:spPr bwMode="auto">
              <a:xfrm>
                <a:off x="2775" y="2603"/>
                <a:ext cx="45" cy="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AutoShape 148"/>
              <p:cNvSpPr>
                <a:spLocks noChangeArrowheads="1"/>
              </p:cNvSpPr>
              <p:nvPr/>
            </p:nvSpPr>
            <p:spPr bwMode="auto">
              <a:xfrm>
                <a:off x="2880" y="2568"/>
                <a:ext cx="45" cy="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AutoShape 149"/>
              <p:cNvSpPr>
                <a:spLocks noChangeArrowheads="1"/>
              </p:cNvSpPr>
              <p:nvPr/>
            </p:nvSpPr>
            <p:spPr bwMode="auto">
              <a:xfrm>
                <a:off x="2866" y="2645"/>
                <a:ext cx="45" cy="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AutoShape 150"/>
              <p:cNvSpPr>
                <a:spLocks noChangeArrowheads="1"/>
              </p:cNvSpPr>
              <p:nvPr/>
            </p:nvSpPr>
            <p:spPr bwMode="auto">
              <a:xfrm>
                <a:off x="2971" y="2610"/>
                <a:ext cx="45" cy="4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7" name="Group 156"/>
            <p:cNvGrpSpPr>
              <a:grpSpLocks/>
            </p:cNvGrpSpPr>
            <p:nvPr/>
          </p:nvGrpSpPr>
          <p:grpSpPr bwMode="auto">
            <a:xfrm>
              <a:off x="6606013" y="1769980"/>
              <a:ext cx="119321" cy="63649"/>
              <a:chOff x="2775" y="2568"/>
              <a:chExt cx="241" cy="121"/>
            </a:xfrm>
            <a:solidFill>
              <a:srgbClr val="FF0000"/>
            </a:solidFill>
          </p:grpSpPr>
          <p:sp>
            <p:nvSpPr>
              <p:cNvPr id="171" name="AutoShape 157"/>
              <p:cNvSpPr>
                <a:spLocks noChangeArrowheads="1"/>
              </p:cNvSpPr>
              <p:nvPr/>
            </p:nvSpPr>
            <p:spPr bwMode="auto">
              <a:xfrm>
                <a:off x="2775" y="2603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" name="AutoShape 158"/>
              <p:cNvSpPr>
                <a:spLocks noChangeArrowheads="1"/>
              </p:cNvSpPr>
              <p:nvPr/>
            </p:nvSpPr>
            <p:spPr bwMode="auto">
              <a:xfrm>
                <a:off x="2880" y="2568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3" name="AutoShape 159"/>
              <p:cNvSpPr>
                <a:spLocks noChangeArrowheads="1"/>
              </p:cNvSpPr>
              <p:nvPr/>
            </p:nvSpPr>
            <p:spPr bwMode="auto">
              <a:xfrm>
                <a:off x="2866" y="2645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AutoShape 160"/>
              <p:cNvSpPr>
                <a:spLocks noChangeArrowheads="1"/>
              </p:cNvSpPr>
              <p:nvPr/>
            </p:nvSpPr>
            <p:spPr bwMode="auto">
              <a:xfrm>
                <a:off x="2971" y="2610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8" name="AutoShape 161"/>
            <p:cNvSpPr>
              <a:spLocks noChangeArrowheads="1"/>
            </p:cNvSpPr>
            <p:nvPr/>
          </p:nvSpPr>
          <p:spPr bwMode="auto">
            <a:xfrm>
              <a:off x="6581753" y="1764197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29" name="AutoShape 163"/>
            <p:cNvSpPr>
              <a:spLocks noChangeArrowheads="1"/>
            </p:cNvSpPr>
            <p:nvPr/>
          </p:nvSpPr>
          <p:spPr bwMode="auto">
            <a:xfrm>
              <a:off x="6613440" y="1746838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30" name="AutoShape 167"/>
            <p:cNvSpPr>
              <a:spLocks noChangeArrowheads="1"/>
            </p:cNvSpPr>
            <p:nvPr/>
          </p:nvSpPr>
          <p:spPr bwMode="auto">
            <a:xfrm>
              <a:off x="6710976" y="1745786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31" name="AutoShape 169"/>
            <p:cNvSpPr>
              <a:spLocks noChangeArrowheads="1"/>
            </p:cNvSpPr>
            <p:nvPr/>
          </p:nvSpPr>
          <p:spPr bwMode="auto">
            <a:xfrm>
              <a:off x="6756031" y="1767879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32" name="AutoShape 170"/>
            <p:cNvSpPr>
              <a:spLocks noChangeArrowheads="1"/>
            </p:cNvSpPr>
            <p:nvPr/>
          </p:nvSpPr>
          <p:spPr bwMode="auto">
            <a:xfrm>
              <a:off x="6808017" y="1749468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33" name="AutoShape 177"/>
            <p:cNvSpPr>
              <a:spLocks noChangeArrowheads="1"/>
            </p:cNvSpPr>
            <p:nvPr/>
          </p:nvSpPr>
          <p:spPr bwMode="auto">
            <a:xfrm>
              <a:off x="7122410" y="1809961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34" name="AutoShape 178"/>
            <p:cNvSpPr>
              <a:spLocks noChangeArrowheads="1"/>
            </p:cNvSpPr>
            <p:nvPr/>
          </p:nvSpPr>
          <p:spPr bwMode="auto">
            <a:xfrm>
              <a:off x="6605518" y="1882026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35" name="AutoShape 179"/>
            <p:cNvSpPr>
              <a:spLocks noChangeArrowheads="1"/>
            </p:cNvSpPr>
            <p:nvPr/>
          </p:nvSpPr>
          <p:spPr bwMode="auto">
            <a:xfrm>
              <a:off x="6598587" y="1922530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36" name="AutoShape 180"/>
            <p:cNvSpPr>
              <a:spLocks noChangeArrowheads="1"/>
            </p:cNvSpPr>
            <p:nvPr/>
          </p:nvSpPr>
          <p:spPr bwMode="auto">
            <a:xfrm>
              <a:off x="6650573" y="1904119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37" name="AutoShape 181"/>
            <p:cNvSpPr>
              <a:spLocks noChangeArrowheads="1"/>
            </p:cNvSpPr>
            <p:nvPr/>
          </p:nvSpPr>
          <p:spPr bwMode="auto">
            <a:xfrm>
              <a:off x="6583238" y="2024579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38" name="AutoShape 182"/>
            <p:cNvSpPr>
              <a:spLocks noChangeArrowheads="1"/>
            </p:cNvSpPr>
            <p:nvPr/>
          </p:nvSpPr>
          <p:spPr bwMode="auto">
            <a:xfrm>
              <a:off x="6585714" y="1821534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39" name="AutoShape 183"/>
            <p:cNvSpPr>
              <a:spLocks noChangeArrowheads="1"/>
            </p:cNvSpPr>
            <p:nvPr/>
          </p:nvSpPr>
          <p:spPr bwMode="auto">
            <a:xfrm>
              <a:off x="7234799" y="1744734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40" name="AutoShape 184"/>
            <p:cNvSpPr>
              <a:spLocks noChangeArrowheads="1"/>
            </p:cNvSpPr>
            <p:nvPr/>
          </p:nvSpPr>
          <p:spPr bwMode="auto">
            <a:xfrm>
              <a:off x="6612945" y="1840470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grpSp>
          <p:nvGrpSpPr>
            <p:cNvPr id="141" name="Group 185"/>
            <p:cNvGrpSpPr>
              <a:grpSpLocks/>
            </p:cNvGrpSpPr>
            <p:nvPr/>
          </p:nvGrpSpPr>
          <p:grpSpPr bwMode="auto">
            <a:xfrm>
              <a:off x="6583238" y="1945151"/>
              <a:ext cx="156949" cy="127298"/>
              <a:chOff x="2699" y="2447"/>
              <a:chExt cx="317" cy="242"/>
            </a:xfrm>
            <a:solidFill>
              <a:srgbClr val="FF0000"/>
            </a:solidFill>
          </p:grpSpPr>
          <p:grpSp>
            <p:nvGrpSpPr>
              <p:cNvPr id="162" name="Group 186"/>
              <p:cNvGrpSpPr>
                <a:grpSpLocks/>
              </p:cNvGrpSpPr>
              <p:nvPr/>
            </p:nvGrpSpPr>
            <p:grpSpPr bwMode="auto">
              <a:xfrm>
                <a:off x="2775" y="2568"/>
                <a:ext cx="241" cy="121"/>
                <a:chOff x="2775" y="2568"/>
                <a:chExt cx="241" cy="121"/>
              </a:xfrm>
              <a:grpFill/>
            </p:grpSpPr>
            <p:sp>
              <p:nvSpPr>
                <p:cNvPr id="167" name="AutoShape 187"/>
                <p:cNvSpPr>
                  <a:spLocks noChangeArrowheads="1"/>
                </p:cNvSpPr>
                <p:nvPr/>
              </p:nvSpPr>
              <p:spPr bwMode="auto">
                <a:xfrm>
                  <a:off x="2775" y="2603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8" name="AutoShape 188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9" name="AutoShape 189"/>
                <p:cNvSpPr>
                  <a:spLocks noChangeArrowheads="1"/>
                </p:cNvSpPr>
                <p:nvPr/>
              </p:nvSpPr>
              <p:spPr bwMode="auto">
                <a:xfrm>
                  <a:off x="2866" y="2645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0" name="AutoShape 190"/>
                <p:cNvSpPr>
                  <a:spLocks noChangeArrowheads="1"/>
                </p:cNvSpPr>
                <p:nvPr/>
              </p:nvSpPr>
              <p:spPr bwMode="auto">
                <a:xfrm>
                  <a:off x="2971" y="2610"/>
                  <a:ext cx="45" cy="44"/>
                </a:xfrm>
                <a:prstGeom prst="flowChartConnector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35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3" name="AutoShape 191"/>
              <p:cNvSpPr>
                <a:spLocks noChangeArrowheads="1"/>
              </p:cNvSpPr>
              <p:nvPr/>
            </p:nvSpPr>
            <p:spPr bwMode="auto">
              <a:xfrm>
                <a:off x="2699" y="2482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AutoShape 192"/>
              <p:cNvSpPr>
                <a:spLocks noChangeArrowheads="1"/>
              </p:cNvSpPr>
              <p:nvPr/>
            </p:nvSpPr>
            <p:spPr bwMode="auto">
              <a:xfrm>
                <a:off x="2841" y="2447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" name="AutoShape 193"/>
              <p:cNvSpPr>
                <a:spLocks noChangeArrowheads="1"/>
              </p:cNvSpPr>
              <p:nvPr/>
            </p:nvSpPr>
            <p:spPr bwMode="auto">
              <a:xfrm>
                <a:off x="2790" y="2524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" name="AutoShape 194"/>
              <p:cNvSpPr>
                <a:spLocks noChangeArrowheads="1"/>
              </p:cNvSpPr>
              <p:nvPr/>
            </p:nvSpPr>
            <p:spPr bwMode="auto">
              <a:xfrm>
                <a:off x="2895" y="2489"/>
                <a:ext cx="45" cy="44"/>
              </a:xfrm>
              <a:prstGeom prst="flowChartConnector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35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2" name="AutoShape 197"/>
            <p:cNvSpPr>
              <a:spLocks noChangeArrowheads="1"/>
            </p:cNvSpPr>
            <p:nvPr/>
          </p:nvSpPr>
          <p:spPr bwMode="auto">
            <a:xfrm>
              <a:off x="6958034" y="1738948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43" name="AutoShape 199"/>
            <p:cNvSpPr>
              <a:spLocks noChangeArrowheads="1"/>
            </p:cNvSpPr>
            <p:nvPr/>
          </p:nvSpPr>
          <p:spPr bwMode="auto">
            <a:xfrm>
              <a:off x="7003089" y="1746838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44" name="AutoShape 200"/>
            <p:cNvSpPr>
              <a:spLocks noChangeArrowheads="1"/>
            </p:cNvSpPr>
            <p:nvPr/>
          </p:nvSpPr>
          <p:spPr bwMode="auto">
            <a:xfrm>
              <a:off x="7055075" y="1737896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45" name="AutoShape 204"/>
            <p:cNvSpPr>
              <a:spLocks noChangeArrowheads="1"/>
            </p:cNvSpPr>
            <p:nvPr/>
          </p:nvSpPr>
          <p:spPr bwMode="auto">
            <a:xfrm>
              <a:off x="7142214" y="1745260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46" name="AutoShape 207"/>
            <p:cNvSpPr>
              <a:spLocks noChangeArrowheads="1"/>
            </p:cNvSpPr>
            <p:nvPr/>
          </p:nvSpPr>
          <p:spPr bwMode="auto">
            <a:xfrm>
              <a:off x="6718402" y="2072447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47" name="AutoShape 208"/>
            <p:cNvSpPr>
              <a:spLocks noChangeArrowheads="1"/>
            </p:cNvSpPr>
            <p:nvPr/>
          </p:nvSpPr>
          <p:spPr bwMode="auto">
            <a:xfrm>
              <a:off x="7100130" y="1762093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48" name="AutoShape 209"/>
            <p:cNvSpPr>
              <a:spLocks noChangeArrowheads="1"/>
            </p:cNvSpPr>
            <p:nvPr/>
          </p:nvSpPr>
          <p:spPr bwMode="auto">
            <a:xfrm>
              <a:off x="6628293" y="2072447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49" name="AutoShape 210"/>
            <p:cNvSpPr>
              <a:spLocks noChangeArrowheads="1"/>
            </p:cNvSpPr>
            <p:nvPr/>
          </p:nvSpPr>
          <p:spPr bwMode="auto">
            <a:xfrm>
              <a:off x="7100130" y="2072447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50" name="AutoShape 211"/>
            <p:cNvSpPr>
              <a:spLocks noChangeArrowheads="1"/>
            </p:cNvSpPr>
            <p:nvPr/>
          </p:nvSpPr>
          <p:spPr bwMode="auto">
            <a:xfrm>
              <a:off x="6920406" y="2067187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51" name="AutoShape 212"/>
            <p:cNvSpPr>
              <a:spLocks noChangeArrowheads="1"/>
            </p:cNvSpPr>
            <p:nvPr/>
          </p:nvSpPr>
          <p:spPr bwMode="auto">
            <a:xfrm>
              <a:off x="6972392" y="2048776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52" name="AutoShape 213"/>
            <p:cNvSpPr>
              <a:spLocks noChangeArrowheads="1"/>
            </p:cNvSpPr>
            <p:nvPr/>
          </p:nvSpPr>
          <p:spPr bwMode="auto">
            <a:xfrm>
              <a:off x="7257079" y="1786290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53" name="AutoShape 214"/>
            <p:cNvSpPr>
              <a:spLocks noChangeArrowheads="1"/>
            </p:cNvSpPr>
            <p:nvPr/>
          </p:nvSpPr>
          <p:spPr bwMode="auto">
            <a:xfrm>
              <a:off x="7017447" y="2070869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54" name="AutoShape 217"/>
            <p:cNvSpPr>
              <a:spLocks noChangeArrowheads="1"/>
            </p:cNvSpPr>
            <p:nvPr/>
          </p:nvSpPr>
          <p:spPr bwMode="auto">
            <a:xfrm>
              <a:off x="7250147" y="1925686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55" name="AutoShape 218"/>
            <p:cNvSpPr>
              <a:spLocks noChangeArrowheads="1"/>
            </p:cNvSpPr>
            <p:nvPr/>
          </p:nvSpPr>
          <p:spPr bwMode="auto">
            <a:xfrm>
              <a:off x="7257079" y="1881500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56" name="AutoShape 219"/>
            <p:cNvSpPr>
              <a:spLocks noChangeArrowheads="1"/>
            </p:cNvSpPr>
            <p:nvPr/>
          </p:nvSpPr>
          <p:spPr bwMode="auto">
            <a:xfrm>
              <a:off x="7260544" y="2019844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57" name="AutoShape 220"/>
            <p:cNvSpPr>
              <a:spLocks noChangeArrowheads="1"/>
            </p:cNvSpPr>
            <p:nvPr/>
          </p:nvSpPr>
          <p:spPr bwMode="auto">
            <a:xfrm>
              <a:off x="7275397" y="1959352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58" name="AutoShape 221"/>
            <p:cNvSpPr>
              <a:spLocks noChangeArrowheads="1"/>
            </p:cNvSpPr>
            <p:nvPr/>
          </p:nvSpPr>
          <p:spPr bwMode="auto">
            <a:xfrm>
              <a:off x="7167464" y="2052458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59" name="AutoShape 222"/>
            <p:cNvSpPr>
              <a:spLocks noChangeArrowheads="1"/>
            </p:cNvSpPr>
            <p:nvPr/>
          </p:nvSpPr>
          <p:spPr bwMode="auto">
            <a:xfrm>
              <a:off x="7219450" y="2034047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60" name="AutoShape 223"/>
            <p:cNvSpPr>
              <a:spLocks noChangeArrowheads="1"/>
            </p:cNvSpPr>
            <p:nvPr/>
          </p:nvSpPr>
          <p:spPr bwMode="auto">
            <a:xfrm>
              <a:off x="7212519" y="2074551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  <p:sp>
          <p:nvSpPr>
            <p:cNvPr id="161" name="AutoShape 224"/>
            <p:cNvSpPr>
              <a:spLocks noChangeArrowheads="1"/>
            </p:cNvSpPr>
            <p:nvPr/>
          </p:nvSpPr>
          <p:spPr bwMode="auto">
            <a:xfrm>
              <a:off x="7264505" y="2056140"/>
              <a:ext cx="22280" cy="2314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>
                <a:latin typeface="Arial" panose="020B0604020202020204" pitchFamily="34" charset="0"/>
              </a:endParaRPr>
            </a:p>
          </p:txBody>
        </p:sp>
      </p:grpSp>
      <p:sp>
        <p:nvSpPr>
          <p:cNvPr id="260" name="Line 50"/>
          <p:cNvSpPr>
            <a:spLocks noChangeShapeType="1"/>
          </p:cNvSpPr>
          <p:nvPr/>
        </p:nvSpPr>
        <p:spPr bwMode="auto">
          <a:xfrm flipV="1">
            <a:off x="4861834" y="3367798"/>
            <a:ext cx="4050506" cy="3214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267" name="Стрелка вверх 266"/>
          <p:cNvSpPr/>
          <p:nvPr/>
        </p:nvSpPr>
        <p:spPr>
          <a:xfrm rot="914054">
            <a:off x="8927818" y="2626155"/>
            <a:ext cx="452438" cy="1515666"/>
          </a:xfrm>
          <a:prstGeom prst="upArrow">
            <a:avLst>
              <a:gd name="adj1" fmla="val 50000"/>
              <a:gd name="adj2" fmla="val 34883"/>
            </a:avLst>
          </a:prstGeom>
          <a:solidFill>
            <a:srgbClr val="FF33CC">
              <a:alpha val="77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69" name="Rectangle 344"/>
          <p:cNvSpPr>
            <a:spLocks noChangeArrowheads="1"/>
          </p:cNvSpPr>
          <p:nvPr/>
        </p:nvSpPr>
        <p:spPr bwMode="auto">
          <a:xfrm>
            <a:off x="6984522" y="4881126"/>
            <a:ext cx="4369278" cy="584775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CC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ru-RU" altLang="ru-RU" sz="16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Пространственное кодирование фотонных </a:t>
            </a:r>
            <a:r>
              <a:rPr lang="ru-RU" altLang="ru-RU" sz="1600" b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кубитов</a:t>
            </a:r>
            <a:endParaRPr lang="en-US" altLang="ru-RU" sz="1600" b="1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99" y="2913897"/>
            <a:ext cx="3300501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3" name="Стрелка вверх 272"/>
          <p:cNvSpPr/>
          <p:nvPr/>
        </p:nvSpPr>
        <p:spPr>
          <a:xfrm rot="20957034">
            <a:off x="8912566" y="2559370"/>
            <a:ext cx="420096" cy="1602397"/>
          </a:xfrm>
          <a:prstGeom prst="upArrow">
            <a:avLst>
              <a:gd name="adj1" fmla="val 50000"/>
              <a:gd name="adj2" fmla="val 34883"/>
            </a:avLst>
          </a:prstGeom>
          <a:solidFill>
            <a:srgbClr val="FF33CC">
              <a:alpha val="77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4" name="Text Box 14"/>
          <p:cNvSpPr txBox="1">
            <a:spLocks noChangeArrowheads="1"/>
          </p:cNvSpPr>
          <p:nvPr/>
        </p:nvSpPr>
        <p:spPr bwMode="auto">
          <a:xfrm>
            <a:off x="8179612" y="4205604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1-st </a:t>
            </a:r>
            <a:endParaRPr lang="ru-RU" altLang="ru-RU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5" name="Text Box 14"/>
          <p:cNvSpPr txBox="1">
            <a:spLocks noChangeArrowheads="1"/>
          </p:cNvSpPr>
          <p:nvPr/>
        </p:nvSpPr>
        <p:spPr bwMode="auto">
          <a:xfrm>
            <a:off x="8827856" y="4224654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2-nd </a:t>
            </a:r>
            <a:endParaRPr lang="ru-RU" altLang="ru-RU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6" name="Стрелка вверх 275"/>
          <p:cNvSpPr/>
          <p:nvPr/>
        </p:nvSpPr>
        <p:spPr>
          <a:xfrm rot="19282681">
            <a:off x="8907170" y="2484039"/>
            <a:ext cx="453455" cy="1802851"/>
          </a:xfrm>
          <a:prstGeom prst="upArrow">
            <a:avLst>
              <a:gd name="adj1" fmla="val 50000"/>
              <a:gd name="adj2" fmla="val 34883"/>
            </a:avLst>
          </a:prstGeom>
          <a:solidFill>
            <a:srgbClr val="FF33CC">
              <a:alpha val="77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7" name="Text Box 14"/>
          <p:cNvSpPr txBox="1">
            <a:spLocks noChangeArrowheads="1"/>
          </p:cNvSpPr>
          <p:nvPr/>
        </p:nvSpPr>
        <p:spPr bwMode="auto">
          <a:xfrm rot="21404596">
            <a:off x="9557510" y="4041738"/>
            <a:ext cx="921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3-rd </a:t>
            </a:r>
            <a:endParaRPr lang="ru-RU" altLang="ru-RU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90969" y="3064184"/>
            <a:ext cx="3604667" cy="1002875"/>
            <a:chOff x="1476797" y="2624138"/>
            <a:chExt cx="4751387" cy="1160984"/>
          </a:xfrm>
        </p:grpSpPr>
        <p:grpSp>
          <p:nvGrpSpPr>
            <p:cNvPr id="264" name="Группа 164"/>
            <p:cNvGrpSpPr>
              <a:grpSpLocks/>
            </p:cNvGrpSpPr>
            <p:nvPr/>
          </p:nvGrpSpPr>
          <p:grpSpPr bwMode="auto">
            <a:xfrm>
              <a:off x="1687934" y="2624138"/>
              <a:ext cx="4267200" cy="422275"/>
              <a:chOff x="1638300" y="1554163"/>
              <a:chExt cx="4267200" cy="422275"/>
            </a:xfrm>
          </p:grpSpPr>
          <p:grpSp>
            <p:nvGrpSpPr>
              <p:cNvPr id="268" name="Группа 486"/>
              <p:cNvGrpSpPr>
                <a:grpSpLocks/>
              </p:cNvGrpSpPr>
              <p:nvPr/>
            </p:nvGrpSpPr>
            <p:grpSpPr bwMode="auto">
              <a:xfrm>
                <a:off x="1638300" y="1749425"/>
                <a:ext cx="766763" cy="227013"/>
                <a:chOff x="251517" y="2041940"/>
                <a:chExt cx="766844" cy="242854"/>
              </a:xfrm>
            </p:grpSpPr>
            <p:sp>
              <p:nvSpPr>
                <p:cNvPr id="284" name="Freeform 12"/>
                <p:cNvSpPr>
                  <a:spLocks/>
                </p:cNvSpPr>
                <p:nvPr/>
              </p:nvSpPr>
              <p:spPr bwMode="auto">
                <a:xfrm flipH="1">
                  <a:off x="251517" y="2042579"/>
                  <a:ext cx="648073" cy="242215"/>
                </a:xfrm>
                <a:custGeom>
                  <a:avLst/>
                  <a:gdLst>
                    <a:gd name="T0" fmla="*/ 0 w 1716"/>
                    <a:gd name="T1" fmla="*/ 2147483646 h 1047"/>
                    <a:gd name="T2" fmla="*/ 2147483646 w 1716"/>
                    <a:gd name="T3" fmla="*/ 2147483646 h 1047"/>
                    <a:gd name="T4" fmla="*/ 2147483646 w 1716"/>
                    <a:gd name="T5" fmla="*/ 2147483646 h 1047"/>
                    <a:gd name="T6" fmla="*/ 2147483646 w 1716"/>
                    <a:gd name="T7" fmla="*/ 2147483646 h 1047"/>
                    <a:gd name="T8" fmla="*/ 2147483646 w 1716"/>
                    <a:gd name="T9" fmla="*/ 2147483646 h 1047"/>
                    <a:gd name="T10" fmla="*/ 2147483646 w 1716"/>
                    <a:gd name="T11" fmla="*/ 2147483646 h 1047"/>
                    <a:gd name="T12" fmla="*/ 2147483646 w 1716"/>
                    <a:gd name="T13" fmla="*/ 2147483646 h 10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16"/>
                    <a:gd name="T22" fmla="*/ 0 h 1047"/>
                    <a:gd name="T23" fmla="*/ 1716 w 1716"/>
                    <a:gd name="T24" fmla="*/ 1047 h 10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16" h="1047">
                      <a:moveTo>
                        <a:pt x="0" y="1020"/>
                      </a:moveTo>
                      <a:cubicBezTo>
                        <a:pt x="80" y="1014"/>
                        <a:pt x="370" y="1047"/>
                        <a:pt x="480" y="972"/>
                      </a:cubicBezTo>
                      <a:cubicBezTo>
                        <a:pt x="590" y="897"/>
                        <a:pt x="598" y="727"/>
                        <a:pt x="657" y="570"/>
                      </a:cubicBezTo>
                      <a:cubicBezTo>
                        <a:pt x="716" y="413"/>
                        <a:pt x="777" y="0"/>
                        <a:pt x="837" y="30"/>
                      </a:cubicBezTo>
                      <a:cubicBezTo>
                        <a:pt x="897" y="60"/>
                        <a:pt x="961" y="593"/>
                        <a:pt x="1017" y="750"/>
                      </a:cubicBezTo>
                      <a:cubicBezTo>
                        <a:pt x="1073" y="907"/>
                        <a:pt x="1060" y="927"/>
                        <a:pt x="1176" y="972"/>
                      </a:cubicBezTo>
                      <a:cubicBezTo>
                        <a:pt x="1292" y="1017"/>
                        <a:pt x="1604" y="1010"/>
                        <a:pt x="1716" y="1020"/>
                      </a:cubicBezTo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285" name="Прямая со стрелкой 284"/>
                <p:cNvCxnSpPr/>
                <p:nvPr/>
              </p:nvCxnSpPr>
              <p:spPr>
                <a:xfrm>
                  <a:off x="586515" y="2041940"/>
                  <a:ext cx="431846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Группа 489"/>
              <p:cNvGrpSpPr>
                <a:grpSpLocks/>
              </p:cNvGrpSpPr>
              <p:nvPr/>
            </p:nvGrpSpPr>
            <p:grpSpPr bwMode="auto">
              <a:xfrm>
                <a:off x="2724150" y="1554163"/>
                <a:ext cx="735013" cy="415925"/>
                <a:chOff x="257868" y="1851200"/>
                <a:chExt cx="734585" cy="445713"/>
              </a:xfrm>
            </p:grpSpPr>
            <p:sp>
              <p:nvSpPr>
                <p:cNvPr id="282" name="Freeform 12"/>
                <p:cNvSpPr>
                  <a:spLocks/>
                </p:cNvSpPr>
                <p:nvPr/>
              </p:nvSpPr>
              <p:spPr bwMode="auto">
                <a:xfrm flipH="1">
                  <a:off x="257868" y="1851200"/>
                  <a:ext cx="648073" cy="445713"/>
                </a:xfrm>
                <a:custGeom>
                  <a:avLst/>
                  <a:gdLst>
                    <a:gd name="T0" fmla="*/ 0 w 1716"/>
                    <a:gd name="T1" fmla="*/ 2147483646 h 1047"/>
                    <a:gd name="T2" fmla="*/ 2147483646 w 1716"/>
                    <a:gd name="T3" fmla="*/ 2147483646 h 1047"/>
                    <a:gd name="T4" fmla="*/ 2147483646 w 1716"/>
                    <a:gd name="T5" fmla="*/ 2147483646 h 1047"/>
                    <a:gd name="T6" fmla="*/ 2147483646 w 1716"/>
                    <a:gd name="T7" fmla="*/ 2147483646 h 1047"/>
                    <a:gd name="T8" fmla="*/ 2147483646 w 1716"/>
                    <a:gd name="T9" fmla="*/ 2147483646 h 1047"/>
                    <a:gd name="T10" fmla="*/ 2147483646 w 1716"/>
                    <a:gd name="T11" fmla="*/ 2147483646 h 1047"/>
                    <a:gd name="T12" fmla="*/ 2147483646 w 1716"/>
                    <a:gd name="T13" fmla="*/ 2147483646 h 10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16"/>
                    <a:gd name="T22" fmla="*/ 0 h 1047"/>
                    <a:gd name="T23" fmla="*/ 1716 w 1716"/>
                    <a:gd name="T24" fmla="*/ 1047 h 10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16" h="1047">
                      <a:moveTo>
                        <a:pt x="0" y="1020"/>
                      </a:moveTo>
                      <a:cubicBezTo>
                        <a:pt x="80" y="1014"/>
                        <a:pt x="370" y="1047"/>
                        <a:pt x="480" y="972"/>
                      </a:cubicBezTo>
                      <a:cubicBezTo>
                        <a:pt x="590" y="897"/>
                        <a:pt x="598" y="727"/>
                        <a:pt x="657" y="570"/>
                      </a:cubicBezTo>
                      <a:cubicBezTo>
                        <a:pt x="716" y="413"/>
                        <a:pt x="777" y="0"/>
                        <a:pt x="837" y="30"/>
                      </a:cubicBezTo>
                      <a:cubicBezTo>
                        <a:pt x="897" y="60"/>
                        <a:pt x="961" y="593"/>
                        <a:pt x="1017" y="750"/>
                      </a:cubicBezTo>
                      <a:cubicBezTo>
                        <a:pt x="1073" y="907"/>
                        <a:pt x="1060" y="927"/>
                        <a:pt x="1176" y="972"/>
                      </a:cubicBezTo>
                      <a:cubicBezTo>
                        <a:pt x="1292" y="1017"/>
                        <a:pt x="1604" y="1010"/>
                        <a:pt x="1716" y="1020"/>
                      </a:cubicBezTo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283" name="Прямая со стрелкой 282"/>
                <p:cNvCxnSpPr/>
                <p:nvPr/>
              </p:nvCxnSpPr>
              <p:spPr>
                <a:xfrm>
                  <a:off x="576770" y="1885224"/>
                  <a:ext cx="415683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Группа 492"/>
              <p:cNvGrpSpPr>
                <a:grpSpLocks/>
              </p:cNvGrpSpPr>
              <p:nvPr/>
            </p:nvGrpSpPr>
            <p:grpSpPr bwMode="auto">
              <a:xfrm>
                <a:off x="5114925" y="1589088"/>
                <a:ext cx="790575" cy="360362"/>
                <a:chOff x="932348" y="1908739"/>
                <a:chExt cx="792105" cy="386104"/>
              </a:xfrm>
            </p:grpSpPr>
            <p:sp>
              <p:nvSpPr>
                <p:cNvPr id="280" name="Freeform 12"/>
                <p:cNvSpPr>
                  <a:spLocks/>
                </p:cNvSpPr>
                <p:nvPr/>
              </p:nvSpPr>
              <p:spPr bwMode="auto">
                <a:xfrm flipH="1">
                  <a:off x="932348" y="1908739"/>
                  <a:ext cx="648074" cy="386104"/>
                </a:xfrm>
                <a:custGeom>
                  <a:avLst/>
                  <a:gdLst>
                    <a:gd name="T0" fmla="*/ 0 w 1716"/>
                    <a:gd name="T1" fmla="*/ 2147483646 h 1047"/>
                    <a:gd name="T2" fmla="*/ 2147483646 w 1716"/>
                    <a:gd name="T3" fmla="*/ 2147483646 h 1047"/>
                    <a:gd name="T4" fmla="*/ 2147483646 w 1716"/>
                    <a:gd name="T5" fmla="*/ 2147483646 h 1047"/>
                    <a:gd name="T6" fmla="*/ 2147483646 w 1716"/>
                    <a:gd name="T7" fmla="*/ 2147483646 h 1047"/>
                    <a:gd name="T8" fmla="*/ 2147483646 w 1716"/>
                    <a:gd name="T9" fmla="*/ 2147483646 h 1047"/>
                    <a:gd name="T10" fmla="*/ 2147483646 w 1716"/>
                    <a:gd name="T11" fmla="*/ 2147483646 h 1047"/>
                    <a:gd name="T12" fmla="*/ 2147483646 w 1716"/>
                    <a:gd name="T13" fmla="*/ 2147483646 h 10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16"/>
                    <a:gd name="T22" fmla="*/ 0 h 1047"/>
                    <a:gd name="T23" fmla="*/ 1716 w 1716"/>
                    <a:gd name="T24" fmla="*/ 1047 h 10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16" h="1047">
                      <a:moveTo>
                        <a:pt x="0" y="1020"/>
                      </a:moveTo>
                      <a:cubicBezTo>
                        <a:pt x="80" y="1014"/>
                        <a:pt x="370" y="1047"/>
                        <a:pt x="480" y="972"/>
                      </a:cubicBezTo>
                      <a:cubicBezTo>
                        <a:pt x="590" y="897"/>
                        <a:pt x="598" y="727"/>
                        <a:pt x="657" y="570"/>
                      </a:cubicBezTo>
                      <a:cubicBezTo>
                        <a:pt x="716" y="413"/>
                        <a:pt x="777" y="0"/>
                        <a:pt x="837" y="30"/>
                      </a:cubicBezTo>
                      <a:cubicBezTo>
                        <a:pt x="897" y="60"/>
                        <a:pt x="961" y="593"/>
                        <a:pt x="1017" y="750"/>
                      </a:cubicBezTo>
                      <a:cubicBezTo>
                        <a:pt x="1073" y="907"/>
                        <a:pt x="1060" y="927"/>
                        <a:pt x="1176" y="972"/>
                      </a:cubicBezTo>
                      <a:cubicBezTo>
                        <a:pt x="1292" y="1017"/>
                        <a:pt x="1604" y="1010"/>
                        <a:pt x="1716" y="1020"/>
                      </a:cubicBezTo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281" name="Прямая со стрелкой 280"/>
                <p:cNvCxnSpPr/>
                <p:nvPr/>
              </p:nvCxnSpPr>
              <p:spPr>
                <a:xfrm>
                  <a:off x="1291817" y="1927448"/>
                  <a:ext cx="432636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6" name="Text Box 14"/>
            <p:cNvSpPr txBox="1">
              <a:spLocks noChangeArrowheads="1"/>
            </p:cNvSpPr>
            <p:nvPr/>
          </p:nvSpPr>
          <p:spPr bwMode="auto">
            <a:xfrm>
              <a:off x="5004222" y="3348038"/>
              <a:ext cx="1223962" cy="42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1-st </a:t>
              </a:r>
              <a:endPara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" name="Text Box 14"/>
            <p:cNvSpPr txBox="1">
              <a:spLocks noChangeArrowheads="1"/>
            </p:cNvSpPr>
            <p:nvPr/>
          </p:nvSpPr>
          <p:spPr bwMode="auto">
            <a:xfrm>
              <a:off x="2700759" y="3357563"/>
              <a:ext cx="1223964" cy="42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>
                  <a:solidFill>
                    <a:srgbClr val="FF0000"/>
                  </a:solidFill>
                  <a:latin typeface="Arial" panose="020B0604020202020204" pitchFamily="34" charset="0"/>
                </a:rPr>
                <a:t>2-nd </a:t>
              </a:r>
              <a:endParaRPr lang="ru-RU" altLang="ru-RU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Text Box 14"/>
            <p:cNvSpPr txBox="1">
              <a:spLocks noChangeArrowheads="1"/>
            </p:cNvSpPr>
            <p:nvPr/>
          </p:nvSpPr>
          <p:spPr bwMode="auto">
            <a:xfrm>
              <a:off x="1476797" y="3357563"/>
              <a:ext cx="1223962" cy="42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3-rd </a:t>
              </a:r>
              <a:endPara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0" name="Rectangle 344"/>
          <p:cNvSpPr>
            <a:spLocks noChangeArrowheads="1"/>
          </p:cNvSpPr>
          <p:nvPr/>
        </p:nvSpPr>
        <p:spPr bwMode="auto">
          <a:xfrm>
            <a:off x="3371511" y="1937736"/>
            <a:ext cx="5032403" cy="369332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ru-RU" altLang="ru-RU" sz="18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Стадия сохранения фотонных </a:t>
            </a:r>
            <a:r>
              <a:rPr lang="ru-RU" altLang="ru-RU" sz="1800" b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кубитов</a:t>
            </a:r>
            <a:r>
              <a:rPr lang="ru-RU" altLang="ru-RU" sz="12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1500" b="1" dirty="0"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265" name="Rectangle 344"/>
          <p:cNvSpPr>
            <a:spLocks noChangeArrowheads="1"/>
          </p:cNvSpPr>
          <p:nvPr/>
        </p:nvSpPr>
        <p:spPr bwMode="auto">
          <a:xfrm>
            <a:off x="1987208" y="417247"/>
            <a:ext cx="7997225" cy="830997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C00000"/>
                </a:solidFill>
                <a:sym typeface="Symbol" panose="05050102010706020507" pitchFamily="18" charset="2"/>
              </a:rPr>
              <a:t>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Схема реализации селективной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многомодовой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КП на нерезонансном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рамановском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эхе в резонаторе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1" name="Прямоугольник 260"/>
          <p:cNvSpPr/>
          <p:nvPr/>
        </p:nvSpPr>
        <p:spPr>
          <a:xfrm>
            <a:off x="497379" y="619552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FF"/>
                </a:solidFill>
              </a:rPr>
              <a:t>Проект</a:t>
            </a:r>
            <a:endParaRPr lang="en-US" alt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Скругленный прямоугольник 477"/>
          <p:cNvSpPr/>
          <p:nvPr/>
        </p:nvSpPr>
        <p:spPr>
          <a:xfrm>
            <a:off x="8859996" y="3364628"/>
            <a:ext cx="3100561" cy="2808312"/>
          </a:xfrm>
          <a:prstGeom prst="roundRect">
            <a:avLst>
              <a:gd name="adj" fmla="val 9690"/>
            </a:avLst>
          </a:prstGeom>
          <a:solidFill>
            <a:srgbClr val="FFFFCC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Rectangle 5"/>
          <p:cNvSpPr>
            <a:spLocks noChangeArrowheads="1"/>
          </p:cNvSpPr>
          <p:nvPr/>
        </p:nvSpPr>
        <p:spPr bwMode="auto">
          <a:xfrm>
            <a:off x="7488186" y="89250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8" name="Rectangle 6"/>
          <p:cNvSpPr>
            <a:spLocks noChangeArrowheads="1"/>
          </p:cNvSpPr>
          <p:nvPr/>
        </p:nvSpPr>
        <p:spPr bwMode="auto">
          <a:xfrm>
            <a:off x="7488186" y="121318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9" name="Rectangle 8"/>
          <p:cNvSpPr>
            <a:spLocks noChangeArrowheads="1"/>
          </p:cNvSpPr>
          <p:nvPr/>
        </p:nvSpPr>
        <p:spPr bwMode="auto">
          <a:xfrm>
            <a:off x="8481436" y="192578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1" name="Rectangle 9"/>
          <p:cNvSpPr>
            <a:spLocks noChangeArrowheads="1"/>
          </p:cNvSpPr>
          <p:nvPr/>
        </p:nvSpPr>
        <p:spPr bwMode="auto">
          <a:xfrm>
            <a:off x="8481436" y="266238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7" name="Rectangle 344"/>
          <p:cNvSpPr>
            <a:spLocks noChangeArrowheads="1"/>
          </p:cNvSpPr>
          <p:nvPr/>
        </p:nvSpPr>
        <p:spPr bwMode="auto">
          <a:xfrm>
            <a:off x="2059216" y="377944"/>
            <a:ext cx="8806904" cy="2769989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Broadband Raman echo quantum memory in white QED cavity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altLang="ru-RU" sz="2400" b="1" dirty="0">
              <a:cs typeface="Times New Roman" pitchFamily="18" charset="0"/>
              <a:sym typeface="Symbol" panose="05050102010706020507" pitchFamily="18" charset="2"/>
            </a:endParaRPr>
          </a:p>
          <a:p>
            <a:r>
              <a:rPr lang="ru-RU" altLang="ru-RU" b="1" dirty="0" err="1" smtClean="0">
                <a:cs typeface="Times New Roman" pitchFamily="18" charset="0"/>
                <a:sym typeface="Symbol" panose="05050102010706020507" pitchFamily="18" charset="2"/>
              </a:rPr>
              <a:t>С.А.Моисеев</a:t>
            </a:r>
            <a:r>
              <a:rPr lang="ru-RU" altLang="ru-RU" b="1" dirty="0" smtClean="0"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ru-RU" altLang="ru-RU" b="1" dirty="0" err="1" smtClean="0">
                <a:cs typeface="Times New Roman" pitchFamily="18" charset="0"/>
                <a:sym typeface="Symbol" panose="05050102010706020507" pitchFamily="18" charset="2"/>
              </a:rPr>
              <a:t>Е.С.Моисеев</a:t>
            </a:r>
            <a:r>
              <a:rPr lang="en-US" altLang="ru-RU" b="1" dirty="0" smtClean="0">
                <a:cs typeface="Times New Roman" pitchFamily="18" charset="0"/>
                <a:sym typeface="Symbol" panose="05050102010706020507" pitchFamily="18" charset="2"/>
              </a:rPr>
              <a:t>. </a:t>
            </a:r>
            <a:r>
              <a:rPr lang="ru-RU" altLang="ru-RU" b="1" dirty="0" smtClean="0">
                <a:cs typeface="Times New Roman" pitchFamily="18" charset="0"/>
                <a:sym typeface="Symbol" panose="05050102010706020507" pitchFamily="18" charset="2"/>
              </a:rPr>
              <a:t>Труды </a:t>
            </a:r>
            <a:r>
              <a:rPr lang="en-US" altLang="ru-RU" b="1" dirty="0" smtClean="0">
                <a:cs typeface="Times New Roman" pitchFamily="18" charset="0"/>
                <a:sym typeface="Symbol" panose="05050102010706020507" pitchFamily="18" charset="2"/>
              </a:rPr>
              <a:t> 5</a:t>
            </a:r>
            <a:r>
              <a:rPr lang="ru-RU" altLang="ru-RU" b="1" dirty="0" smtClean="0">
                <a:cs typeface="Times New Roman" pitchFamily="18" charset="0"/>
                <a:sym typeface="Symbol" panose="05050102010706020507" pitchFamily="18" charset="2"/>
              </a:rPr>
              <a:t>-й Международной конференции «Современные </a:t>
            </a:r>
            <a:r>
              <a:rPr lang="ru-RU" altLang="ru-RU" b="1" dirty="0" err="1" smtClean="0">
                <a:cs typeface="Times New Roman" pitchFamily="18" charset="0"/>
                <a:sym typeface="Symbol" panose="05050102010706020507" pitchFamily="18" charset="2"/>
              </a:rPr>
              <a:t>нанотехнологии</a:t>
            </a:r>
            <a:r>
              <a:rPr lang="ru-RU" altLang="ru-RU" b="1" dirty="0" smtClean="0">
                <a:cs typeface="Times New Roman" pitchFamily="18" charset="0"/>
                <a:sym typeface="Symbol" panose="05050102010706020507" pitchFamily="18" charset="2"/>
              </a:rPr>
              <a:t> и </a:t>
            </a:r>
            <a:r>
              <a:rPr lang="ru-RU" altLang="ru-RU" b="1" dirty="0" err="1" smtClean="0">
                <a:cs typeface="Times New Roman" pitchFamily="18" charset="0"/>
                <a:sym typeface="Symbol" panose="05050102010706020507" pitchFamily="18" charset="2"/>
              </a:rPr>
              <a:t>нанофотоника</a:t>
            </a:r>
            <a:r>
              <a:rPr lang="ru-RU" altLang="ru-RU" b="1" dirty="0" smtClean="0">
                <a:cs typeface="Times New Roman" pitchFamily="18" charset="0"/>
                <a:sym typeface="Symbol" panose="05050102010706020507" pitchFamily="18" charset="2"/>
              </a:rPr>
              <a:t> для науки и производства» </a:t>
            </a:r>
            <a:r>
              <a:rPr lang="en-US" altLang="ru-RU" b="1" dirty="0" smtClean="0">
                <a:cs typeface="Times New Roman" pitchFamily="18" charset="0"/>
                <a:sym typeface="Symbol" panose="05050102010706020507" pitchFamily="18" charset="2"/>
              </a:rPr>
              <a:t>12-15 </a:t>
            </a:r>
            <a:r>
              <a:rPr lang="ru-RU" altLang="ru-RU" b="1" dirty="0" smtClean="0">
                <a:cs typeface="Times New Roman" pitchFamily="18" charset="0"/>
                <a:sym typeface="Symbol" panose="05050102010706020507" pitchFamily="18" charset="2"/>
              </a:rPr>
              <a:t>ноября</a:t>
            </a:r>
            <a:r>
              <a:rPr lang="en-US" altLang="ru-RU" b="1" dirty="0" smtClean="0"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altLang="ru-RU" b="1" dirty="0">
                <a:cs typeface="Times New Roman" pitchFamily="18" charset="0"/>
                <a:sym typeface="Symbol" panose="05050102010706020507" pitchFamily="18" charset="2"/>
              </a:rPr>
              <a:t>2016, </a:t>
            </a:r>
            <a:r>
              <a:rPr lang="ru-RU" altLang="ru-RU" b="1" dirty="0" smtClean="0">
                <a:cs typeface="Times New Roman" pitchFamily="18" charset="0"/>
                <a:sym typeface="Symbol" panose="05050102010706020507" pitchFamily="18" charset="2"/>
              </a:rPr>
              <a:t>Владимир</a:t>
            </a:r>
            <a:r>
              <a:rPr lang="en-US" altLang="ru-RU" b="1" dirty="0" smtClean="0"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ru-RU" altLang="ru-RU" b="1" dirty="0" smtClean="0">
                <a:cs typeface="Times New Roman" pitchFamily="18" charset="0"/>
                <a:sym typeface="Symbol" panose="05050102010706020507" pitchFamily="18" charset="2"/>
              </a:rPr>
              <a:t>Россия</a:t>
            </a:r>
            <a:r>
              <a:rPr lang="en-US" altLang="ru-RU" b="1" dirty="0" smtClean="0"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altLang="ru-RU" b="1" dirty="0" err="1" smtClean="0">
                <a:cs typeface="Times New Roman" pitchFamily="18" charset="0"/>
                <a:sym typeface="Symbol" panose="05050102010706020507" pitchFamily="18" charset="2"/>
              </a:rPr>
              <a:t>сс</a:t>
            </a:r>
            <a:r>
              <a:rPr lang="en-US" altLang="ru-RU" b="1" dirty="0" smtClean="0">
                <a:cs typeface="Times New Roman" pitchFamily="18" charset="0"/>
                <a:sym typeface="Symbol" panose="05050102010706020507" pitchFamily="18" charset="2"/>
              </a:rPr>
              <a:t>. </a:t>
            </a:r>
            <a:r>
              <a:rPr lang="en-US" altLang="ru-RU" b="1" dirty="0">
                <a:cs typeface="Times New Roman" pitchFamily="18" charset="0"/>
                <a:sym typeface="Symbol" panose="05050102010706020507" pitchFamily="18" charset="2"/>
              </a:rPr>
              <a:t>207-2011 </a:t>
            </a:r>
            <a:endParaRPr lang="en-US" altLang="ru-RU" b="1" dirty="0" smtClean="0">
              <a:cs typeface="Times New Roman" pitchFamily="18" charset="0"/>
              <a:sym typeface="Symbol" panose="05050102010706020507" pitchFamily="18" charset="2"/>
            </a:endParaRPr>
          </a:p>
          <a:p>
            <a:pPr algn="ctr"/>
            <a:endParaRPr lang="en-US" altLang="ru-RU" b="1" dirty="0" smtClean="0">
              <a:cs typeface="Times New Roman" pitchFamily="18" charset="0"/>
              <a:sym typeface="Symbol" panose="05050102010706020507" pitchFamily="18" charset="2"/>
            </a:endParaRPr>
          </a:p>
          <a:p>
            <a:r>
              <a:rPr lang="en-US" dirty="0"/>
              <a:t>E. S. </a:t>
            </a:r>
            <a:r>
              <a:rPr lang="en-US" dirty="0" err="1"/>
              <a:t>Moiseev</a:t>
            </a:r>
            <a:r>
              <a:rPr lang="en-US" dirty="0"/>
              <a:t>, S. A. </a:t>
            </a:r>
            <a:r>
              <a:rPr lang="en-US" dirty="0" err="1"/>
              <a:t>Moiseev</a:t>
            </a:r>
            <a:r>
              <a:rPr lang="en-US" dirty="0"/>
              <a:t>, </a:t>
            </a:r>
            <a:r>
              <a:rPr lang="en-US" dirty="0" err="1"/>
              <a:t>K.I.Gerasimov</a:t>
            </a:r>
            <a:r>
              <a:rPr lang="en-US" dirty="0"/>
              <a:t>, </a:t>
            </a:r>
            <a:r>
              <a:rPr lang="en-US" dirty="0" err="1"/>
              <a:t>A.Tashchilina</a:t>
            </a:r>
            <a:r>
              <a:rPr lang="en-US" dirty="0" smtClean="0"/>
              <a:t>, and </a:t>
            </a:r>
            <a:r>
              <a:rPr lang="en-US" dirty="0" err="1" smtClean="0"/>
              <a:t>M.Sabooni</a:t>
            </a:r>
            <a:r>
              <a:rPr lang="en-US" dirty="0" smtClean="0"/>
              <a:t>. Broadband </a:t>
            </a:r>
            <a:r>
              <a:rPr lang="en-US" dirty="0"/>
              <a:t>Raman echo quantum memory in white QED </a:t>
            </a:r>
            <a:r>
              <a:rPr lang="en-US" dirty="0" smtClean="0"/>
              <a:t>cavity </a:t>
            </a:r>
            <a:r>
              <a:rPr lang="en-US" dirty="0" smtClean="0"/>
              <a:t>(</a:t>
            </a:r>
            <a:r>
              <a:rPr lang="en-US" dirty="0" smtClean="0"/>
              <a:t>submitted in press</a:t>
            </a:r>
            <a:r>
              <a:rPr lang="en-US" dirty="0" smtClean="0"/>
              <a:t>)</a:t>
            </a:r>
            <a:endParaRPr lang="en-US" altLang="ru-RU" b="1" dirty="0" smtClean="0">
              <a:cs typeface="Times New Roman" pitchFamily="18" charset="0"/>
              <a:sym typeface="Symbol" panose="05050102010706020507" pitchFamily="18" charset="2"/>
            </a:endParaRPr>
          </a:p>
          <a:p>
            <a:pPr algn="ctr"/>
            <a:endParaRPr lang="en-US" altLang="ru-RU" b="1" dirty="0">
              <a:cs typeface="Times New Roman" pitchFamily="18" charset="0"/>
              <a:sym typeface="Symbol" panose="05050102010706020507" pitchFamily="18" charset="2"/>
            </a:endParaRPr>
          </a:p>
        </p:txBody>
      </p:sp>
      <p:grpSp>
        <p:nvGrpSpPr>
          <p:cNvPr id="238" name="Группа 237"/>
          <p:cNvGrpSpPr/>
          <p:nvPr/>
        </p:nvGrpSpPr>
        <p:grpSpPr>
          <a:xfrm>
            <a:off x="249992" y="3356992"/>
            <a:ext cx="4043334" cy="2808312"/>
            <a:chOff x="611560" y="1124744"/>
            <a:chExt cx="4043334" cy="2808312"/>
          </a:xfrm>
        </p:grpSpPr>
        <p:sp>
          <p:nvSpPr>
            <p:cNvPr id="239" name="Скругленный прямоугольник 238"/>
            <p:cNvSpPr/>
            <p:nvPr/>
          </p:nvSpPr>
          <p:spPr>
            <a:xfrm>
              <a:off x="611560" y="1124744"/>
              <a:ext cx="4043334" cy="2808312"/>
            </a:xfrm>
            <a:prstGeom prst="roundRect">
              <a:avLst>
                <a:gd name="adj" fmla="val 9690"/>
              </a:avLst>
            </a:prstGeom>
            <a:solidFill>
              <a:srgbClr val="FFFFCC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0" name="Группа 239"/>
            <p:cNvGrpSpPr/>
            <p:nvPr/>
          </p:nvGrpSpPr>
          <p:grpSpPr>
            <a:xfrm>
              <a:off x="784040" y="1628800"/>
              <a:ext cx="3787960" cy="2179404"/>
              <a:chOff x="3563888" y="1725893"/>
              <a:chExt cx="4917198" cy="2918628"/>
            </a:xfrm>
          </p:grpSpPr>
          <p:sp>
            <p:nvSpPr>
              <p:cNvPr id="241" name="Rectangle 344"/>
              <p:cNvSpPr>
                <a:spLocks noChangeArrowheads="1"/>
              </p:cNvSpPr>
              <p:nvPr/>
            </p:nvSpPr>
            <p:spPr bwMode="auto">
              <a:xfrm>
                <a:off x="4203089" y="3943832"/>
                <a:ext cx="4277997" cy="700689"/>
              </a:xfrm>
              <a:prstGeom prst="rect">
                <a:avLst/>
              </a:prstGeom>
              <a:solidFill>
                <a:srgbClr val="FFC000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200" b="1" dirty="0">
                    <a:solidFill>
                      <a:srgbClr val="CC00FF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 </a:t>
                </a:r>
                <a:r>
                  <a:rPr lang="en-US" altLang="ru-RU" sz="1400" b="1" dirty="0">
                    <a:solidFill>
                      <a:srgbClr val="0000FF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Two control fields are applied simultaneously</a:t>
                </a:r>
              </a:p>
            </p:txBody>
          </p:sp>
          <p:sp>
            <p:nvSpPr>
              <p:cNvPr id="242" name="Rectangle 4"/>
              <p:cNvSpPr>
                <a:spLocks noChangeArrowheads="1"/>
              </p:cNvSpPr>
              <p:nvPr/>
            </p:nvSpPr>
            <p:spPr bwMode="auto">
              <a:xfrm>
                <a:off x="3563888" y="2308221"/>
                <a:ext cx="2430512" cy="5405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Freeform 3"/>
              <p:cNvSpPr>
                <a:spLocks/>
              </p:cNvSpPr>
              <p:nvPr/>
            </p:nvSpPr>
            <p:spPr bwMode="auto">
              <a:xfrm>
                <a:off x="5855097" y="2302267"/>
                <a:ext cx="1514475" cy="577454"/>
              </a:xfrm>
              <a:custGeom>
                <a:avLst/>
                <a:gdLst>
                  <a:gd name="T0" fmla="*/ 2147483646 w 3103"/>
                  <a:gd name="T1" fmla="*/ 2147483646 h 2278"/>
                  <a:gd name="T2" fmla="*/ 2147483646 w 3103"/>
                  <a:gd name="T3" fmla="*/ 2147483646 h 2278"/>
                  <a:gd name="T4" fmla="*/ 2147483646 w 3103"/>
                  <a:gd name="T5" fmla="*/ 2147483646 h 2278"/>
                  <a:gd name="T6" fmla="*/ 2147483646 w 3103"/>
                  <a:gd name="T7" fmla="*/ 2147483646 h 2278"/>
                  <a:gd name="T8" fmla="*/ 2147483646 w 3103"/>
                  <a:gd name="T9" fmla="*/ 2147483646 h 2278"/>
                  <a:gd name="T10" fmla="*/ 2147483646 w 3103"/>
                  <a:gd name="T11" fmla="*/ 2147483646 h 2278"/>
                  <a:gd name="T12" fmla="*/ 2147483646 w 3103"/>
                  <a:gd name="T13" fmla="*/ 2147483646 h 2278"/>
                  <a:gd name="T14" fmla="*/ 2147483646 w 3103"/>
                  <a:gd name="T15" fmla="*/ 2147483646 h 2278"/>
                  <a:gd name="T16" fmla="*/ 2147483646 w 3103"/>
                  <a:gd name="T17" fmla="*/ 2147483646 h 2278"/>
                  <a:gd name="T18" fmla="*/ 2147483646 w 3103"/>
                  <a:gd name="T19" fmla="*/ 2147483646 h 2278"/>
                  <a:gd name="T20" fmla="*/ 2147483646 w 3103"/>
                  <a:gd name="T21" fmla="*/ 2147483646 h 2278"/>
                  <a:gd name="T22" fmla="*/ 2147483646 w 3103"/>
                  <a:gd name="T23" fmla="*/ 2147483646 h 2278"/>
                  <a:gd name="T24" fmla="*/ 2147483646 w 3103"/>
                  <a:gd name="T25" fmla="*/ 2147483646 h 2278"/>
                  <a:gd name="T26" fmla="*/ 2147483646 w 3103"/>
                  <a:gd name="T27" fmla="*/ 2147483646 h 2278"/>
                  <a:gd name="T28" fmla="*/ 2147483646 w 3103"/>
                  <a:gd name="T29" fmla="*/ 2147483646 h 2278"/>
                  <a:gd name="T30" fmla="*/ 2147483646 w 3103"/>
                  <a:gd name="T31" fmla="*/ 2147483646 h 2278"/>
                  <a:gd name="T32" fmla="*/ 2147483646 w 3103"/>
                  <a:gd name="T33" fmla="*/ 2147483646 h 2278"/>
                  <a:gd name="T34" fmla="*/ 2147483646 w 3103"/>
                  <a:gd name="T35" fmla="*/ 2147483646 h 22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03"/>
                  <a:gd name="T55" fmla="*/ 0 h 2278"/>
                  <a:gd name="T56" fmla="*/ 3103 w 3103"/>
                  <a:gd name="T57" fmla="*/ 2278 h 22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03" h="2278">
                    <a:moveTo>
                      <a:pt x="131" y="36"/>
                    </a:moveTo>
                    <a:cubicBezTo>
                      <a:pt x="211" y="52"/>
                      <a:pt x="914" y="279"/>
                      <a:pt x="995" y="288"/>
                    </a:cubicBezTo>
                    <a:cubicBezTo>
                      <a:pt x="1302" y="317"/>
                      <a:pt x="1891" y="288"/>
                      <a:pt x="2171" y="258"/>
                    </a:cubicBezTo>
                    <a:cubicBezTo>
                      <a:pt x="2451" y="228"/>
                      <a:pt x="2540" y="149"/>
                      <a:pt x="2675" y="108"/>
                    </a:cubicBezTo>
                    <a:cubicBezTo>
                      <a:pt x="2810" y="67"/>
                      <a:pt x="2925" y="23"/>
                      <a:pt x="2981" y="12"/>
                    </a:cubicBezTo>
                    <a:cubicBezTo>
                      <a:pt x="3041" y="0"/>
                      <a:pt x="2997" y="0"/>
                      <a:pt x="3011" y="42"/>
                    </a:cubicBezTo>
                    <a:cubicBezTo>
                      <a:pt x="3025" y="84"/>
                      <a:pt x="3051" y="84"/>
                      <a:pt x="3065" y="264"/>
                    </a:cubicBezTo>
                    <a:cubicBezTo>
                      <a:pt x="3079" y="444"/>
                      <a:pt x="3103" y="856"/>
                      <a:pt x="3095" y="1122"/>
                    </a:cubicBezTo>
                    <a:cubicBezTo>
                      <a:pt x="3087" y="1388"/>
                      <a:pt x="3036" y="1708"/>
                      <a:pt x="3017" y="1860"/>
                    </a:cubicBezTo>
                    <a:cubicBezTo>
                      <a:pt x="2998" y="2012"/>
                      <a:pt x="2991" y="1991"/>
                      <a:pt x="2981" y="2034"/>
                    </a:cubicBezTo>
                    <a:cubicBezTo>
                      <a:pt x="2971" y="2077"/>
                      <a:pt x="2970" y="2095"/>
                      <a:pt x="2957" y="2118"/>
                    </a:cubicBezTo>
                    <a:cubicBezTo>
                      <a:pt x="2944" y="2141"/>
                      <a:pt x="2994" y="2199"/>
                      <a:pt x="2903" y="2172"/>
                    </a:cubicBezTo>
                    <a:cubicBezTo>
                      <a:pt x="2749" y="2170"/>
                      <a:pt x="2633" y="2010"/>
                      <a:pt x="2411" y="1956"/>
                    </a:cubicBezTo>
                    <a:cubicBezTo>
                      <a:pt x="2189" y="1902"/>
                      <a:pt x="1829" y="1853"/>
                      <a:pt x="1571" y="1848"/>
                    </a:cubicBezTo>
                    <a:cubicBezTo>
                      <a:pt x="1123" y="1844"/>
                      <a:pt x="1098" y="1883"/>
                      <a:pt x="863" y="1926"/>
                    </a:cubicBezTo>
                    <a:cubicBezTo>
                      <a:pt x="628" y="1969"/>
                      <a:pt x="304" y="2278"/>
                      <a:pt x="161" y="2106"/>
                    </a:cubicBezTo>
                    <a:cubicBezTo>
                      <a:pt x="27" y="1934"/>
                      <a:pt x="10" y="1239"/>
                      <a:pt x="5" y="894"/>
                    </a:cubicBezTo>
                    <a:cubicBezTo>
                      <a:pt x="0" y="549"/>
                      <a:pt x="105" y="215"/>
                      <a:pt x="131" y="36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grpSp>
            <p:nvGrpSpPr>
              <p:cNvPr id="244" name="Group 7"/>
              <p:cNvGrpSpPr>
                <a:grpSpLocks/>
              </p:cNvGrpSpPr>
              <p:nvPr/>
            </p:nvGrpSpPr>
            <p:grpSpPr bwMode="auto">
              <a:xfrm flipH="1">
                <a:off x="7186216" y="2247499"/>
                <a:ext cx="183356" cy="684610"/>
                <a:chOff x="2772" y="1525"/>
                <a:chExt cx="308" cy="2242"/>
              </a:xfrm>
            </p:grpSpPr>
            <p:sp>
              <p:nvSpPr>
                <p:cNvPr id="408" name="Arc 8"/>
                <p:cNvSpPr>
                  <a:spLocks/>
                </p:cNvSpPr>
                <p:nvPr/>
              </p:nvSpPr>
              <p:spPr bwMode="auto">
                <a:xfrm flipH="1">
                  <a:off x="2772" y="1525"/>
                  <a:ext cx="308" cy="115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ru-RU" sz="1350"/>
                </a:p>
              </p:txBody>
            </p:sp>
            <p:sp>
              <p:nvSpPr>
                <p:cNvPr id="409" name="Arc 9"/>
                <p:cNvSpPr>
                  <a:spLocks/>
                </p:cNvSpPr>
                <p:nvPr/>
              </p:nvSpPr>
              <p:spPr bwMode="auto">
                <a:xfrm flipH="1" flipV="1">
                  <a:off x="2772" y="2614"/>
                  <a:ext cx="308" cy="115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ru-RU" sz="1350"/>
                </a:p>
              </p:txBody>
            </p:sp>
          </p:grpSp>
          <p:grpSp>
            <p:nvGrpSpPr>
              <p:cNvPr id="245" name="Group 21"/>
              <p:cNvGrpSpPr>
                <a:grpSpLocks/>
              </p:cNvGrpSpPr>
              <p:nvPr/>
            </p:nvGrpSpPr>
            <p:grpSpPr bwMode="auto">
              <a:xfrm>
                <a:off x="5852715" y="2245117"/>
                <a:ext cx="161925" cy="667941"/>
                <a:chOff x="1474" y="1525"/>
                <a:chExt cx="181" cy="2223"/>
              </a:xfrm>
            </p:grpSpPr>
            <p:sp>
              <p:nvSpPr>
                <p:cNvPr id="406" name="Arc 22"/>
                <p:cNvSpPr>
                  <a:spLocks/>
                </p:cNvSpPr>
                <p:nvPr/>
              </p:nvSpPr>
              <p:spPr bwMode="auto">
                <a:xfrm flipH="1">
                  <a:off x="1474" y="1525"/>
                  <a:ext cx="181" cy="11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ru-RU" sz="1350"/>
                </a:p>
              </p:txBody>
            </p:sp>
            <p:sp>
              <p:nvSpPr>
                <p:cNvPr id="407" name="Arc 23"/>
                <p:cNvSpPr>
                  <a:spLocks/>
                </p:cNvSpPr>
                <p:nvPr/>
              </p:nvSpPr>
              <p:spPr bwMode="auto">
                <a:xfrm flipH="1" flipV="1">
                  <a:off x="1474" y="2614"/>
                  <a:ext cx="181" cy="11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ru-RU" sz="1350"/>
                </a:p>
              </p:txBody>
            </p:sp>
          </p:grpSp>
          <p:grpSp>
            <p:nvGrpSpPr>
              <p:cNvPr id="246" name="Группа 217"/>
              <p:cNvGrpSpPr>
                <a:grpSpLocks/>
              </p:cNvGrpSpPr>
              <p:nvPr/>
            </p:nvGrpSpPr>
            <p:grpSpPr bwMode="auto">
              <a:xfrm>
                <a:off x="6413500" y="2455859"/>
                <a:ext cx="445294" cy="196453"/>
                <a:chOff x="6570364" y="1719859"/>
                <a:chExt cx="731590" cy="387598"/>
              </a:xfrm>
            </p:grpSpPr>
            <p:sp>
              <p:nvSpPr>
                <p:cNvPr id="257" name="Rectangle 13"/>
                <p:cNvSpPr>
                  <a:spLocks noChangeArrowheads="1"/>
                </p:cNvSpPr>
                <p:nvPr/>
              </p:nvSpPr>
              <p:spPr bwMode="auto">
                <a:xfrm>
                  <a:off x="6570364" y="1719859"/>
                  <a:ext cx="731590" cy="3875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60" name="Group 64"/>
                <p:cNvGrpSpPr>
                  <a:grpSpLocks/>
                </p:cNvGrpSpPr>
                <p:nvPr/>
              </p:nvGrpSpPr>
              <p:grpSpPr bwMode="auto">
                <a:xfrm>
                  <a:off x="6718402" y="1960931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397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402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403" name="AutoShap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404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405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98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99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0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62" name="Group 65"/>
                <p:cNvGrpSpPr>
                  <a:grpSpLocks/>
                </p:cNvGrpSpPr>
                <p:nvPr/>
              </p:nvGrpSpPr>
              <p:grpSpPr bwMode="auto">
                <a:xfrm>
                  <a:off x="6833267" y="1949885"/>
                  <a:ext cx="156949" cy="108887"/>
                  <a:chOff x="2699" y="2482"/>
                  <a:chExt cx="317" cy="207"/>
                </a:xfrm>
                <a:solidFill>
                  <a:srgbClr val="FF0000"/>
                </a:solidFill>
              </p:grpSpPr>
              <p:grpSp>
                <p:nvGrpSpPr>
                  <p:cNvPr id="38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393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94" name="AutoShap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95" name="AutoShap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96" name="AutoShap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89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90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5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91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92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63" name="Group 75"/>
                <p:cNvGrpSpPr>
                  <a:grpSpLocks/>
                </p:cNvGrpSpPr>
                <p:nvPr/>
              </p:nvGrpSpPr>
              <p:grpSpPr bwMode="auto">
                <a:xfrm>
                  <a:off x="6650573" y="1825743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379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384" name="AutoShap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85" name="AutoShap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86" name="AutoShap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87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80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81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82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83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65" name="Group 85"/>
                <p:cNvGrpSpPr>
                  <a:grpSpLocks/>
                </p:cNvGrpSpPr>
                <p:nvPr/>
              </p:nvGrpSpPr>
              <p:grpSpPr bwMode="auto">
                <a:xfrm>
                  <a:off x="6756031" y="1786291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370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375" name="AutoShap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76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77" name="AutoShap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78" name="AutoShap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71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72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73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74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67" name="Group 95"/>
                <p:cNvGrpSpPr>
                  <a:grpSpLocks/>
                </p:cNvGrpSpPr>
                <p:nvPr/>
              </p:nvGrpSpPr>
              <p:grpSpPr bwMode="auto">
                <a:xfrm>
                  <a:off x="6892185" y="1822587"/>
                  <a:ext cx="156949" cy="127298"/>
                  <a:chOff x="2699" y="2447"/>
                  <a:chExt cx="317" cy="242"/>
                </a:xfrm>
              </p:grpSpPr>
              <p:grpSp>
                <p:nvGrpSpPr>
                  <p:cNvPr id="361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</p:grpSpPr>
                <p:sp>
                  <p:nvSpPr>
                    <p:cNvPr id="366" name="AutoShap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7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8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9" name="AutoShap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2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63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64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65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8" name="Group 105"/>
                <p:cNvGrpSpPr>
                  <a:grpSpLocks/>
                </p:cNvGrpSpPr>
                <p:nvPr/>
              </p:nvGrpSpPr>
              <p:grpSpPr bwMode="auto">
                <a:xfrm>
                  <a:off x="6987741" y="1948307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352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357" name="AutoShap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58" name="AutoShap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59" name="AutoShap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60" name="AutoShap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53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54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55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56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69" name="Group 115"/>
                <p:cNvGrpSpPr>
                  <a:grpSpLocks/>
                </p:cNvGrpSpPr>
                <p:nvPr/>
              </p:nvGrpSpPr>
              <p:grpSpPr bwMode="auto">
                <a:xfrm>
                  <a:off x="6986255" y="1773667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343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348" name="AutoShap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9" name="AutoShap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50" name="AutoShap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51" name="AutoShap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44" name="AutoShape 12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45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46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47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70" name="Group 125"/>
                <p:cNvGrpSpPr>
                  <a:grpSpLocks/>
                </p:cNvGrpSpPr>
                <p:nvPr/>
              </p:nvGrpSpPr>
              <p:grpSpPr bwMode="auto">
                <a:xfrm>
                  <a:off x="7100130" y="1897283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334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339" name="AutoShap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0" name="AutoShap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1" name="AutoShap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2" name="AutoShap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35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36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37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38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71" name="Group 135"/>
                <p:cNvGrpSpPr>
                  <a:grpSpLocks/>
                </p:cNvGrpSpPr>
                <p:nvPr/>
              </p:nvGrpSpPr>
              <p:grpSpPr bwMode="auto">
                <a:xfrm>
                  <a:off x="7124390" y="1762094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325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330" name="AutoShap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1" name="AutoShap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2" name="AutoShap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3" name="AutoShap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26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27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28" name="AutoShape 14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29" name="AutoShape 14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72" name="Group 146"/>
                <p:cNvGrpSpPr>
                  <a:grpSpLocks/>
                </p:cNvGrpSpPr>
                <p:nvPr/>
              </p:nvGrpSpPr>
              <p:grpSpPr bwMode="auto">
                <a:xfrm>
                  <a:off x="6863469" y="1747887"/>
                  <a:ext cx="119321" cy="63649"/>
                  <a:chOff x="2775" y="2568"/>
                  <a:chExt cx="241" cy="121"/>
                </a:xfrm>
              </p:grpSpPr>
              <p:sp>
                <p:nvSpPr>
                  <p:cNvPr id="321" name="AutoShape 14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2" name="AutoShape 14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3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4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3" name="Group 156"/>
                <p:cNvGrpSpPr>
                  <a:grpSpLocks/>
                </p:cNvGrpSpPr>
                <p:nvPr/>
              </p:nvGrpSpPr>
              <p:grpSpPr bwMode="auto">
                <a:xfrm>
                  <a:off x="6606013" y="1769980"/>
                  <a:ext cx="119321" cy="63649"/>
                  <a:chOff x="2775" y="2568"/>
                  <a:chExt cx="241" cy="121"/>
                </a:xfrm>
                <a:solidFill>
                  <a:srgbClr val="FF0000"/>
                </a:solidFill>
              </p:grpSpPr>
              <p:sp>
                <p:nvSpPr>
                  <p:cNvPr id="317" name="AutoShape 15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603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18" name="AutoShape 15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68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19" name="AutoShape 159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45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20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610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74" name="AutoShape 161"/>
                <p:cNvSpPr>
                  <a:spLocks noChangeArrowheads="1"/>
                </p:cNvSpPr>
                <p:nvPr/>
              </p:nvSpPr>
              <p:spPr bwMode="auto">
                <a:xfrm>
                  <a:off x="6581753" y="176419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613440" y="1746838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" name="AutoShape 167"/>
                <p:cNvSpPr>
                  <a:spLocks noChangeArrowheads="1"/>
                </p:cNvSpPr>
                <p:nvPr/>
              </p:nvSpPr>
              <p:spPr bwMode="auto">
                <a:xfrm>
                  <a:off x="6710976" y="1745786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" name="AutoShape 169"/>
                <p:cNvSpPr>
                  <a:spLocks noChangeArrowheads="1"/>
                </p:cNvSpPr>
                <p:nvPr/>
              </p:nvSpPr>
              <p:spPr bwMode="auto">
                <a:xfrm>
                  <a:off x="6756031" y="1767879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8" name="AutoShape 170"/>
                <p:cNvSpPr>
                  <a:spLocks noChangeArrowheads="1"/>
                </p:cNvSpPr>
                <p:nvPr/>
              </p:nvSpPr>
              <p:spPr bwMode="auto">
                <a:xfrm>
                  <a:off x="6808017" y="1749468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9" name="AutoShape 177"/>
                <p:cNvSpPr>
                  <a:spLocks noChangeArrowheads="1"/>
                </p:cNvSpPr>
                <p:nvPr/>
              </p:nvSpPr>
              <p:spPr bwMode="auto">
                <a:xfrm>
                  <a:off x="7122410" y="1809961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0" name="AutoShape 178"/>
                <p:cNvSpPr>
                  <a:spLocks noChangeArrowheads="1"/>
                </p:cNvSpPr>
                <p:nvPr/>
              </p:nvSpPr>
              <p:spPr bwMode="auto">
                <a:xfrm>
                  <a:off x="6605518" y="1882026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" name="AutoShape 179"/>
                <p:cNvSpPr>
                  <a:spLocks noChangeArrowheads="1"/>
                </p:cNvSpPr>
                <p:nvPr/>
              </p:nvSpPr>
              <p:spPr bwMode="auto">
                <a:xfrm>
                  <a:off x="6598587" y="192253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2" name="AutoShape 180"/>
                <p:cNvSpPr>
                  <a:spLocks noChangeArrowheads="1"/>
                </p:cNvSpPr>
                <p:nvPr/>
              </p:nvSpPr>
              <p:spPr bwMode="auto">
                <a:xfrm>
                  <a:off x="6650573" y="1904119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3" name="AutoShape 181"/>
                <p:cNvSpPr>
                  <a:spLocks noChangeArrowheads="1"/>
                </p:cNvSpPr>
                <p:nvPr/>
              </p:nvSpPr>
              <p:spPr bwMode="auto">
                <a:xfrm>
                  <a:off x="6583238" y="2024579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4" name="AutoShape 182"/>
                <p:cNvSpPr>
                  <a:spLocks noChangeArrowheads="1"/>
                </p:cNvSpPr>
                <p:nvPr/>
              </p:nvSpPr>
              <p:spPr bwMode="auto">
                <a:xfrm>
                  <a:off x="6585714" y="1821534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5" name="AutoShape 183"/>
                <p:cNvSpPr>
                  <a:spLocks noChangeArrowheads="1"/>
                </p:cNvSpPr>
                <p:nvPr/>
              </p:nvSpPr>
              <p:spPr bwMode="auto">
                <a:xfrm>
                  <a:off x="7234799" y="1744734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" name="AutoShape 184"/>
                <p:cNvSpPr>
                  <a:spLocks noChangeArrowheads="1"/>
                </p:cNvSpPr>
                <p:nvPr/>
              </p:nvSpPr>
              <p:spPr bwMode="auto">
                <a:xfrm>
                  <a:off x="6612945" y="184047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87" name="Group 185"/>
                <p:cNvGrpSpPr>
                  <a:grpSpLocks/>
                </p:cNvGrpSpPr>
                <p:nvPr/>
              </p:nvGrpSpPr>
              <p:grpSpPr bwMode="auto">
                <a:xfrm>
                  <a:off x="6583238" y="1945151"/>
                  <a:ext cx="156949" cy="127298"/>
                  <a:chOff x="2699" y="2447"/>
                  <a:chExt cx="317" cy="242"/>
                </a:xfrm>
                <a:solidFill>
                  <a:srgbClr val="FF0000"/>
                </a:solidFill>
              </p:grpSpPr>
              <p:grpSp>
                <p:nvGrpSpPr>
                  <p:cNvPr id="308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775" y="2568"/>
                    <a:ext cx="241" cy="121"/>
                    <a:chOff x="2775" y="2568"/>
                    <a:chExt cx="241" cy="121"/>
                  </a:xfrm>
                  <a:grpFill/>
                </p:grpSpPr>
                <p:sp>
                  <p:nvSpPr>
                    <p:cNvPr id="313" name="AutoShap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603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4" name="AutoShap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6" y="2645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6" name="AutoShap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2610"/>
                      <a:ext cx="45" cy="44"/>
                    </a:xfrm>
                    <a:prstGeom prst="flowChartConnector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en-US" sz="135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09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82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10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2841" y="2447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11" name="AutoShape 19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524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12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2489"/>
                    <a:ext cx="45" cy="44"/>
                  </a:xfrm>
                  <a:prstGeom prst="flowChartConnector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350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88" name="AutoShape 197"/>
                <p:cNvSpPr>
                  <a:spLocks noChangeArrowheads="1"/>
                </p:cNvSpPr>
                <p:nvPr/>
              </p:nvSpPr>
              <p:spPr bwMode="auto">
                <a:xfrm>
                  <a:off x="6958034" y="1738948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" name="AutoShape 199"/>
                <p:cNvSpPr>
                  <a:spLocks noChangeArrowheads="1"/>
                </p:cNvSpPr>
                <p:nvPr/>
              </p:nvSpPr>
              <p:spPr bwMode="auto">
                <a:xfrm>
                  <a:off x="7003089" y="1746838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0" name="AutoShape 200"/>
                <p:cNvSpPr>
                  <a:spLocks noChangeArrowheads="1"/>
                </p:cNvSpPr>
                <p:nvPr/>
              </p:nvSpPr>
              <p:spPr bwMode="auto">
                <a:xfrm>
                  <a:off x="7055075" y="1737896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" name="AutoShape 204"/>
                <p:cNvSpPr>
                  <a:spLocks noChangeArrowheads="1"/>
                </p:cNvSpPr>
                <p:nvPr/>
              </p:nvSpPr>
              <p:spPr bwMode="auto">
                <a:xfrm>
                  <a:off x="7142214" y="174526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2" name="AutoShape 207"/>
                <p:cNvSpPr>
                  <a:spLocks noChangeArrowheads="1"/>
                </p:cNvSpPr>
                <p:nvPr/>
              </p:nvSpPr>
              <p:spPr bwMode="auto">
                <a:xfrm>
                  <a:off x="6718402" y="207244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3" name="AutoShape 208"/>
                <p:cNvSpPr>
                  <a:spLocks noChangeArrowheads="1"/>
                </p:cNvSpPr>
                <p:nvPr/>
              </p:nvSpPr>
              <p:spPr bwMode="auto">
                <a:xfrm>
                  <a:off x="7100130" y="1762093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4" name="AutoShape 209"/>
                <p:cNvSpPr>
                  <a:spLocks noChangeArrowheads="1"/>
                </p:cNvSpPr>
                <p:nvPr/>
              </p:nvSpPr>
              <p:spPr bwMode="auto">
                <a:xfrm>
                  <a:off x="6628293" y="207244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5" name="AutoShape 210"/>
                <p:cNvSpPr>
                  <a:spLocks noChangeArrowheads="1"/>
                </p:cNvSpPr>
                <p:nvPr/>
              </p:nvSpPr>
              <p:spPr bwMode="auto">
                <a:xfrm>
                  <a:off x="7100130" y="207244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6" name="AutoShape 211"/>
                <p:cNvSpPr>
                  <a:spLocks noChangeArrowheads="1"/>
                </p:cNvSpPr>
                <p:nvPr/>
              </p:nvSpPr>
              <p:spPr bwMode="auto">
                <a:xfrm>
                  <a:off x="6920406" y="206718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" name="AutoShape 212"/>
                <p:cNvSpPr>
                  <a:spLocks noChangeArrowheads="1"/>
                </p:cNvSpPr>
                <p:nvPr/>
              </p:nvSpPr>
              <p:spPr bwMode="auto">
                <a:xfrm>
                  <a:off x="6972392" y="2048776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8" name="AutoShape 213"/>
                <p:cNvSpPr>
                  <a:spLocks noChangeArrowheads="1"/>
                </p:cNvSpPr>
                <p:nvPr/>
              </p:nvSpPr>
              <p:spPr bwMode="auto">
                <a:xfrm>
                  <a:off x="7257079" y="178629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" name="AutoShape 214"/>
                <p:cNvSpPr>
                  <a:spLocks noChangeArrowheads="1"/>
                </p:cNvSpPr>
                <p:nvPr/>
              </p:nvSpPr>
              <p:spPr bwMode="auto">
                <a:xfrm>
                  <a:off x="7017447" y="2070869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0" name="AutoShape 217"/>
                <p:cNvSpPr>
                  <a:spLocks noChangeArrowheads="1"/>
                </p:cNvSpPr>
                <p:nvPr/>
              </p:nvSpPr>
              <p:spPr bwMode="auto">
                <a:xfrm>
                  <a:off x="7250147" y="1925686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1" name="AutoShape 218"/>
                <p:cNvSpPr>
                  <a:spLocks noChangeArrowheads="1"/>
                </p:cNvSpPr>
                <p:nvPr/>
              </p:nvSpPr>
              <p:spPr bwMode="auto">
                <a:xfrm>
                  <a:off x="7257079" y="188150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2" name="AutoShape 219"/>
                <p:cNvSpPr>
                  <a:spLocks noChangeArrowheads="1"/>
                </p:cNvSpPr>
                <p:nvPr/>
              </p:nvSpPr>
              <p:spPr bwMode="auto">
                <a:xfrm>
                  <a:off x="7260544" y="2019844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3" name="AutoShape 220"/>
                <p:cNvSpPr>
                  <a:spLocks noChangeArrowheads="1"/>
                </p:cNvSpPr>
                <p:nvPr/>
              </p:nvSpPr>
              <p:spPr bwMode="auto">
                <a:xfrm>
                  <a:off x="7275397" y="1959352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4" name="AutoShape 221"/>
                <p:cNvSpPr>
                  <a:spLocks noChangeArrowheads="1"/>
                </p:cNvSpPr>
                <p:nvPr/>
              </p:nvSpPr>
              <p:spPr bwMode="auto">
                <a:xfrm>
                  <a:off x="7167464" y="2052458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5" name="AutoShape 222"/>
                <p:cNvSpPr>
                  <a:spLocks noChangeArrowheads="1"/>
                </p:cNvSpPr>
                <p:nvPr/>
              </p:nvSpPr>
              <p:spPr bwMode="auto">
                <a:xfrm>
                  <a:off x="7219450" y="2034047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6" name="AutoShape 223"/>
                <p:cNvSpPr>
                  <a:spLocks noChangeArrowheads="1"/>
                </p:cNvSpPr>
                <p:nvPr/>
              </p:nvSpPr>
              <p:spPr bwMode="auto">
                <a:xfrm>
                  <a:off x="7212519" y="2074551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" name="AutoShape 224"/>
                <p:cNvSpPr>
                  <a:spLocks noChangeArrowheads="1"/>
                </p:cNvSpPr>
                <p:nvPr/>
              </p:nvSpPr>
              <p:spPr bwMode="auto">
                <a:xfrm>
                  <a:off x="7264505" y="2056140"/>
                  <a:ext cx="22280" cy="23145"/>
                </a:xfrm>
                <a:prstGeom prst="flowChartConnec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47" name="Line 50"/>
              <p:cNvSpPr>
                <a:spLocks noChangeShapeType="1"/>
              </p:cNvSpPr>
              <p:nvPr/>
            </p:nvSpPr>
            <p:spPr bwMode="auto">
              <a:xfrm>
                <a:off x="4091780" y="2559165"/>
                <a:ext cx="2311003" cy="37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248" name="Стрелка вверх 247"/>
              <p:cNvSpPr/>
              <p:nvPr/>
            </p:nvSpPr>
            <p:spPr>
              <a:xfrm rot="914054">
                <a:off x="6418262" y="1792680"/>
                <a:ext cx="452438" cy="1515666"/>
              </a:xfrm>
              <a:prstGeom prst="upArrow">
                <a:avLst>
                  <a:gd name="adj1" fmla="val 50000"/>
                  <a:gd name="adj2" fmla="val 34883"/>
                </a:avLst>
              </a:prstGeom>
              <a:solidFill>
                <a:srgbClr val="FF33CC">
                  <a:alpha val="77000"/>
                </a:srgbClr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sp>
            <p:nvSpPr>
              <p:cNvPr id="249" name="Стрелка вверх 248"/>
              <p:cNvSpPr/>
              <p:nvPr/>
            </p:nvSpPr>
            <p:spPr>
              <a:xfrm rot="20957034">
                <a:off x="6403010" y="1725893"/>
                <a:ext cx="420096" cy="1602397"/>
              </a:xfrm>
              <a:prstGeom prst="upArrow">
                <a:avLst>
                  <a:gd name="adj1" fmla="val 50000"/>
                  <a:gd name="adj2" fmla="val 34883"/>
                </a:avLst>
              </a:prstGeom>
              <a:solidFill>
                <a:srgbClr val="0000FF">
                  <a:alpha val="77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grpSp>
            <p:nvGrpSpPr>
              <p:cNvPr id="250" name="Группа 492"/>
              <p:cNvGrpSpPr>
                <a:grpSpLocks/>
              </p:cNvGrpSpPr>
              <p:nvPr/>
            </p:nvGrpSpPr>
            <p:grpSpPr bwMode="auto">
              <a:xfrm>
                <a:off x="4436194" y="2215729"/>
                <a:ext cx="1215926" cy="349175"/>
                <a:chOff x="1372376" y="1908739"/>
                <a:chExt cx="344481" cy="358448"/>
              </a:xfrm>
            </p:grpSpPr>
            <p:sp>
              <p:nvSpPr>
                <p:cNvPr id="254" name="Freeform 12"/>
                <p:cNvSpPr>
                  <a:spLocks/>
                </p:cNvSpPr>
                <p:nvPr/>
              </p:nvSpPr>
              <p:spPr bwMode="auto">
                <a:xfrm flipH="1">
                  <a:off x="1372376" y="1919240"/>
                  <a:ext cx="262878" cy="347947"/>
                </a:xfrm>
                <a:custGeom>
                  <a:avLst/>
                  <a:gdLst>
                    <a:gd name="T0" fmla="*/ 0 w 1716"/>
                    <a:gd name="T1" fmla="*/ 2147483646 h 1047"/>
                    <a:gd name="T2" fmla="*/ 2147483646 w 1716"/>
                    <a:gd name="T3" fmla="*/ 2147483646 h 1047"/>
                    <a:gd name="T4" fmla="*/ 2147483646 w 1716"/>
                    <a:gd name="T5" fmla="*/ 2147483646 h 1047"/>
                    <a:gd name="T6" fmla="*/ 2147483646 w 1716"/>
                    <a:gd name="T7" fmla="*/ 2147483646 h 1047"/>
                    <a:gd name="T8" fmla="*/ 2147483646 w 1716"/>
                    <a:gd name="T9" fmla="*/ 2147483646 h 1047"/>
                    <a:gd name="T10" fmla="*/ 2147483646 w 1716"/>
                    <a:gd name="T11" fmla="*/ 2147483646 h 1047"/>
                    <a:gd name="T12" fmla="*/ 2147483646 w 1716"/>
                    <a:gd name="T13" fmla="*/ 2147483646 h 10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16"/>
                    <a:gd name="T22" fmla="*/ 0 h 1047"/>
                    <a:gd name="T23" fmla="*/ 1716 w 1716"/>
                    <a:gd name="T24" fmla="*/ 1047 h 1047"/>
                    <a:gd name="connsiteX0" fmla="*/ 0 w 6853"/>
                    <a:gd name="connsiteY0" fmla="*/ 9470 h 9491"/>
                    <a:gd name="connsiteX1" fmla="*/ 2797 w 6853"/>
                    <a:gd name="connsiteY1" fmla="*/ 9012 h 9491"/>
                    <a:gd name="connsiteX2" fmla="*/ 3829 w 6853"/>
                    <a:gd name="connsiteY2" fmla="*/ 5172 h 9491"/>
                    <a:gd name="connsiteX3" fmla="*/ 4878 w 6853"/>
                    <a:gd name="connsiteY3" fmla="*/ 15 h 9491"/>
                    <a:gd name="connsiteX4" fmla="*/ 5927 w 6853"/>
                    <a:gd name="connsiteY4" fmla="*/ 6891 h 9491"/>
                    <a:gd name="connsiteX5" fmla="*/ 6853 w 6853"/>
                    <a:gd name="connsiteY5" fmla="*/ 9012 h 9491"/>
                    <a:gd name="connsiteX0" fmla="*/ 0 w 5919"/>
                    <a:gd name="connsiteY0" fmla="*/ 9495 h 9495"/>
                    <a:gd name="connsiteX1" fmla="*/ 1506 w 5919"/>
                    <a:gd name="connsiteY1" fmla="*/ 5449 h 9495"/>
                    <a:gd name="connsiteX2" fmla="*/ 3037 w 5919"/>
                    <a:gd name="connsiteY2" fmla="*/ 16 h 9495"/>
                    <a:gd name="connsiteX3" fmla="*/ 4568 w 5919"/>
                    <a:gd name="connsiteY3" fmla="*/ 7261 h 9495"/>
                    <a:gd name="connsiteX4" fmla="*/ 5919 w 5919"/>
                    <a:gd name="connsiteY4" fmla="*/ 9495 h 9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19" h="9495">
                      <a:moveTo>
                        <a:pt x="0" y="9495"/>
                      </a:moveTo>
                      <a:cubicBezTo>
                        <a:pt x="936" y="8740"/>
                        <a:pt x="1004" y="7030"/>
                        <a:pt x="1506" y="5449"/>
                      </a:cubicBezTo>
                      <a:cubicBezTo>
                        <a:pt x="2007" y="3870"/>
                        <a:pt x="2526" y="-287"/>
                        <a:pt x="3037" y="16"/>
                      </a:cubicBezTo>
                      <a:cubicBezTo>
                        <a:pt x="3546" y="317"/>
                        <a:pt x="4091" y="5681"/>
                        <a:pt x="4568" y="7261"/>
                      </a:cubicBezTo>
                      <a:cubicBezTo>
                        <a:pt x="5043" y="8841"/>
                        <a:pt x="4933" y="9042"/>
                        <a:pt x="5919" y="9495"/>
                      </a:cubicBezTo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255" name="Прямая со стрелкой 254"/>
                <p:cNvCxnSpPr/>
                <p:nvPr/>
              </p:nvCxnSpPr>
              <p:spPr>
                <a:xfrm flipV="1">
                  <a:off x="1516220" y="1908739"/>
                  <a:ext cx="200637" cy="18709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1" name="Rectangle 344"/>
              <p:cNvSpPr>
                <a:spLocks noChangeArrowheads="1"/>
              </p:cNvSpPr>
              <p:nvPr/>
            </p:nvSpPr>
            <p:spPr bwMode="auto">
              <a:xfrm>
                <a:off x="4110532" y="2884874"/>
                <a:ext cx="1590206" cy="412171"/>
              </a:xfrm>
              <a:prstGeom prst="rect">
                <a:avLst/>
              </a:prstGeom>
              <a:solidFill>
                <a:srgbClr val="FFC000">
                  <a:alpha val="3803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200" b="1" dirty="0">
                    <a:solidFill>
                      <a:srgbClr val="CC00FF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 </a:t>
                </a:r>
                <a:r>
                  <a:rPr lang="en-US" altLang="ru-RU" sz="1400" b="1" dirty="0">
                    <a:solidFill>
                      <a:srgbClr val="FF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Signal field</a:t>
                </a:r>
              </a:p>
            </p:txBody>
          </p:sp>
          <p:sp>
            <p:nvSpPr>
              <p:cNvPr id="252" name="Rectangle 85"/>
              <p:cNvSpPr>
                <a:spLocks noChangeArrowheads="1"/>
              </p:cNvSpPr>
              <p:nvPr/>
            </p:nvSpPr>
            <p:spPr bwMode="auto">
              <a:xfrm>
                <a:off x="5946860" y="3327375"/>
                <a:ext cx="724562" cy="618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2400" b="1" dirty="0">
                    <a:solidFill>
                      <a:srgbClr val="FF0066"/>
                    </a:solidFill>
                    <a:sym typeface="Symbol" panose="05050102010706020507" pitchFamily="18" charset="2"/>
                  </a:rPr>
                  <a:t></a:t>
                </a:r>
                <a:r>
                  <a:rPr lang="en-US" altLang="ru-RU" sz="2400" b="1" baseline="-25000" dirty="0">
                    <a:solidFill>
                      <a:srgbClr val="FF0066"/>
                    </a:solidFill>
                    <a:sym typeface="Symbol" panose="05050102010706020507" pitchFamily="18" charset="2"/>
                  </a:rPr>
                  <a:t>S</a:t>
                </a:r>
                <a:endParaRPr lang="en-US" altLang="ru-RU" sz="2400" b="1" dirty="0">
                  <a:solidFill>
                    <a:srgbClr val="FF0066"/>
                  </a:solidFill>
                  <a:sym typeface="Symbol" panose="05050102010706020507" pitchFamily="18" charset="2"/>
                </a:endParaRPr>
              </a:p>
            </p:txBody>
          </p:sp>
          <p:sp>
            <p:nvSpPr>
              <p:cNvPr id="253" name="Rectangle 85"/>
              <p:cNvSpPr>
                <a:spLocks noChangeArrowheads="1"/>
              </p:cNvSpPr>
              <p:nvPr/>
            </p:nvSpPr>
            <p:spPr bwMode="auto">
              <a:xfrm>
                <a:off x="6587649" y="3356992"/>
                <a:ext cx="739130" cy="618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24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</a:t>
                </a:r>
                <a:r>
                  <a:rPr lang="en-US" altLang="ru-RU" sz="24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C</a:t>
                </a:r>
                <a:endParaRPr lang="en-US" altLang="ru-RU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</p:txBody>
          </p:sp>
        </p:grpSp>
      </p:grpSp>
      <p:grpSp>
        <p:nvGrpSpPr>
          <p:cNvPr id="410" name="Группа 409"/>
          <p:cNvGrpSpPr/>
          <p:nvPr/>
        </p:nvGrpSpPr>
        <p:grpSpPr>
          <a:xfrm>
            <a:off x="4515558" y="3356992"/>
            <a:ext cx="4132920" cy="2808312"/>
            <a:chOff x="4770446" y="1124744"/>
            <a:chExt cx="4132920" cy="2808312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4860032" y="1124744"/>
              <a:ext cx="4043334" cy="2808312"/>
            </a:xfrm>
            <a:prstGeom prst="roundRect">
              <a:avLst>
                <a:gd name="adj" fmla="val 9690"/>
              </a:avLst>
            </a:prstGeom>
            <a:solidFill>
              <a:srgbClr val="FFFFCC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2" name="Прямая соединительная линия 411"/>
            <p:cNvCxnSpPr/>
            <p:nvPr/>
          </p:nvCxnSpPr>
          <p:spPr>
            <a:xfrm>
              <a:off x="5688432" y="1598466"/>
              <a:ext cx="2772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Прямая соединительная линия 412"/>
            <p:cNvCxnSpPr/>
            <p:nvPr/>
          </p:nvCxnSpPr>
          <p:spPr>
            <a:xfrm>
              <a:off x="5292080" y="2132856"/>
              <a:ext cx="2448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Прямая соединительная линия 413"/>
            <p:cNvCxnSpPr/>
            <p:nvPr/>
          </p:nvCxnSpPr>
          <p:spPr>
            <a:xfrm>
              <a:off x="7020272" y="3212976"/>
              <a:ext cx="1512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Прямая соединительная линия 414"/>
            <p:cNvCxnSpPr/>
            <p:nvPr/>
          </p:nvCxnSpPr>
          <p:spPr>
            <a:xfrm>
              <a:off x="7020272" y="3645024"/>
              <a:ext cx="1476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Прямая соединительная линия 415"/>
            <p:cNvCxnSpPr/>
            <p:nvPr/>
          </p:nvCxnSpPr>
          <p:spPr>
            <a:xfrm>
              <a:off x="5148064" y="2852936"/>
              <a:ext cx="1548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Прямая соединительная линия 416"/>
            <p:cNvCxnSpPr/>
            <p:nvPr/>
          </p:nvCxnSpPr>
          <p:spPr>
            <a:xfrm>
              <a:off x="5148064" y="3429000"/>
              <a:ext cx="1548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8" name="Группа 417"/>
            <p:cNvGrpSpPr/>
            <p:nvPr/>
          </p:nvGrpSpPr>
          <p:grpSpPr>
            <a:xfrm>
              <a:off x="7128728" y="3554420"/>
              <a:ext cx="1187688" cy="162612"/>
              <a:chOff x="5220072" y="4457700"/>
              <a:chExt cx="3802136" cy="486292"/>
            </a:xfrm>
          </p:grpSpPr>
          <p:grpSp>
            <p:nvGrpSpPr>
              <p:cNvPr id="464" name="Группа 463"/>
              <p:cNvGrpSpPr/>
              <p:nvPr/>
            </p:nvGrpSpPr>
            <p:grpSpPr>
              <a:xfrm>
                <a:off x="5220072" y="4457700"/>
                <a:ext cx="1892945" cy="463448"/>
                <a:chOff x="6553199" y="4457700"/>
                <a:chExt cx="1892945" cy="463448"/>
              </a:xfrm>
            </p:grpSpPr>
            <p:grpSp>
              <p:nvGrpSpPr>
                <p:cNvPr id="472" name="Группа 471"/>
                <p:cNvGrpSpPr/>
                <p:nvPr/>
              </p:nvGrpSpPr>
              <p:grpSpPr>
                <a:xfrm>
                  <a:off x="6553199" y="4457700"/>
                  <a:ext cx="942553" cy="454892"/>
                  <a:chOff x="6553199" y="4457700"/>
                  <a:chExt cx="942553" cy="454892"/>
                </a:xfrm>
              </p:grpSpPr>
              <p:sp>
                <p:nvSpPr>
                  <p:cNvPr id="476" name="Блок-схема: узел 475"/>
                  <p:cNvSpPr/>
                  <p:nvPr/>
                </p:nvSpPr>
                <p:spPr>
                  <a:xfrm>
                    <a:off x="6553199" y="445770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477" name="Блок-схема: узел 476"/>
                  <p:cNvSpPr/>
                  <p:nvPr/>
                </p:nvSpPr>
                <p:spPr>
                  <a:xfrm>
                    <a:off x="7033789" y="447598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473" name="Группа 472"/>
                <p:cNvGrpSpPr/>
                <p:nvPr/>
              </p:nvGrpSpPr>
              <p:grpSpPr>
                <a:xfrm>
                  <a:off x="7503591" y="4466256"/>
                  <a:ext cx="942553" cy="454892"/>
                  <a:chOff x="6553199" y="4457700"/>
                  <a:chExt cx="942553" cy="454892"/>
                </a:xfrm>
              </p:grpSpPr>
              <p:sp>
                <p:nvSpPr>
                  <p:cNvPr id="474" name="Блок-схема: узел 473"/>
                  <p:cNvSpPr/>
                  <p:nvPr/>
                </p:nvSpPr>
                <p:spPr>
                  <a:xfrm>
                    <a:off x="6553199" y="445770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475" name="Блок-схема: узел 474"/>
                  <p:cNvSpPr/>
                  <p:nvPr/>
                </p:nvSpPr>
                <p:spPr>
                  <a:xfrm>
                    <a:off x="7033789" y="447598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  <p:grpSp>
            <p:nvGrpSpPr>
              <p:cNvPr id="465" name="Группа 464"/>
              <p:cNvGrpSpPr/>
              <p:nvPr/>
            </p:nvGrpSpPr>
            <p:grpSpPr>
              <a:xfrm>
                <a:off x="7129263" y="4480544"/>
                <a:ext cx="1892945" cy="463448"/>
                <a:chOff x="6553199" y="4457700"/>
                <a:chExt cx="1892945" cy="463448"/>
              </a:xfrm>
            </p:grpSpPr>
            <p:grpSp>
              <p:nvGrpSpPr>
                <p:cNvPr id="466" name="Группа 465"/>
                <p:cNvGrpSpPr/>
                <p:nvPr/>
              </p:nvGrpSpPr>
              <p:grpSpPr>
                <a:xfrm>
                  <a:off x="6553199" y="4457700"/>
                  <a:ext cx="942553" cy="454892"/>
                  <a:chOff x="6553199" y="4457700"/>
                  <a:chExt cx="942553" cy="454892"/>
                </a:xfrm>
              </p:grpSpPr>
              <p:sp>
                <p:nvSpPr>
                  <p:cNvPr id="470" name="Блок-схема: узел 469"/>
                  <p:cNvSpPr/>
                  <p:nvPr/>
                </p:nvSpPr>
                <p:spPr>
                  <a:xfrm>
                    <a:off x="6553199" y="445770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471" name="Блок-схема: узел 470"/>
                  <p:cNvSpPr/>
                  <p:nvPr/>
                </p:nvSpPr>
                <p:spPr>
                  <a:xfrm>
                    <a:off x="7033789" y="447598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467" name="Группа 466"/>
                <p:cNvGrpSpPr/>
                <p:nvPr/>
              </p:nvGrpSpPr>
              <p:grpSpPr>
                <a:xfrm>
                  <a:off x="7503591" y="4466256"/>
                  <a:ext cx="942553" cy="454892"/>
                  <a:chOff x="6553199" y="4457700"/>
                  <a:chExt cx="942553" cy="454892"/>
                </a:xfrm>
              </p:grpSpPr>
              <p:sp>
                <p:nvSpPr>
                  <p:cNvPr id="468" name="Блок-схема: узел 467"/>
                  <p:cNvSpPr/>
                  <p:nvPr/>
                </p:nvSpPr>
                <p:spPr>
                  <a:xfrm>
                    <a:off x="6553199" y="445770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469" name="Блок-схема: узел 468"/>
                  <p:cNvSpPr/>
                  <p:nvPr/>
                </p:nvSpPr>
                <p:spPr>
                  <a:xfrm>
                    <a:off x="7033789" y="447598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19" name="Группа 418"/>
            <p:cNvGrpSpPr/>
            <p:nvPr/>
          </p:nvGrpSpPr>
          <p:grpSpPr>
            <a:xfrm>
              <a:off x="7135712" y="3140968"/>
              <a:ext cx="1187688" cy="162612"/>
              <a:chOff x="5220072" y="4457700"/>
              <a:chExt cx="3802136" cy="486292"/>
            </a:xfrm>
          </p:grpSpPr>
          <p:grpSp>
            <p:nvGrpSpPr>
              <p:cNvPr id="450" name="Группа 449"/>
              <p:cNvGrpSpPr/>
              <p:nvPr/>
            </p:nvGrpSpPr>
            <p:grpSpPr>
              <a:xfrm>
                <a:off x="5220072" y="4457700"/>
                <a:ext cx="1892945" cy="463448"/>
                <a:chOff x="6553199" y="4457700"/>
                <a:chExt cx="1892945" cy="463448"/>
              </a:xfrm>
            </p:grpSpPr>
            <p:grpSp>
              <p:nvGrpSpPr>
                <p:cNvPr id="458" name="Группа 457"/>
                <p:cNvGrpSpPr/>
                <p:nvPr/>
              </p:nvGrpSpPr>
              <p:grpSpPr>
                <a:xfrm>
                  <a:off x="6553199" y="4457700"/>
                  <a:ext cx="942553" cy="454892"/>
                  <a:chOff x="6553199" y="4457700"/>
                  <a:chExt cx="942553" cy="454892"/>
                </a:xfrm>
              </p:grpSpPr>
              <p:sp>
                <p:nvSpPr>
                  <p:cNvPr id="462" name="Блок-схема: узел 461"/>
                  <p:cNvSpPr/>
                  <p:nvPr/>
                </p:nvSpPr>
                <p:spPr>
                  <a:xfrm>
                    <a:off x="6553199" y="445770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463" name="Блок-схема: узел 462"/>
                  <p:cNvSpPr/>
                  <p:nvPr/>
                </p:nvSpPr>
                <p:spPr>
                  <a:xfrm>
                    <a:off x="7033789" y="447598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459" name="Группа 458"/>
                <p:cNvGrpSpPr/>
                <p:nvPr/>
              </p:nvGrpSpPr>
              <p:grpSpPr>
                <a:xfrm>
                  <a:off x="7503591" y="4466256"/>
                  <a:ext cx="942553" cy="454892"/>
                  <a:chOff x="6553199" y="4457700"/>
                  <a:chExt cx="942553" cy="454892"/>
                </a:xfrm>
              </p:grpSpPr>
              <p:sp>
                <p:nvSpPr>
                  <p:cNvPr id="460" name="Блок-схема: узел 459"/>
                  <p:cNvSpPr/>
                  <p:nvPr/>
                </p:nvSpPr>
                <p:spPr>
                  <a:xfrm>
                    <a:off x="6553199" y="445770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461" name="Блок-схема: узел 460"/>
                  <p:cNvSpPr/>
                  <p:nvPr/>
                </p:nvSpPr>
                <p:spPr>
                  <a:xfrm>
                    <a:off x="7033789" y="447598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  <p:grpSp>
            <p:nvGrpSpPr>
              <p:cNvPr id="451" name="Группа 450"/>
              <p:cNvGrpSpPr/>
              <p:nvPr/>
            </p:nvGrpSpPr>
            <p:grpSpPr>
              <a:xfrm>
                <a:off x="7129263" y="4480544"/>
                <a:ext cx="1892945" cy="463448"/>
                <a:chOff x="6553199" y="4457700"/>
                <a:chExt cx="1892945" cy="463448"/>
              </a:xfrm>
            </p:grpSpPr>
            <p:grpSp>
              <p:nvGrpSpPr>
                <p:cNvPr id="452" name="Группа 451"/>
                <p:cNvGrpSpPr/>
                <p:nvPr/>
              </p:nvGrpSpPr>
              <p:grpSpPr>
                <a:xfrm>
                  <a:off x="6553199" y="4457700"/>
                  <a:ext cx="942553" cy="454892"/>
                  <a:chOff x="6553199" y="4457700"/>
                  <a:chExt cx="942553" cy="454892"/>
                </a:xfrm>
              </p:grpSpPr>
              <p:sp>
                <p:nvSpPr>
                  <p:cNvPr id="456" name="Блок-схема: узел 455"/>
                  <p:cNvSpPr/>
                  <p:nvPr/>
                </p:nvSpPr>
                <p:spPr>
                  <a:xfrm>
                    <a:off x="6553199" y="445770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457" name="Блок-схема: узел 456"/>
                  <p:cNvSpPr/>
                  <p:nvPr/>
                </p:nvSpPr>
                <p:spPr>
                  <a:xfrm>
                    <a:off x="7033789" y="447598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453" name="Группа 452"/>
                <p:cNvGrpSpPr/>
                <p:nvPr/>
              </p:nvGrpSpPr>
              <p:grpSpPr>
                <a:xfrm>
                  <a:off x="7503591" y="4466256"/>
                  <a:ext cx="942553" cy="454892"/>
                  <a:chOff x="6553199" y="4457700"/>
                  <a:chExt cx="942553" cy="454892"/>
                </a:xfrm>
              </p:grpSpPr>
              <p:sp>
                <p:nvSpPr>
                  <p:cNvPr id="454" name="Блок-схема: узел 453"/>
                  <p:cNvSpPr/>
                  <p:nvPr/>
                </p:nvSpPr>
                <p:spPr>
                  <a:xfrm>
                    <a:off x="6553199" y="445770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455" name="Блок-схема: узел 454"/>
                  <p:cNvSpPr/>
                  <p:nvPr/>
                </p:nvSpPr>
                <p:spPr>
                  <a:xfrm>
                    <a:off x="7033789" y="4475980"/>
                    <a:ext cx="461963" cy="436612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20" name="Группа 419"/>
            <p:cNvGrpSpPr/>
            <p:nvPr/>
          </p:nvGrpSpPr>
          <p:grpSpPr>
            <a:xfrm rot="13996750">
              <a:off x="6646725" y="2894736"/>
              <a:ext cx="1560164" cy="157555"/>
              <a:chOff x="5172076" y="899746"/>
              <a:chExt cx="1560164" cy="157555"/>
            </a:xfrm>
          </p:grpSpPr>
          <p:sp>
            <p:nvSpPr>
              <p:cNvPr id="448" name="Полилиния 447"/>
              <p:cNvSpPr/>
              <p:nvPr/>
            </p:nvSpPr>
            <p:spPr>
              <a:xfrm>
                <a:off x="5172076" y="899746"/>
                <a:ext cx="1419224" cy="157555"/>
              </a:xfrm>
              <a:custGeom>
                <a:avLst/>
                <a:gdLst>
                  <a:gd name="connsiteX0" fmla="*/ 0 w 2157412"/>
                  <a:gd name="connsiteY0" fmla="*/ 172141 h 229658"/>
                  <a:gd name="connsiteX1" fmla="*/ 214312 w 2157412"/>
                  <a:gd name="connsiteY1" fmla="*/ 691 h 229658"/>
                  <a:gd name="connsiteX2" fmla="*/ 371475 w 2157412"/>
                  <a:gd name="connsiteY2" fmla="*/ 229291 h 229658"/>
                  <a:gd name="connsiteX3" fmla="*/ 500062 w 2157412"/>
                  <a:gd name="connsiteY3" fmla="*/ 57841 h 229658"/>
                  <a:gd name="connsiteX4" fmla="*/ 700087 w 2157412"/>
                  <a:gd name="connsiteY4" fmla="*/ 215004 h 229658"/>
                  <a:gd name="connsiteX5" fmla="*/ 942975 w 2157412"/>
                  <a:gd name="connsiteY5" fmla="*/ 43554 h 229658"/>
                  <a:gd name="connsiteX6" fmla="*/ 1128712 w 2157412"/>
                  <a:gd name="connsiteY6" fmla="*/ 200716 h 229658"/>
                  <a:gd name="connsiteX7" fmla="*/ 1400175 w 2157412"/>
                  <a:gd name="connsiteY7" fmla="*/ 57841 h 229658"/>
                  <a:gd name="connsiteX8" fmla="*/ 1614487 w 2157412"/>
                  <a:gd name="connsiteY8" fmla="*/ 200716 h 229658"/>
                  <a:gd name="connsiteX9" fmla="*/ 1857375 w 2157412"/>
                  <a:gd name="connsiteY9" fmla="*/ 57841 h 229658"/>
                  <a:gd name="connsiteX10" fmla="*/ 2014537 w 2157412"/>
                  <a:gd name="connsiteY10" fmla="*/ 143566 h 229658"/>
                  <a:gd name="connsiteX11" fmla="*/ 2157412 w 2157412"/>
                  <a:gd name="connsiteY11" fmla="*/ 143566 h 229658"/>
                  <a:gd name="connsiteX0" fmla="*/ 0 w 2157412"/>
                  <a:gd name="connsiteY0" fmla="*/ 172141 h 229487"/>
                  <a:gd name="connsiteX1" fmla="*/ 214312 w 2157412"/>
                  <a:gd name="connsiteY1" fmla="*/ 691 h 229487"/>
                  <a:gd name="connsiteX2" fmla="*/ 371475 w 2157412"/>
                  <a:gd name="connsiteY2" fmla="*/ 229291 h 229487"/>
                  <a:gd name="connsiteX3" fmla="*/ 571499 w 2157412"/>
                  <a:gd name="connsiteY3" fmla="*/ 43554 h 229487"/>
                  <a:gd name="connsiteX4" fmla="*/ 700087 w 2157412"/>
                  <a:gd name="connsiteY4" fmla="*/ 215004 h 229487"/>
                  <a:gd name="connsiteX5" fmla="*/ 942975 w 2157412"/>
                  <a:gd name="connsiteY5" fmla="*/ 43554 h 229487"/>
                  <a:gd name="connsiteX6" fmla="*/ 1128712 w 2157412"/>
                  <a:gd name="connsiteY6" fmla="*/ 200716 h 229487"/>
                  <a:gd name="connsiteX7" fmla="*/ 1400175 w 2157412"/>
                  <a:gd name="connsiteY7" fmla="*/ 57841 h 229487"/>
                  <a:gd name="connsiteX8" fmla="*/ 1614487 w 2157412"/>
                  <a:gd name="connsiteY8" fmla="*/ 200716 h 229487"/>
                  <a:gd name="connsiteX9" fmla="*/ 1857375 w 2157412"/>
                  <a:gd name="connsiteY9" fmla="*/ 57841 h 229487"/>
                  <a:gd name="connsiteX10" fmla="*/ 2014537 w 2157412"/>
                  <a:gd name="connsiteY10" fmla="*/ 143566 h 229487"/>
                  <a:gd name="connsiteX11" fmla="*/ 2157412 w 2157412"/>
                  <a:gd name="connsiteY11" fmla="*/ 143566 h 229487"/>
                  <a:gd name="connsiteX0" fmla="*/ 0 w 2157412"/>
                  <a:gd name="connsiteY0" fmla="*/ 157970 h 215208"/>
                  <a:gd name="connsiteX1" fmla="*/ 200025 w 2157412"/>
                  <a:gd name="connsiteY1" fmla="*/ 807 h 215208"/>
                  <a:gd name="connsiteX2" fmla="*/ 371475 w 2157412"/>
                  <a:gd name="connsiteY2" fmla="*/ 215120 h 215208"/>
                  <a:gd name="connsiteX3" fmla="*/ 571499 w 2157412"/>
                  <a:gd name="connsiteY3" fmla="*/ 29383 h 215208"/>
                  <a:gd name="connsiteX4" fmla="*/ 700087 w 2157412"/>
                  <a:gd name="connsiteY4" fmla="*/ 200833 h 215208"/>
                  <a:gd name="connsiteX5" fmla="*/ 942975 w 2157412"/>
                  <a:gd name="connsiteY5" fmla="*/ 29383 h 215208"/>
                  <a:gd name="connsiteX6" fmla="*/ 1128712 w 2157412"/>
                  <a:gd name="connsiteY6" fmla="*/ 186545 h 215208"/>
                  <a:gd name="connsiteX7" fmla="*/ 1400175 w 2157412"/>
                  <a:gd name="connsiteY7" fmla="*/ 43670 h 215208"/>
                  <a:gd name="connsiteX8" fmla="*/ 1614487 w 2157412"/>
                  <a:gd name="connsiteY8" fmla="*/ 186545 h 215208"/>
                  <a:gd name="connsiteX9" fmla="*/ 1857375 w 2157412"/>
                  <a:gd name="connsiteY9" fmla="*/ 43670 h 215208"/>
                  <a:gd name="connsiteX10" fmla="*/ 2014537 w 2157412"/>
                  <a:gd name="connsiteY10" fmla="*/ 129395 h 215208"/>
                  <a:gd name="connsiteX11" fmla="*/ 2157412 w 2157412"/>
                  <a:gd name="connsiteY11" fmla="*/ 129395 h 215208"/>
                  <a:gd name="connsiteX0" fmla="*/ 0 w 2157412"/>
                  <a:gd name="connsiteY0" fmla="*/ 157163 h 200026"/>
                  <a:gd name="connsiteX1" fmla="*/ 200025 w 2157412"/>
                  <a:gd name="connsiteY1" fmla="*/ 0 h 200026"/>
                  <a:gd name="connsiteX2" fmla="*/ 371475 w 2157412"/>
                  <a:gd name="connsiteY2" fmla="*/ 157163 h 200026"/>
                  <a:gd name="connsiteX3" fmla="*/ 571499 w 2157412"/>
                  <a:gd name="connsiteY3" fmla="*/ 28576 h 200026"/>
                  <a:gd name="connsiteX4" fmla="*/ 700087 w 2157412"/>
                  <a:gd name="connsiteY4" fmla="*/ 200026 h 200026"/>
                  <a:gd name="connsiteX5" fmla="*/ 942975 w 2157412"/>
                  <a:gd name="connsiteY5" fmla="*/ 28576 h 200026"/>
                  <a:gd name="connsiteX6" fmla="*/ 1128712 w 2157412"/>
                  <a:gd name="connsiteY6" fmla="*/ 185738 h 200026"/>
                  <a:gd name="connsiteX7" fmla="*/ 1400175 w 2157412"/>
                  <a:gd name="connsiteY7" fmla="*/ 42863 h 200026"/>
                  <a:gd name="connsiteX8" fmla="*/ 1614487 w 2157412"/>
                  <a:gd name="connsiteY8" fmla="*/ 185738 h 200026"/>
                  <a:gd name="connsiteX9" fmla="*/ 1857375 w 2157412"/>
                  <a:gd name="connsiteY9" fmla="*/ 42863 h 200026"/>
                  <a:gd name="connsiteX10" fmla="*/ 2014537 w 2157412"/>
                  <a:gd name="connsiteY10" fmla="*/ 128588 h 200026"/>
                  <a:gd name="connsiteX11" fmla="*/ 2157412 w 2157412"/>
                  <a:gd name="connsiteY11" fmla="*/ 128588 h 200026"/>
                  <a:gd name="connsiteX0" fmla="*/ 0 w 2314574"/>
                  <a:gd name="connsiteY0" fmla="*/ 157163 h 200026"/>
                  <a:gd name="connsiteX1" fmla="*/ 357187 w 2314574"/>
                  <a:gd name="connsiteY1" fmla="*/ 0 h 200026"/>
                  <a:gd name="connsiteX2" fmla="*/ 528637 w 2314574"/>
                  <a:gd name="connsiteY2" fmla="*/ 157163 h 200026"/>
                  <a:gd name="connsiteX3" fmla="*/ 728661 w 2314574"/>
                  <a:gd name="connsiteY3" fmla="*/ 28576 h 200026"/>
                  <a:gd name="connsiteX4" fmla="*/ 857249 w 2314574"/>
                  <a:gd name="connsiteY4" fmla="*/ 200026 h 200026"/>
                  <a:gd name="connsiteX5" fmla="*/ 1100137 w 2314574"/>
                  <a:gd name="connsiteY5" fmla="*/ 28576 h 200026"/>
                  <a:gd name="connsiteX6" fmla="*/ 1285874 w 2314574"/>
                  <a:gd name="connsiteY6" fmla="*/ 185738 h 200026"/>
                  <a:gd name="connsiteX7" fmla="*/ 1557337 w 2314574"/>
                  <a:gd name="connsiteY7" fmla="*/ 42863 h 200026"/>
                  <a:gd name="connsiteX8" fmla="*/ 1771649 w 2314574"/>
                  <a:gd name="connsiteY8" fmla="*/ 185738 h 200026"/>
                  <a:gd name="connsiteX9" fmla="*/ 2014537 w 2314574"/>
                  <a:gd name="connsiteY9" fmla="*/ 42863 h 200026"/>
                  <a:gd name="connsiteX10" fmla="*/ 2171699 w 2314574"/>
                  <a:gd name="connsiteY10" fmla="*/ 128588 h 200026"/>
                  <a:gd name="connsiteX11" fmla="*/ 2314574 w 2314574"/>
                  <a:gd name="connsiteY11" fmla="*/ 128588 h 200026"/>
                  <a:gd name="connsiteX0" fmla="*/ 0 w 2314574"/>
                  <a:gd name="connsiteY0" fmla="*/ 157163 h 200026"/>
                  <a:gd name="connsiteX1" fmla="*/ 357187 w 2314574"/>
                  <a:gd name="connsiteY1" fmla="*/ 0 h 200026"/>
                  <a:gd name="connsiteX2" fmla="*/ 528637 w 2314574"/>
                  <a:gd name="connsiteY2" fmla="*/ 157163 h 200026"/>
                  <a:gd name="connsiteX3" fmla="*/ 728661 w 2314574"/>
                  <a:gd name="connsiteY3" fmla="*/ 28576 h 200026"/>
                  <a:gd name="connsiteX4" fmla="*/ 857249 w 2314574"/>
                  <a:gd name="connsiteY4" fmla="*/ 200026 h 200026"/>
                  <a:gd name="connsiteX5" fmla="*/ 1100137 w 2314574"/>
                  <a:gd name="connsiteY5" fmla="*/ 28576 h 200026"/>
                  <a:gd name="connsiteX6" fmla="*/ 1285874 w 2314574"/>
                  <a:gd name="connsiteY6" fmla="*/ 185738 h 200026"/>
                  <a:gd name="connsiteX7" fmla="*/ 1557337 w 2314574"/>
                  <a:gd name="connsiteY7" fmla="*/ 42863 h 200026"/>
                  <a:gd name="connsiteX8" fmla="*/ 1771649 w 2314574"/>
                  <a:gd name="connsiteY8" fmla="*/ 185738 h 200026"/>
                  <a:gd name="connsiteX9" fmla="*/ 2014537 w 2314574"/>
                  <a:gd name="connsiteY9" fmla="*/ 42863 h 200026"/>
                  <a:gd name="connsiteX10" fmla="*/ 2171699 w 2314574"/>
                  <a:gd name="connsiteY10" fmla="*/ 128588 h 200026"/>
                  <a:gd name="connsiteX11" fmla="*/ 2314574 w 2314574"/>
                  <a:gd name="connsiteY11" fmla="*/ 128588 h 200026"/>
                  <a:gd name="connsiteX0" fmla="*/ 0 w 2314574"/>
                  <a:gd name="connsiteY0" fmla="*/ 157269 h 200132"/>
                  <a:gd name="connsiteX1" fmla="*/ 357187 w 2314574"/>
                  <a:gd name="connsiteY1" fmla="*/ 106 h 200132"/>
                  <a:gd name="connsiteX2" fmla="*/ 542924 w 2314574"/>
                  <a:gd name="connsiteY2" fmla="*/ 185844 h 200132"/>
                  <a:gd name="connsiteX3" fmla="*/ 728661 w 2314574"/>
                  <a:gd name="connsiteY3" fmla="*/ 28682 h 200132"/>
                  <a:gd name="connsiteX4" fmla="*/ 857249 w 2314574"/>
                  <a:gd name="connsiteY4" fmla="*/ 200132 h 200132"/>
                  <a:gd name="connsiteX5" fmla="*/ 1100137 w 2314574"/>
                  <a:gd name="connsiteY5" fmla="*/ 28682 h 200132"/>
                  <a:gd name="connsiteX6" fmla="*/ 1285874 w 2314574"/>
                  <a:gd name="connsiteY6" fmla="*/ 185844 h 200132"/>
                  <a:gd name="connsiteX7" fmla="*/ 1557337 w 2314574"/>
                  <a:gd name="connsiteY7" fmla="*/ 42969 h 200132"/>
                  <a:gd name="connsiteX8" fmla="*/ 1771649 w 2314574"/>
                  <a:gd name="connsiteY8" fmla="*/ 185844 h 200132"/>
                  <a:gd name="connsiteX9" fmla="*/ 2014537 w 2314574"/>
                  <a:gd name="connsiteY9" fmla="*/ 42969 h 200132"/>
                  <a:gd name="connsiteX10" fmla="*/ 2171699 w 2314574"/>
                  <a:gd name="connsiteY10" fmla="*/ 128694 h 200132"/>
                  <a:gd name="connsiteX11" fmla="*/ 2314574 w 2314574"/>
                  <a:gd name="connsiteY11" fmla="*/ 128694 h 200132"/>
                  <a:gd name="connsiteX0" fmla="*/ 0 w 2314574"/>
                  <a:gd name="connsiteY0" fmla="*/ 157269 h 200132"/>
                  <a:gd name="connsiteX1" fmla="*/ 357187 w 2314574"/>
                  <a:gd name="connsiteY1" fmla="*/ 106 h 200132"/>
                  <a:gd name="connsiteX2" fmla="*/ 542924 w 2314574"/>
                  <a:gd name="connsiteY2" fmla="*/ 185844 h 200132"/>
                  <a:gd name="connsiteX3" fmla="*/ 728661 w 2314574"/>
                  <a:gd name="connsiteY3" fmla="*/ 28682 h 200132"/>
                  <a:gd name="connsiteX4" fmla="*/ 900112 w 2314574"/>
                  <a:gd name="connsiteY4" fmla="*/ 200132 h 200132"/>
                  <a:gd name="connsiteX5" fmla="*/ 1100137 w 2314574"/>
                  <a:gd name="connsiteY5" fmla="*/ 28682 h 200132"/>
                  <a:gd name="connsiteX6" fmla="*/ 1285874 w 2314574"/>
                  <a:gd name="connsiteY6" fmla="*/ 185844 h 200132"/>
                  <a:gd name="connsiteX7" fmla="*/ 1557337 w 2314574"/>
                  <a:gd name="connsiteY7" fmla="*/ 42969 h 200132"/>
                  <a:gd name="connsiteX8" fmla="*/ 1771649 w 2314574"/>
                  <a:gd name="connsiteY8" fmla="*/ 185844 h 200132"/>
                  <a:gd name="connsiteX9" fmla="*/ 2014537 w 2314574"/>
                  <a:gd name="connsiteY9" fmla="*/ 42969 h 200132"/>
                  <a:gd name="connsiteX10" fmla="*/ 2171699 w 2314574"/>
                  <a:gd name="connsiteY10" fmla="*/ 128694 h 200132"/>
                  <a:gd name="connsiteX11" fmla="*/ 2314574 w 2314574"/>
                  <a:gd name="connsiteY11" fmla="*/ 128694 h 200132"/>
                  <a:gd name="connsiteX0" fmla="*/ 0 w 2314574"/>
                  <a:gd name="connsiteY0" fmla="*/ 157269 h 200132"/>
                  <a:gd name="connsiteX1" fmla="*/ 357187 w 2314574"/>
                  <a:gd name="connsiteY1" fmla="*/ 106 h 200132"/>
                  <a:gd name="connsiteX2" fmla="*/ 542924 w 2314574"/>
                  <a:gd name="connsiteY2" fmla="*/ 185844 h 200132"/>
                  <a:gd name="connsiteX3" fmla="*/ 728661 w 2314574"/>
                  <a:gd name="connsiteY3" fmla="*/ 28682 h 200132"/>
                  <a:gd name="connsiteX4" fmla="*/ 900112 w 2314574"/>
                  <a:gd name="connsiteY4" fmla="*/ 200132 h 200132"/>
                  <a:gd name="connsiteX5" fmla="*/ 1100137 w 2314574"/>
                  <a:gd name="connsiteY5" fmla="*/ 28682 h 200132"/>
                  <a:gd name="connsiteX6" fmla="*/ 1285874 w 2314574"/>
                  <a:gd name="connsiteY6" fmla="*/ 185844 h 200132"/>
                  <a:gd name="connsiteX7" fmla="*/ 1557337 w 2314574"/>
                  <a:gd name="connsiteY7" fmla="*/ 42969 h 200132"/>
                  <a:gd name="connsiteX8" fmla="*/ 1771649 w 2314574"/>
                  <a:gd name="connsiteY8" fmla="*/ 185844 h 200132"/>
                  <a:gd name="connsiteX9" fmla="*/ 1971675 w 2314574"/>
                  <a:gd name="connsiteY9" fmla="*/ 42969 h 200132"/>
                  <a:gd name="connsiteX10" fmla="*/ 2171699 w 2314574"/>
                  <a:gd name="connsiteY10" fmla="*/ 128694 h 200132"/>
                  <a:gd name="connsiteX11" fmla="*/ 2314574 w 2314574"/>
                  <a:gd name="connsiteY11" fmla="*/ 128694 h 200132"/>
                  <a:gd name="connsiteX0" fmla="*/ 0 w 2314574"/>
                  <a:gd name="connsiteY0" fmla="*/ 157269 h 200132"/>
                  <a:gd name="connsiteX1" fmla="*/ 357187 w 2314574"/>
                  <a:gd name="connsiteY1" fmla="*/ 106 h 200132"/>
                  <a:gd name="connsiteX2" fmla="*/ 542924 w 2314574"/>
                  <a:gd name="connsiteY2" fmla="*/ 185844 h 200132"/>
                  <a:gd name="connsiteX3" fmla="*/ 728661 w 2314574"/>
                  <a:gd name="connsiteY3" fmla="*/ 28682 h 200132"/>
                  <a:gd name="connsiteX4" fmla="*/ 900112 w 2314574"/>
                  <a:gd name="connsiteY4" fmla="*/ 200132 h 200132"/>
                  <a:gd name="connsiteX5" fmla="*/ 1100137 w 2314574"/>
                  <a:gd name="connsiteY5" fmla="*/ 28682 h 200132"/>
                  <a:gd name="connsiteX6" fmla="*/ 1357311 w 2314574"/>
                  <a:gd name="connsiteY6" fmla="*/ 185844 h 200132"/>
                  <a:gd name="connsiteX7" fmla="*/ 1557337 w 2314574"/>
                  <a:gd name="connsiteY7" fmla="*/ 42969 h 200132"/>
                  <a:gd name="connsiteX8" fmla="*/ 1771649 w 2314574"/>
                  <a:gd name="connsiteY8" fmla="*/ 185844 h 200132"/>
                  <a:gd name="connsiteX9" fmla="*/ 1971675 w 2314574"/>
                  <a:gd name="connsiteY9" fmla="*/ 42969 h 200132"/>
                  <a:gd name="connsiteX10" fmla="*/ 2171699 w 2314574"/>
                  <a:gd name="connsiteY10" fmla="*/ 128694 h 200132"/>
                  <a:gd name="connsiteX11" fmla="*/ 2314574 w 2314574"/>
                  <a:gd name="connsiteY11" fmla="*/ 128694 h 200132"/>
                  <a:gd name="connsiteX0" fmla="*/ 0 w 2314574"/>
                  <a:gd name="connsiteY0" fmla="*/ 157269 h 185950"/>
                  <a:gd name="connsiteX1" fmla="*/ 357187 w 2314574"/>
                  <a:gd name="connsiteY1" fmla="*/ 106 h 185950"/>
                  <a:gd name="connsiteX2" fmla="*/ 542924 w 2314574"/>
                  <a:gd name="connsiteY2" fmla="*/ 185844 h 185950"/>
                  <a:gd name="connsiteX3" fmla="*/ 728661 w 2314574"/>
                  <a:gd name="connsiteY3" fmla="*/ 28682 h 185950"/>
                  <a:gd name="connsiteX4" fmla="*/ 928687 w 2314574"/>
                  <a:gd name="connsiteY4" fmla="*/ 157269 h 185950"/>
                  <a:gd name="connsiteX5" fmla="*/ 1100137 w 2314574"/>
                  <a:gd name="connsiteY5" fmla="*/ 28682 h 185950"/>
                  <a:gd name="connsiteX6" fmla="*/ 1357311 w 2314574"/>
                  <a:gd name="connsiteY6" fmla="*/ 185844 h 185950"/>
                  <a:gd name="connsiteX7" fmla="*/ 1557337 w 2314574"/>
                  <a:gd name="connsiteY7" fmla="*/ 42969 h 185950"/>
                  <a:gd name="connsiteX8" fmla="*/ 1771649 w 2314574"/>
                  <a:gd name="connsiteY8" fmla="*/ 185844 h 185950"/>
                  <a:gd name="connsiteX9" fmla="*/ 1971675 w 2314574"/>
                  <a:gd name="connsiteY9" fmla="*/ 42969 h 185950"/>
                  <a:gd name="connsiteX10" fmla="*/ 2171699 w 2314574"/>
                  <a:gd name="connsiteY10" fmla="*/ 128694 h 185950"/>
                  <a:gd name="connsiteX11" fmla="*/ 2314574 w 2314574"/>
                  <a:gd name="connsiteY11" fmla="*/ 128694 h 185950"/>
                  <a:gd name="connsiteX0" fmla="*/ 0 w 2257424"/>
                  <a:gd name="connsiteY0" fmla="*/ 157269 h 185950"/>
                  <a:gd name="connsiteX1" fmla="*/ 300037 w 2257424"/>
                  <a:gd name="connsiteY1" fmla="*/ 106 h 185950"/>
                  <a:gd name="connsiteX2" fmla="*/ 485774 w 2257424"/>
                  <a:gd name="connsiteY2" fmla="*/ 185844 h 185950"/>
                  <a:gd name="connsiteX3" fmla="*/ 671511 w 2257424"/>
                  <a:gd name="connsiteY3" fmla="*/ 28682 h 185950"/>
                  <a:gd name="connsiteX4" fmla="*/ 871537 w 2257424"/>
                  <a:gd name="connsiteY4" fmla="*/ 157269 h 185950"/>
                  <a:gd name="connsiteX5" fmla="*/ 1042987 w 2257424"/>
                  <a:gd name="connsiteY5" fmla="*/ 28682 h 185950"/>
                  <a:gd name="connsiteX6" fmla="*/ 1300161 w 2257424"/>
                  <a:gd name="connsiteY6" fmla="*/ 185844 h 185950"/>
                  <a:gd name="connsiteX7" fmla="*/ 1500187 w 2257424"/>
                  <a:gd name="connsiteY7" fmla="*/ 42969 h 185950"/>
                  <a:gd name="connsiteX8" fmla="*/ 1714499 w 2257424"/>
                  <a:gd name="connsiteY8" fmla="*/ 185844 h 185950"/>
                  <a:gd name="connsiteX9" fmla="*/ 1914525 w 2257424"/>
                  <a:gd name="connsiteY9" fmla="*/ 42969 h 185950"/>
                  <a:gd name="connsiteX10" fmla="*/ 2114549 w 2257424"/>
                  <a:gd name="connsiteY10" fmla="*/ 128694 h 185950"/>
                  <a:gd name="connsiteX11" fmla="*/ 2257424 w 2257424"/>
                  <a:gd name="connsiteY11" fmla="*/ 128694 h 185950"/>
                  <a:gd name="connsiteX0" fmla="*/ 0 w 2257424"/>
                  <a:gd name="connsiteY0" fmla="*/ 128712 h 157316"/>
                  <a:gd name="connsiteX1" fmla="*/ 228600 w 2257424"/>
                  <a:gd name="connsiteY1" fmla="*/ 14412 h 157316"/>
                  <a:gd name="connsiteX2" fmla="*/ 485774 w 2257424"/>
                  <a:gd name="connsiteY2" fmla="*/ 157287 h 157316"/>
                  <a:gd name="connsiteX3" fmla="*/ 671511 w 2257424"/>
                  <a:gd name="connsiteY3" fmla="*/ 125 h 157316"/>
                  <a:gd name="connsiteX4" fmla="*/ 871537 w 2257424"/>
                  <a:gd name="connsiteY4" fmla="*/ 128712 h 157316"/>
                  <a:gd name="connsiteX5" fmla="*/ 1042987 w 2257424"/>
                  <a:gd name="connsiteY5" fmla="*/ 125 h 157316"/>
                  <a:gd name="connsiteX6" fmla="*/ 1300161 w 2257424"/>
                  <a:gd name="connsiteY6" fmla="*/ 157287 h 157316"/>
                  <a:gd name="connsiteX7" fmla="*/ 1500187 w 2257424"/>
                  <a:gd name="connsiteY7" fmla="*/ 14412 h 157316"/>
                  <a:gd name="connsiteX8" fmla="*/ 1714499 w 2257424"/>
                  <a:gd name="connsiteY8" fmla="*/ 157287 h 157316"/>
                  <a:gd name="connsiteX9" fmla="*/ 1914525 w 2257424"/>
                  <a:gd name="connsiteY9" fmla="*/ 14412 h 157316"/>
                  <a:gd name="connsiteX10" fmla="*/ 2114549 w 2257424"/>
                  <a:gd name="connsiteY10" fmla="*/ 100137 h 157316"/>
                  <a:gd name="connsiteX11" fmla="*/ 2257424 w 2257424"/>
                  <a:gd name="connsiteY11" fmla="*/ 100137 h 157316"/>
                  <a:gd name="connsiteX0" fmla="*/ 0 w 2257424"/>
                  <a:gd name="connsiteY0" fmla="*/ 142991 h 171594"/>
                  <a:gd name="connsiteX1" fmla="*/ 285750 w 2257424"/>
                  <a:gd name="connsiteY1" fmla="*/ 116 h 171594"/>
                  <a:gd name="connsiteX2" fmla="*/ 485774 w 2257424"/>
                  <a:gd name="connsiteY2" fmla="*/ 171566 h 171594"/>
                  <a:gd name="connsiteX3" fmla="*/ 671511 w 2257424"/>
                  <a:gd name="connsiteY3" fmla="*/ 14404 h 171594"/>
                  <a:gd name="connsiteX4" fmla="*/ 871537 w 2257424"/>
                  <a:gd name="connsiteY4" fmla="*/ 142991 h 171594"/>
                  <a:gd name="connsiteX5" fmla="*/ 1042987 w 2257424"/>
                  <a:gd name="connsiteY5" fmla="*/ 14404 h 171594"/>
                  <a:gd name="connsiteX6" fmla="*/ 1300161 w 2257424"/>
                  <a:gd name="connsiteY6" fmla="*/ 171566 h 171594"/>
                  <a:gd name="connsiteX7" fmla="*/ 1500187 w 2257424"/>
                  <a:gd name="connsiteY7" fmla="*/ 28691 h 171594"/>
                  <a:gd name="connsiteX8" fmla="*/ 1714499 w 2257424"/>
                  <a:gd name="connsiteY8" fmla="*/ 171566 h 171594"/>
                  <a:gd name="connsiteX9" fmla="*/ 1914525 w 2257424"/>
                  <a:gd name="connsiteY9" fmla="*/ 28691 h 171594"/>
                  <a:gd name="connsiteX10" fmla="*/ 2114549 w 2257424"/>
                  <a:gd name="connsiteY10" fmla="*/ 114416 h 171594"/>
                  <a:gd name="connsiteX11" fmla="*/ 2257424 w 2257424"/>
                  <a:gd name="connsiteY11" fmla="*/ 114416 h 171594"/>
                  <a:gd name="connsiteX0" fmla="*/ 0 w 2257424"/>
                  <a:gd name="connsiteY0" fmla="*/ 142991 h 171594"/>
                  <a:gd name="connsiteX1" fmla="*/ 285750 w 2257424"/>
                  <a:gd name="connsiteY1" fmla="*/ 116 h 171594"/>
                  <a:gd name="connsiteX2" fmla="*/ 485774 w 2257424"/>
                  <a:gd name="connsiteY2" fmla="*/ 171566 h 171594"/>
                  <a:gd name="connsiteX3" fmla="*/ 671511 w 2257424"/>
                  <a:gd name="connsiteY3" fmla="*/ 14404 h 171594"/>
                  <a:gd name="connsiteX4" fmla="*/ 885824 w 2257424"/>
                  <a:gd name="connsiteY4" fmla="*/ 171566 h 171594"/>
                  <a:gd name="connsiteX5" fmla="*/ 1042987 w 2257424"/>
                  <a:gd name="connsiteY5" fmla="*/ 14404 h 171594"/>
                  <a:gd name="connsiteX6" fmla="*/ 1300161 w 2257424"/>
                  <a:gd name="connsiteY6" fmla="*/ 171566 h 171594"/>
                  <a:gd name="connsiteX7" fmla="*/ 1500187 w 2257424"/>
                  <a:gd name="connsiteY7" fmla="*/ 28691 h 171594"/>
                  <a:gd name="connsiteX8" fmla="*/ 1714499 w 2257424"/>
                  <a:gd name="connsiteY8" fmla="*/ 171566 h 171594"/>
                  <a:gd name="connsiteX9" fmla="*/ 1914525 w 2257424"/>
                  <a:gd name="connsiteY9" fmla="*/ 28691 h 171594"/>
                  <a:gd name="connsiteX10" fmla="*/ 2114549 w 2257424"/>
                  <a:gd name="connsiteY10" fmla="*/ 114416 h 171594"/>
                  <a:gd name="connsiteX11" fmla="*/ 2257424 w 2257424"/>
                  <a:gd name="connsiteY11" fmla="*/ 114416 h 171594"/>
                  <a:gd name="connsiteX0" fmla="*/ 0 w 2319698"/>
                  <a:gd name="connsiteY0" fmla="*/ 142991 h 171594"/>
                  <a:gd name="connsiteX1" fmla="*/ 285750 w 2319698"/>
                  <a:gd name="connsiteY1" fmla="*/ 116 h 171594"/>
                  <a:gd name="connsiteX2" fmla="*/ 485774 w 2319698"/>
                  <a:gd name="connsiteY2" fmla="*/ 171566 h 171594"/>
                  <a:gd name="connsiteX3" fmla="*/ 671511 w 2319698"/>
                  <a:gd name="connsiteY3" fmla="*/ 14404 h 171594"/>
                  <a:gd name="connsiteX4" fmla="*/ 885824 w 2319698"/>
                  <a:gd name="connsiteY4" fmla="*/ 171566 h 171594"/>
                  <a:gd name="connsiteX5" fmla="*/ 1042987 w 2319698"/>
                  <a:gd name="connsiteY5" fmla="*/ 14404 h 171594"/>
                  <a:gd name="connsiteX6" fmla="*/ 1300161 w 2319698"/>
                  <a:gd name="connsiteY6" fmla="*/ 171566 h 171594"/>
                  <a:gd name="connsiteX7" fmla="*/ 1500187 w 2319698"/>
                  <a:gd name="connsiteY7" fmla="*/ 28691 h 171594"/>
                  <a:gd name="connsiteX8" fmla="*/ 1714499 w 2319698"/>
                  <a:gd name="connsiteY8" fmla="*/ 171566 h 171594"/>
                  <a:gd name="connsiteX9" fmla="*/ 1914525 w 2319698"/>
                  <a:gd name="connsiteY9" fmla="*/ 28691 h 171594"/>
                  <a:gd name="connsiteX10" fmla="*/ 2114549 w 2319698"/>
                  <a:gd name="connsiteY10" fmla="*/ 114416 h 171594"/>
                  <a:gd name="connsiteX11" fmla="*/ 2319698 w 2319698"/>
                  <a:gd name="connsiteY11" fmla="*/ 89519 h 17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19698" h="171594">
                    <a:moveTo>
                      <a:pt x="0" y="142991"/>
                    </a:moveTo>
                    <a:cubicBezTo>
                      <a:pt x="176213" y="138228"/>
                      <a:pt x="204788" y="-4646"/>
                      <a:pt x="285750" y="116"/>
                    </a:cubicBezTo>
                    <a:cubicBezTo>
                      <a:pt x="366712" y="4878"/>
                      <a:pt x="421481" y="169185"/>
                      <a:pt x="485774" y="171566"/>
                    </a:cubicBezTo>
                    <a:cubicBezTo>
                      <a:pt x="550067" y="173947"/>
                      <a:pt x="604836" y="14404"/>
                      <a:pt x="671511" y="14404"/>
                    </a:cubicBezTo>
                    <a:cubicBezTo>
                      <a:pt x="738186" y="14404"/>
                      <a:pt x="823911" y="171566"/>
                      <a:pt x="885824" y="171566"/>
                    </a:cubicBezTo>
                    <a:cubicBezTo>
                      <a:pt x="947737" y="171566"/>
                      <a:pt x="973931" y="14404"/>
                      <a:pt x="1042987" y="14404"/>
                    </a:cubicBezTo>
                    <a:cubicBezTo>
                      <a:pt x="1112043" y="14404"/>
                      <a:pt x="1223961" y="169185"/>
                      <a:pt x="1300161" y="171566"/>
                    </a:cubicBezTo>
                    <a:cubicBezTo>
                      <a:pt x="1376361" y="173947"/>
                      <a:pt x="1431131" y="28691"/>
                      <a:pt x="1500187" y="28691"/>
                    </a:cubicBezTo>
                    <a:cubicBezTo>
                      <a:pt x="1569243" y="28691"/>
                      <a:pt x="1645443" y="171566"/>
                      <a:pt x="1714499" y="171566"/>
                    </a:cubicBezTo>
                    <a:cubicBezTo>
                      <a:pt x="1783555" y="171566"/>
                      <a:pt x="1847850" y="38216"/>
                      <a:pt x="1914525" y="28691"/>
                    </a:cubicBezTo>
                    <a:cubicBezTo>
                      <a:pt x="1981200" y="19166"/>
                      <a:pt x="2047020" y="104278"/>
                      <a:pt x="2114549" y="114416"/>
                    </a:cubicBezTo>
                    <a:cubicBezTo>
                      <a:pt x="2182078" y="124554"/>
                      <a:pt x="2273263" y="96662"/>
                      <a:pt x="2319698" y="89519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49" name="Прямая со стрелкой 448"/>
              <p:cNvCxnSpPr/>
              <p:nvPr/>
            </p:nvCxnSpPr>
            <p:spPr>
              <a:xfrm flipV="1">
                <a:off x="6573936" y="980728"/>
                <a:ext cx="158304" cy="568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1" name="Прямая со стрелкой 420"/>
            <p:cNvCxnSpPr/>
            <p:nvPr/>
          </p:nvCxnSpPr>
          <p:spPr>
            <a:xfrm flipH="1">
              <a:off x="6436554" y="2393770"/>
              <a:ext cx="435508" cy="1016460"/>
            </a:xfrm>
            <a:prstGeom prst="straightConnector1">
              <a:avLst/>
            </a:prstGeom>
            <a:ln w="762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Прямая со стрелкой 421"/>
            <p:cNvCxnSpPr/>
            <p:nvPr/>
          </p:nvCxnSpPr>
          <p:spPr>
            <a:xfrm flipH="1" flipV="1">
              <a:off x="6798470" y="1362540"/>
              <a:ext cx="1064126" cy="177842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3" name="Группа 422"/>
            <p:cNvGrpSpPr/>
            <p:nvPr/>
          </p:nvGrpSpPr>
          <p:grpSpPr>
            <a:xfrm rot="7384595">
              <a:off x="5446681" y="2002192"/>
              <a:ext cx="1560164" cy="157555"/>
              <a:chOff x="5172076" y="899746"/>
              <a:chExt cx="1560164" cy="157555"/>
            </a:xfrm>
          </p:grpSpPr>
          <p:sp>
            <p:nvSpPr>
              <p:cNvPr id="446" name="Полилиния 445"/>
              <p:cNvSpPr/>
              <p:nvPr/>
            </p:nvSpPr>
            <p:spPr>
              <a:xfrm>
                <a:off x="5172076" y="899746"/>
                <a:ext cx="1419224" cy="157555"/>
              </a:xfrm>
              <a:custGeom>
                <a:avLst/>
                <a:gdLst>
                  <a:gd name="connsiteX0" fmla="*/ 0 w 2157412"/>
                  <a:gd name="connsiteY0" fmla="*/ 172141 h 229658"/>
                  <a:gd name="connsiteX1" fmla="*/ 214312 w 2157412"/>
                  <a:gd name="connsiteY1" fmla="*/ 691 h 229658"/>
                  <a:gd name="connsiteX2" fmla="*/ 371475 w 2157412"/>
                  <a:gd name="connsiteY2" fmla="*/ 229291 h 229658"/>
                  <a:gd name="connsiteX3" fmla="*/ 500062 w 2157412"/>
                  <a:gd name="connsiteY3" fmla="*/ 57841 h 229658"/>
                  <a:gd name="connsiteX4" fmla="*/ 700087 w 2157412"/>
                  <a:gd name="connsiteY4" fmla="*/ 215004 h 229658"/>
                  <a:gd name="connsiteX5" fmla="*/ 942975 w 2157412"/>
                  <a:gd name="connsiteY5" fmla="*/ 43554 h 229658"/>
                  <a:gd name="connsiteX6" fmla="*/ 1128712 w 2157412"/>
                  <a:gd name="connsiteY6" fmla="*/ 200716 h 229658"/>
                  <a:gd name="connsiteX7" fmla="*/ 1400175 w 2157412"/>
                  <a:gd name="connsiteY7" fmla="*/ 57841 h 229658"/>
                  <a:gd name="connsiteX8" fmla="*/ 1614487 w 2157412"/>
                  <a:gd name="connsiteY8" fmla="*/ 200716 h 229658"/>
                  <a:gd name="connsiteX9" fmla="*/ 1857375 w 2157412"/>
                  <a:gd name="connsiteY9" fmla="*/ 57841 h 229658"/>
                  <a:gd name="connsiteX10" fmla="*/ 2014537 w 2157412"/>
                  <a:gd name="connsiteY10" fmla="*/ 143566 h 229658"/>
                  <a:gd name="connsiteX11" fmla="*/ 2157412 w 2157412"/>
                  <a:gd name="connsiteY11" fmla="*/ 143566 h 229658"/>
                  <a:gd name="connsiteX0" fmla="*/ 0 w 2157412"/>
                  <a:gd name="connsiteY0" fmla="*/ 172141 h 229487"/>
                  <a:gd name="connsiteX1" fmla="*/ 214312 w 2157412"/>
                  <a:gd name="connsiteY1" fmla="*/ 691 h 229487"/>
                  <a:gd name="connsiteX2" fmla="*/ 371475 w 2157412"/>
                  <a:gd name="connsiteY2" fmla="*/ 229291 h 229487"/>
                  <a:gd name="connsiteX3" fmla="*/ 571499 w 2157412"/>
                  <a:gd name="connsiteY3" fmla="*/ 43554 h 229487"/>
                  <a:gd name="connsiteX4" fmla="*/ 700087 w 2157412"/>
                  <a:gd name="connsiteY4" fmla="*/ 215004 h 229487"/>
                  <a:gd name="connsiteX5" fmla="*/ 942975 w 2157412"/>
                  <a:gd name="connsiteY5" fmla="*/ 43554 h 229487"/>
                  <a:gd name="connsiteX6" fmla="*/ 1128712 w 2157412"/>
                  <a:gd name="connsiteY6" fmla="*/ 200716 h 229487"/>
                  <a:gd name="connsiteX7" fmla="*/ 1400175 w 2157412"/>
                  <a:gd name="connsiteY7" fmla="*/ 57841 h 229487"/>
                  <a:gd name="connsiteX8" fmla="*/ 1614487 w 2157412"/>
                  <a:gd name="connsiteY8" fmla="*/ 200716 h 229487"/>
                  <a:gd name="connsiteX9" fmla="*/ 1857375 w 2157412"/>
                  <a:gd name="connsiteY9" fmla="*/ 57841 h 229487"/>
                  <a:gd name="connsiteX10" fmla="*/ 2014537 w 2157412"/>
                  <a:gd name="connsiteY10" fmla="*/ 143566 h 229487"/>
                  <a:gd name="connsiteX11" fmla="*/ 2157412 w 2157412"/>
                  <a:gd name="connsiteY11" fmla="*/ 143566 h 229487"/>
                  <a:gd name="connsiteX0" fmla="*/ 0 w 2157412"/>
                  <a:gd name="connsiteY0" fmla="*/ 157970 h 215208"/>
                  <a:gd name="connsiteX1" fmla="*/ 200025 w 2157412"/>
                  <a:gd name="connsiteY1" fmla="*/ 807 h 215208"/>
                  <a:gd name="connsiteX2" fmla="*/ 371475 w 2157412"/>
                  <a:gd name="connsiteY2" fmla="*/ 215120 h 215208"/>
                  <a:gd name="connsiteX3" fmla="*/ 571499 w 2157412"/>
                  <a:gd name="connsiteY3" fmla="*/ 29383 h 215208"/>
                  <a:gd name="connsiteX4" fmla="*/ 700087 w 2157412"/>
                  <a:gd name="connsiteY4" fmla="*/ 200833 h 215208"/>
                  <a:gd name="connsiteX5" fmla="*/ 942975 w 2157412"/>
                  <a:gd name="connsiteY5" fmla="*/ 29383 h 215208"/>
                  <a:gd name="connsiteX6" fmla="*/ 1128712 w 2157412"/>
                  <a:gd name="connsiteY6" fmla="*/ 186545 h 215208"/>
                  <a:gd name="connsiteX7" fmla="*/ 1400175 w 2157412"/>
                  <a:gd name="connsiteY7" fmla="*/ 43670 h 215208"/>
                  <a:gd name="connsiteX8" fmla="*/ 1614487 w 2157412"/>
                  <a:gd name="connsiteY8" fmla="*/ 186545 h 215208"/>
                  <a:gd name="connsiteX9" fmla="*/ 1857375 w 2157412"/>
                  <a:gd name="connsiteY9" fmla="*/ 43670 h 215208"/>
                  <a:gd name="connsiteX10" fmla="*/ 2014537 w 2157412"/>
                  <a:gd name="connsiteY10" fmla="*/ 129395 h 215208"/>
                  <a:gd name="connsiteX11" fmla="*/ 2157412 w 2157412"/>
                  <a:gd name="connsiteY11" fmla="*/ 129395 h 215208"/>
                  <a:gd name="connsiteX0" fmla="*/ 0 w 2157412"/>
                  <a:gd name="connsiteY0" fmla="*/ 157163 h 200026"/>
                  <a:gd name="connsiteX1" fmla="*/ 200025 w 2157412"/>
                  <a:gd name="connsiteY1" fmla="*/ 0 h 200026"/>
                  <a:gd name="connsiteX2" fmla="*/ 371475 w 2157412"/>
                  <a:gd name="connsiteY2" fmla="*/ 157163 h 200026"/>
                  <a:gd name="connsiteX3" fmla="*/ 571499 w 2157412"/>
                  <a:gd name="connsiteY3" fmla="*/ 28576 h 200026"/>
                  <a:gd name="connsiteX4" fmla="*/ 700087 w 2157412"/>
                  <a:gd name="connsiteY4" fmla="*/ 200026 h 200026"/>
                  <a:gd name="connsiteX5" fmla="*/ 942975 w 2157412"/>
                  <a:gd name="connsiteY5" fmla="*/ 28576 h 200026"/>
                  <a:gd name="connsiteX6" fmla="*/ 1128712 w 2157412"/>
                  <a:gd name="connsiteY6" fmla="*/ 185738 h 200026"/>
                  <a:gd name="connsiteX7" fmla="*/ 1400175 w 2157412"/>
                  <a:gd name="connsiteY7" fmla="*/ 42863 h 200026"/>
                  <a:gd name="connsiteX8" fmla="*/ 1614487 w 2157412"/>
                  <a:gd name="connsiteY8" fmla="*/ 185738 h 200026"/>
                  <a:gd name="connsiteX9" fmla="*/ 1857375 w 2157412"/>
                  <a:gd name="connsiteY9" fmla="*/ 42863 h 200026"/>
                  <a:gd name="connsiteX10" fmla="*/ 2014537 w 2157412"/>
                  <a:gd name="connsiteY10" fmla="*/ 128588 h 200026"/>
                  <a:gd name="connsiteX11" fmla="*/ 2157412 w 2157412"/>
                  <a:gd name="connsiteY11" fmla="*/ 128588 h 200026"/>
                  <a:gd name="connsiteX0" fmla="*/ 0 w 2314574"/>
                  <a:gd name="connsiteY0" fmla="*/ 157163 h 200026"/>
                  <a:gd name="connsiteX1" fmla="*/ 357187 w 2314574"/>
                  <a:gd name="connsiteY1" fmla="*/ 0 h 200026"/>
                  <a:gd name="connsiteX2" fmla="*/ 528637 w 2314574"/>
                  <a:gd name="connsiteY2" fmla="*/ 157163 h 200026"/>
                  <a:gd name="connsiteX3" fmla="*/ 728661 w 2314574"/>
                  <a:gd name="connsiteY3" fmla="*/ 28576 h 200026"/>
                  <a:gd name="connsiteX4" fmla="*/ 857249 w 2314574"/>
                  <a:gd name="connsiteY4" fmla="*/ 200026 h 200026"/>
                  <a:gd name="connsiteX5" fmla="*/ 1100137 w 2314574"/>
                  <a:gd name="connsiteY5" fmla="*/ 28576 h 200026"/>
                  <a:gd name="connsiteX6" fmla="*/ 1285874 w 2314574"/>
                  <a:gd name="connsiteY6" fmla="*/ 185738 h 200026"/>
                  <a:gd name="connsiteX7" fmla="*/ 1557337 w 2314574"/>
                  <a:gd name="connsiteY7" fmla="*/ 42863 h 200026"/>
                  <a:gd name="connsiteX8" fmla="*/ 1771649 w 2314574"/>
                  <a:gd name="connsiteY8" fmla="*/ 185738 h 200026"/>
                  <a:gd name="connsiteX9" fmla="*/ 2014537 w 2314574"/>
                  <a:gd name="connsiteY9" fmla="*/ 42863 h 200026"/>
                  <a:gd name="connsiteX10" fmla="*/ 2171699 w 2314574"/>
                  <a:gd name="connsiteY10" fmla="*/ 128588 h 200026"/>
                  <a:gd name="connsiteX11" fmla="*/ 2314574 w 2314574"/>
                  <a:gd name="connsiteY11" fmla="*/ 128588 h 200026"/>
                  <a:gd name="connsiteX0" fmla="*/ 0 w 2314574"/>
                  <a:gd name="connsiteY0" fmla="*/ 157163 h 200026"/>
                  <a:gd name="connsiteX1" fmla="*/ 357187 w 2314574"/>
                  <a:gd name="connsiteY1" fmla="*/ 0 h 200026"/>
                  <a:gd name="connsiteX2" fmla="*/ 528637 w 2314574"/>
                  <a:gd name="connsiteY2" fmla="*/ 157163 h 200026"/>
                  <a:gd name="connsiteX3" fmla="*/ 728661 w 2314574"/>
                  <a:gd name="connsiteY3" fmla="*/ 28576 h 200026"/>
                  <a:gd name="connsiteX4" fmla="*/ 857249 w 2314574"/>
                  <a:gd name="connsiteY4" fmla="*/ 200026 h 200026"/>
                  <a:gd name="connsiteX5" fmla="*/ 1100137 w 2314574"/>
                  <a:gd name="connsiteY5" fmla="*/ 28576 h 200026"/>
                  <a:gd name="connsiteX6" fmla="*/ 1285874 w 2314574"/>
                  <a:gd name="connsiteY6" fmla="*/ 185738 h 200026"/>
                  <a:gd name="connsiteX7" fmla="*/ 1557337 w 2314574"/>
                  <a:gd name="connsiteY7" fmla="*/ 42863 h 200026"/>
                  <a:gd name="connsiteX8" fmla="*/ 1771649 w 2314574"/>
                  <a:gd name="connsiteY8" fmla="*/ 185738 h 200026"/>
                  <a:gd name="connsiteX9" fmla="*/ 2014537 w 2314574"/>
                  <a:gd name="connsiteY9" fmla="*/ 42863 h 200026"/>
                  <a:gd name="connsiteX10" fmla="*/ 2171699 w 2314574"/>
                  <a:gd name="connsiteY10" fmla="*/ 128588 h 200026"/>
                  <a:gd name="connsiteX11" fmla="*/ 2314574 w 2314574"/>
                  <a:gd name="connsiteY11" fmla="*/ 128588 h 200026"/>
                  <a:gd name="connsiteX0" fmla="*/ 0 w 2314574"/>
                  <a:gd name="connsiteY0" fmla="*/ 157269 h 200132"/>
                  <a:gd name="connsiteX1" fmla="*/ 357187 w 2314574"/>
                  <a:gd name="connsiteY1" fmla="*/ 106 h 200132"/>
                  <a:gd name="connsiteX2" fmla="*/ 542924 w 2314574"/>
                  <a:gd name="connsiteY2" fmla="*/ 185844 h 200132"/>
                  <a:gd name="connsiteX3" fmla="*/ 728661 w 2314574"/>
                  <a:gd name="connsiteY3" fmla="*/ 28682 h 200132"/>
                  <a:gd name="connsiteX4" fmla="*/ 857249 w 2314574"/>
                  <a:gd name="connsiteY4" fmla="*/ 200132 h 200132"/>
                  <a:gd name="connsiteX5" fmla="*/ 1100137 w 2314574"/>
                  <a:gd name="connsiteY5" fmla="*/ 28682 h 200132"/>
                  <a:gd name="connsiteX6" fmla="*/ 1285874 w 2314574"/>
                  <a:gd name="connsiteY6" fmla="*/ 185844 h 200132"/>
                  <a:gd name="connsiteX7" fmla="*/ 1557337 w 2314574"/>
                  <a:gd name="connsiteY7" fmla="*/ 42969 h 200132"/>
                  <a:gd name="connsiteX8" fmla="*/ 1771649 w 2314574"/>
                  <a:gd name="connsiteY8" fmla="*/ 185844 h 200132"/>
                  <a:gd name="connsiteX9" fmla="*/ 2014537 w 2314574"/>
                  <a:gd name="connsiteY9" fmla="*/ 42969 h 200132"/>
                  <a:gd name="connsiteX10" fmla="*/ 2171699 w 2314574"/>
                  <a:gd name="connsiteY10" fmla="*/ 128694 h 200132"/>
                  <a:gd name="connsiteX11" fmla="*/ 2314574 w 2314574"/>
                  <a:gd name="connsiteY11" fmla="*/ 128694 h 200132"/>
                  <a:gd name="connsiteX0" fmla="*/ 0 w 2314574"/>
                  <a:gd name="connsiteY0" fmla="*/ 157269 h 200132"/>
                  <a:gd name="connsiteX1" fmla="*/ 357187 w 2314574"/>
                  <a:gd name="connsiteY1" fmla="*/ 106 h 200132"/>
                  <a:gd name="connsiteX2" fmla="*/ 542924 w 2314574"/>
                  <a:gd name="connsiteY2" fmla="*/ 185844 h 200132"/>
                  <a:gd name="connsiteX3" fmla="*/ 728661 w 2314574"/>
                  <a:gd name="connsiteY3" fmla="*/ 28682 h 200132"/>
                  <a:gd name="connsiteX4" fmla="*/ 900112 w 2314574"/>
                  <a:gd name="connsiteY4" fmla="*/ 200132 h 200132"/>
                  <a:gd name="connsiteX5" fmla="*/ 1100137 w 2314574"/>
                  <a:gd name="connsiteY5" fmla="*/ 28682 h 200132"/>
                  <a:gd name="connsiteX6" fmla="*/ 1285874 w 2314574"/>
                  <a:gd name="connsiteY6" fmla="*/ 185844 h 200132"/>
                  <a:gd name="connsiteX7" fmla="*/ 1557337 w 2314574"/>
                  <a:gd name="connsiteY7" fmla="*/ 42969 h 200132"/>
                  <a:gd name="connsiteX8" fmla="*/ 1771649 w 2314574"/>
                  <a:gd name="connsiteY8" fmla="*/ 185844 h 200132"/>
                  <a:gd name="connsiteX9" fmla="*/ 2014537 w 2314574"/>
                  <a:gd name="connsiteY9" fmla="*/ 42969 h 200132"/>
                  <a:gd name="connsiteX10" fmla="*/ 2171699 w 2314574"/>
                  <a:gd name="connsiteY10" fmla="*/ 128694 h 200132"/>
                  <a:gd name="connsiteX11" fmla="*/ 2314574 w 2314574"/>
                  <a:gd name="connsiteY11" fmla="*/ 128694 h 200132"/>
                  <a:gd name="connsiteX0" fmla="*/ 0 w 2314574"/>
                  <a:gd name="connsiteY0" fmla="*/ 157269 h 200132"/>
                  <a:gd name="connsiteX1" fmla="*/ 357187 w 2314574"/>
                  <a:gd name="connsiteY1" fmla="*/ 106 h 200132"/>
                  <a:gd name="connsiteX2" fmla="*/ 542924 w 2314574"/>
                  <a:gd name="connsiteY2" fmla="*/ 185844 h 200132"/>
                  <a:gd name="connsiteX3" fmla="*/ 728661 w 2314574"/>
                  <a:gd name="connsiteY3" fmla="*/ 28682 h 200132"/>
                  <a:gd name="connsiteX4" fmla="*/ 900112 w 2314574"/>
                  <a:gd name="connsiteY4" fmla="*/ 200132 h 200132"/>
                  <a:gd name="connsiteX5" fmla="*/ 1100137 w 2314574"/>
                  <a:gd name="connsiteY5" fmla="*/ 28682 h 200132"/>
                  <a:gd name="connsiteX6" fmla="*/ 1285874 w 2314574"/>
                  <a:gd name="connsiteY6" fmla="*/ 185844 h 200132"/>
                  <a:gd name="connsiteX7" fmla="*/ 1557337 w 2314574"/>
                  <a:gd name="connsiteY7" fmla="*/ 42969 h 200132"/>
                  <a:gd name="connsiteX8" fmla="*/ 1771649 w 2314574"/>
                  <a:gd name="connsiteY8" fmla="*/ 185844 h 200132"/>
                  <a:gd name="connsiteX9" fmla="*/ 1971675 w 2314574"/>
                  <a:gd name="connsiteY9" fmla="*/ 42969 h 200132"/>
                  <a:gd name="connsiteX10" fmla="*/ 2171699 w 2314574"/>
                  <a:gd name="connsiteY10" fmla="*/ 128694 h 200132"/>
                  <a:gd name="connsiteX11" fmla="*/ 2314574 w 2314574"/>
                  <a:gd name="connsiteY11" fmla="*/ 128694 h 200132"/>
                  <a:gd name="connsiteX0" fmla="*/ 0 w 2314574"/>
                  <a:gd name="connsiteY0" fmla="*/ 157269 h 200132"/>
                  <a:gd name="connsiteX1" fmla="*/ 357187 w 2314574"/>
                  <a:gd name="connsiteY1" fmla="*/ 106 h 200132"/>
                  <a:gd name="connsiteX2" fmla="*/ 542924 w 2314574"/>
                  <a:gd name="connsiteY2" fmla="*/ 185844 h 200132"/>
                  <a:gd name="connsiteX3" fmla="*/ 728661 w 2314574"/>
                  <a:gd name="connsiteY3" fmla="*/ 28682 h 200132"/>
                  <a:gd name="connsiteX4" fmla="*/ 900112 w 2314574"/>
                  <a:gd name="connsiteY4" fmla="*/ 200132 h 200132"/>
                  <a:gd name="connsiteX5" fmla="*/ 1100137 w 2314574"/>
                  <a:gd name="connsiteY5" fmla="*/ 28682 h 200132"/>
                  <a:gd name="connsiteX6" fmla="*/ 1357311 w 2314574"/>
                  <a:gd name="connsiteY6" fmla="*/ 185844 h 200132"/>
                  <a:gd name="connsiteX7" fmla="*/ 1557337 w 2314574"/>
                  <a:gd name="connsiteY7" fmla="*/ 42969 h 200132"/>
                  <a:gd name="connsiteX8" fmla="*/ 1771649 w 2314574"/>
                  <a:gd name="connsiteY8" fmla="*/ 185844 h 200132"/>
                  <a:gd name="connsiteX9" fmla="*/ 1971675 w 2314574"/>
                  <a:gd name="connsiteY9" fmla="*/ 42969 h 200132"/>
                  <a:gd name="connsiteX10" fmla="*/ 2171699 w 2314574"/>
                  <a:gd name="connsiteY10" fmla="*/ 128694 h 200132"/>
                  <a:gd name="connsiteX11" fmla="*/ 2314574 w 2314574"/>
                  <a:gd name="connsiteY11" fmla="*/ 128694 h 200132"/>
                  <a:gd name="connsiteX0" fmla="*/ 0 w 2314574"/>
                  <a:gd name="connsiteY0" fmla="*/ 157269 h 185950"/>
                  <a:gd name="connsiteX1" fmla="*/ 357187 w 2314574"/>
                  <a:gd name="connsiteY1" fmla="*/ 106 h 185950"/>
                  <a:gd name="connsiteX2" fmla="*/ 542924 w 2314574"/>
                  <a:gd name="connsiteY2" fmla="*/ 185844 h 185950"/>
                  <a:gd name="connsiteX3" fmla="*/ 728661 w 2314574"/>
                  <a:gd name="connsiteY3" fmla="*/ 28682 h 185950"/>
                  <a:gd name="connsiteX4" fmla="*/ 928687 w 2314574"/>
                  <a:gd name="connsiteY4" fmla="*/ 157269 h 185950"/>
                  <a:gd name="connsiteX5" fmla="*/ 1100137 w 2314574"/>
                  <a:gd name="connsiteY5" fmla="*/ 28682 h 185950"/>
                  <a:gd name="connsiteX6" fmla="*/ 1357311 w 2314574"/>
                  <a:gd name="connsiteY6" fmla="*/ 185844 h 185950"/>
                  <a:gd name="connsiteX7" fmla="*/ 1557337 w 2314574"/>
                  <a:gd name="connsiteY7" fmla="*/ 42969 h 185950"/>
                  <a:gd name="connsiteX8" fmla="*/ 1771649 w 2314574"/>
                  <a:gd name="connsiteY8" fmla="*/ 185844 h 185950"/>
                  <a:gd name="connsiteX9" fmla="*/ 1971675 w 2314574"/>
                  <a:gd name="connsiteY9" fmla="*/ 42969 h 185950"/>
                  <a:gd name="connsiteX10" fmla="*/ 2171699 w 2314574"/>
                  <a:gd name="connsiteY10" fmla="*/ 128694 h 185950"/>
                  <a:gd name="connsiteX11" fmla="*/ 2314574 w 2314574"/>
                  <a:gd name="connsiteY11" fmla="*/ 128694 h 185950"/>
                  <a:gd name="connsiteX0" fmla="*/ 0 w 2257424"/>
                  <a:gd name="connsiteY0" fmla="*/ 157269 h 185950"/>
                  <a:gd name="connsiteX1" fmla="*/ 300037 w 2257424"/>
                  <a:gd name="connsiteY1" fmla="*/ 106 h 185950"/>
                  <a:gd name="connsiteX2" fmla="*/ 485774 w 2257424"/>
                  <a:gd name="connsiteY2" fmla="*/ 185844 h 185950"/>
                  <a:gd name="connsiteX3" fmla="*/ 671511 w 2257424"/>
                  <a:gd name="connsiteY3" fmla="*/ 28682 h 185950"/>
                  <a:gd name="connsiteX4" fmla="*/ 871537 w 2257424"/>
                  <a:gd name="connsiteY4" fmla="*/ 157269 h 185950"/>
                  <a:gd name="connsiteX5" fmla="*/ 1042987 w 2257424"/>
                  <a:gd name="connsiteY5" fmla="*/ 28682 h 185950"/>
                  <a:gd name="connsiteX6" fmla="*/ 1300161 w 2257424"/>
                  <a:gd name="connsiteY6" fmla="*/ 185844 h 185950"/>
                  <a:gd name="connsiteX7" fmla="*/ 1500187 w 2257424"/>
                  <a:gd name="connsiteY7" fmla="*/ 42969 h 185950"/>
                  <a:gd name="connsiteX8" fmla="*/ 1714499 w 2257424"/>
                  <a:gd name="connsiteY8" fmla="*/ 185844 h 185950"/>
                  <a:gd name="connsiteX9" fmla="*/ 1914525 w 2257424"/>
                  <a:gd name="connsiteY9" fmla="*/ 42969 h 185950"/>
                  <a:gd name="connsiteX10" fmla="*/ 2114549 w 2257424"/>
                  <a:gd name="connsiteY10" fmla="*/ 128694 h 185950"/>
                  <a:gd name="connsiteX11" fmla="*/ 2257424 w 2257424"/>
                  <a:gd name="connsiteY11" fmla="*/ 128694 h 185950"/>
                  <a:gd name="connsiteX0" fmla="*/ 0 w 2257424"/>
                  <a:gd name="connsiteY0" fmla="*/ 128712 h 157316"/>
                  <a:gd name="connsiteX1" fmla="*/ 228600 w 2257424"/>
                  <a:gd name="connsiteY1" fmla="*/ 14412 h 157316"/>
                  <a:gd name="connsiteX2" fmla="*/ 485774 w 2257424"/>
                  <a:gd name="connsiteY2" fmla="*/ 157287 h 157316"/>
                  <a:gd name="connsiteX3" fmla="*/ 671511 w 2257424"/>
                  <a:gd name="connsiteY3" fmla="*/ 125 h 157316"/>
                  <a:gd name="connsiteX4" fmla="*/ 871537 w 2257424"/>
                  <a:gd name="connsiteY4" fmla="*/ 128712 h 157316"/>
                  <a:gd name="connsiteX5" fmla="*/ 1042987 w 2257424"/>
                  <a:gd name="connsiteY5" fmla="*/ 125 h 157316"/>
                  <a:gd name="connsiteX6" fmla="*/ 1300161 w 2257424"/>
                  <a:gd name="connsiteY6" fmla="*/ 157287 h 157316"/>
                  <a:gd name="connsiteX7" fmla="*/ 1500187 w 2257424"/>
                  <a:gd name="connsiteY7" fmla="*/ 14412 h 157316"/>
                  <a:gd name="connsiteX8" fmla="*/ 1714499 w 2257424"/>
                  <a:gd name="connsiteY8" fmla="*/ 157287 h 157316"/>
                  <a:gd name="connsiteX9" fmla="*/ 1914525 w 2257424"/>
                  <a:gd name="connsiteY9" fmla="*/ 14412 h 157316"/>
                  <a:gd name="connsiteX10" fmla="*/ 2114549 w 2257424"/>
                  <a:gd name="connsiteY10" fmla="*/ 100137 h 157316"/>
                  <a:gd name="connsiteX11" fmla="*/ 2257424 w 2257424"/>
                  <a:gd name="connsiteY11" fmla="*/ 100137 h 157316"/>
                  <a:gd name="connsiteX0" fmla="*/ 0 w 2257424"/>
                  <a:gd name="connsiteY0" fmla="*/ 142991 h 171594"/>
                  <a:gd name="connsiteX1" fmla="*/ 285750 w 2257424"/>
                  <a:gd name="connsiteY1" fmla="*/ 116 h 171594"/>
                  <a:gd name="connsiteX2" fmla="*/ 485774 w 2257424"/>
                  <a:gd name="connsiteY2" fmla="*/ 171566 h 171594"/>
                  <a:gd name="connsiteX3" fmla="*/ 671511 w 2257424"/>
                  <a:gd name="connsiteY3" fmla="*/ 14404 h 171594"/>
                  <a:gd name="connsiteX4" fmla="*/ 871537 w 2257424"/>
                  <a:gd name="connsiteY4" fmla="*/ 142991 h 171594"/>
                  <a:gd name="connsiteX5" fmla="*/ 1042987 w 2257424"/>
                  <a:gd name="connsiteY5" fmla="*/ 14404 h 171594"/>
                  <a:gd name="connsiteX6" fmla="*/ 1300161 w 2257424"/>
                  <a:gd name="connsiteY6" fmla="*/ 171566 h 171594"/>
                  <a:gd name="connsiteX7" fmla="*/ 1500187 w 2257424"/>
                  <a:gd name="connsiteY7" fmla="*/ 28691 h 171594"/>
                  <a:gd name="connsiteX8" fmla="*/ 1714499 w 2257424"/>
                  <a:gd name="connsiteY8" fmla="*/ 171566 h 171594"/>
                  <a:gd name="connsiteX9" fmla="*/ 1914525 w 2257424"/>
                  <a:gd name="connsiteY9" fmla="*/ 28691 h 171594"/>
                  <a:gd name="connsiteX10" fmla="*/ 2114549 w 2257424"/>
                  <a:gd name="connsiteY10" fmla="*/ 114416 h 171594"/>
                  <a:gd name="connsiteX11" fmla="*/ 2257424 w 2257424"/>
                  <a:gd name="connsiteY11" fmla="*/ 114416 h 171594"/>
                  <a:gd name="connsiteX0" fmla="*/ 0 w 2257424"/>
                  <a:gd name="connsiteY0" fmla="*/ 142991 h 171594"/>
                  <a:gd name="connsiteX1" fmla="*/ 285750 w 2257424"/>
                  <a:gd name="connsiteY1" fmla="*/ 116 h 171594"/>
                  <a:gd name="connsiteX2" fmla="*/ 485774 w 2257424"/>
                  <a:gd name="connsiteY2" fmla="*/ 171566 h 171594"/>
                  <a:gd name="connsiteX3" fmla="*/ 671511 w 2257424"/>
                  <a:gd name="connsiteY3" fmla="*/ 14404 h 171594"/>
                  <a:gd name="connsiteX4" fmla="*/ 885824 w 2257424"/>
                  <a:gd name="connsiteY4" fmla="*/ 171566 h 171594"/>
                  <a:gd name="connsiteX5" fmla="*/ 1042987 w 2257424"/>
                  <a:gd name="connsiteY5" fmla="*/ 14404 h 171594"/>
                  <a:gd name="connsiteX6" fmla="*/ 1300161 w 2257424"/>
                  <a:gd name="connsiteY6" fmla="*/ 171566 h 171594"/>
                  <a:gd name="connsiteX7" fmla="*/ 1500187 w 2257424"/>
                  <a:gd name="connsiteY7" fmla="*/ 28691 h 171594"/>
                  <a:gd name="connsiteX8" fmla="*/ 1714499 w 2257424"/>
                  <a:gd name="connsiteY8" fmla="*/ 171566 h 171594"/>
                  <a:gd name="connsiteX9" fmla="*/ 1914525 w 2257424"/>
                  <a:gd name="connsiteY9" fmla="*/ 28691 h 171594"/>
                  <a:gd name="connsiteX10" fmla="*/ 2114549 w 2257424"/>
                  <a:gd name="connsiteY10" fmla="*/ 114416 h 171594"/>
                  <a:gd name="connsiteX11" fmla="*/ 2257424 w 2257424"/>
                  <a:gd name="connsiteY11" fmla="*/ 114416 h 171594"/>
                  <a:gd name="connsiteX0" fmla="*/ 0 w 2319698"/>
                  <a:gd name="connsiteY0" fmla="*/ 142991 h 171594"/>
                  <a:gd name="connsiteX1" fmla="*/ 285750 w 2319698"/>
                  <a:gd name="connsiteY1" fmla="*/ 116 h 171594"/>
                  <a:gd name="connsiteX2" fmla="*/ 485774 w 2319698"/>
                  <a:gd name="connsiteY2" fmla="*/ 171566 h 171594"/>
                  <a:gd name="connsiteX3" fmla="*/ 671511 w 2319698"/>
                  <a:gd name="connsiteY3" fmla="*/ 14404 h 171594"/>
                  <a:gd name="connsiteX4" fmla="*/ 885824 w 2319698"/>
                  <a:gd name="connsiteY4" fmla="*/ 171566 h 171594"/>
                  <a:gd name="connsiteX5" fmla="*/ 1042987 w 2319698"/>
                  <a:gd name="connsiteY5" fmla="*/ 14404 h 171594"/>
                  <a:gd name="connsiteX6" fmla="*/ 1300161 w 2319698"/>
                  <a:gd name="connsiteY6" fmla="*/ 171566 h 171594"/>
                  <a:gd name="connsiteX7" fmla="*/ 1500187 w 2319698"/>
                  <a:gd name="connsiteY7" fmla="*/ 28691 h 171594"/>
                  <a:gd name="connsiteX8" fmla="*/ 1714499 w 2319698"/>
                  <a:gd name="connsiteY8" fmla="*/ 171566 h 171594"/>
                  <a:gd name="connsiteX9" fmla="*/ 1914525 w 2319698"/>
                  <a:gd name="connsiteY9" fmla="*/ 28691 h 171594"/>
                  <a:gd name="connsiteX10" fmla="*/ 2114549 w 2319698"/>
                  <a:gd name="connsiteY10" fmla="*/ 114416 h 171594"/>
                  <a:gd name="connsiteX11" fmla="*/ 2319698 w 2319698"/>
                  <a:gd name="connsiteY11" fmla="*/ 89519 h 17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19698" h="171594">
                    <a:moveTo>
                      <a:pt x="0" y="142991"/>
                    </a:moveTo>
                    <a:cubicBezTo>
                      <a:pt x="176213" y="138228"/>
                      <a:pt x="204788" y="-4646"/>
                      <a:pt x="285750" y="116"/>
                    </a:cubicBezTo>
                    <a:cubicBezTo>
                      <a:pt x="366712" y="4878"/>
                      <a:pt x="421481" y="169185"/>
                      <a:pt x="485774" y="171566"/>
                    </a:cubicBezTo>
                    <a:cubicBezTo>
                      <a:pt x="550067" y="173947"/>
                      <a:pt x="604836" y="14404"/>
                      <a:pt x="671511" y="14404"/>
                    </a:cubicBezTo>
                    <a:cubicBezTo>
                      <a:pt x="738186" y="14404"/>
                      <a:pt x="823911" y="171566"/>
                      <a:pt x="885824" y="171566"/>
                    </a:cubicBezTo>
                    <a:cubicBezTo>
                      <a:pt x="947737" y="171566"/>
                      <a:pt x="973931" y="14404"/>
                      <a:pt x="1042987" y="14404"/>
                    </a:cubicBezTo>
                    <a:cubicBezTo>
                      <a:pt x="1112043" y="14404"/>
                      <a:pt x="1223961" y="169185"/>
                      <a:pt x="1300161" y="171566"/>
                    </a:cubicBezTo>
                    <a:cubicBezTo>
                      <a:pt x="1376361" y="173947"/>
                      <a:pt x="1431131" y="28691"/>
                      <a:pt x="1500187" y="28691"/>
                    </a:cubicBezTo>
                    <a:cubicBezTo>
                      <a:pt x="1569243" y="28691"/>
                      <a:pt x="1645443" y="171566"/>
                      <a:pt x="1714499" y="171566"/>
                    </a:cubicBezTo>
                    <a:cubicBezTo>
                      <a:pt x="1783555" y="171566"/>
                      <a:pt x="1847850" y="38216"/>
                      <a:pt x="1914525" y="28691"/>
                    </a:cubicBezTo>
                    <a:cubicBezTo>
                      <a:pt x="1981200" y="19166"/>
                      <a:pt x="2047020" y="104278"/>
                      <a:pt x="2114549" y="114416"/>
                    </a:cubicBezTo>
                    <a:cubicBezTo>
                      <a:pt x="2182078" y="124554"/>
                      <a:pt x="2273263" y="96662"/>
                      <a:pt x="2319698" y="89519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47" name="Прямая со стрелкой 446"/>
              <p:cNvCxnSpPr/>
              <p:nvPr/>
            </p:nvCxnSpPr>
            <p:spPr>
              <a:xfrm flipV="1">
                <a:off x="6573936" y="980728"/>
                <a:ext cx="158304" cy="568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4" name="Прямая соединительная линия 423"/>
            <p:cNvCxnSpPr/>
            <p:nvPr/>
          </p:nvCxnSpPr>
          <p:spPr>
            <a:xfrm>
              <a:off x="6041066" y="1361972"/>
              <a:ext cx="138209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Прямая соединительная линия 424"/>
            <p:cNvCxnSpPr/>
            <p:nvPr/>
          </p:nvCxnSpPr>
          <p:spPr>
            <a:xfrm>
              <a:off x="6193466" y="2359766"/>
              <a:ext cx="138209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Прямая соединительная линия 425"/>
            <p:cNvCxnSpPr/>
            <p:nvPr/>
          </p:nvCxnSpPr>
          <p:spPr>
            <a:xfrm>
              <a:off x="5183220" y="2741578"/>
              <a:ext cx="138209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Прямая со стрелкой 426"/>
            <p:cNvCxnSpPr/>
            <p:nvPr/>
          </p:nvCxnSpPr>
          <p:spPr>
            <a:xfrm flipH="1">
              <a:off x="5807022" y="2608448"/>
              <a:ext cx="72008" cy="144016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Прямая со стрелкой 427"/>
            <p:cNvCxnSpPr/>
            <p:nvPr/>
          </p:nvCxnSpPr>
          <p:spPr>
            <a:xfrm flipH="1" flipV="1">
              <a:off x="6976950" y="2363960"/>
              <a:ext cx="75980" cy="146274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Прямоугольник 428"/>
            <p:cNvSpPr/>
            <p:nvPr/>
          </p:nvSpPr>
          <p:spPr>
            <a:xfrm>
              <a:off x="8410196" y="3429000"/>
              <a:ext cx="486030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|1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8417336" y="3007838"/>
              <a:ext cx="486030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|4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Прямоугольник 430"/>
            <p:cNvSpPr/>
            <p:nvPr/>
          </p:nvSpPr>
          <p:spPr>
            <a:xfrm>
              <a:off x="4784278" y="3212976"/>
              <a:ext cx="486030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|2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4770446" y="2636912"/>
              <a:ext cx="486030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|5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4901074" y="1927718"/>
              <a:ext cx="486030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|3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Прямоугольник 433"/>
            <p:cNvSpPr/>
            <p:nvPr/>
          </p:nvSpPr>
          <p:spPr>
            <a:xfrm>
              <a:off x="5310106" y="1401890"/>
              <a:ext cx="486030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|6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Прямоугольник 434"/>
            <p:cNvSpPr/>
            <p:nvPr/>
          </p:nvSpPr>
          <p:spPr>
            <a:xfrm>
              <a:off x="7369426" y="125118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b="1" baseline="-2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ru-RU" dirty="0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7486502" y="2051556"/>
              <a:ext cx="397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b="1" baseline="-2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endParaRPr lang="ru-RU" dirty="0"/>
            </a:p>
          </p:txBody>
        </p:sp>
        <p:cxnSp>
          <p:nvCxnSpPr>
            <p:cNvPr id="437" name="Прямая со стрелкой 436"/>
            <p:cNvCxnSpPr/>
            <p:nvPr/>
          </p:nvCxnSpPr>
          <p:spPr>
            <a:xfrm>
              <a:off x="7280017" y="1361972"/>
              <a:ext cx="0" cy="2364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Прямая со стрелкой 437"/>
            <p:cNvCxnSpPr/>
            <p:nvPr/>
          </p:nvCxnSpPr>
          <p:spPr>
            <a:xfrm>
              <a:off x="7513442" y="2134158"/>
              <a:ext cx="0" cy="2364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Прямоугольник 438"/>
            <p:cNvSpPr/>
            <p:nvPr/>
          </p:nvSpPr>
          <p:spPr>
            <a:xfrm>
              <a:off x="5285388" y="2342188"/>
              <a:ext cx="380232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</a:t>
              </a:r>
              <a:r>
                <a:rPr lang="en-US" b="1" baseline="-2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0" name="Прямая со стрелкой 439"/>
            <p:cNvCxnSpPr/>
            <p:nvPr/>
          </p:nvCxnSpPr>
          <p:spPr>
            <a:xfrm>
              <a:off x="5654734" y="2413501"/>
              <a:ext cx="0" cy="3273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Прямая со стрелкой 440"/>
            <p:cNvCxnSpPr/>
            <p:nvPr/>
          </p:nvCxnSpPr>
          <p:spPr>
            <a:xfrm flipV="1">
              <a:off x="5665620" y="2852936"/>
              <a:ext cx="0" cy="3046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2" name="Объект 441"/>
            <p:cNvGraphicFramePr>
              <a:graphicFrameLocks noChangeAspect="1"/>
            </p:cNvGraphicFramePr>
            <p:nvPr/>
          </p:nvGraphicFramePr>
          <p:xfrm>
            <a:off x="5964185" y="1664674"/>
            <a:ext cx="22066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0" name="Уравнение" r:id="rId4" imgW="126725" imgH="177415" progId="Equation.3">
                    <p:embed/>
                  </p:oleObj>
                </mc:Choice>
                <mc:Fallback>
                  <p:oleObj name="Уравнение" r:id="rId4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4185" y="1664674"/>
                          <a:ext cx="220663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3" name="Объект 442"/>
            <p:cNvGraphicFramePr>
              <a:graphicFrameLocks noChangeAspect="1"/>
            </p:cNvGraphicFramePr>
            <p:nvPr/>
          </p:nvGraphicFramePr>
          <p:xfrm>
            <a:off x="6957435" y="2697947"/>
            <a:ext cx="32702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1" name="Уравнение" r:id="rId6" imgW="190417" imgH="203112" progId="Equation.3">
                    <p:embed/>
                  </p:oleObj>
                </mc:Choice>
                <mc:Fallback>
                  <p:oleObj name="Уравнение" r:id="rId6" imgW="19041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7435" y="2697947"/>
                          <a:ext cx="327025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4" name="Rectangle 85"/>
            <p:cNvSpPr>
              <a:spLocks noChangeArrowheads="1"/>
            </p:cNvSpPr>
            <p:nvPr/>
          </p:nvSpPr>
          <p:spPr bwMode="auto">
            <a:xfrm>
              <a:off x="7595738" y="2441507"/>
              <a:ext cx="5052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</a:t>
              </a:r>
              <a:r>
                <a:rPr lang="en-US" altLang="ru-RU" sz="2000" b="1" baseline="-25000" dirty="0">
                  <a:solidFill>
                    <a:srgbClr val="0033CC"/>
                  </a:solidFill>
                  <a:sym typeface="Symbol" panose="05050102010706020507" pitchFamily="18" charset="2"/>
                </a:rPr>
                <a:t>C</a:t>
              </a:r>
              <a:endParaRPr lang="en-US" altLang="ru-RU" sz="2000" b="1" dirty="0">
                <a:solidFill>
                  <a:srgbClr val="0033CC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445" name="Rectangle 85"/>
            <p:cNvSpPr>
              <a:spLocks noChangeArrowheads="1"/>
            </p:cNvSpPr>
            <p:nvPr/>
          </p:nvSpPr>
          <p:spPr bwMode="auto">
            <a:xfrm>
              <a:off x="6086962" y="2762197"/>
              <a:ext cx="4956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 b="1" dirty="0">
                  <a:solidFill>
                    <a:srgbClr val="FF0066"/>
                  </a:solidFill>
                  <a:sym typeface="Symbol" panose="05050102010706020507" pitchFamily="18" charset="2"/>
                </a:rPr>
                <a:t></a:t>
              </a:r>
              <a:r>
                <a:rPr lang="en-US" altLang="ru-RU" sz="2000" b="1" baseline="-25000" dirty="0">
                  <a:solidFill>
                    <a:srgbClr val="FF0066"/>
                  </a:solidFill>
                  <a:sym typeface="Symbol" panose="05050102010706020507" pitchFamily="18" charset="2"/>
                </a:rPr>
                <a:t>S</a:t>
              </a:r>
              <a:endParaRPr lang="en-US" altLang="ru-RU" sz="2000" b="1" dirty="0">
                <a:solidFill>
                  <a:srgbClr val="FF0066"/>
                </a:solidFill>
                <a:sym typeface="Symbol" panose="05050102010706020507" pitchFamily="18" charset="2"/>
              </a:endParaRPr>
            </a:p>
          </p:txBody>
        </p:sp>
      </p:grpSp>
      <p:sp>
        <p:nvSpPr>
          <p:cNvPr id="264" name="Прямоугольник 26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6" name="Прямоугольник 265"/>
          <p:cNvSpPr/>
          <p:nvPr/>
        </p:nvSpPr>
        <p:spPr>
          <a:xfrm>
            <a:off x="497379" y="263316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FF"/>
                </a:solidFill>
              </a:rPr>
              <a:t>Проект</a:t>
            </a:r>
            <a:endParaRPr lang="en-US" altLang="ru-RU" b="1" dirty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64" y="3768076"/>
            <a:ext cx="2451405" cy="20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344"/>
          <p:cNvSpPr>
            <a:spLocks noChangeArrowheads="1"/>
          </p:cNvSpPr>
          <p:nvPr/>
        </p:nvSpPr>
        <p:spPr bwMode="auto">
          <a:xfrm>
            <a:off x="1758605" y="220631"/>
            <a:ext cx="9061792" cy="738664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Численные расчеты</a:t>
            </a:r>
            <a:r>
              <a:rPr lang="en-US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:</a:t>
            </a:r>
            <a:endParaRPr lang="en-US" altLang="ru-RU" sz="2400" b="1" dirty="0">
              <a:solidFill>
                <a:srgbClr val="C00000"/>
              </a:solidFill>
              <a:cs typeface="Times New Roman" pitchFamily="18" charset="0"/>
              <a:sym typeface="Symbol" panose="05050102010706020507" pitchFamily="18" charset="2"/>
            </a:endParaRPr>
          </a:p>
          <a:p>
            <a:pPr algn="ctr"/>
            <a:r>
              <a:rPr lang="en-US" altLang="ru-RU" b="1" dirty="0" smtClean="0">
                <a:solidFill>
                  <a:srgbClr val="0000FF"/>
                </a:solidFill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ru-RU" altLang="ru-RU" b="1" dirty="0">
                <a:solidFill>
                  <a:srgbClr val="0000FF"/>
                </a:solidFill>
              </a:rPr>
              <a:t>Широкополосная КП на нерезонансном </a:t>
            </a:r>
            <a:r>
              <a:rPr lang="ru-RU" altLang="ru-RU" b="1" dirty="0" err="1">
                <a:solidFill>
                  <a:srgbClr val="0000FF"/>
                </a:solidFill>
              </a:rPr>
              <a:t>рамановском</a:t>
            </a:r>
            <a:r>
              <a:rPr lang="ru-RU" altLang="ru-RU" b="1" dirty="0">
                <a:solidFill>
                  <a:srgbClr val="0000FF"/>
                </a:solidFill>
              </a:rPr>
              <a:t> эхе в «белом» </a:t>
            </a:r>
            <a:r>
              <a:rPr lang="ru-RU" altLang="ru-RU" b="1" dirty="0" smtClean="0">
                <a:solidFill>
                  <a:srgbClr val="0000FF"/>
                </a:solidFill>
              </a:rPr>
              <a:t>резонаторе</a:t>
            </a:r>
            <a:r>
              <a:rPr lang="en-US" altLang="ru-RU" b="1" dirty="0" smtClean="0">
                <a:solidFill>
                  <a:srgbClr val="0000FF"/>
                </a:solidFill>
                <a:cs typeface="Times New Roman" pitchFamily="18" charset="0"/>
                <a:sym typeface="Symbol" panose="05050102010706020507" pitchFamily="18" charset="2"/>
              </a:rPr>
              <a:t>)</a:t>
            </a:r>
            <a:endParaRPr lang="en-US" alt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4" y="1826778"/>
            <a:ext cx="3821193" cy="3024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412" y="1657350"/>
            <a:ext cx="6486152" cy="1847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04" y="3609517"/>
            <a:ext cx="7069583" cy="21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344"/>
          <p:cNvSpPr>
            <a:spLocks noChangeArrowheads="1"/>
          </p:cNvSpPr>
          <p:nvPr/>
        </p:nvSpPr>
        <p:spPr bwMode="auto">
          <a:xfrm>
            <a:off x="1758605" y="220631"/>
            <a:ext cx="9061792" cy="738664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Численные расчеты</a:t>
            </a:r>
            <a:r>
              <a:rPr lang="en-US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:</a:t>
            </a:r>
            <a:endParaRPr lang="en-US" altLang="ru-RU" sz="2400" b="1" dirty="0">
              <a:solidFill>
                <a:srgbClr val="C00000"/>
              </a:solidFill>
              <a:cs typeface="Times New Roman" pitchFamily="18" charset="0"/>
              <a:sym typeface="Symbol" panose="05050102010706020507" pitchFamily="18" charset="2"/>
            </a:endParaRPr>
          </a:p>
          <a:p>
            <a:pPr algn="ctr"/>
            <a:r>
              <a:rPr lang="en-US" altLang="ru-RU" b="1" dirty="0" smtClean="0">
                <a:solidFill>
                  <a:srgbClr val="0000FF"/>
                </a:solidFill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ru-RU" altLang="ru-RU" b="1" dirty="0">
                <a:solidFill>
                  <a:srgbClr val="0000FF"/>
                </a:solidFill>
              </a:rPr>
              <a:t>Широкополосная КП на нерезонансном </a:t>
            </a:r>
            <a:r>
              <a:rPr lang="ru-RU" altLang="ru-RU" b="1" dirty="0" err="1">
                <a:solidFill>
                  <a:srgbClr val="0000FF"/>
                </a:solidFill>
              </a:rPr>
              <a:t>рамановском</a:t>
            </a:r>
            <a:r>
              <a:rPr lang="ru-RU" altLang="ru-RU" b="1" dirty="0">
                <a:solidFill>
                  <a:srgbClr val="0000FF"/>
                </a:solidFill>
              </a:rPr>
              <a:t> эхе в «белом» </a:t>
            </a:r>
            <a:r>
              <a:rPr lang="ru-RU" altLang="ru-RU" b="1" dirty="0" smtClean="0">
                <a:solidFill>
                  <a:srgbClr val="0000FF"/>
                </a:solidFill>
              </a:rPr>
              <a:t>резонаторе</a:t>
            </a:r>
            <a:r>
              <a:rPr lang="en-US" altLang="ru-RU" b="1" dirty="0" smtClean="0">
                <a:solidFill>
                  <a:srgbClr val="0000FF"/>
                </a:solidFill>
                <a:cs typeface="Times New Roman" pitchFamily="18" charset="0"/>
                <a:sym typeface="Symbol" panose="05050102010706020507" pitchFamily="18" charset="2"/>
              </a:rPr>
              <a:t>)</a:t>
            </a:r>
            <a:endParaRPr lang="en-US" alt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968" y="1528763"/>
            <a:ext cx="9291577" cy="4514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4662" y="2091278"/>
            <a:ext cx="195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FF0000"/>
                </a:solidFill>
                <a:cs typeface="Times New Roman" pitchFamily="18" charset="0"/>
              </a:rPr>
              <a:t>Мода резонатора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53787" y="2091278"/>
            <a:ext cx="1891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FF0000"/>
                </a:solidFill>
                <a:cs typeface="Times New Roman" pitchFamily="18" charset="0"/>
              </a:rPr>
              <a:t>Сигнальное поле</a:t>
            </a:r>
            <a:endParaRPr lang="en-US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344"/>
          <p:cNvSpPr>
            <a:spLocks noChangeArrowheads="1"/>
          </p:cNvSpPr>
          <p:nvPr/>
        </p:nvSpPr>
        <p:spPr bwMode="auto">
          <a:xfrm>
            <a:off x="1758605" y="220631"/>
            <a:ext cx="9061792" cy="738664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Численные расчеты</a:t>
            </a:r>
            <a:r>
              <a:rPr lang="en-US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:</a:t>
            </a:r>
            <a:endParaRPr lang="en-US" altLang="ru-RU" sz="2400" b="1" dirty="0">
              <a:solidFill>
                <a:srgbClr val="C00000"/>
              </a:solidFill>
              <a:cs typeface="Times New Roman" pitchFamily="18" charset="0"/>
              <a:sym typeface="Symbol" panose="05050102010706020507" pitchFamily="18" charset="2"/>
            </a:endParaRPr>
          </a:p>
          <a:p>
            <a:pPr algn="ctr"/>
            <a:r>
              <a:rPr lang="en-US" altLang="ru-RU" b="1" dirty="0" smtClean="0">
                <a:solidFill>
                  <a:srgbClr val="0000FF"/>
                </a:solidFill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ru-RU" altLang="ru-RU" b="1" dirty="0">
                <a:solidFill>
                  <a:srgbClr val="0000FF"/>
                </a:solidFill>
              </a:rPr>
              <a:t>Широкополосная КП на нерезонансном </a:t>
            </a:r>
            <a:r>
              <a:rPr lang="ru-RU" altLang="ru-RU" b="1" dirty="0" err="1">
                <a:solidFill>
                  <a:srgbClr val="0000FF"/>
                </a:solidFill>
              </a:rPr>
              <a:t>рамановском</a:t>
            </a:r>
            <a:r>
              <a:rPr lang="ru-RU" altLang="ru-RU" b="1" dirty="0">
                <a:solidFill>
                  <a:srgbClr val="0000FF"/>
                </a:solidFill>
              </a:rPr>
              <a:t> эхе в «белом» </a:t>
            </a:r>
            <a:r>
              <a:rPr lang="ru-RU" altLang="ru-RU" b="1" dirty="0" smtClean="0">
                <a:solidFill>
                  <a:srgbClr val="0000FF"/>
                </a:solidFill>
              </a:rPr>
              <a:t>резонаторе</a:t>
            </a:r>
            <a:r>
              <a:rPr lang="en-US" altLang="ru-RU" b="1" dirty="0" smtClean="0">
                <a:solidFill>
                  <a:srgbClr val="0000FF"/>
                </a:solidFill>
                <a:cs typeface="Times New Roman" pitchFamily="18" charset="0"/>
                <a:sym typeface="Symbol" panose="05050102010706020507" pitchFamily="18" charset="2"/>
              </a:rPr>
              <a:t>)</a:t>
            </a:r>
            <a:endParaRPr lang="en-US" alt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65" y="1405034"/>
            <a:ext cx="6100782" cy="3123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973" y="4714633"/>
            <a:ext cx="9228216" cy="1914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521" y="1602477"/>
            <a:ext cx="5277309" cy="2929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263" y="6426204"/>
            <a:ext cx="3942948" cy="2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344"/>
          <p:cNvSpPr>
            <a:spLocks noChangeArrowheads="1"/>
          </p:cNvSpPr>
          <p:nvPr/>
        </p:nvSpPr>
        <p:spPr bwMode="auto">
          <a:xfrm>
            <a:off x="1758605" y="220631"/>
            <a:ext cx="9061792" cy="738664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Численные расчеты</a:t>
            </a:r>
            <a:r>
              <a:rPr lang="en-US" altLang="ru-RU" sz="2400" b="1" dirty="0" smtClean="0">
                <a:solidFill>
                  <a:srgbClr val="C00000"/>
                </a:solidFill>
                <a:cs typeface="Times New Roman" pitchFamily="18" charset="0"/>
                <a:sym typeface="Symbol" panose="05050102010706020507" pitchFamily="18" charset="2"/>
              </a:rPr>
              <a:t>:</a:t>
            </a:r>
            <a:endParaRPr lang="en-US" altLang="ru-RU" sz="2400" b="1" dirty="0">
              <a:solidFill>
                <a:srgbClr val="C00000"/>
              </a:solidFill>
              <a:cs typeface="Times New Roman" pitchFamily="18" charset="0"/>
              <a:sym typeface="Symbol" panose="05050102010706020507" pitchFamily="18" charset="2"/>
            </a:endParaRPr>
          </a:p>
          <a:p>
            <a:pPr algn="ctr"/>
            <a:r>
              <a:rPr lang="en-US" altLang="ru-RU" b="1" dirty="0" smtClean="0">
                <a:solidFill>
                  <a:srgbClr val="0000FF"/>
                </a:solidFill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ru-RU" altLang="ru-RU" b="1" dirty="0">
                <a:solidFill>
                  <a:srgbClr val="0000FF"/>
                </a:solidFill>
              </a:rPr>
              <a:t>Широкополосная КП на нерезонансном </a:t>
            </a:r>
            <a:r>
              <a:rPr lang="ru-RU" altLang="ru-RU" b="1" dirty="0" err="1">
                <a:solidFill>
                  <a:srgbClr val="0000FF"/>
                </a:solidFill>
              </a:rPr>
              <a:t>рамановском</a:t>
            </a:r>
            <a:r>
              <a:rPr lang="ru-RU" altLang="ru-RU" b="1" dirty="0">
                <a:solidFill>
                  <a:srgbClr val="0000FF"/>
                </a:solidFill>
              </a:rPr>
              <a:t> эхе в «белом» </a:t>
            </a:r>
            <a:r>
              <a:rPr lang="ru-RU" altLang="ru-RU" b="1" dirty="0" smtClean="0">
                <a:solidFill>
                  <a:srgbClr val="0000FF"/>
                </a:solidFill>
              </a:rPr>
              <a:t>резонаторе</a:t>
            </a:r>
            <a:r>
              <a:rPr lang="en-US" altLang="ru-RU" b="1" dirty="0" smtClean="0">
                <a:solidFill>
                  <a:srgbClr val="0000FF"/>
                </a:solidFill>
                <a:cs typeface="Times New Roman" pitchFamily="18" charset="0"/>
                <a:sym typeface="Symbol" panose="05050102010706020507" pitchFamily="18" charset="2"/>
              </a:rPr>
              <a:t>)</a:t>
            </a:r>
            <a:endParaRPr lang="en-US" alt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82" y="1620803"/>
            <a:ext cx="9431510" cy="20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2278076" y="1561227"/>
            <a:ext cx="7049874" cy="400110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ru-RU" sz="2000" b="1" dirty="0">
                <a:latin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</a:rPr>
              <a:t>Multi-resonator quantum memory</a:t>
            </a:r>
            <a:endParaRPr lang="en-US" altLang="ru-RU" sz="1600" b="1" dirty="0">
              <a:latin typeface="Aharoni" pitchFamily="2" charset="-79"/>
            </a:endParaRPr>
          </a:p>
        </p:txBody>
      </p:sp>
      <p:sp>
        <p:nvSpPr>
          <p:cNvPr id="112" name="Прямоугольник 18"/>
          <p:cNvSpPr>
            <a:spLocks noChangeArrowheads="1"/>
          </p:cNvSpPr>
          <p:nvPr/>
        </p:nvSpPr>
        <p:spPr bwMode="auto">
          <a:xfrm>
            <a:off x="2154981" y="1986200"/>
            <a:ext cx="8228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E</a:t>
            </a:r>
            <a:r>
              <a:rPr lang="en-US" sz="1200" dirty="0">
                <a:solidFill>
                  <a:srgbClr val="0000FF"/>
                </a:solidFill>
              </a:rPr>
              <a:t>. S. </a:t>
            </a:r>
            <a:r>
              <a:rPr lang="en-US" sz="1200" dirty="0" err="1">
                <a:solidFill>
                  <a:srgbClr val="0000FF"/>
                </a:solidFill>
              </a:rPr>
              <a:t>Moiseev</a:t>
            </a:r>
            <a:r>
              <a:rPr lang="en-US" sz="1200" dirty="0">
                <a:solidFill>
                  <a:srgbClr val="0000FF"/>
                </a:solidFill>
              </a:rPr>
              <a:t>, and S. A. </a:t>
            </a:r>
            <a:r>
              <a:rPr lang="en-US" sz="1200" dirty="0" err="1" smtClean="0">
                <a:solidFill>
                  <a:srgbClr val="0000FF"/>
                </a:solidFill>
              </a:rPr>
              <a:t>Moiseev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>
                <a:solidFill>
                  <a:srgbClr val="0000FF"/>
                </a:solidFill>
              </a:rPr>
              <a:t>Laser Phys. Lett</a:t>
            </a:r>
            <a:r>
              <a:rPr lang="ru-RU" sz="1200" dirty="0">
                <a:solidFill>
                  <a:srgbClr val="0000FF"/>
                </a:solidFill>
              </a:rPr>
              <a:t>. </a:t>
            </a:r>
            <a:r>
              <a:rPr lang="ru-RU" sz="1200" b="1" dirty="0">
                <a:solidFill>
                  <a:srgbClr val="0000FF"/>
                </a:solidFill>
              </a:rPr>
              <a:t>14,</a:t>
            </a:r>
            <a:r>
              <a:rPr lang="ru-RU" sz="1200" dirty="0">
                <a:solidFill>
                  <a:srgbClr val="0000FF"/>
                </a:solidFill>
              </a:rPr>
              <a:t> 015202 (2017</a:t>
            </a:r>
            <a:r>
              <a:rPr lang="ru-RU" sz="1200" dirty="0" smtClean="0">
                <a:solidFill>
                  <a:srgbClr val="0000FF"/>
                </a:solidFill>
              </a:rPr>
              <a:t>)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S.A. </a:t>
            </a:r>
            <a:r>
              <a:rPr lang="en-US" sz="1200" dirty="0" err="1">
                <a:solidFill>
                  <a:srgbClr val="0000FF"/>
                </a:solidFill>
              </a:rPr>
              <a:t>Moiseev</a:t>
            </a:r>
            <a:r>
              <a:rPr lang="en-US" sz="1200" dirty="0">
                <a:solidFill>
                  <a:srgbClr val="0000FF"/>
                </a:solidFill>
              </a:rPr>
              <a:t>, F.F. </a:t>
            </a:r>
            <a:r>
              <a:rPr lang="en-US" sz="1200" dirty="0" err="1">
                <a:solidFill>
                  <a:srgbClr val="0000FF"/>
                </a:solidFill>
              </a:rPr>
              <a:t>Gubaidullin</a:t>
            </a:r>
            <a:r>
              <a:rPr lang="en-US" sz="1200" dirty="0">
                <a:solidFill>
                  <a:srgbClr val="0000FF"/>
                </a:solidFill>
              </a:rPr>
              <a:t>, R.S. </a:t>
            </a:r>
            <a:r>
              <a:rPr lang="en-US" sz="1200" dirty="0" err="1">
                <a:solidFill>
                  <a:srgbClr val="0000FF"/>
                </a:solidFill>
              </a:rPr>
              <a:t>Kirillov</a:t>
            </a:r>
            <a:r>
              <a:rPr lang="en-US" sz="1200" dirty="0">
                <a:solidFill>
                  <a:srgbClr val="0000FF"/>
                </a:solidFill>
              </a:rPr>
              <a:t>, R.R. </a:t>
            </a:r>
            <a:r>
              <a:rPr lang="en-US" sz="1200" dirty="0" err="1">
                <a:solidFill>
                  <a:srgbClr val="0000FF"/>
                </a:solidFill>
              </a:rPr>
              <a:t>Latypov</a:t>
            </a:r>
            <a:r>
              <a:rPr lang="en-US" sz="1200" dirty="0">
                <a:solidFill>
                  <a:srgbClr val="0000FF"/>
                </a:solidFill>
              </a:rPr>
              <a:t>, N.S. </a:t>
            </a:r>
            <a:r>
              <a:rPr lang="en-US" sz="1200" dirty="0" err="1">
                <a:solidFill>
                  <a:srgbClr val="0000FF"/>
                </a:solidFill>
              </a:rPr>
              <a:t>Perminov</a:t>
            </a:r>
            <a:r>
              <a:rPr lang="en-US" sz="1200" dirty="0">
                <a:solidFill>
                  <a:srgbClr val="0000FF"/>
                </a:solidFill>
              </a:rPr>
              <a:t>, K.V. </a:t>
            </a:r>
            <a:r>
              <a:rPr lang="en-US" sz="1200" dirty="0" err="1">
                <a:solidFill>
                  <a:srgbClr val="0000FF"/>
                </a:solidFill>
              </a:rPr>
              <a:t>Petrovnin</a:t>
            </a:r>
            <a:r>
              <a:rPr lang="en-US" sz="1200" dirty="0">
                <a:solidFill>
                  <a:srgbClr val="0000FF"/>
                </a:solidFill>
              </a:rPr>
              <a:t>, O.N. </a:t>
            </a:r>
            <a:r>
              <a:rPr lang="en-US" sz="1200" dirty="0" err="1">
                <a:solidFill>
                  <a:srgbClr val="0000FF"/>
                </a:solidFill>
              </a:rPr>
              <a:t>Sherstyukov</a:t>
            </a:r>
            <a:r>
              <a:rPr lang="en-US" sz="1200" dirty="0">
                <a:solidFill>
                  <a:srgbClr val="0000FF"/>
                </a:solidFill>
              </a:rPr>
              <a:t>. </a:t>
            </a:r>
          </a:p>
          <a:p>
            <a:r>
              <a:rPr lang="en-US" sz="1200" dirty="0" err="1">
                <a:solidFill>
                  <a:srgbClr val="0000FF"/>
                </a:solidFill>
              </a:rPr>
              <a:t>Phys.Rev.A</a:t>
            </a:r>
            <a:r>
              <a:rPr lang="en-US" sz="1200" dirty="0">
                <a:solidFill>
                  <a:srgbClr val="0000FF"/>
                </a:solidFill>
              </a:rPr>
              <a:t>. </a:t>
            </a:r>
            <a:r>
              <a:rPr lang="en-US" sz="1200" b="1" dirty="0">
                <a:solidFill>
                  <a:srgbClr val="0000FF"/>
                </a:solidFill>
              </a:rPr>
              <a:t>95</a:t>
            </a:r>
            <a:r>
              <a:rPr lang="en-US" sz="1200" dirty="0">
                <a:solidFill>
                  <a:srgbClr val="0000FF"/>
                </a:solidFill>
              </a:rPr>
              <a:t>, 012338 (2017).</a:t>
            </a:r>
          </a:p>
          <a:p>
            <a:r>
              <a:rPr lang="en-US" sz="1200" dirty="0" err="1" smtClean="0">
                <a:solidFill>
                  <a:srgbClr val="0000FF"/>
                </a:solidFill>
              </a:rPr>
              <a:t>S.A.Moiseev</a:t>
            </a:r>
            <a:r>
              <a:rPr lang="en-US" sz="1200" dirty="0">
                <a:solidFill>
                  <a:srgbClr val="0000FF"/>
                </a:solidFill>
              </a:rPr>
              <a:t>, K.I. Gerasimov, R.R. </a:t>
            </a:r>
            <a:r>
              <a:rPr lang="en-US" sz="1200" dirty="0" err="1">
                <a:solidFill>
                  <a:srgbClr val="0000FF"/>
                </a:solidFill>
              </a:rPr>
              <a:t>Latypov</a:t>
            </a:r>
            <a:r>
              <a:rPr lang="en-US" sz="1200" dirty="0">
                <a:solidFill>
                  <a:srgbClr val="0000FF"/>
                </a:solidFill>
              </a:rPr>
              <a:t>, N.S. </a:t>
            </a:r>
            <a:r>
              <a:rPr lang="en-US" sz="1200" dirty="0" err="1">
                <a:solidFill>
                  <a:srgbClr val="0000FF"/>
                </a:solidFill>
              </a:rPr>
              <a:t>Perminov</a:t>
            </a:r>
            <a:r>
              <a:rPr lang="en-US" sz="1200" dirty="0">
                <a:solidFill>
                  <a:srgbClr val="0000FF"/>
                </a:solidFill>
              </a:rPr>
              <a:t>, K.V. </a:t>
            </a:r>
            <a:r>
              <a:rPr lang="en-US" sz="1200" dirty="0" err="1">
                <a:solidFill>
                  <a:srgbClr val="0000FF"/>
                </a:solidFill>
              </a:rPr>
              <a:t>Petrovnin</a:t>
            </a:r>
            <a:r>
              <a:rPr lang="en-US" sz="1200" dirty="0">
                <a:solidFill>
                  <a:srgbClr val="0000FF"/>
                </a:solidFill>
              </a:rPr>
              <a:t>, and O.N. </a:t>
            </a:r>
            <a:r>
              <a:rPr lang="en-US" sz="1200" dirty="0" err="1">
                <a:solidFill>
                  <a:srgbClr val="0000FF"/>
                </a:solidFill>
              </a:rPr>
              <a:t>Sherstyukov</a:t>
            </a:r>
            <a:r>
              <a:rPr lang="en-US" sz="1200" dirty="0">
                <a:solidFill>
                  <a:srgbClr val="0000FF"/>
                </a:solidFill>
              </a:rPr>
              <a:t>. </a:t>
            </a:r>
            <a:r>
              <a:rPr lang="en-US" sz="1200" b="1" dirty="0" smtClean="0">
                <a:solidFill>
                  <a:srgbClr val="0000FF"/>
                </a:solidFill>
              </a:rPr>
              <a:t>Scientific </a:t>
            </a:r>
            <a:r>
              <a:rPr lang="en-US" sz="1200" b="1" dirty="0">
                <a:solidFill>
                  <a:srgbClr val="0000FF"/>
                </a:solidFill>
              </a:rPr>
              <a:t>Reports</a:t>
            </a:r>
            <a:r>
              <a:rPr lang="en-US" sz="1200" dirty="0">
                <a:solidFill>
                  <a:srgbClr val="0000FF"/>
                </a:solidFill>
              </a:rPr>
              <a:t> V.8, 3982 (2018)</a:t>
            </a:r>
            <a:endParaRPr lang="ru-RU" sz="1200" dirty="0" smtClean="0">
              <a:solidFill>
                <a:srgbClr val="0000FF"/>
              </a:solidFill>
            </a:endParaRPr>
          </a:p>
          <a:p>
            <a:r>
              <a:rPr lang="en-US" sz="1200" dirty="0" err="1" smtClean="0">
                <a:solidFill>
                  <a:srgbClr val="0000FF"/>
                </a:solidFill>
              </a:rPr>
              <a:t>Petrovnin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K, </a:t>
            </a:r>
            <a:r>
              <a:rPr lang="en-US" sz="1200" dirty="0" err="1">
                <a:solidFill>
                  <a:srgbClr val="0000FF"/>
                </a:solidFill>
              </a:rPr>
              <a:t>Perminov</a:t>
            </a:r>
            <a:r>
              <a:rPr lang="en-US" sz="1200" dirty="0">
                <a:solidFill>
                  <a:srgbClr val="0000FF"/>
                </a:solidFill>
              </a:rPr>
              <a:t> N, </a:t>
            </a:r>
            <a:r>
              <a:rPr lang="en-US" sz="1200" dirty="0" err="1">
                <a:solidFill>
                  <a:srgbClr val="0000FF"/>
                </a:solidFill>
              </a:rPr>
              <a:t>Sherstyukov</a:t>
            </a:r>
            <a:r>
              <a:rPr lang="en-US" sz="1200" dirty="0">
                <a:solidFill>
                  <a:srgbClr val="0000FF"/>
                </a:solidFill>
              </a:rPr>
              <a:t> O and </a:t>
            </a:r>
            <a:r>
              <a:rPr lang="en-US" sz="1200" dirty="0" err="1">
                <a:solidFill>
                  <a:srgbClr val="0000FF"/>
                </a:solidFill>
              </a:rPr>
              <a:t>Moiseev</a:t>
            </a:r>
            <a:r>
              <a:rPr lang="en-US" sz="1200" dirty="0">
                <a:solidFill>
                  <a:srgbClr val="0000FF"/>
                </a:solidFill>
              </a:rPr>
              <a:t> S </a:t>
            </a:r>
            <a:r>
              <a:rPr lang="en-US" sz="1200" dirty="0" smtClean="0">
                <a:solidFill>
                  <a:srgbClr val="0000FF"/>
                </a:solidFill>
              </a:rPr>
              <a:t>Quantum </a:t>
            </a:r>
            <a:r>
              <a:rPr lang="en-US" sz="1200" dirty="0">
                <a:solidFill>
                  <a:srgbClr val="0000FF"/>
                </a:solidFill>
              </a:rPr>
              <a:t>Electronics </a:t>
            </a:r>
            <a:r>
              <a:rPr lang="en-US" sz="1200" dirty="0" smtClean="0">
                <a:solidFill>
                  <a:srgbClr val="0000FF"/>
                </a:solidFill>
              </a:rPr>
              <a:t>2018 (in </a:t>
            </a:r>
            <a:r>
              <a:rPr lang="en-US" sz="1200" dirty="0">
                <a:solidFill>
                  <a:srgbClr val="0000FF"/>
                </a:solidFill>
              </a:rPr>
              <a:t>press)</a:t>
            </a:r>
            <a:endParaRPr lang="en-US" sz="1200" dirty="0" smtClean="0">
              <a:solidFill>
                <a:srgbClr val="0000FF"/>
              </a:solidFill>
            </a:endParaRPr>
          </a:p>
          <a:p>
            <a:endParaRPr lang="ru-RU" sz="1200" dirty="0" smtClean="0">
              <a:solidFill>
                <a:srgbClr val="0000FF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Rectangle 30"/>
          <p:cNvSpPr/>
          <p:nvPr/>
        </p:nvSpPr>
        <p:spPr>
          <a:xfrm>
            <a:off x="335280" y="215114"/>
            <a:ext cx="11551919" cy="86177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2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en-US" sz="2500" b="1" i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26118" y="191142"/>
            <a:ext cx="108207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quantum memory schemes on photon/spin echo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integration in quantum circuits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0"/>
          <p:cNvSpPr/>
          <p:nvPr/>
        </p:nvSpPr>
        <p:spPr>
          <a:xfrm>
            <a:off x="2331720" y="294363"/>
            <a:ext cx="8336279" cy="55399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116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57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287688" y="1572252"/>
            <a:ext cx="6048672" cy="3294492"/>
            <a:chOff x="1331072" y="1268761"/>
            <a:chExt cx="6991400" cy="417646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31072" y="1268761"/>
              <a:ext cx="6991400" cy="4176463"/>
              <a:chOff x="1694966" y="1052736"/>
              <a:chExt cx="5324872" cy="295139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4966" y="1052736"/>
                <a:ext cx="5324872" cy="2951395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2295941" y="2655777"/>
                <a:ext cx="340377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1</a:t>
                </a: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203079" y="2659968"/>
                <a:ext cx="340377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82380" y="2659968"/>
                <a:ext cx="454684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n-1</a:t>
                </a:r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965648" y="2667962"/>
                <a:ext cx="344612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n</a:t>
                </a:r>
                <a:endParaRPr lang="ru-RU" dirty="0"/>
              </a:p>
            </p:txBody>
          </p:sp>
        </p:grpSp>
        <p:sp>
          <p:nvSpPr>
            <p:cNvPr id="7" name="Двойная стрелка вверх/вниз 6"/>
            <p:cNvSpPr/>
            <p:nvPr/>
          </p:nvSpPr>
          <p:spPr>
            <a:xfrm>
              <a:off x="2224312" y="4033640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войная стрелка вверх/вниз 11"/>
            <p:cNvSpPr/>
            <p:nvPr/>
          </p:nvSpPr>
          <p:spPr>
            <a:xfrm>
              <a:off x="3434160" y="4019352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Двойная стрелка вверх/вниз 12"/>
            <p:cNvSpPr/>
            <p:nvPr/>
          </p:nvSpPr>
          <p:spPr>
            <a:xfrm>
              <a:off x="5839568" y="4019920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войная стрелка вверх/вниз 15"/>
            <p:cNvSpPr/>
            <p:nvPr/>
          </p:nvSpPr>
          <p:spPr>
            <a:xfrm>
              <a:off x="7063704" y="4048496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403648" y="3717033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1707104" y="3976488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2663220" y="3745608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2966676" y="4005064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5082348" y="3744567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385804" y="4004023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6305916" y="3717033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6609372" y="3976488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9594496" y="1787526"/>
            <a:ext cx="1404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  <a:cs typeface="Arial" pitchFamily="34" charset="0"/>
              </a:rPr>
              <a:t>Spectrum of </a:t>
            </a:r>
          </a:p>
          <a:p>
            <a:r>
              <a:rPr lang="en-US" b="1" dirty="0">
                <a:latin typeface="Calibri" pitchFamily="34" charset="0"/>
                <a:cs typeface="Arial" pitchFamily="34" charset="0"/>
              </a:rPr>
              <a:t>input signal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59365" y="984920"/>
            <a:ext cx="6049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S. </a:t>
            </a:r>
            <a:r>
              <a:rPr lang="en-US" b="1" dirty="0" err="1"/>
              <a:t>Moiseev</a:t>
            </a:r>
            <a:r>
              <a:rPr lang="en-US" b="1" dirty="0"/>
              <a:t>, E. </a:t>
            </a:r>
            <a:r>
              <a:rPr lang="en-US" b="1" dirty="0" err="1"/>
              <a:t>Moiseev</a:t>
            </a:r>
            <a:r>
              <a:rPr lang="en-US" b="1" baseline="30000" dirty="0"/>
              <a:t>  </a:t>
            </a:r>
            <a:r>
              <a:rPr lang="en-US" b="1" dirty="0"/>
              <a:t>Laser Phys. Lett. 14 (2017) 015202</a:t>
            </a:r>
            <a:endParaRPr lang="en-US" b="1" baseline="30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17281" y="177592"/>
            <a:ext cx="1558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FF"/>
                </a:solidFill>
              </a:rPr>
              <a:t>CRC-</a:t>
            </a:r>
            <a:r>
              <a:rPr lang="ru-RU" altLang="ru-RU" b="1" dirty="0" smtClean="0">
                <a:solidFill>
                  <a:srgbClr val="0000FF"/>
                </a:solidFill>
              </a:rPr>
              <a:t>протокол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541209" y="334185"/>
            <a:ext cx="7761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broadband multi-resonator quantum memory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475" y="4977620"/>
            <a:ext cx="1772721" cy="35673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443502" y="5445804"/>
            <a:ext cx="1840587" cy="309549"/>
            <a:chOff x="810891" y="5733256"/>
            <a:chExt cx="1168821" cy="19071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7562" y="5733256"/>
              <a:ext cx="822150" cy="19071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891" y="5742781"/>
              <a:ext cx="352350" cy="176040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5891404" y="5411689"/>
            <a:ext cx="4399016" cy="379831"/>
            <a:chOff x="4055205" y="5736565"/>
            <a:chExt cx="2821051" cy="21271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1081" y="5736565"/>
              <a:ext cx="2525175" cy="212715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5205" y="5758657"/>
              <a:ext cx="293625" cy="161370"/>
            </a:xfrm>
            <a:prstGeom prst="rect">
              <a:avLst/>
            </a:prstGeom>
          </p:spPr>
        </p:pic>
      </p:grpSp>
      <p:sp>
        <p:nvSpPr>
          <p:cNvPr id="34" name="Прямоугольник 3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/>
          <p:cNvSpPr/>
          <p:nvPr/>
        </p:nvSpPr>
        <p:spPr>
          <a:xfrm>
            <a:off x="2644241" y="175253"/>
            <a:ext cx="8328559" cy="78483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094882" y="5646606"/>
            <a:ext cx="4817542" cy="1022754"/>
          </a:xfrm>
          <a:prstGeom prst="roundRect">
            <a:avLst>
              <a:gd name="adj" fmla="val 109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431704" y="1011278"/>
            <a:ext cx="5184576" cy="980298"/>
          </a:xfrm>
          <a:prstGeom prst="roundRect">
            <a:avLst>
              <a:gd name="adj" fmla="val 109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03080" y="6356350"/>
            <a:ext cx="27432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12056" y="280081"/>
            <a:ext cx="7626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>
                <a:solidFill>
                  <a:srgbClr val="C00000"/>
                </a:solidFill>
                <a:latin typeface="Aharoni" pitchFamily="2" charset="-79"/>
              </a:rPr>
              <a:t> </a:t>
            </a:r>
            <a:r>
              <a:rPr lang="en-US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ffective storage of three-pulse input field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882" y="1619281"/>
            <a:ext cx="2652367" cy="378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3" y="1115225"/>
            <a:ext cx="3500589" cy="379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160" y="5643202"/>
            <a:ext cx="3528392" cy="4721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712" y="5534640"/>
            <a:ext cx="4320480" cy="60132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3633194" y="2143740"/>
            <a:ext cx="6567263" cy="3219957"/>
            <a:chOff x="525017" y="1721211"/>
            <a:chExt cx="6567263" cy="321995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86706" y="1721211"/>
              <a:ext cx="5105574" cy="321995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017" y="1804192"/>
              <a:ext cx="1382687" cy="400672"/>
            </a:xfrm>
            <a:prstGeom prst="rect">
              <a:avLst/>
            </a:prstGeom>
          </p:spPr>
        </p:pic>
        <p:cxnSp>
          <p:nvCxnSpPr>
            <p:cNvPr id="26" name="Прямая со стрелкой 25"/>
            <p:cNvCxnSpPr/>
            <p:nvPr/>
          </p:nvCxnSpPr>
          <p:spPr>
            <a:xfrm>
              <a:off x="1691680" y="2204864"/>
              <a:ext cx="576064" cy="1440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864769" y="138660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679976"/>
              </p:ext>
            </p:extLst>
          </p:nvPr>
        </p:nvGraphicFramePr>
        <p:xfrm>
          <a:off x="3589122" y="1569054"/>
          <a:ext cx="1930815" cy="41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Уравнение" r:id="rId10" imgW="1193760" imgH="253800" progId="Equation.3">
                  <p:embed/>
                </p:oleObj>
              </mc:Choice>
              <mc:Fallback>
                <p:oleObj name="Уравнение" r:id="rId10" imgW="1193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122" y="1569054"/>
                        <a:ext cx="1930815" cy="410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1703513" y="3059440"/>
            <a:ext cx="3443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solidFill>
                  <a:srgbClr val="C00000"/>
                </a:solidFill>
                <a:latin typeface="Aharoni" pitchFamily="2" charset="-79"/>
              </a:rPr>
              <a:t> </a:t>
            </a:r>
            <a:r>
              <a:rPr lang="en-US" altLang="ru-RU" sz="2000" b="1" dirty="0">
                <a:solidFill>
                  <a:srgbClr val="C00000"/>
                </a:solidFill>
                <a:latin typeface="Aharoni" pitchFamily="2" charset="-79"/>
              </a:rPr>
              <a:t>Number of cavities: </a:t>
            </a:r>
            <a:r>
              <a:rPr lang="en-US" altLang="ru-RU" sz="2000" b="1" dirty="0">
                <a:latin typeface="Aharoni" pitchFamily="2" charset="-79"/>
              </a:rPr>
              <a:t>N = 61</a:t>
            </a:r>
            <a:endParaRPr lang="en-CA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703512" y="3667442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solidFill>
                  <a:srgbClr val="C00000"/>
                </a:solidFill>
                <a:latin typeface="Aharoni" pitchFamily="2" charset="-79"/>
              </a:rPr>
              <a:t> </a:t>
            </a:r>
            <a:r>
              <a:rPr lang="en-US" altLang="ru-RU" sz="2000" b="1" dirty="0">
                <a:solidFill>
                  <a:srgbClr val="C00000"/>
                </a:solidFill>
                <a:latin typeface="Aharoni" pitchFamily="2" charset="-79"/>
              </a:rPr>
              <a:t>Finesse: </a:t>
            </a:r>
            <a:r>
              <a:rPr lang="en-US" altLang="ru-RU" sz="2000" b="1" dirty="0">
                <a:latin typeface="Aharoni" pitchFamily="2" charset="-79"/>
              </a:rPr>
              <a:t>F=</a:t>
            </a:r>
            <a:r>
              <a:rPr lang="en-US" altLang="ru-RU" sz="2000" b="1" dirty="0">
                <a:latin typeface="Aharoni" pitchFamily="2" charset="-79"/>
                <a:sym typeface="Symbol" panose="05050102010706020507" pitchFamily="18" charset="2"/>
              </a:rPr>
              <a:t>/(2) =</a:t>
            </a:r>
            <a:r>
              <a:rPr lang="en-US" altLang="ru-RU" sz="2000" b="1" dirty="0">
                <a:latin typeface="Aharoni" pitchFamily="2" charset="-79"/>
              </a:rPr>
              <a:t> 50</a:t>
            </a:r>
            <a:endParaRPr lang="en-CA" sz="2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703513" y="4355584"/>
            <a:ext cx="2858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solidFill>
                  <a:srgbClr val="C00000"/>
                </a:solidFill>
                <a:latin typeface="Aharoni" pitchFamily="2" charset="-79"/>
              </a:rPr>
              <a:t> </a:t>
            </a:r>
            <a:r>
              <a:rPr lang="en-US" altLang="ru-RU" sz="2000" b="1" dirty="0">
                <a:solidFill>
                  <a:srgbClr val="C00000"/>
                </a:solidFill>
                <a:latin typeface="Aharoni" pitchFamily="2" charset="-79"/>
              </a:rPr>
              <a:t>Spectral width: </a:t>
            </a:r>
            <a:r>
              <a:rPr lang="en-US" altLang="ru-RU" sz="2000" b="1" dirty="0">
                <a:latin typeface="Aharoni" pitchFamily="2" charset="-79"/>
                <a:sym typeface="Symbol" panose="05050102010706020507" pitchFamily="18" charset="2"/>
              </a:rPr>
              <a:t></a:t>
            </a:r>
            <a:r>
              <a:rPr lang="en-US" altLang="ru-RU" sz="2000" b="1" dirty="0">
                <a:latin typeface="Aharoni" pitchFamily="2" charset="-79"/>
              </a:rPr>
              <a:t>=10</a:t>
            </a:r>
            <a:r>
              <a:rPr lang="en-US" altLang="ru-RU" sz="2000" b="1" dirty="0">
                <a:latin typeface="Aharoni" pitchFamily="2" charset="-79"/>
                <a:sym typeface="Symbol" panose="05050102010706020507" pitchFamily="18" charset="2"/>
              </a:rPr>
              <a:t></a:t>
            </a:r>
            <a:endParaRPr lang="en-CA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639616" y="908428"/>
            <a:ext cx="7420780" cy="5318744"/>
            <a:chOff x="1115616" y="999868"/>
            <a:chExt cx="7420780" cy="531874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115616" y="999868"/>
              <a:ext cx="7420780" cy="4877404"/>
              <a:chOff x="1115616" y="1051473"/>
              <a:chExt cx="7420780" cy="4877404"/>
            </a:xfrm>
          </p:grpSpPr>
          <p:sp>
            <p:nvSpPr>
              <p:cNvPr id="104" name="Shape 164"/>
              <p:cNvSpPr/>
              <p:nvPr/>
            </p:nvSpPr>
            <p:spPr>
              <a:xfrm>
                <a:off x="1691680" y="1051473"/>
                <a:ext cx="6844716" cy="2154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endParaRPr lang="en-US" sz="1400" cap="all" dirty="0">
                  <a:solidFill>
                    <a:schemeClr val="bg1"/>
                  </a:solidFill>
                  <a:uFill>
                    <a:solidFill/>
                  </a:uFill>
                  <a:latin typeface="Arial"/>
                  <a:ea typeface="Proxima Nova Extra Condensed Bold Italic"/>
                  <a:cs typeface="Arial"/>
                  <a:sym typeface="Proxima Nova Extra Condensed Bold Italic"/>
                </a:endParaRPr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5616" y="1340768"/>
                <a:ext cx="7274920" cy="4588109"/>
              </a:xfrm>
              <a:prstGeom prst="rect">
                <a:avLst/>
              </a:prstGeom>
            </p:spPr>
          </p:pic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5004048" y="2060849"/>
                <a:ext cx="1387584" cy="2045840"/>
              </a:xfrm>
              <a:prstGeom prst="roundRect">
                <a:avLst>
                  <a:gd name="adj" fmla="val 10907"/>
                </a:avLst>
              </a:prstGeom>
              <a:solidFill>
                <a:schemeClr val="bg1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5148064" y="2095733"/>
                <a:ext cx="1082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ym typeface="Symbol" panose="05050102010706020507" pitchFamily="18" charset="2"/>
                  </a:rPr>
                  <a:t></a:t>
                </a:r>
                <a:r>
                  <a:rPr lang="en-US" sz="2400" b="1" dirty="0">
                    <a:sym typeface="Symbol" panose="05050102010706020507" pitchFamily="18" charset="2"/>
                  </a:rPr>
                  <a:t>=0.5</a:t>
                </a:r>
                <a:endParaRPr lang="ru-RU" sz="2400" b="1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153793" y="2595384"/>
                <a:ext cx="1237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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=0.25</a:t>
                </a:r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180508" y="3645024"/>
                <a:ext cx="1082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</a:t>
                </a:r>
                <a:r>
                  <a:rPr lang="en-US" sz="24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=0.1</a:t>
                </a:r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" name="Прямая со стрелкой 3"/>
              <p:cNvCxnSpPr/>
              <p:nvPr/>
            </p:nvCxnSpPr>
            <p:spPr>
              <a:xfrm flipH="1">
                <a:off x="4355976" y="3933056"/>
                <a:ext cx="720000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flipH="1">
                <a:off x="4375408" y="2837696"/>
                <a:ext cx="720000" cy="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 flipH="1">
                <a:off x="4360168" y="2379360"/>
                <a:ext cx="720000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Группа 13"/>
              <p:cNvGrpSpPr/>
              <p:nvPr/>
            </p:nvGrpSpPr>
            <p:grpSpPr>
              <a:xfrm>
                <a:off x="3995936" y="1556792"/>
                <a:ext cx="1382687" cy="432048"/>
                <a:chOff x="382733" y="2118108"/>
                <a:chExt cx="1294199" cy="340797"/>
              </a:xfrm>
              <a:solidFill>
                <a:schemeClr val="bg1"/>
              </a:solidFill>
            </p:grpSpPr>
            <p:pic>
              <p:nvPicPr>
                <p:cNvPr id="15" name="Рисунок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2733" y="2118108"/>
                  <a:ext cx="315583" cy="32848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6281" y="2132856"/>
                  <a:ext cx="1000651" cy="326049"/>
                </a:xfrm>
                <a:prstGeom prst="rect">
                  <a:avLst/>
                </a:prstGeom>
                <a:grpFill/>
              </p:spPr>
            </p:pic>
          </p:grpSp>
        </p:grpSp>
        <p:sp>
          <p:nvSpPr>
            <p:cNvPr id="63" name="Прямоугольник 62"/>
            <p:cNvSpPr/>
            <p:nvPr/>
          </p:nvSpPr>
          <p:spPr>
            <a:xfrm>
              <a:off x="3851920" y="5949280"/>
              <a:ext cx="18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Calibri" pitchFamily="34" charset="0"/>
                  <a:cs typeface="Arial" pitchFamily="34" charset="0"/>
                </a:rPr>
                <a:t>t</a:t>
              </a:r>
              <a:r>
                <a:rPr lang="en-US" b="1" baseline="-25000" dirty="0" err="1">
                  <a:latin typeface="Calibri" pitchFamily="34" charset="0"/>
                  <a:cs typeface="Arial" pitchFamily="34" charset="0"/>
                </a:rPr>
                <a:t>echo</a:t>
              </a:r>
              <a:r>
                <a:rPr lang="en-US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 60 </a:t>
              </a:r>
              <a:r>
                <a:rPr lang="en-US" b="1" dirty="0" err="1">
                  <a:latin typeface="Calibri" pitchFamily="34" charset="0"/>
                  <a:cs typeface="Arial" pitchFamily="34" charset="0"/>
                </a:rPr>
                <a:t>t</a:t>
              </a:r>
              <a:r>
                <a:rPr lang="en-US" b="1" baseline="-25000" dirty="0" err="1">
                  <a:latin typeface="Calibri" pitchFamily="34" charset="0"/>
                  <a:cs typeface="Arial" pitchFamily="34" charset="0"/>
                </a:rPr>
                <a:t>s</a:t>
              </a:r>
              <a:r>
                <a:rPr lang="en-US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 = </a:t>
              </a:r>
              <a:r>
                <a:rPr lang="en-US" b="1" baseline="30000" dirty="0"/>
                <a:t>-1</a:t>
              </a:r>
              <a:endParaRPr lang="ru-RU" b="1" dirty="0"/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 flipV="1">
              <a:off x="4427984" y="5733256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2" name="Rectangle 30"/>
          <p:cNvSpPr/>
          <p:nvPr/>
        </p:nvSpPr>
        <p:spPr>
          <a:xfrm>
            <a:off x="1295401" y="220973"/>
            <a:ext cx="9841606" cy="78483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611632" y="406122"/>
            <a:ext cx="9376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Optimal coupling of ring cavity with optical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 (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matching):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/>
          <p:nvPr/>
        </p:nvSpPr>
        <p:spPr>
          <a:xfrm>
            <a:off x="1092003" y="472017"/>
            <a:ext cx="9556947" cy="47705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2500" b="1" i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7" name="Shape 164"/>
          <p:cNvSpPr/>
          <p:nvPr/>
        </p:nvSpPr>
        <p:spPr>
          <a:xfrm>
            <a:off x="3539530" y="994323"/>
            <a:ext cx="68447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400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6384032" y="3044957"/>
            <a:ext cx="8425184" cy="3071184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>      </a:t>
            </a:r>
          </a:p>
        </p:txBody>
      </p:sp>
      <p:sp>
        <p:nvSpPr>
          <p:cNvPr id="104" name="Shape 164"/>
          <p:cNvSpPr/>
          <p:nvPr/>
        </p:nvSpPr>
        <p:spPr>
          <a:xfrm>
            <a:off x="3539530" y="994323"/>
            <a:ext cx="68447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400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106" name="Прямоугольник 8"/>
          <p:cNvSpPr>
            <a:spLocks noChangeArrowheads="1"/>
          </p:cNvSpPr>
          <p:nvPr/>
        </p:nvSpPr>
        <p:spPr bwMode="auto">
          <a:xfrm>
            <a:off x="798482" y="1824648"/>
            <a:ext cx="61985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b="1" dirty="0" smtClean="0"/>
              <a:t>Chen </a:t>
            </a:r>
            <a:r>
              <a:rPr lang="en-US" sz="1200" b="1" dirty="0"/>
              <a:t>Y-H et al </a:t>
            </a:r>
            <a:r>
              <a:rPr lang="en-US" sz="1200" b="1" dirty="0" smtClean="0"/>
              <a:t>2013 Phys</a:t>
            </a:r>
            <a:r>
              <a:rPr lang="en-US" sz="1200" b="1" dirty="0"/>
              <a:t>. Rev. Lett</a:t>
            </a:r>
            <a:r>
              <a:rPr lang="en-US" sz="1200" b="1" dirty="0" smtClean="0"/>
              <a:t>. 110 083601 </a:t>
            </a:r>
            <a:r>
              <a:rPr lang="en-US" sz="1200" b="1" dirty="0"/>
              <a:t> </a:t>
            </a:r>
            <a:r>
              <a:rPr lang="en-US" altLang="ru-RU" sz="1200" b="1" dirty="0">
                <a:solidFill>
                  <a:srgbClr val="FF0000"/>
                </a:solidFill>
                <a:latin typeface="Aharoni" pitchFamily="2" charset="-79"/>
              </a:rPr>
              <a:t>(</a:t>
            </a:r>
            <a:r>
              <a:rPr lang="en-US" altLang="ru-RU" sz="1200" b="1" dirty="0" smtClean="0">
                <a:solidFill>
                  <a:srgbClr val="FF0000"/>
                </a:solidFill>
                <a:latin typeface="Aharoni" pitchFamily="2" charset="-79"/>
              </a:rPr>
              <a:t>QE=78%)</a:t>
            </a:r>
            <a:endParaRPr lang="ru-RU" altLang="ru-RU" b="1" dirty="0"/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1179253" y="1226070"/>
            <a:ext cx="5541588" cy="33855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600" b="1" dirty="0">
                <a:latin typeface="Aharoni" pitchFamily="2" charset="-79"/>
              </a:rPr>
              <a:t>EIT based Quantum Memory</a:t>
            </a:r>
            <a:endParaRPr lang="ru-RU" altLang="ru-RU" sz="1600" b="1" dirty="0"/>
          </a:p>
        </p:txBody>
      </p: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858884" y="1547649"/>
            <a:ext cx="7066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/>
              <a:t>M. </a:t>
            </a:r>
            <a:r>
              <a:rPr lang="ru-RU" altLang="ru-RU" sz="1200" b="1" dirty="0" err="1"/>
              <a:t>Fleischhauer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and</a:t>
            </a:r>
            <a:r>
              <a:rPr lang="ru-RU" altLang="ru-RU" sz="1200" b="1" dirty="0"/>
              <a:t> M. D. </a:t>
            </a:r>
            <a:r>
              <a:rPr lang="ru-RU" altLang="ru-RU" sz="1200" b="1" dirty="0" err="1"/>
              <a:t>Lukin</a:t>
            </a:r>
            <a:r>
              <a:rPr lang="ru-RU" altLang="ru-RU" sz="1200" b="1" dirty="0"/>
              <a:t>, PRL. 84,</a:t>
            </a:r>
            <a:r>
              <a:rPr lang="en-US" altLang="ru-RU" sz="1200" b="1" dirty="0"/>
              <a:t> </a:t>
            </a:r>
            <a:r>
              <a:rPr lang="ru-RU" altLang="ru-RU" sz="1200" b="1" dirty="0"/>
              <a:t>5094, (2000)</a:t>
            </a:r>
            <a:r>
              <a:rPr lang="en-US" altLang="ru-RU" sz="1200" b="1" dirty="0"/>
              <a:t>.</a:t>
            </a:r>
            <a:r>
              <a:rPr lang="ru-RU" altLang="ru-RU" sz="1200" b="1" dirty="0"/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77684" y="5367016"/>
            <a:ext cx="5908468" cy="1196826"/>
            <a:chOff x="812373" y="2505956"/>
            <a:chExt cx="5908468" cy="1196826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1107243" y="2505956"/>
              <a:ext cx="5613598" cy="40011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ru-RU" sz="1600" b="1" dirty="0">
                  <a:latin typeface="Aharoni" pitchFamily="2" charset="-79"/>
                </a:rPr>
                <a:t>Photon Echo Quantum Memories</a:t>
              </a:r>
            </a:p>
          </p:txBody>
        </p:sp>
        <p:sp>
          <p:nvSpPr>
            <p:cNvPr id="112" name="Прямоугольник 18"/>
            <p:cNvSpPr>
              <a:spLocks noChangeArrowheads="1"/>
            </p:cNvSpPr>
            <p:nvPr/>
          </p:nvSpPr>
          <p:spPr bwMode="auto">
            <a:xfrm>
              <a:off x="812373" y="2871785"/>
              <a:ext cx="544001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200" b="1" dirty="0" err="1"/>
                <a:t>S.A.Moiseev</a:t>
              </a:r>
              <a:r>
                <a:rPr lang="ru-RU" altLang="ru-RU" sz="1200" b="1" dirty="0"/>
                <a:t> </a:t>
              </a:r>
              <a:r>
                <a:rPr lang="ru-RU" altLang="ru-RU" sz="1200" b="1" dirty="0" err="1"/>
                <a:t>and</a:t>
              </a:r>
              <a:r>
                <a:rPr lang="ru-RU" altLang="ru-RU" sz="1200" b="1" dirty="0"/>
                <a:t> </a:t>
              </a:r>
              <a:r>
                <a:rPr lang="ru-RU" altLang="ru-RU" sz="1200" b="1" dirty="0" err="1"/>
                <a:t>S.Kroll</a:t>
              </a:r>
              <a:r>
                <a:rPr lang="ru-RU" altLang="ru-RU" sz="1200" b="1" dirty="0"/>
                <a:t>, </a:t>
              </a:r>
              <a:r>
                <a:rPr lang="ru-RU" altLang="ru-RU" sz="1200" b="1" i="1" dirty="0"/>
                <a:t>P</a:t>
              </a:r>
              <a:r>
                <a:rPr lang="en-US" altLang="ru-RU" sz="1200" b="1" i="1" dirty="0"/>
                <a:t>RL</a:t>
              </a:r>
              <a:r>
                <a:rPr lang="ru-RU" altLang="ru-RU" sz="1200" b="1" i="1" dirty="0"/>
                <a:t>.</a:t>
              </a:r>
              <a:r>
                <a:rPr lang="en-US" altLang="ru-RU" sz="1200" b="1" i="1" dirty="0"/>
                <a:t> </a:t>
              </a:r>
              <a:r>
                <a:rPr lang="en-US" altLang="ru-RU" sz="1200" b="1" dirty="0"/>
                <a:t>87, 173601, </a:t>
              </a:r>
              <a:r>
                <a:rPr lang="ru-RU" altLang="ru-RU" sz="1200" b="1" dirty="0"/>
                <a:t>(2001)</a:t>
              </a:r>
              <a:r>
                <a:rPr lang="en-US" altLang="ru-RU" sz="1200" b="1" dirty="0"/>
                <a:t>- Basic scheme (CRIB).</a:t>
              </a:r>
            </a:p>
            <a:p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W. </a:t>
              </a:r>
              <a:r>
                <a:rPr lang="en-US" sz="1200" b="1" dirty="0" err="1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Tittel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, M. </a:t>
              </a:r>
              <a:r>
                <a:rPr lang="en-US" sz="1200" b="1" dirty="0" err="1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Afzelius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, T. </a:t>
              </a:r>
              <a:r>
                <a:rPr lang="en-US" sz="1200" b="1" dirty="0" err="1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Chaneliere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 , </a:t>
              </a:r>
              <a:r>
                <a:rPr lang="en-US" sz="1200" b="1" dirty="0" err="1">
                  <a:cs typeface="Arial" pitchFamily="34" charset="0"/>
                </a:rPr>
                <a:t>R.L.Cone</a:t>
              </a:r>
              <a:r>
                <a:rPr lang="en-US" sz="1200" b="1" dirty="0">
                  <a:cs typeface="Arial" pitchFamily="34" charset="0"/>
                </a:rPr>
                <a:t>, </a:t>
              </a:r>
              <a:r>
                <a:rPr lang="en-US" sz="1200" b="1" dirty="0" err="1">
                  <a:cs typeface="Arial" pitchFamily="34" charset="0"/>
                </a:rPr>
                <a:t>S.Kroll</a:t>
              </a:r>
              <a:r>
                <a:rPr lang="en-US" sz="1200" b="1" dirty="0">
                  <a:cs typeface="Arial" pitchFamily="34" charset="0"/>
                </a:rPr>
                <a:t>, </a:t>
              </a:r>
              <a:r>
                <a:rPr lang="en-US" sz="1200" b="1" dirty="0" err="1">
                  <a:cs typeface="Arial" pitchFamily="34" charset="0"/>
                </a:rPr>
                <a:t>S.A.Moiseev</a:t>
              </a:r>
              <a:r>
                <a:rPr lang="en-US" sz="1200" b="1" dirty="0">
                  <a:cs typeface="Arial" pitchFamily="34" charset="0"/>
                </a:rPr>
                <a:t>, and </a:t>
              </a:r>
              <a:r>
                <a:rPr lang="en-US" sz="1200" b="1" dirty="0" err="1">
                  <a:cs typeface="Arial" pitchFamily="34" charset="0"/>
                </a:rPr>
                <a:t>M.Sellars</a:t>
              </a:r>
              <a:r>
                <a:rPr lang="en-US" sz="1200" b="1" dirty="0">
                  <a:cs typeface="Arial" pitchFamily="34" charset="0"/>
                </a:rPr>
                <a:t>.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 </a:t>
              </a:r>
              <a:endParaRPr lang="en-US" sz="1200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itchFamily="34" charset="0"/>
              </a:endParaRPr>
            </a:p>
            <a:p>
              <a:r>
                <a:rPr lang="en-US" sz="1200" b="1" dirty="0" smtClean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Laser 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&amp; Photonics Reviews.- </a:t>
              </a:r>
              <a:r>
                <a:rPr lang="en-US" sz="1200" b="1" dirty="0">
                  <a:solidFill>
                    <a:srgbClr val="FF0000"/>
                  </a:solidFill>
                  <a:ea typeface="Arial Unicode MS" panose="020B0604020202020204" pitchFamily="34" charset="-128"/>
                  <a:cs typeface="Arial" pitchFamily="34" charset="0"/>
                </a:rPr>
                <a:t>2010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. </a:t>
              </a:r>
              <a:r>
                <a:rPr lang="en-US" sz="1200" b="1" dirty="0" smtClean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 4, 244-267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..</a:t>
              </a:r>
              <a:endParaRPr lang="en-US" altLang="ru-RU" sz="1200" b="1" dirty="0">
                <a:cs typeface="Arial" pitchFamily="34" charset="0"/>
              </a:endParaRPr>
            </a:p>
            <a:p>
              <a:pPr>
                <a:buClr>
                  <a:srgbClr val="000000"/>
                </a:buClr>
                <a:buSzPct val="100000"/>
                <a:buFontTx/>
                <a:buChar char="-"/>
              </a:pPr>
              <a:r>
                <a:rPr lang="en-US" altLang="en-US" sz="1200" b="1" dirty="0" err="1">
                  <a:solidFill>
                    <a:srgbClr val="000000"/>
                  </a:solidFill>
                </a:rPr>
                <a:t>M.Hosseini</a:t>
              </a:r>
              <a:r>
                <a:rPr lang="en-US" altLang="en-US" sz="1200" b="1" dirty="0">
                  <a:solidFill>
                    <a:srgbClr val="000000"/>
                  </a:solidFill>
                </a:rPr>
                <a:t>  et al Nature </a:t>
              </a:r>
              <a:r>
                <a:rPr lang="en-US" altLang="en-US" sz="1200" b="1" dirty="0" err="1">
                  <a:solidFill>
                    <a:srgbClr val="000000"/>
                  </a:solidFill>
                </a:rPr>
                <a:t>Commun</a:t>
              </a:r>
              <a:r>
                <a:rPr lang="en-US" altLang="en-US" sz="1200" b="1" dirty="0">
                  <a:solidFill>
                    <a:srgbClr val="000000"/>
                  </a:solidFill>
                </a:rPr>
                <a:t>. 2, 174 </a:t>
              </a:r>
              <a:r>
                <a:rPr lang="ru-RU" altLang="en-US" sz="1200" b="1" dirty="0">
                  <a:solidFill>
                    <a:srgbClr val="000000"/>
                  </a:solidFill>
                </a:rPr>
                <a:t> </a:t>
              </a:r>
              <a:r>
                <a:rPr lang="en-US" altLang="en-US" sz="1200" b="1" dirty="0">
                  <a:solidFill>
                    <a:srgbClr val="000000"/>
                  </a:solidFill>
                </a:rPr>
                <a:t>(2011) CRIB/GEM </a:t>
              </a:r>
              <a:r>
                <a:rPr lang="ru-RU" altLang="en-US" sz="1200" b="1" dirty="0">
                  <a:solidFill>
                    <a:srgbClr val="FF0000"/>
                  </a:solidFill>
                </a:rPr>
                <a:t>(</a:t>
              </a:r>
              <a:r>
                <a:rPr lang="en-US" altLang="en-US" sz="1200" b="1" dirty="0">
                  <a:solidFill>
                    <a:srgbClr val="FF0000"/>
                  </a:solidFill>
                </a:rPr>
                <a:t>QE - </a:t>
              </a:r>
              <a:r>
                <a:rPr lang="ru-RU" altLang="en-US" sz="1200" b="1" dirty="0">
                  <a:solidFill>
                    <a:srgbClr val="FF0000"/>
                  </a:solidFill>
                </a:rPr>
                <a:t>87%</a:t>
              </a:r>
              <a:r>
                <a:rPr lang="en-US" altLang="en-US" sz="1200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777684" y="2561138"/>
            <a:ext cx="8025759" cy="1010037"/>
            <a:chOff x="-303626" y="1455686"/>
            <a:chExt cx="9552644" cy="1245013"/>
          </a:xfrm>
          <a:solidFill>
            <a:srgbClr val="FFC000">
              <a:alpha val="24000"/>
            </a:srgbClr>
          </a:solidFill>
        </p:grpSpPr>
        <p:sp>
          <p:nvSpPr>
            <p:cNvPr id="114" name="Rectangle 5"/>
            <p:cNvSpPr>
              <a:spLocks noChangeArrowheads="1"/>
            </p:cNvSpPr>
            <p:nvPr/>
          </p:nvSpPr>
          <p:spPr bwMode="auto">
            <a:xfrm>
              <a:off x="-303626" y="2131632"/>
              <a:ext cx="9552644" cy="56906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ru-RU" sz="1200" b="1" dirty="0">
                  <a:solidFill>
                    <a:srgbClr val="002060"/>
                  </a:solidFill>
                </a:rPr>
                <a:t>   A.E.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Kozhekin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, K. 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Molmer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, 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and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 E.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S.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Polzik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,  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Phys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. 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Rev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. A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 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62, 033809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 (2000</a:t>
              </a:r>
              <a:r>
                <a:rPr lang="en-US" altLang="ru-RU" sz="1200" b="1" dirty="0" smtClean="0">
                  <a:solidFill>
                    <a:srgbClr val="002060"/>
                  </a:solidFill>
                </a:rPr>
                <a:t>).</a:t>
              </a:r>
            </a:p>
            <a:p>
              <a:r>
                <a:rPr lang="en-US" altLang="ru-RU" sz="1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1200" b="1" dirty="0" err="1">
                  <a:solidFill>
                    <a:srgbClr val="002060"/>
                  </a:solidFill>
                </a:rPr>
                <a:t>Reim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 K F, </a:t>
              </a:r>
              <a:r>
                <a:rPr lang="en-US" altLang="ru-RU" sz="1200" b="1" dirty="0" smtClean="0">
                  <a:solidFill>
                    <a:srgbClr val="002060"/>
                  </a:solidFill>
                </a:rPr>
                <a:t>et al., A Phys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. Rev. Lett. </a:t>
              </a:r>
              <a:r>
                <a:rPr lang="en-US" altLang="ru-RU" sz="1200" b="1" dirty="0" smtClean="0">
                  <a:solidFill>
                    <a:srgbClr val="002060"/>
                  </a:solidFill>
                </a:rPr>
                <a:t>107 053603 (2011) </a:t>
              </a:r>
              <a:r>
                <a:rPr lang="en-US" altLang="ru-RU" sz="1200" b="1" dirty="0">
                  <a:solidFill>
                    <a:srgbClr val="FF0000"/>
                  </a:solidFill>
                  <a:latin typeface="Aharoni" pitchFamily="2" charset="-79"/>
                </a:rPr>
                <a:t>(QE=30%)</a:t>
              </a:r>
              <a:r>
                <a:rPr lang="en-US" altLang="ru-RU" sz="12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			</a:t>
              </a:r>
            </a:p>
          </p:txBody>
        </p:sp>
        <p:sp>
          <p:nvSpPr>
            <p:cNvPr id="115" name="Rectangle 6"/>
            <p:cNvSpPr>
              <a:spLocks noChangeArrowheads="1"/>
            </p:cNvSpPr>
            <p:nvPr/>
          </p:nvSpPr>
          <p:spPr bwMode="auto">
            <a:xfrm>
              <a:off x="120266" y="1455686"/>
              <a:ext cx="6609153" cy="417316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ru-RU" sz="1600" b="1" dirty="0" smtClean="0">
                  <a:latin typeface="Aharoni" pitchFamily="2" charset="-79"/>
                </a:rPr>
                <a:t>Off-resonant </a:t>
              </a:r>
              <a:r>
                <a:rPr lang="en-US" altLang="ru-RU" sz="1600" b="1" dirty="0">
                  <a:latin typeface="Aharoni" pitchFamily="2" charset="-79"/>
                </a:rPr>
                <a:t>Raman  </a:t>
              </a:r>
              <a:r>
                <a:rPr lang="en-US" altLang="ru-RU" sz="1600" b="1" dirty="0" smtClean="0">
                  <a:latin typeface="Aharoni" pitchFamily="2" charset="-79"/>
                </a:rPr>
                <a:t>scheme</a:t>
              </a:r>
              <a:endParaRPr lang="en-US" altLang="ru-RU" sz="1000" b="1" dirty="0">
                <a:solidFill>
                  <a:srgbClr val="FF0000"/>
                </a:solidFill>
                <a:latin typeface="Aharoni" pitchFamily="2" charset="-79"/>
              </a:endParaRPr>
            </a:p>
          </p:txBody>
        </p:sp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842684" y="3578766"/>
            <a:ext cx="8113701" cy="1293703"/>
            <a:chOff x="-311876" y="1866362"/>
            <a:chExt cx="9552644" cy="1594671"/>
          </a:xfrm>
        </p:grpSpPr>
        <p:sp>
          <p:nvSpPr>
            <p:cNvPr id="119" name="Rectangle 5"/>
            <p:cNvSpPr>
              <a:spLocks noChangeArrowheads="1"/>
            </p:cNvSpPr>
            <p:nvPr/>
          </p:nvSpPr>
          <p:spPr bwMode="auto">
            <a:xfrm>
              <a:off x="-311876" y="2436712"/>
              <a:ext cx="9552644" cy="102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ru-RU" sz="1200" b="1" dirty="0" err="1"/>
                <a:t>A.Gorshkov</a:t>
              </a:r>
              <a:r>
                <a:rPr lang="en-US" altLang="ru-RU" sz="1200" b="1" dirty="0"/>
                <a:t>, A Andre, M </a:t>
              </a:r>
              <a:r>
                <a:rPr lang="en-US" altLang="ru-RU" sz="1200" b="1" dirty="0" err="1"/>
                <a:t>Fleishhhauer</a:t>
              </a:r>
              <a:r>
                <a:rPr lang="en-US" altLang="ru-RU" sz="1200" b="1" dirty="0"/>
                <a:t>, </a:t>
              </a:r>
              <a:r>
                <a:rPr lang="en-US" altLang="ru-RU" sz="1200" b="1" dirty="0" err="1"/>
                <a:t>A.S.Soensen</a:t>
              </a:r>
              <a:r>
                <a:rPr lang="en-US" altLang="ru-RU" sz="1200" b="1" dirty="0"/>
                <a:t> and </a:t>
              </a:r>
              <a:r>
                <a:rPr lang="en-US" altLang="ru-RU" sz="1200" b="1" dirty="0" err="1"/>
                <a:t>M.D.Lukin</a:t>
              </a:r>
              <a:r>
                <a:rPr lang="en-US" altLang="ru-RU" sz="1200" b="1" dirty="0"/>
                <a:t> PRL 98, 123601 (2007).</a:t>
              </a:r>
            </a:p>
            <a:p>
              <a:r>
                <a:rPr lang="en-US" altLang="ru-RU" sz="1200" b="1" dirty="0" err="1"/>
                <a:t>A.Kalachev</a:t>
              </a:r>
              <a:r>
                <a:rPr lang="en-US" altLang="ru-RU" sz="1200" b="1" dirty="0"/>
                <a:t> </a:t>
              </a:r>
              <a:r>
                <a:rPr lang="en-US" altLang="ru-RU" sz="1200" b="1" dirty="0" err="1"/>
                <a:t>Phys.Rev.A</a:t>
              </a:r>
              <a:r>
                <a:rPr lang="en-US" altLang="ru-RU" sz="1200" b="1" dirty="0"/>
                <a:t>. 76, 043812 (2007).</a:t>
              </a:r>
            </a:p>
            <a:p>
              <a:r>
                <a:rPr lang="en-US" altLang="ru-RU" sz="1200" b="1" dirty="0"/>
                <a:t> </a:t>
              </a:r>
              <a:r>
                <a:rPr lang="en-US" altLang="ru-RU" sz="1200" b="1" dirty="0" err="1"/>
                <a:t>T.Golubeva</a:t>
              </a:r>
              <a:r>
                <a:rPr lang="en-US" altLang="ru-RU" sz="1200" b="1" dirty="0"/>
                <a:t>, Yu. </a:t>
              </a:r>
              <a:r>
                <a:rPr lang="en-US" altLang="ru-RU" sz="1200" b="1" dirty="0" err="1"/>
                <a:t>Golubev</a:t>
              </a:r>
              <a:r>
                <a:rPr lang="en-US" altLang="ru-RU" sz="1200" b="1" dirty="0"/>
                <a:t>, </a:t>
              </a:r>
              <a:r>
                <a:rPr lang="en-US" altLang="ru-RU" sz="1200" b="1" dirty="0" err="1"/>
                <a:t>O.Mishina</a:t>
              </a:r>
              <a:r>
                <a:rPr lang="en-US" altLang="ru-RU" sz="1200" b="1" dirty="0"/>
                <a:t>, </a:t>
              </a:r>
              <a:r>
                <a:rPr lang="en-US" altLang="ru-RU" sz="1200" b="1" dirty="0" err="1"/>
                <a:t>A.Bramati</a:t>
              </a:r>
              <a:r>
                <a:rPr lang="en-US" altLang="ru-RU" sz="1200" b="1" dirty="0"/>
                <a:t>, </a:t>
              </a:r>
              <a:r>
                <a:rPr lang="en-US" altLang="ru-RU" sz="1200" b="1" dirty="0" err="1"/>
                <a:t>J.Laurat</a:t>
              </a:r>
              <a:r>
                <a:rPr lang="en-US" altLang="ru-RU" sz="1200" b="1" dirty="0"/>
                <a:t>, and </a:t>
              </a:r>
              <a:r>
                <a:rPr lang="en-US" altLang="ru-RU" sz="1200" b="1" dirty="0" err="1"/>
                <a:t>E.Giacobino</a:t>
              </a:r>
              <a:r>
                <a:rPr lang="ru-RU" altLang="ru-RU" sz="1200" b="1" dirty="0"/>
                <a:t>, </a:t>
              </a:r>
              <a:endParaRPr lang="en-US" altLang="ru-RU" sz="1200" b="1" dirty="0" smtClean="0"/>
            </a:p>
            <a:p>
              <a:r>
                <a:rPr lang="ru-RU" altLang="ru-RU" sz="1200" b="1" dirty="0" smtClean="0"/>
                <a:t> </a:t>
              </a:r>
              <a:r>
                <a:rPr lang="ru-RU" altLang="ru-RU" sz="1200" b="1" dirty="0" err="1"/>
                <a:t>Phys</a:t>
              </a:r>
              <a:r>
                <a:rPr lang="ru-RU" altLang="ru-RU" sz="1200" b="1" dirty="0"/>
                <a:t>. </a:t>
              </a:r>
              <a:r>
                <a:rPr lang="ru-RU" altLang="ru-RU" sz="1200" b="1" dirty="0" err="1"/>
                <a:t>Rev</a:t>
              </a:r>
              <a:r>
                <a:rPr lang="ru-RU" altLang="ru-RU" sz="1200" b="1" dirty="0"/>
                <a:t>. A</a:t>
              </a:r>
              <a:r>
                <a:rPr lang="en-US" altLang="ru-RU" sz="1200" b="1" dirty="0"/>
                <a:t> 83</a:t>
              </a:r>
              <a:r>
                <a:rPr lang="ru-RU" altLang="ru-RU" sz="1200" b="1" dirty="0"/>
                <a:t>, 0</a:t>
              </a:r>
              <a:r>
                <a:rPr lang="en-US" altLang="ru-RU" sz="1200" b="1" dirty="0"/>
                <a:t>5</a:t>
              </a:r>
              <a:r>
                <a:rPr lang="ru-RU" altLang="ru-RU" sz="1200" b="1" dirty="0"/>
                <a:t>38</a:t>
              </a:r>
              <a:r>
                <a:rPr lang="en-US" altLang="ru-RU" sz="1200" b="1" dirty="0"/>
                <a:t>1</a:t>
              </a:r>
              <a:r>
                <a:rPr lang="ru-RU" altLang="ru-RU" sz="1200" b="1" dirty="0"/>
                <a:t>0</a:t>
              </a:r>
              <a:r>
                <a:rPr lang="en-US" altLang="ru-RU" sz="1200" b="1" dirty="0"/>
                <a:t> (2011).			</a:t>
              </a:r>
            </a:p>
          </p:txBody>
        </p:sp>
        <p:sp>
          <p:nvSpPr>
            <p:cNvPr id="120" name="Rectangle 6"/>
            <p:cNvSpPr>
              <a:spLocks noChangeArrowheads="1"/>
            </p:cNvSpPr>
            <p:nvPr/>
          </p:nvSpPr>
          <p:spPr bwMode="auto">
            <a:xfrm>
              <a:off x="35489" y="1866362"/>
              <a:ext cx="6609153" cy="455254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ru-RU" b="1" dirty="0">
                  <a:latin typeface="Aharoni" pitchFamily="2" charset="-79"/>
                </a:rPr>
                <a:t>High-speed atomic memory</a:t>
              </a:r>
            </a:p>
          </p:txBody>
        </p:sp>
      </p:grpSp>
      <p:sp>
        <p:nvSpPr>
          <p:cNvPr id="113" name="Text Box 10"/>
          <p:cNvSpPr txBox="1">
            <a:spLocks noChangeArrowheads="1"/>
          </p:cNvSpPr>
          <p:nvPr/>
        </p:nvSpPr>
        <p:spPr bwMode="auto">
          <a:xfrm>
            <a:off x="837878" y="446957"/>
            <a:ext cx="9982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quantum memory based on atomic ensembles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322" y="1071243"/>
            <a:ext cx="1367438" cy="1068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867" y="2223490"/>
            <a:ext cx="1451822" cy="1166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505" y="5351776"/>
            <a:ext cx="2060322" cy="1175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5284" y="5404912"/>
            <a:ext cx="2613263" cy="11589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722" y="3524883"/>
            <a:ext cx="1367438" cy="106887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8954803" y="2732273"/>
            <a:ext cx="2805199" cy="910611"/>
            <a:chOff x="0" y="0"/>
            <a:chExt cx="2987040" cy="115824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0" y="7620"/>
              <a:ext cx="2476500" cy="805815"/>
              <a:chOff x="0" y="0"/>
              <a:chExt cx="2476500" cy="805815"/>
            </a:xfrm>
          </p:grpSpPr>
          <p:cxnSp>
            <p:nvCxnSpPr>
              <p:cNvPr id="41" name="Прямая со стрелкой 40"/>
              <p:cNvCxnSpPr/>
              <p:nvPr/>
            </p:nvCxnSpPr>
            <p:spPr>
              <a:xfrm>
                <a:off x="0" y="800100"/>
                <a:ext cx="2476500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Полилиния 41"/>
              <p:cNvSpPr/>
              <p:nvPr/>
            </p:nvSpPr>
            <p:spPr>
              <a:xfrm>
                <a:off x="121920" y="312420"/>
                <a:ext cx="434340" cy="478155"/>
              </a:xfrm>
              <a:custGeom>
                <a:avLst/>
                <a:gdLst>
                  <a:gd name="connsiteX0" fmla="*/ 0 w 563880"/>
                  <a:gd name="connsiteY0" fmla="*/ 600648 h 600648"/>
                  <a:gd name="connsiteX1" fmla="*/ 175260 w 563880"/>
                  <a:gd name="connsiteY1" fmla="*/ 6288 h 600648"/>
                  <a:gd name="connsiteX2" fmla="*/ 335280 w 563880"/>
                  <a:gd name="connsiteY2" fmla="*/ 303468 h 600648"/>
                  <a:gd name="connsiteX3" fmla="*/ 419100 w 563880"/>
                  <a:gd name="connsiteY3" fmla="*/ 547308 h 600648"/>
                  <a:gd name="connsiteX4" fmla="*/ 563880 w 563880"/>
                  <a:gd name="connsiteY4" fmla="*/ 600648 h 600648"/>
                  <a:gd name="connsiteX5" fmla="*/ 563880 w 563880"/>
                  <a:gd name="connsiteY5" fmla="*/ 600648 h 6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880" h="600648">
                    <a:moveTo>
                      <a:pt x="0" y="600648"/>
                    </a:moveTo>
                    <a:cubicBezTo>
                      <a:pt x="59690" y="328233"/>
                      <a:pt x="119380" y="55818"/>
                      <a:pt x="175260" y="6288"/>
                    </a:cubicBezTo>
                    <a:cubicBezTo>
                      <a:pt x="231140" y="-43242"/>
                      <a:pt x="294640" y="213298"/>
                      <a:pt x="335280" y="303468"/>
                    </a:cubicBezTo>
                    <a:cubicBezTo>
                      <a:pt x="375920" y="393638"/>
                      <a:pt x="381000" y="497778"/>
                      <a:pt x="419100" y="547308"/>
                    </a:cubicBezTo>
                    <a:cubicBezTo>
                      <a:pt x="457200" y="596838"/>
                      <a:pt x="563880" y="600648"/>
                      <a:pt x="563880" y="600648"/>
                    </a:cubicBezTo>
                    <a:lnTo>
                      <a:pt x="563880" y="600648"/>
                    </a:lnTo>
                  </a:path>
                </a:pathLst>
              </a:custGeom>
              <a:noFill/>
              <a:ln w="222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1485900" y="297180"/>
                <a:ext cx="411480" cy="501015"/>
              </a:xfrm>
              <a:custGeom>
                <a:avLst/>
                <a:gdLst>
                  <a:gd name="connsiteX0" fmla="*/ 0 w 563880"/>
                  <a:gd name="connsiteY0" fmla="*/ 600648 h 600648"/>
                  <a:gd name="connsiteX1" fmla="*/ 175260 w 563880"/>
                  <a:gd name="connsiteY1" fmla="*/ 6288 h 600648"/>
                  <a:gd name="connsiteX2" fmla="*/ 335280 w 563880"/>
                  <a:gd name="connsiteY2" fmla="*/ 303468 h 600648"/>
                  <a:gd name="connsiteX3" fmla="*/ 419100 w 563880"/>
                  <a:gd name="connsiteY3" fmla="*/ 547308 h 600648"/>
                  <a:gd name="connsiteX4" fmla="*/ 563880 w 563880"/>
                  <a:gd name="connsiteY4" fmla="*/ 600648 h 600648"/>
                  <a:gd name="connsiteX5" fmla="*/ 563880 w 563880"/>
                  <a:gd name="connsiteY5" fmla="*/ 600648 h 6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880" h="600648">
                    <a:moveTo>
                      <a:pt x="0" y="600648"/>
                    </a:moveTo>
                    <a:cubicBezTo>
                      <a:pt x="59690" y="328233"/>
                      <a:pt x="119380" y="55818"/>
                      <a:pt x="175260" y="6288"/>
                    </a:cubicBezTo>
                    <a:cubicBezTo>
                      <a:pt x="231140" y="-43242"/>
                      <a:pt x="294640" y="213298"/>
                      <a:pt x="335280" y="303468"/>
                    </a:cubicBezTo>
                    <a:cubicBezTo>
                      <a:pt x="375920" y="393638"/>
                      <a:pt x="381000" y="497778"/>
                      <a:pt x="419100" y="547308"/>
                    </a:cubicBezTo>
                    <a:cubicBezTo>
                      <a:pt x="457200" y="596838"/>
                      <a:pt x="563880" y="600648"/>
                      <a:pt x="563880" y="600648"/>
                    </a:cubicBezTo>
                    <a:lnTo>
                      <a:pt x="563880" y="600648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99060" y="0"/>
                <a:ext cx="495300" cy="805815"/>
              </a:xfrm>
              <a:custGeom>
                <a:avLst/>
                <a:gdLst>
                  <a:gd name="connsiteX0" fmla="*/ 0 w 563880"/>
                  <a:gd name="connsiteY0" fmla="*/ 600648 h 600648"/>
                  <a:gd name="connsiteX1" fmla="*/ 175260 w 563880"/>
                  <a:gd name="connsiteY1" fmla="*/ 6288 h 600648"/>
                  <a:gd name="connsiteX2" fmla="*/ 335280 w 563880"/>
                  <a:gd name="connsiteY2" fmla="*/ 303468 h 600648"/>
                  <a:gd name="connsiteX3" fmla="*/ 419100 w 563880"/>
                  <a:gd name="connsiteY3" fmla="*/ 547308 h 600648"/>
                  <a:gd name="connsiteX4" fmla="*/ 563880 w 563880"/>
                  <a:gd name="connsiteY4" fmla="*/ 600648 h 600648"/>
                  <a:gd name="connsiteX5" fmla="*/ 563880 w 563880"/>
                  <a:gd name="connsiteY5" fmla="*/ 600648 h 6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880" h="600648">
                    <a:moveTo>
                      <a:pt x="0" y="600648"/>
                    </a:moveTo>
                    <a:cubicBezTo>
                      <a:pt x="59690" y="328233"/>
                      <a:pt x="119380" y="55818"/>
                      <a:pt x="175260" y="6288"/>
                    </a:cubicBezTo>
                    <a:cubicBezTo>
                      <a:pt x="231140" y="-43242"/>
                      <a:pt x="294640" y="213298"/>
                      <a:pt x="335280" y="303468"/>
                    </a:cubicBezTo>
                    <a:cubicBezTo>
                      <a:pt x="375920" y="393638"/>
                      <a:pt x="381000" y="497778"/>
                      <a:pt x="419100" y="547308"/>
                    </a:cubicBezTo>
                    <a:cubicBezTo>
                      <a:pt x="457200" y="596838"/>
                      <a:pt x="563880" y="600648"/>
                      <a:pt x="563880" y="600648"/>
                    </a:cubicBezTo>
                    <a:lnTo>
                      <a:pt x="563880" y="600648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1463040" y="0"/>
                <a:ext cx="495300" cy="805815"/>
              </a:xfrm>
              <a:custGeom>
                <a:avLst/>
                <a:gdLst>
                  <a:gd name="connsiteX0" fmla="*/ 0 w 563880"/>
                  <a:gd name="connsiteY0" fmla="*/ 600648 h 600648"/>
                  <a:gd name="connsiteX1" fmla="*/ 175260 w 563880"/>
                  <a:gd name="connsiteY1" fmla="*/ 6288 h 600648"/>
                  <a:gd name="connsiteX2" fmla="*/ 335280 w 563880"/>
                  <a:gd name="connsiteY2" fmla="*/ 303468 h 600648"/>
                  <a:gd name="connsiteX3" fmla="*/ 419100 w 563880"/>
                  <a:gd name="connsiteY3" fmla="*/ 547308 h 600648"/>
                  <a:gd name="connsiteX4" fmla="*/ 563880 w 563880"/>
                  <a:gd name="connsiteY4" fmla="*/ 600648 h 600648"/>
                  <a:gd name="connsiteX5" fmla="*/ 563880 w 563880"/>
                  <a:gd name="connsiteY5" fmla="*/ 600648 h 6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880" h="600648">
                    <a:moveTo>
                      <a:pt x="0" y="600648"/>
                    </a:moveTo>
                    <a:cubicBezTo>
                      <a:pt x="59690" y="328233"/>
                      <a:pt x="119380" y="55818"/>
                      <a:pt x="175260" y="6288"/>
                    </a:cubicBezTo>
                    <a:cubicBezTo>
                      <a:pt x="231140" y="-43242"/>
                      <a:pt x="294640" y="213298"/>
                      <a:pt x="335280" y="303468"/>
                    </a:cubicBezTo>
                    <a:cubicBezTo>
                      <a:pt x="375920" y="393638"/>
                      <a:pt x="381000" y="497778"/>
                      <a:pt x="419100" y="547308"/>
                    </a:cubicBezTo>
                    <a:cubicBezTo>
                      <a:pt x="457200" y="596838"/>
                      <a:pt x="563880" y="600648"/>
                      <a:pt x="563880" y="600648"/>
                    </a:cubicBezTo>
                    <a:lnTo>
                      <a:pt x="563880" y="600648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6" name="Надпись 2"/>
            <p:cNvSpPr txBox="1">
              <a:spLocks noChangeArrowheads="1"/>
            </p:cNvSpPr>
            <p:nvPr/>
          </p:nvSpPr>
          <p:spPr bwMode="auto">
            <a:xfrm>
              <a:off x="2278380" y="845820"/>
              <a:ext cx="7086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Надпись 2"/>
            <p:cNvSpPr txBox="1">
              <a:spLocks noChangeArrowheads="1"/>
            </p:cNvSpPr>
            <p:nvPr/>
          </p:nvSpPr>
          <p:spPr bwMode="auto">
            <a:xfrm>
              <a:off x="7620" y="883920"/>
              <a:ext cx="7086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input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358140" y="15240"/>
              <a:ext cx="7086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Надпись 2"/>
            <p:cNvSpPr txBox="1">
              <a:spLocks noChangeArrowheads="1"/>
            </p:cNvSpPr>
            <p:nvPr/>
          </p:nvSpPr>
          <p:spPr bwMode="auto">
            <a:xfrm>
              <a:off x="1752600" y="0"/>
              <a:ext cx="7086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Надпись 2"/>
            <p:cNvSpPr txBox="1">
              <a:spLocks noChangeArrowheads="1"/>
            </p:cNvSpPr>
            <p:nvPr/>
          </p:nvSpPr>
          <p:spPr bwMode="auto">
            <a:xfrm>
              <a:off x="1363980" y="861060"/>
              <a:ext cx="7086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output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7813" y="1155405"/>
            <a:ext cx="2340060" cy="948138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8232281" y="1945587"/>
            <a:ext cx="630988" cy="96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8226980" y="3233394"/>
            <a:ext cx="576463" cy="6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8353689" y="3520137"/>
            <a:ext cx="509580" cy="312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8078242" y="1523722"/>
            <a:ext cx="706414" cy="78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89720" y="6356350"/>
            <a:ext cx="27432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639616" y="908428"/>
            <a:ext cx="7420780" cy="4877404"/>
            <a:chOff x="1115616" y="1051473"/>
            <a:chExt cx="7420780" cy="4877404"/>
          </a:xfrm>
        </p:grpSpPr>
        <p:sp>
          <p:nvSpPr>
            <p:cNvPr id="104" name="Shape 164"/>
            <p:cNvSpPr/>
            <p:nvPr/>
          </p:nvSpPr>
          <p:spPr>
            <a:xfrm>
              <a:off x="1691680" y="1051473"/>
              <a:ext cx="6844716" cy="2154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defRPr sz="1800">
                  <a:uFillTx/>
                </a:defRPr>
              </a:pPr>
              <a:endParaRPr lang="en-US" sz="1400" cap="all" dirty="0">
                <a:solidFill>
                  <a:schemeClr val="bg1"/>
                </a:solidFill>
                <a:uFill>
                  <a:solidFill/>
                </a:uFill>
                <a:latin typeface="Arial"/>
                <a:ea typeface="Proxima Nova Extra Condensed Bold Italic"/>
                <a:cs typeface="Arial"/>
                <a:sym typeface="Proxima Nova Extra Condensed Bold Italic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616" y="1340768"/>
              <a:ext cx="7274920" cy="4588109"/>
            </a:xfrm>
            <a:prstGeom prst="rect">
              <a:avLst/>
            </a:prstGeom>
          </p:spPr>
        </p:pic>
        <p:sp>
          <p:nvSpPr>
            <p:cNvPr id="18" name="Скругленный прямоугольник 17"/>
            <p:cNvSpPr/>
            <p:nvPr/>
          </p:nvSpPr>
          <p:spPr>
            <a:xfrm>
              <a:off x="5004048" y="2060849"/>
              <a:ext cx="3386488" cy="2045840"/>
            </a:xfrm>
            <a:prstGeom prst="roundRect">
              <a:avLst>
                <a:gd name="adj" fmla="val 10907"/>
              </a:avLst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148064" y="2095733"/>
              <a:ext cx="1082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ym typeface="Symbol" panose="05050102010706020507" pitchFamily="18" charset="2"/>
                </a:rPr>
                <a:t></a:t>
              </a:r>
              <a:r>
                <a:rPr lang="en-US" sz="2400" b="1" dirty="0">
                  <a:sym typeface="Symbol" panose="05050102010706020507" pitchFamily="18" charset="2"/>
                </a:rPr>
                <a:t>=0.5</a:t>
              </a:r>
              <a:endParaRPr lang="ru-RU" sz="2400" b="1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4360168" y="2379360"/>
              <a:ext cx="7200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>
              <a:off x="3995936" y="1556792"/>
              <a:ext cx="1382687" cy="432048"/>
              <a:chOff x="382733" y="2118108"/>
              <a:chExt cx="1294199" cy="340797"/>
            </a:xfrm>
            <a:solidFill>
              <a:schemeClr val="bg1"/>
            </a:solidFill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733" y="2118108"/>
                <a:ext cx="315583" cy="328480"/>
              </a:xfrm>
              <a:prstGeom prst="rect">
                <a:avLst/>
              </a:prstGeom>
              <a:grpFill/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281" y="2132856"/>
                <a:ext cx="1000651" cy="32604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6" name="Прямоугольник 25"/>
          <p:cNvSpPr/>
          <p:nvPr/>
        </p:nvSpPr>
        <p:spPr>
          <a:xfrm>
            <a:off x="2611753" y="5708104"/>
            <a:ext cx="5089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solidFill>
                  <a:srgbClr val="C00000"/>
                </a:solidFill>
                <a:latin typeface="Aharoni" pitchFamily="2" charset="-79"/>
              </a:rPr>
              <a:t> </a:t>
            </a:r>
            <a:r>
              <a:rPr lang="en-US" altLang="ru-RU" sz="2000" b="1" dirty="0">
                <a:solidFill>
                  <a:srgbClr val="C00000"/>
                </a:solidFill>
                <a:latin typeface="Aharoni" pitchFamily="2" charset="-79"/>
              </a:rPr>
              <a:t>(impedance matching condition): </a:t>
            </a:r>
            <a:r>
              <a:rPr lang="ru-RU" sz="2000" b="1" dirty="0">
                <a:sym typeface="Symbol" panose="05050102010706020507" pitchFamily="18" charset="2"/>
              </a:rPr>
              <a:t></a:t>
            </a:r>
            <a:r>
              <a:rPr lang="en-US" sz="2000" b="1" dirty="0">
                <a:sym typeface="Symbol" panose="05050102010706020507" pitchFamily="18" charset="2"/>
              </a:rPr>
              <a:t>=0.5</a:t>
            </a:r>
            <a:endParaRPr lang="ru-RU" sz="2000" b="1" dirty="0"/>
          </a:p>
          <a:p>
            <a:endParaRPr lang="en-CA" sz="20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6600056" y="2527534"/>
            <a:ext cx="3281888" cy="1333514"/>
            <a:chOff x="2802280" y="2708920"/>
            <a:chExt cx="3281888" cy="133351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802280" y="2708920"/>
              <a:ext cx="3281888" cy="1268505"/>
            </a:xfrm>
            <a:prstGeom prst="roundRect">
              <a:avLst>
                <a:gd name="adj" fmla="val 10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3288030" y="2852936"/>
              <a:ext cx="2567940" cy="1189498"/>
              <a:chOff x="3288030" y="2846244"/>
              <a:chExt cx="2567940" cy="1189498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3288030" y="2860342"/>
                <a:ext cx="2567940" cy="1175400"/>
                <a:chOff x="0" y="38100"/>
                <a:chExt cx="2567940" cy="1175838"/>
              </a:xfrm>
            </p:grpSpPr>
            <p:sp>
              <p:nvSpPr>
                <p:cNvPr id="40" name="Надпись 90"/>
                <p:cNvSpPr txBox="1"/>
                <p:nvPr/>
              </p:nvSpPr>
              <p:spPr>
                <a:xfrm>
                  <a:off x="114300" y="778328"/>
                  <a:ext cx="2453640" cy="43561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200" b="1"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200" b="1" baseline="-250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200" b="1" baseline="-25000">
                      <a:solidFill>
                        <a:srgbClr val="660066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                           </a:t>
                  </a:r>
                  <a:r>
                    <a:rPr lang="ru-RU" sz="1200" b="1"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100" b="1" baseline="-250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1200" b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1" name="Группа 40"/>
                <p:cNvGrpSpPr/>
                <p:nvPr/>
              </p:nvGrpSpPr>
              <p:grpSpPr>
                <a:xfrm>
                  <a:off x="0" y="38100"/>
                  <a:ext cx="2427061" cy="785586"/>
                  <a:chOff x="0" y="38100"/>
                  <a:chExt cx="2427061" cy="785586"/>
                </a:xfrm>
              </p:grpSpPr>
              <p:sp>
                <p:nvSpPr>
                  <p:cNvPr id="42" name="Надпись 75"/>
                  <p:cNvSpPr txBox="1"/>
                  <p:nvPr/>
                </p:nvSpPr>
                <p:spPr>
                  <a:xfrm>
                    <a:off x="1845128" y="59858"/>
                    <a:ext cx="478790" cy="43561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400" b="1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</a:t>
                    </a:r>
                    <a:r>
                      <a:rPr lang="en-US" sz="1400" b="1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400" b="1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Надпись 76"/>
                  <p:cNvSpPr txBox="1"/>
                  <p:nvPr/>
                </p:nvSpPr>
                <p:spPr>
                  <a:xfrm>
                    <a:off x="130628" y="38100"/>
                    <a:ext cx="478790" cy="43561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100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</a:t>
                    </a:r>
                    <a:r>
                      <a:rPr lang="en-US" sz="1100" b="1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1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217714" y="315686"/>
                    <a:ext cx="1982843" cy="508000"/>
                    <a:chOff x="-40" y="0"/>
                    <a:chExt cx="1626921" cy="445077"/>
                  </a:xfrm>
                </p:grpSpPr>
                <p:sp>
                  <p:nvSpPr>
                    <p:cNvPr id="55" name="Полилиния 54"/>
                    <p:cNvSpPr/>
                    <p:nvPr/>
                  </p:nvSpPr>
                  <p:spPr>
                    <a:xfrm>
                      <a:off x="-40" y="6925"/>
                      <a:ext cx="77506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" name="Полилиния 55"/>
                    <p:cNvSpPr/>
                    <p:nvPr/>
                  </p:nvSpPr>
                  <p:spPr>
                    <a:xfrm>
                      <a:off x="214745" y="6927"/>
                      <a:ext cx="83670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C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" name="Полилиния 56"/>
                    <p:cNvSpPr/>
                    <p:nvPr/>
                  </p:nvSpPr>
                  <p:spPr>
                    <a:xfrm>
                      <a:off x="429491" y="6927"/>
                      <a:ext cx="97725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Полилиния 57"/>
                    <p:cNvSpPr/>
                    <p:nvPr/>
                  </p:nvSpPr>
                  <p:spPr>
                    <a:xfrm>
                      <a:off x="651163" y="6927"/>
                      <a:ext cx="93033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2FBD0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" name="Полилиния 58"/>
                    <p:cNvSpPr/>
                    <p:nvPr/>
                  </p:nvSpPr>
                  <p:spPr>
                    <a:xfrm>
                      <a:off x="886691" y="6927"/>
                      <a:ext cx="79967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01BA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" name="Полилиния 59"/>
                    <p:cNvSpPr/>
                    <p:nvPr/>
                  </p:nvSpPr>
                  <p:spPr>
                    <a:xfrm>
                      <a:off x="1108363" y="6927"/>
                      <a:ext cx="88733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2A02B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" name="Полилиния 60"/>
                    <p:cNvSpPr/>
                    <p:nvPr/>
                  </p:nvSpPr>
                  <p:spPr>
                    <a:xfrm>
                      <a:off x="1323109" y="0"/>
                      <a:ext cx="88349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FF33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" name="Полилиния 61"/>
                    <p:cNvSpPr/>
                    <p:nvPr/>
                  </p:nvSpPr>
                  <p:spPr>
                    <a:xfrm>
                      <a:off x="1544781" y="6927"/>
                      <a:ext cx="82100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CC00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45" name="Прямая со стрелкой 44"/>
                  <p:cNvCxnSpPr/>
                  <p:nvPr/>
                </p:nvCxnSpPr>
                <p:spPr>
                  <a:xfrm>
                    <a:off x="122708" y="475016"/>
                    <a:ext cx="126000" cy="0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headEnd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Полилиния 45"/>
                  <p:cNvSpPr/>
                  <p:nvPr/>
                </p:nvSpPr>
                <p:spPr>
                  <a:xfrm>
                    <a:off x="272143" y="527957"/>
                    <a:ext cx="1939925" cy="28892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  <a:gd name="connsiteX0" fmla="*/ 0 w 124643"/>
                      <a:gd name="connsiteY0" fmla="*/ 540025 h 570144"/>
                      <a:gd name="connsiteX1" fmla="*/ 19685 w 124643"/>
                      <a:gd name="connsiteY1" fmla="*/ 406408 h 570144"/>
                      <a:gd name="connsiteX2" fmla="*/ 38041 w 124643"/>
                      <a:gd name="connsiteY2" fmla="*/ 44752 h 570144"/>
                      <a:gd name="connsiteX3" fmla="*/ 62461 w 124643"/>
                      <a:gd name="connsiteY3" fmla="*/ 46723 h 570144"/>
                      <a:gd name="connsiteX4" fmla="*/ 82893 w 124643"/>
                      <a:gd name="connsiteY4" fmla="*/ 416857 h 570144"/>
                      <a:gd name="connsiteX5" fmla="*/ 124643 w 124643"/>
                      <a:gd name="connsiteY5" fmla="*/ 570144 h 570144"/>
                      <a:gd name="connsiteX0" fmla="*/ 0 w 102336"/>
                      <a:gd name="connsiteY0" fmla="*/ 540025 h 570144"/>
                      <a:gd name="connsiteX1" fmla="*/ 19685 w 102336"/>
                      <a:gd name="connsiteY1" fmla="*/ 406408 h 570144"/>
                      <a:gd name="connsiteX2" fmla="*/ 38041 w 102336"/>
                      <a:gd name="connsiteY2" fmla="*/ 44752 h 570144"/>
                      <a:gd name="connsiteX3" fmla="*/ 62461 w 102336"/>
                      <a:gd name="connsiteY3" fmla="*/ 46723 h 570144"/>
                      <a:gd name="connsiteX4" fmla="*/ 82893 w 102336"/>
                      <a:gd name="connsiteY4" fmla="*/ 416857 h 570144"/>
                      <a:gd name="connsiteX5" fmla="*/ 102336 w 102336"/>
                      <a:gd name="connsiteY5" fmla="*/ 570144 h 570144"/>
                      <a:gd name="connsiteX0" fmla="*/ 0 w 102345"/>
                      <a:gd name="connsiteY0" fmla="*/ 540025 h 570144"/>
                      <a:gd name="connsiteX1" fmla="*/ 19685 w 102345"/>
                      <a:gd name="connsiteY1" fmla="*/ 406408 h 570144"/>
                      <a:gd name="connsiteX2" fmla="*/ 38041 w 102345"/>
                      <a:gd name="connsiteY2" fmla="*/ 44752 h 570144"/>
                      <a:gd name="connsiteX3" fmla="*/ 62461 w 102345"/>
                      <a:gd name="connsiteY3" fmla="*/ 46723 h 570144"/>
                      <a:gd name="connsiteX4" fmla="*/ 82893 w 102345"/>
                      <a:gd name="connsiteY4" fmla="*/ 416857 h 570144"/>
                      <a:gd name="connsiteX5" fmla="*/ 102336 w 102345"/>
                      <a:gd name="connsiteY5" fmla="*/ 570144 h 570144"/>
                      <a:gd name="connsiteX0" fmla="*/ 0 w 96266"/>
                      <a:gd name="connsiteY0" fmla="*/ 540025 h 570144"/>
                      <a:gd name="connsiteX1" fmla="*/ 19685 w 96266"/>
                      <a:gd name="connsiteY1" fmla="*/ 406408 h 570144"/>
                      <a:gd name="connsiteX2" fmla="*/ 38041 w 96266"/>
                      <a:gd name="connsiteY2" fmla="*/ 44752 h 570144"/>
                      <a:gd name="connsiteX3" fmla="*/ 62461 w 96266"/>
                      <a:gd name="connsiteY3" fmla="*/ 46723 h 570144"/>
                      <a:gd name="connsiteX4" fmla="*/ 82893 w 96266"/>
                      <a:gd name="connsiteY4" fmla="*/ 416857 h 570144"/>
                      <a:gd name="connsiteX5" fmla="*/ 96252 w 96266"/>
                      <a:gd name="connsiteY5" fmla="*/ 570144 h 570144"/>
                      <a:gd name="connsiteX0" fmla="*/ 0 w 96280"/>
                      <a:gd name="connsiteY0" fmla="*/ 540025 h 540025"/>
                      <a:gd name="connsiteX1" fmla="*/ 19685 w 96280"/>
                      <a:gd name="connsiteY1" fmla="*/ 406408 h 540025"/>
                      <a:gd name="connsiteX2" fmla="*/ 38041 w 96280"/>
                      <a:gd name="connsiteY2" fmla="*/ 44752 h 540025"/>
                      <a:gd name="connsiteX3" fmla="*/ 62461 w 96280"/>
                      <a:gd name="connsiteY3" fmla="*/ 46723 h 540025"/>
                      <a:gd name="connsiteX4" fmla="*/ 82893 w 96280"/>
                      <a:gd name="connsiteY4" fmla="*/ 416857 h 540025"/>
                      <a:gd name="connsiteX5" fmla="*/ 96266 w 96280"/>
                      <a:gd name="connsiteY5" fmla="*/ 540023 h 540025"/>
                      <a:gd name="connsiteX0" fmla="*/ 0 w 95561"/>
                      <a:gd name="connsiteY0" fmla="*/ 556849 h 556850"/>
                      <a:gd name="connsiteX1" fmla="*/ 18966 w 95561"/>
                      <a:gd name="connsiteY1" fmla="*/ 406408 h 556850"/>
                      <a:gd name="connsiteX2" fmla="*/ 37322 w 95561"/>
                      <a:gd name="connsiteY2" fmla="*/ 44752 h 556850"/>
                      <a:gd name="connsiteX3" fmla="*/ 61742 w 95561"/>
                      <a:gd name="connsiteY3" fmla="*/ 46723 h 556850"/>
                      <a:gd name="connsiteX4" fmla="*/ 82174 w 95561"/>
                      <a:gd name="connsiteY4" fmla="*/ 416857 h 556850"/>
                      <a:gd name="connsiteX5" fmla="*/ 95547 w 95561"/>
                      <a:gd name="connsiteY5" fmla="*/ 540023 h 556850"/>
                      <a:gd name="connsiteX0" fmla="*/ 3716 w 99277"/>
                      <a:gd name="connsiteY0" fmla="*/ 556849 h 557618"/>
                      <a:gd name="connsiteX1" fmla="*/ 22682 w 99277"/>
                      <a:gd name="connsiteY1" fmla="*/ 406408 h 557618"/>
                      <a:gd name="connsiteX2" fmla="*/ 41038 w 99277"/>
                      <a:gd name="connsiteY2" fmla="*/ 44752 h 557618"/>
                      <a:gd name="connsiteX3" fmla="*/ 65458 w 99277"/>
                      <a:gd name="connsiteY3" fmla="*/ 46723 h 557618"/>
                      <a:gd name="connsiteX4" fmla="*/ 85890 w 99277"/>
                      <a:gd name="connsiteY4" fmla="*/ 416857 h 557618"/>
                      <a:gd name="connsiteX5" fmla="*/ 99263 w 99277"/>
                      <a:gd name="connsiteY5" fmla="*/ 540023 h 557618"/>
                      <a:gd name="connsiteX0" fmla="*/ 0 w 76595"/>
                      <a:gd name="connsiteY0" fmla="*/ 406408 h 540023"/>
                      <a:gd name="connsiteX1" fmla="*/ 18356 w 76595"/>
                      <a:gd name="connsiteY1" fmla="*/ 44752 h 540023"/>
                      <a:gd name="connsiteX2" fmla="*/ 42776 w 76595"/>
                      <a:gd name="connsiteY2" fmla="*/ 46723 h 540023"/>
                      <a:gd name="connsiteX3" fmla="*/ 63208 w 76595"/>
                      <a:gd name="connsiteY3" fmla="*/ 416857 h 540023"/>
                      <a:gd name="connsiteX4" fmla="*/ 76581 w 76595"/>
                      <a:gd name="connsiteY4" fmla="*/ 540023 h 540023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48748 h 548748"/>
                      <a:gd name="connsiteX1" fmla="*/ 28476 w 86715"/>
                      <a:gd name="connsiteY1" fmla="*/ 53477 h 548748"/>
                      <a:gd name="connsiteX2" fmla="*/ 52896 w 86715"/>
                      <a:gd name="connsiteY2" fmla="*/ 55448 h 548748"/>
                      <a:gd name="connsiteX3" fmla="*/ 73328 w 86715"/>
                      <a:gd name="connsiteY3" fmla="*/ 425582 h 548748"/>
                      <a:gd name="connsiteX4" fmla="*/ 86701 w 86715"/>
                      <a:gd name="connsiteY4" fmla="*/ 548748 h 548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715" h="548748">
                        <a:moveTo>
                          <a:pt x="0" y="548748"/>
                        </a:moveTo>
                        <a:cubicBezTo>
                          <a:pt x="11171" y="413286"/>
                          <a:pt x="19660" y="135694"/>
                          <a:pt x="28476" y="53477"/>
                        </a:cubicBezTo>
                        <a:cubicBezTo>
                          <a:pt x="37292" y="-28740"/>
                          <a:pt x="45421" y="-6569"/>
                          <a:pt x="52896" y="55448"/>
                        </a:cubicBezTo>
                        <a:cubicBezTo>
                          <a:pt x="60371" y="117465"/>
                          <a:pt x="67694" y="343365"/>
                          <a:pt x="73328" y="425582"/>
                        </a:cubicBezTo>
                        <a:cubicBezTo>
                          <a:pt x="78962" y="507799"/>
                          <a:pt x="87106" y="545828"/>
                          <a:pt x="86701" y="548748"/>
                        </a:cubicBezTo>
                      </a:path>
                    </a:pathLst>
                  </a:custGeom>
                  <a:solidFill>
                    <a:srgbClr val="FFFF00">
                      <a:alpha val="21000"/>
                    </a:srgbClr>
                  </a:solidFill>
                  <a:ln w="6350">
                    <a:solidFill>
                      <a:srgbClr val="2A02B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Полилиния 46"/>
                  <p:cNvSpPr/>
                  <p:nvPr/>
                </p:nvSpPr>
                <p:spPr>
                  <a:xfrm>
                    <a:off x="0" y="323329"/>
                    <a:ext cx="52768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0000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8" name="Полилиния 47"/>
                  <p:cNvSpPr/>
                  <p:nvPr/>
                </p:nvSpPr>
                <p:spPr>
                  <a:xfrm>
                    <a:off x="261257" y="321133"/>
                    <a:ext cx="549728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9900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Полилиния 48"/>
                  <p:cNvSpPr/>
                  <p:nvPr/>
                </p:nvSpPr>
                <p:spPr>
                  <a:xfrm>
                    <a:off x="527957" y="321133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FF0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Полилиния 49"/>
                  <p:cNvSpPr/>
                  <p:nvPr/>
                </p:nvSpPr>
                <p:spPr>
                  <a:xfrm>
                    <a:off x="794657" y="321128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5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 50"/>
                  <p:cNvSpPr/>
                  <p:nvPr/>
                </p:nvSpPr>
                <p:spPr>
                  <a:xfrm>
                    <a:off x="1072243" y="321131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F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 51"/>
                  <p:cNvSpPr/>
                  <p:nvPr/>
                </p:nvSpPr>
                <p:spPr>
                  <a:xfrm>
                    <a:off x="1344386" y="321131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206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Полилиния 52"/>
                  <p:cNvSpPr/>
                  <p:nvPr/>
                </p:nvSpPr>
                <p:spPr>
                  <a:xfrm>
                    <a:off x="1605643" y="315688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33CC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Полилиния 53"/>
                  <p:cNvSpPr/>
                  <p:nvPr/>
                </p:nvSpPr>
                <p:spPr>
                  <a:xfrm>
                    <a:off x="1877786" y="315688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0066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558633" y="3298838"/>
                <a:ext cx="126000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5163104" y="3167393"/>
                <a:ext cx="266065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>
                <a:off x="4174415" y="3307249"/>
                <a:ext cx="144000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>
                <a:off x="3886555" y="3300166"/>
                <a:ext cx="144000" cy="559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Надпись 76"/>
              <p:cNvSpPr txBox="1"/>
              <p:nvPr/>
            </p:nvSpPr>
            <p:spPr>
              <a:xfrm>
                <a:off x="3950443" y="2846244"/>
                <a:ext cx="478790" cy="43544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solidFill>
                      <a:srgbClr val="660066"/>
                    </a:solidFill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</a:t>
                </a:r>
                <a:r>
                  <a:rPr lang="en-US" sz="1600" b="1" dirty="0">
                    <a:solidFill>
                      <a:srgbClr val="660066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019373" y="2930387"/>
                <a:ext cx="0" cy="37389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4182659" y="2928668"/>
                <a:ext cx="0" cy="37389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436096" y="2980623"/>
                <a:ext cx="0" cy="180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5169836" y="2968488"/>
                <a:ext cx="0" cy="180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Прямая со стрелкой 2"/>
          <p:cNvCxnSpPr/>
          <p:nvPr/>
        </p:nvCxnSpPr>
        <p:spPr>
          <a:xfrm flipV="1">
            <a:off x="6672064" y="4162148"/>
            <a:ext cx="1310888" cy="1623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Левая фигурная скобка 7"/>
          <p:cNvSpPr/>
          <p:nvPr/>
        </p:nvSpPr>
        <p:spPr>
          <a:xfrm rot="16200000">
            <a:off x="8091953" y="2584804"/>
            <a:ext cx="360412" cy="21920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56240" y="3707740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  <a:cs typeface="Arial" pitchFamily="34" charset="0"/>
                <a:sym typeface="Symbol" panose="05050102010706020507" pitchFamily="18" charset="2"/>
              </a:rPr>
              <a:t>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736" y="78141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4" name="Rectangle 30"/>
          <p:cNvSpPr/>
          <p:nvPr/>
        </p:nvSpPr>
        <p:spPr>
          <a:xfrm>
            <a:off x="1295401" y="281933"/>
            <a:ext cx="9841606" cy="78483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11632" y="467082"/>
            <a:ext cx="9376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Optimal coupling of ring cavity with optical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 (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matching):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09650" y="1946755"/>
            <a:ext cx="1744390" cy="3578469"/>
            <a:chOff x="3909650" y="1946755"/>
            <a:chExt cx="1744390" cy="357846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931920" y="1946755"/>
              <a:ext cx="1588016" cy="357846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09650" y="2243688"/>
              <a:ext cx="174439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Time window</a:t>
              </a:r>
            </a:p>
            <a:p>
              <a:r>
                <a:rPr lang="en-US" sz="1400" b="1" dirty="0" smtClean="0"/>
                <a:t>for manipulation with field trapped in a system of high Q </a:t>
              </a:r>
              <a:r>
                <a:rPr lang="en-US" sz="1400" b="1" dirty="0" err="1" smtClean="0"/>
                <a:t>miniresonators</a:t>
              </a:r>
              <a:r>
                <a:rPr lang="en-US" sz="1400" b="1" dirty="0" smtClean="0"/>
                <a:t> </a:t>
              </a:r>
              <a:endParaRPr lang="ru-RU" sz="1400" b="1" dirty="0"/>
            </a:p>
          </p:txBody>
        </p:sp>
      </p:grpSp>
      <p:sp>
        <p:nvSpPr>
          <p:cNvPr id="147" name="Прямоугольник 146"/>
          <p:cNvSpPr/>
          <p:nvPr/>
        </p:nvSpPr>
        <p:spPr>
          <a:xfrm>
            <a:off x="2228852" y="6046940"/>
            <a:ext cx="4908032" cy="40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 quantum memory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0"/>
          <p:cNvSpPr/>
          <p:nvPr/>
        </p:nvSpPr>
        <p:spPr>
          <a:xfrm>
            <a:off x="2501900" y="900599"/>
            <a:ext cx="7467600" cy="55399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354786" y="1780916"/>
            <a:ext cx="4800035" cy="2456762"/>
            <a:chOff x="1331072" y="1268761"/>
            <a:chExt cx="6991400" cy="417646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31072" y="1268761"/>
              <a:ext cx="6991400" cy="4176463"/>
              <a:chOff x="1694966" y="1052736"/>
              <a:chExt cx="5324872" cy="295139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4966" y="1052736"/>
                <a:ext cx="5324872" cy="2951395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2295941" y="2655777"/>
                <a:ext cx="340377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1</a:t>
                </a: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203079" y="2659968"/>
                <a:ext cx="340377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82380" y="2659968"/>
                <a:ext cx="454684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n-1</a:t>
                </a:r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965648" y="2667962"/>
                <a:ext cx="344612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n</a:t>
                </a:r>
                <a:endParaRPr lang="ru-RU" dirty="0"/>
              </a:p>
            </p:txBody>
          </p:sp>
        </p:grpSp>
        <p:sp>
          <p:nvSpPr>
            <p:cNvPr id="7" name="Двойная стрелка вверх/вниз 6"/>
            <p:cNvSpPr/>
            <p:nvPr/>
          </p:nvSpPr>
          <p:spPr>
            <a:xfrm>
              <a:off x="2224312" y="4033640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войная стрелка вверх/вниз 11"/>
            <p:cNvSpPr/>
            <p:nvPr/>
          </p:nvSpPr>
          <p:spPr>
            <a:xfrm>
              <a:off x="3434160" y="4019352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Двойная стрелка вверх/вниз 12"/>
            <p:cNvSpPr/>
            <p:nvPr/>
          </p:nvSpPr>
          <p:spPr>
            <a:xfrm>
              <a:off x="5839568" y="4019920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войная стрелка вверх/вниз 15"/>
            <p:cNvSpPr/>
            <p:nvPr/>
          </p:nvSpPr>
          <p:spPr>
            <a:xfrm>
              <a:off x="7063704" y="4048496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403648" y="3717033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1707104" y="3976488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2663220" y="3745608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2966676" y="4005064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5082348" y="3744567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385804" y="4004023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6305916" y="3717033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6609372" y="3976488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816165" y="1474728"/>
            <a:ext cx="6049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S. </a:t>
            </a:r>
            <a:r>
              <a:rPr lang="en-US" sz="1400" b="1" dirty="0" err="1"/>
              <a:t>Moiseev</a:t>
            </a:r>
            <a:r>
              <a:rPr lang="en-US" sz="1400" b="1" dirty="0"/>
              <a:t>, E. </a:t>
            </a:r>
            <a:r>
              <a:rPr lang="en-US" sz="1400" b="1" dirty="0" err="1"/>
              <a:t>Moiseev</a:t>
            </a:r>
            <a:r>
              <a:rPr lang="en-US" sz="1400" b="1" baseline="30000" dirty="0"/>
              <a:t>  </a:t>
            </a:r>
            <a:r>
              <a:rPr lang="en-US" sz="1400" b="1" dirty="0"/>
              <a:t>Laser Phys. Lett. 14 (2017) 015202</a:t>
            </a:r>
            <a:endParaRPr lang="en-US" sz="1400" b="1" baseline="30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682008" y="926169"/>
            <a:ext cx="4948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resonator scheme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QM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Rectangle 30"/>
          <p:cNvSpPr/>
          <p:nvPr/>
        </p:nvSpPr>
        <p:spPr>
          <a:xfrm>
            <a:off x="294968" y="181928"/>
            <a:ext cx="11706531" cy="646331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310886" y="291634"/>
            <a:ext cx="1153821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ru-RU" sz="2400" b="1" dirty="0" smtClean="0">
                <a:solidFill>
                  <a:srgbClr val="CC0099"/>
                </a:solidFill>
                <a:latin typeface="+mn-lt"/>
                <a:cs typeface="Times New Roman" pitchFamily="18" charset="0"/>
              </a:rPr>
              <a:t>Towards optical and microwave quantum memories </a:t>
            </a:r>
            <a:r>
              <a:rPr lang="ru-RU" altLang="ru-RU" sz="2400" b="1" dirty="0" smtClean="0">
                <a:solidFill>
                  <a:srgbClr val="CC0099"/>
                </a:solidFill>
                <a:cs typeface="Times New Roman" pitchFamily="18" charset="0"/>
              </a:rPr>
              <a:t>:</a:t>
            </a:r>
            <a:endParaRPr lang="ru-RU" altLang="ru-RU" sz="2400" b="1" dirty="0">
              <a:solidFill>
                <a:srgbClr val="CC0099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7349470" y="1726484"/>
            <a:ext cx="4136173" cy="2358806"/>
            <a:chOff x="977123" y="1222493"/>
            <a:chExt cx="7274920" cy="531537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977123" y="1222493"/>
              <a:ext cx="7274920" cy="4588108"/>
              <a:chOff x="977123" y="1274098"/>
              <a:chExt cx="7274920" cy="4588108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7123" y="1274098"/>
                <a:ext cx="7274920" cy="4588108"/>
              </a:xfrm>
              <a:prstGeom prst="rect">
                <a:avLst/>
              </a:prstGeom>
            </p:spPr>
          </p:pic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5004046" y="2060849"/>
                <a:ext cx="2252804" cy="2410098"/>
              </a:xfrm>
              <a:prstGeom prst="roundRect">
                <a:avLst>
                  <a:gd name="adj" fmla="val 10907"/>
                </a:avLst>
              </a:prstGeom>
              <a:solidFill>
                <a:schemeClr val="bg1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5148064" y="2095733"/>
                <a:ext cx="1082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ym typeface="Symbol" panose="05050102010706020507" pitchFamily="18" charset="2"/>
                  </a:rPr>
                  <a:t></a:t>
                </a:r>
                <a:r>
                  <a:rPr lang="en-US" sz="2400" b="1" dirty="0">
                    <a:sym typeface="Symbol" panose="05050102010706020507" pitchFamily="18" charset="2"/>
                  </a:rPr>
                  <a:t>=0.5</a:t>
                </a:r>
                <a:endParaRPr lang="ru-RU" sz="2400" b="1" dirty="0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153793" y="2595384"/>
                <a:ext cx="1237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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=0.25</a:t>
                </a:r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180508" y="3645024"/>
                <a:ext cx="1082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</a:t>
                </a:r>
                <a:r>
                  <a:rPr lang="en-US" sz="24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=0.1</a:t>
                </a:r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2" name="Прямая со стрелкой 51"/>
              <p:cNvCxnSpPr/>
              <p:nvPr/>
            </p:nvCxnSpPr>
            <p:spPr>
              <a:xfrm flipH="1">
                <a:off x="4355976" y="3933056"/>
                <a:ext cx="720000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/>
              <p:nvPr/>
            </p:nvCxnSpPr>
            <p:spPr>
              <a:xfrm flipH="1">
                <a:off x="4375408" y="2837696"/>
                <a:ext cx="720000" cy="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 flipH="1">
                <a:off x="4360168" y="2379360"/>
                <a:ext cx="720000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Группа 54"/>
              <p:cNvGrpSpPr/>
              <p:nvPr/>
            </p:nvGrpSpPr>
            <p:grpSpPr>
              <a:xfrm>
                <a:off x="3995936" y="1556792"/>
                <a:ext cx="1382687" cy="432048"/>
                <a:chOff x="382733" y="2118108"/>
                <a:chExt cx="1294199" cy="340797"/>
              </a:xfrm>
              <a:solidFill>
                <a:schemeClr val="bg1"/>
              </a:solidFill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2733" y="2118108"/>
                  <a:ext cx="315583" cy="32848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6281" y="2132856"/>
                  <a:ext cx="1000651" cy="326049"/>
                </a:xfrm>
                <a:prstGeom prst="rect">
                  <a:avLst/>
                </a:prstGeom>
                <a:grpFill/>
              </p:spPr>
            </p:pic>
          </p:grpSp>
        </p:grpSp>
        <p:sp>
          <p:nvSpPr>
            <p:cNvPr id="44" name="Прямоугольник 43"/>
            <p:cNvSpPr/>
            <p:nvPr/>
          </p:nvSpPr>
          <p:spPr>
            <a:xfrm>
              <a:off x="4396383" y="5891580"/>
              <a:ext cx="3242491" cy="64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Calibri" pitchFamily="34" charset="0"/>
                  <a:cs typeface="Arial" pitchFamily="34" charset="0"/>
                </a:rPr>
                <a:t>t</a:t>
              </a:r>
              <a:r>
                <a:rPr lang="en-US" b="1" baseline="-25000" dirty="0" err="1">
                  <a:latin typeface="Calibri" pitchFamily="34" charset="0"/>
                  <a:cs typeface="Arial" pitchFamily="34" charset="0"/>
                </a:rPr>
                <a:t>echo</a:t>
              </a:r>
              <a:r>
                <a:rPr lang="en-US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 60 </a:t>
              </a:r>
              <a:r>
                <a:rPr lang="en-US" b="1" dirty="0" err="1">
                  <a:latin typeface="Calibri" pitchFamily="34" charset="0"/>
                  <a:cs typeface="Arial" pitchFamily="34" charset="0"/>
                </a:rPr>
                <a:t>t</a:t>
              </a:r>
              <a:r>
                <a:rPr lang="en-US" b="1" baseline="-25000" dirty="0" err="1">
                  <a:latin typeface="Calibri" pitchFamily="34" charset="0"/>
                  <a:cs typeface="Arial" pitchFamily="34" charset="0"/>
                </a:rPr>
                <a:t>s</a:t>
              </a:r>
              <a:r>
                <a:rPr lang="en-US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 = </a:t>
              </a:r>
              <a:r>
                <a:rPr lang="en-US" b="1" baseline="30000" dirty="0"/>
                <a:t>-1</a:t>
              </a:r>
              <a:endParaRPr lang="ru-RU" b="1" dirty="0"/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flipV="1">
              <a:off x="4427984" y="5733256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61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341366" y="4251617"/>
            <a:ext cx="6544090" cy="120782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908317" y="4235508"/>
            <a:ext cx="5123661" cy="1207821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4968" y="5454708"/>
            <a:ext cx="11752251" cy="1207821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30"/>
          <p:cNvSpPr/>
          <p:nvPr/>
        </p:nvSpPr>
        <p:spPr>
          <a:xfrm>
            <a:off x="2501900" y="900599"/>
            <a:ext cx="7467600" cy="55399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116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62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354786" y="1780916"/>
            <a:ext cx="4800035" cy="2456762"/>
            <a:chOff x="1331072" y="1268761"/>
            <a:chExt cx="6991400" cy="417646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31072" y="1268761"/>
              <a:ext cx="6991400" cy="4176463"/>
              <a:chOff x="1694966" y="1052736"/>
              <a:chExt cx="5324872" cy="295139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4966" y="1052736"/>
                <a:ext cx="5324872" cy="2951395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2295941" y="2655777"/>
                <a:ext cx="340377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1</a:t>
                </a: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203079" y="2659968"/>
                <a:ext cx="340377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82380" y="2659968"/>
                <a:ext cx="454684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n-1</a:t>
                </a:r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965648" y="2667962"/>
                <a:ext cx="344612" cy="296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lang="en-US" b="1" baseline="-25000" dirty="0">
                    <a:latin typeface="Calibri" pitchFamily="34" charset="0"/>
                    <a:cs typeface="Arial" pitchFamily="34" charset="0"/>
                  </a:rPr>
                  <a:t>n</a:t>
                </a:r>
                <a:endParaRPr lang="ru-RU" dirty="0"/>
              </a:p>
            </p:txBody>
          </p:sp>
        </p:grpSp>
        <p:sp>
          <p:nvSpPr>
            <p:cNvPr id="7" name="Двойная стрелка вверх/вниз 6"/>
            <p:cNvSpPr/>
            <p:nvPr/>
          </p:nvSpPr>
          <p:spPr>
            <a:xfrm>
              <a:off x="2224312" y="4033640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войная стрелка вверх/вниз 11"/>
            <p:cNvSpPr/>
            <p:nvPr/>
          </p:nvSpPr>
          <p:spPr>
            <a:xfrm>
              <a:off x="3434160" y="4019352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Двойная стрелка вверх/вниз 12"/>
            <p:cNvSpPr/>
            <p:nvPr/>
          </p:nvSpPr>
          <p:spPr>
            <a:xfrm>
              <a:off x="5839568" y="4019920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войная стрелка вверх/вниз 15"/>
            <p:cNvSpPr/>
            <p:nvPr/>
          </p:nvSpPr>
          <p:spPr>
            <a:xfrm>
              <a:off x="7063704" y="4048496"/>
              <a:ext cx="144016" cy="2880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403648" y="3717033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1707104" y="3976488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2663220" y="3745608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2966676" y="4005064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5082348" y="3744567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385804" y="4004023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6305916" y="3717033"/>
              <a:ext cx="407997" cy="5250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</a:t>
              </a:r>
              <a:endParaRPr lang="ru-RU" sz="24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6609372" y="3976488"/>
              <a:ext cx="424620" cy="158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3682008" y="926169"/>
            <a:ext cx="4948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resonator scheme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QM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Rectangle 30"/>
          <p:cNvSpPr/>
          <p:nvPr/>
        </p:nvSpPr>
        <p:spPr>
          <a:xfrm>
            <a:off x="294968" y="181928"/>
            <a:ext cx="11706531" cy="646331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310886" y="291634"/>
            <a:ext cx="1153821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ru-RU" sz="2400" b="1" dirty="0" smtClean="0">
                <a:solidFill>
                  <a:srgbClr val="CC0099"/>
                </a:solidFill>
                <a:latin typeface="+mn-lt"/>
                <a:cs typeface="Times New Roman" pitchFamily="18" charset="0"/>
              </a:rPr>
              <a:t>Towards optical and microwave quantum memories </a:t>
            </a:r>
            <a:r>
              <a:rPr lang="ru-RU" altLang="ru-RU" sz="2400" b="1" dirty="0" smtClean="0">
                <a:solidFill>
                  <a:srgbClr val="CC0099"/>
                </a:solidFill>
                <a:cs typeface="Times New Roman" pitchFamily="18" charset="0"/>
              </a:rPr>
              <a:t>:</a:t>
            </a:r>
            <a:endParaRPr lang="ru-RU" altLang="ru-RU" sz="2400" b="1" dirty="0">
              <a:solidFill>
                <a:srgbClr val="CC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294968" y="6001554"/>
            <a:ext cx="1170653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ru-RU" sz="1600" b="1" dirty="0">
                <a:solidFill>
                  <a:srgbClr val="CC0099"/>
                </a:solidFill>
                <a:latin typeface="+mn-lt"/>
                <a:cs typeface="Times New Roman" pitchFamily="18" charset="0"/>
              </a:rPr>
              <a:t>This version of memory we implemented </a:t>
            </a:r>
            <a:r>
              <a:rPr lang="en-US" altLang="ru-RU" sz="1600" b="1" dirty="0" smtClean="0">
                <a:solidFill>
                  <a:srgbClr val="CC0099"/>
                </a:solidFill>
                <a:latin typeface="+mn-lt"/>
                <a:cs typeface="Times New Roman" pitchFamily="18" charset="0"/>
              </a:rPr>
              <a:t>on a </a:t>
            </a:r>
            <a:r>
              <a:rPr lang="en-US" altLang="ru-RU" sz="1600" b="1" dirty="0">
                <a:solidFill>
                  <a:srgbClr val="CC0099"/>
                </a:solidFill>
                <a:latin typeface="+mn-lt"/>
                <a:cs typeface="Times New Roman" pitchFamily="18" charset="0"/>
              </a:rPr>
              <a:t>system of microwave ring resonators with an efficiency of 3 %. Optical quantum memory on a system of high-quality resonators will be able to operate at room temperature with a storage time of up to 100 µs.</a:t>
            </a:r>
            <a:endParaRPr lang="ru-RU" altLang="ru-RU" sz="1600" b="1" dirty="0">
              <a:solidFill>
                <a:srgbClr val="CC0099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7349470" y="1726484"/>
            <a:ext cx="4136173" cy="2358806"/>
            <a:chOff x="977123" y="1222493"/>
            <a:chExt cx="7274920" cy="531537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977123" y="1222493"/>
              <a:ext cx="7274920" cy="4588108"/>
              <a:chOff x="977123" y="1274098"/>
              <a:chExt cx="7274920" cy="4588108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7123" y="1274098"/>
                <a:ext cx="7274920" cy="4588108"/>
              </a:xfrm>
              <a:prstGeom prst="rect">
                <a:avLst/>
              </a:prstGeom>
            </p:spPr>
          </p:pic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5004046" y="2060849"/>
                <a:ext cx="2252804" cy="2410098"/>
              </a:xfrm>
              <a:prstGeom prst="roundRect">
                <a:avLst>
                  <a:gd name="adj" fmla="val 10907"/>
                </a:avLst>
              </a:prstGeom>
              <a:solidFill>
                <a:schemeClr val="bg1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5148064" y="2095733"/>
                <a:ext cx="1082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ym typeface="Symbol" panose="05050102010706020507" pitchFamily="18" charset="2"/>
                  </a:rPr>
                  <a:t></a:t>
                </a:r>
                <a:r>
                  <a:rPr lang="en-US" sz="2400" b="1" dirty="0">
                    <a:sym typeface="Symbol" panose="05050102010706020507" pitchFamily="18" charset="2"/>
                  </a:rPr>
                  <a:t>=0.5</a:t>
                </a:r>
                <a:endParaRPr lang="ru-RU" sz="2400" b="1" dirty="0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153793" y="2595384"/>
                <a:ext cx="1237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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=0.25</a:t>
                </a:r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180508" y="3645024"/>
                <a:ext cx="1082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</a:t>
                </a:r>
                <a:r>
                  <a:rPr lang="en-US" sz="24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=0.1</a:t>
                </a:r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2" name="Прямая со стрелкой 51"/>
              <p:cNvCxnSpPr/>
              <p:nvPr/>
            </p:nvCxnSpPr>
            <p:spPr>
              <a:xfrm flipH="1">
                <a:off x="4355976" y="3933056"/>
                <a:ext cx="720000" cy="0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/>
              <p:nvPr/>
            </p:nvCxnSpPr>
            <p:spPr>
              <a:xfrm flipH="1">
                <a:off x="4375408" y="2837696"/>
                <a:ext cx="720000" cy="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 flipH="1">
                <a:off x="4360168" y="2379360"/>
                <a:ext cx="720000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Группа 54"/>
              <p:cNvGrpSpPr/>
              <p:nvPr/>
            </p:nvGrpSpPr>
            <p:grpSpPr>
              <a:xfrm>
                <a:off x="3995936" y="1556792"/>
                <a:ext cx="1382687" cy="432048"/>
                <a:chOff x="382733" y="2118108"/>
                <a:chExt cx="1294199" cy="340797"/>
              </a:xfrm>
              <a:solidFill>
                <a:schemeClr val="bg1"/>
              </a:solidFill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2733" y="2118108"/>
                  <a:ext cx="315583" cy="32848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6281" y="2132856"/>
                  <a:ext cx="1000651" cy="326049"/>
                </a:xfrm>
                <a:prstGeom prst="rect">
                  <a:avLst/>
                </a:prstGeom>
                <a:grpFill/>
              </p:spPr>
            </p:pic>
          </p:grpSp>
        </p:grpSp>
        <p:sp>
          <p:nvSpPr>
            <p:cNvPr id="44" name="Прямоугольник 43"/>
            <p:cNvSpPr/>
            <p:nvPr/>
          </p:nvSpPr>
          <p:spPr>
            <a:xfrm>
              <a:off x="4396383" y="5891580"/>
              <a:ext cx="3242491" cy="64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Calibri" pitchFamily="34" charset="0"/>
                  <a:cs typeface="Arial" pitchFamily="34" charset="0"/>
                </a:rPr>
                <a:t>t</a:t>
              </a:r>
              <a:r>
                <a:rPr lang="en-US" b="1" baseline="-25000" dirty="0" err="1">
                  <a:latin typeface="Calibri" pitchFamily="34" charset="0"/>
                  <a:cs typeface="Arial" pitchFamily="34" charset="0"/>
                </a:rPr>
                <a:t>echo</a:t>
              </a:r>
              <a:r>
                <a:rPr lang="en-US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 60 </a:t>
              </a:r>
              <a:r>
                <a:rPr lang="en-US" b="1" dirty="0" err="1">
                  <a:latin typeface="Calibri" pitchFamily="34" charset="0"/>
                  <a:cs typeface="Arial" pitchFamily="34" charset="0"/>
                </a:rPr>
                <a:t>t</a:t>
              </a:r>
              <a:r>
                <a:rPr lang="en-US" b="1" baseline="-25000" dirty="0" err="1">
                  <a:latin typeface="Calibri" pitchFamily="34" charset="0"/>
                  <a:cs typeface="Arial" pitchFamily="34" charset="0"/>
                </a:rPr>
                <a:t>s</a:t>
              </a:r>
              <a:r>
                <a:rPr lang="en-US" b="1" dirty="0">
                  <a:latin typeface="Calibri" pitchFamily="34" charset="0"/>
                  <a:cs typeface="Arial" pitchFamily="34" charset="0"/>
                  <a:sym typeface="Symbol" panose="05050102010706020507" pitchFamily="18" charset="2"/>
                </a:rPr>
                <a:t> = </a:t>
              </a:r>
              <a:r>
                <a:rPr lang="en-US" b="1" baseline="30000" dirty="0"/>
                <a:t>-1</a:t>
              </a:r>
              <a:endParaRPr lang="ru-RU" b="1" dirty="0"/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flipV="1">
              <a:off x="4427984" y="5733256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530" name="Picture 2" descr="fig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19" y="4295113"/>
            <a:ext cx="2035117" cy="113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6897182" y="5412521"/>
            <a:ext cx="2746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Microwave scheme</a:t>
            </a:r>
            <a:endParaRPr lang="ru-RU" b="1" dirty="0" smtClean="0"/>
          </a:p>
        </p:txBody>
      </p:sp>
      <p:pic>
        <p:nvPicPr>
          <p:cNvPr id="150531" name="Picture 3" descr="fig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99" y="4299944"/>
            <a:ext cx="2032887" cy="16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249248" y="4115484"/>
            <a:ext cx="6560008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ru-RU" sz="2400" b="1" dirty="0" smtClean="0">
                <a:solidFill>
                  <a:srgbClr val="CC0099"/>
                </a:solidFill>
                <a:latin typeface="+mn-lt"/>
                <a:cs typeface="Times New Roman" pitchFamily="18" charset="0"/>
              </a:rPr>
              <a:t>First experiment: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1600" b="1" dirty="0" smtClean="0"/>
              <a:t>K</a:t>
            </a:r>
            <a:r>
              <a:rPr lang="ru-RU" sz="1600" b="1" dirty="0" smtClean="0"/>
              <a:t>.</a:t>
            </a:r>
            <a:r>
              <a:rPr lang="en-US" sz="1600" b="1" dirty="0" smtClean="0"/>
              <a:t>V</a:t>
            </a:r>
            <a:r>
              <a:rPr lang="ru-RU" sz="1600" b="1" dirty="0" smtClean="0"/>
              <a:t>. </a:t>
            </a:r>
            <a:r>
              <a:rPr lang="en-US" sz="1600" b="1" dirty="0" err="1" smtClean="0"/>
              <a:t>Petrovnin</a:t>
            </a:r>
            <a:r>
              <a:rPr lang="en-US" sz="1600" b="1" dirty="0" smtClean="0"/>
              <a:t>,</a:t>
            </a:r>
            <a:r>
              <a:rPr lang="ru-RU" sz="1600" b="1" dirty="0" smtClean="0"/>
              <a:t> </a:t>
            </a:r>
            <a:r>
              <a:rPr lang="en-US" sz="1600" b="1" dirty="0" smtClean="0"/>
              <a:t>N.S.</a:t>
            </a:r>
            <a:r>
              <a:rPr lang="ru-RU" sz="1600" b="1" dirty="0" smtClean="0"/>
              <a:t> </a:t>
            </a:r>
            <a:r>
              <a:rPr lang="en-US" sz="1600" b="1" dirty="0" err="1" smtClean="0"/>
              <a:t>Petrovnin</a:t>
            </a:r>
            <a:r>
              <a:rPr lang="ru-RU" sz="1600" b="1" dirty="0" smtClean="0"/>
              <a:t>, </a:t>
            </a:r>
            <a:r>
              <a:rPr lang="en-US" sz="1600" b="1" dirty="0" err="1" smtClean="0"/>
              <a:t>O.N.Sherstukov</a:t>
            </a:r>
            <a:r>
              <a:rPr lang="en-US" sz="1600" b="1" dirty="0" smtClean="0"/>
              <a:t>, and </a:t>
            </a:r>
            <a:r>
              <a:rPr lang="en-US" sz="1600" b="1" dirty="0" err="1" smtClean="0"/>
              <a:t>S.A.Moiseev</a:t>
            </a:r>
            <a:r>
              <a:rPr lang="ru-RU" sz="1600" b="1" dirty="0" smtClean="0"/>
              <a:t>, </a:t>
            </a:r>
            <a:r>
              <a:rPr lang="en-US" sz="1600" b="1" dirty="0" smtClean="0"/>
              <a:t>Microwave quantum memory on controlled frequency combs</a:t>
            </a:r>
            <a:r>
              <a:rPr lang="ru-RU" sz="1600" b="1" dirty="0" smtClean="0"/>
              <a:t>, </a:t>
            </a:r>
            <a:r>
              <a:rPr lang="en-US" sz="1600" b="1" dirty="0" smtClean="0"/>
              <a:t>Quantum Electronics </a:t>
            </a:r>
            <a:r>
              <a:rPr lang="ru-RU" sz="1600" b="1" dirty="0" smtClean="0"/>
              <a:t>(</a:t>
            </a:r>
            <a:r>
              <a:rPr lang="ru-RU" sz="1600" b="1" dirty="0"/>
              <a:t>2018, </a:t>
            </a:r>
            <a:r>
              <a:rPr lang="en-US" sz="1600" b="1" dirty="0" smtClean="0"/>
              <a:t>in press</a:t>
            </a:r>
            <a:r>
              <a:rPr lang="ru-RU" sz="1600" b="1" dirty="0" smtClean="0"/>
              <a:t>).</a:t>
            </a:r>
            <a:endParaRPr lang="ru-RU" altLang="ru-RU" sz="1600" b="1" dirty="0">
              <a:solidFill>
                <a:srgbClr val="CC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16165" y="1474728"/>
            <a:ext cx="6049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S. </a:t>
            </a:r>
            <a:r>
              <a:rPr lang="en-US" sz="1400" b="1" dirty="0" err="1"/>
              <a:t>Moiseev</a:t>
            </a:r>
            <a:r>
              <a:rPr lang="en-US" sz="1400" b="1" dirty="0"/>
              <a:t>, E. </a:t>
            </a:r>
            <a:r>
              <a:rPr lang="en-US" sz="1400" b="1" dirty="0" err="1"/>
              <a:t>Moiseev</a:t>
            </a:r>
            <a:r>
              <a:rPr lang="en-US" sz="1400" b="1" baseline="30000" dirty="0"/>
              <a:t>  </a:t>
            </a:r>
            <a:r>
              <a:rPr lang="en-US" sz="1400" b="1" dirty="0"/>
              <a:t>Laser Phys. Lett. 14 (2017) 015202</a:t>
            </a:r>
            <a:endParaRPr lang="en-US" sz="1400" b="1" baseline="30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400" y="4194292"/>
            <a:ext cx="11917680" cy="2542423"/>
          </a:xfrm>
          <a:prstGeom prst="roundRect">
            <a:avLst>
              <a:gd name="adj" fmla="val 789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одержимое 2"/>
          <p:cNvSpPr txBox="1">
            <a:spLocks/>
          </p:cNvSpPr>
          <p:nvPr/>
        </p:nvSpPr>
        <p:spPr>
          <a:xfrm>
            <a:off x="6384032" y="3140968"/>
            <a:ext cx="8425184" cy="2303388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> 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48" y="779876"/>
            <a:ext cx="121758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Spin ensembles in microwave QED cavity:</a:t>
            </a:r>
          </a:p>
          <a:p>
            <a:r>
              <a:rPr lang="en-US" b="1" dirty="0" smtClean="0">
                <a:solidFill>
                  <a:srgbClr val="FF66CC"/>
                </a:solidFill>
              </a:rPr>
              <a:t>With natural AFC spin system:</a:t>
            </a:r>
            <a:endParaRPr lang="en-US" b="1" dirty="0">
              <a:solidFill>
                <a:srgbClr val="FF66CC"/>
              </a:solidFill>
            </a:endParaRPr>
          </a:p>
          <a:p>
            <a:r>
              <a:rPr lang="en-US" b="1" dirty="0" smtClean="0"/>
              <a:t>K.I</a:t>
            </a:r>
            <a:r>
              <a:rPr lang="en-US" b="1" dirty="0"/>
              <a:t>. Gerasimov, S.A. </a:t>
            </a:r>
            <a:r>
              <a:rPr lang="en-US" b="1" dirty="0" err="1"/>
              <a:t>Moiseev</a:t>
            </a:r>
            <a:r>
              <a:rPr lang="en-US" b="1" dirty="0"/>
              <a:t>, V.I. </a:t>
            </a:r>
            <a:r>
              <a:rPr lang="en-US" b="1" dirty="0" err="1"/>
              <a:t>Morosov</a:t>
            </a:r>
            <a:r>
              <a:rPr lang="en-US" b="1" dirty="0"/>
              <a:t>, R.B. </a:t>
            </a:r>
            <a:r>
              <a:rPr lang="en-US" b="1" dirty="0" err="1"/>
              <a:t>Zaripov</a:t>
            </a:r>
            <a:r>
              <a:rPr lang="en-US" b="1" dirty="0"/>
              <a:t>, Phys. Rev. A 90(4), 042306 (2014).</a:t>
            </a:r>
          </a:p>
          <a:p>
            <a:r>
              <a:rPr lang="en-US" b="1" dirty="0" smtClean="0"/>
              <a:t>Gerasimov</a:t>
            </a:r>
            <a:r>
              <a:rPr lang="en-US" b="1" dirty="0"/>
              <a:t>, K.I., </a:t>
            </a:r>
            <a:r>
              <a:rPr lang="en-US" b="1" dirty="0" err="1"/>
              <a:t>Moiseev</a:t>
            </a:r>
            <a:r>
              <a:rPr lang="en-US" b="1" dirty="0"/>
              <a:t>, S.A. &amp; </a:t>
            </a:r>
            <a:r>
              <a:rPr lang="en-US" b="1" dirty="0" err="1"/>
              <a:t>Zaripov</a:t>
            </a:r>
            <a:r>
              <a:rPr lang="en-US" b="1" dirty="0"/>
              <a:t>, R.B. </a:t>
            </a:r>
            <a:r>
              <a:rPr lang="en-US" b="1" dirty="0" smtClean="0"/>
              <a:t>Appl</a:t>
            </a:r>
            <a:r>
              <a:rPr lang="en-US" b="1" dirty="0"/>
              <a:t>.</a:t>
            </a:r>
            <a:r>
              <a:rPr lang="en-US" b="1" dirty="0" smtClean="0"/>
              <a:t> </a:t>
            </a:r>
            <a:r>
              <a:rPr lang="en-US" b="1" dirty="0" err="1" smtClean="0"/>
              <a:t>Magn</a:t>
            </a:r>
            <a:r>
              <a:rPr lang="en-US" b="1" dirty="0" smtClean="0"/>
              <a:t>. </a:t>
            </a:r>
            <a:r>
              <a:rPr lang="en-US" b="1" dirty="0" err="1" smtClean="0"/>
              <a:t>Reson</a:t>
            </a:r>
            <a:r>
              <a:rPr lang="en-US" b="1" dirty="0" smtClean="0"/>
              <a:t>. 48</a:t>
            </a:r>
            <a:r>
              <a:rPr lang="en-US" b="1" dirty="0"/>
              <a:t>, </a:t>
            </a:r>
            <a:r>
              <a:rPr lang="en-US" b="1" dirty="0" smtClean="0"/>
              <a:t>795 (2017</a:t>
            </a:r>
            <a:r>
              <a:rPr lang="en-US" b="1" dirty="0"/>
              <a:t>).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Multiresonator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quantum memory,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err="1" smtClean="0"/>
              <a:t>Moiseev</a:t>
            </a:r>
            <a:r>
              <a:rPr lang="en-US" b="1" dirty="0"/>
              <a:t>, S. A., </a:t>
            </a:r>
            <a:r>
              <a:rPr lang="en-US" b="1" dirty="0" err="1"/>
              <a:t>Gubaidullin</a:t>
            </a:r>
            <a:r>
              <a:rPr lang="en-US" b="1" dirty="0"/>
              <a:t>, F. F., </a:t>
            </a:r>
            <a:r>
              <a:rPr lang="en-US" b="1" dirty="0" err="1"/>
              <a:t>Kirillov</a:t>
            </a:r>
            <a:r>
              <a:rPr lang="en-US" b="1" dirty="0"/>
              <a:t>, R. S., </a:t>
            </a:r>
            <a:r>
              <a:rPr lang="en-US" b="1" dirty="0" err="1"/>
              <a:t>Latypov</a:t>
            </a:r>
            <a:r>
              <a:rPr lang="en-US" b="1" dirty="0"/>
              <a:t>, R. R., </a:t>
            </a:r>
            <a:r>
              <a:rPr lang="en-US" b="1" dirty="0" err="1"/>
              <a:t>Perminov</a:t>
            </a:r>
            <a:r>
              <a:rPr lang="en-US" b="1" dirty="0"/>
              <a:t>, N. S., </a:t>
            </a:r>
            <a:r>
              <a:rPr lang="en-US" b="1" dirty="0" err="1"/>
              <a:t>Petrovnin</a:t>
            </a:r>
            <a:r>
              <a:rPr lang="en-US" b="1" dirty="0"/>
              <a:t>, K. V., </a:t>
            </a:r>
            <a:r>
              <a:rPr lang="en-US" b="1" dirty="0" smtClean="0"/>
              <a:t>and </a:t>
            </a:r>
            <a:r>
              <a:rPr lang="en-US" b="1" dirty="0" err="1" smtClean="0"/>
              <a:t>Sherstyukov</a:t>
            </a:r>
            <a:r>
              <a:rPr lang="en-US" b="1" dirty="0"/>
              <a:t>, O. N., </a:t>
            </a:r>
            <a:r>
              <a:rPr lang="en-US" b="1" dirty="0" smtClean="0"/>
              <a:t>Phys. Rev. </a:t>
            </a:r>
            <a:r>
              <a:rPr lang="en-US" b="1" dirty="0"/>
              <a:t>A 95, 012338 </a:t>
            </a:r>
            <a:r>
              <a:rPr lang="en-US" b="1" dirty="0" smtClean="0"/>
              <a:t>(2017).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All-optical </a:t>
            </a:r>
            <a:r>
              <a:rPr lang="en-US" b="1" dirty="0">
                <a:solidFill>
                  <a:srgbClr val="FF0000"/>
                </a:solidFill>
              </a:rPr>
              <a:t>photon echo on a chip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b="1" dirty="0" err="1" smtClean="0"/>
              <a:t>Moiseev</a:t>
            </a:r>
            <a:r>
              <a:rPr lang="en-US" b="1" dirty="0"/>
              <a:t>, E. S. and </a:t>
            </a:r>
            <a:r>
              <a:rPr lang="en-US" b="1" dirty="0" err="1"/>
              <a:t>Moiseev</a:t>
            </a:r>
            <a:r>
              <a:rPr lang="en-US" b="1" dirty="0"/>
              <a:t>, S. A., </a:t>
            </a:r>
            <a:r>
              <a:rPr lang="en-US" b="1" dirty="0" smtClean="0"/>
              <a:t>Laser </a:t>
            </a:r>
            <a:r>
              <a:rPr lang="en-US" b="1" dirty="0"/>
              <a:t>Physics Letters 14(1), </a:t>
            </a:r>
            <a:r>
              <a:rPr lang="en-US" b="1" dirty="0" smtClean="0"/>
              <a:t>015202 (2017).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Spectral-topological superefficient </a:t>
            </a:r>
            <a:r>
              <a:rPr lang="en-US" b="1" dirty="0">
                <a:solidFill>
                  <a:srgbClr val="0000FF"/>
                </a:solidFill>
              </a:rPr>
              <a:t>quantum memory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</a:p>
          <a:p>
            <a:r>
              <a:rPr lang="en-US" b="1" dirty="0" err="1" smtClean="0"/>
              <a:t>Perminov</a:t>
            </a:r>
            <a:r>
              <a:rPr lang="en-US" b="1" dirty="0"/>
              <a:t>, N. S. and </a:t>
            </a:r>
            <a:r>
              <a:rPr lang="en-US" b="1" dirty="0" err="1"/>
              <a:t>Moiseev</a:t>
            </a:r>
            <a:r>
              <a:rPr lang="en-US" b="1" dirty="0"/>
              <a:t>, S. A., </a:t>
            </a:r>
            <a:r>
              <a:rPr lang="en-US" b="1" dirty="0" smtClean="0"/>
              <a:t>(</a:t>
            </a:r>
            <a:r>
              <a:rPr lang="en-US" b="1" dirty="0"/>
              <a:t>2017</a:t>
            </a:r>
            <a:r>
              <a:rPr lang="en-US" b="1" dirty="0" smtClean="0"/>
              <a:t>) (sent to PRL).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Broadband </a:t>
            </a:r>
            <a:r>
              <a:rPr lang="en-US" b="1" dirty="0" err="1">
                <a:solidFill>
                  <a:srgbClr val="0000FF"/>
                </a:solidFill>
              </a:rPr>
              <a:t>m</a:t>
            </a:r>
            <a:r>
              <a:rPr lang="en-US" b="1" dirty="0" err="1" smtClean="0">
                <a:solidFill>
                  <a:srgbClr val="0000FF"/>
                </a:solidFill>
              </a:rPr>
              <a:t>ultiresonator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quantum memory-interface,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err="1" smtClean="0"/>
              <a:t>Moiseev</a:t>
            </a:r>
            <a:r>
              <a:rPr lang="en-US" b="1" dirty="0"/>
              <a:t>, S. A., </a:t>
            </a:r>
            <a:r>
              <a:rPr lang="en-US" b="1" dirty="0" err="1"/>
              <a:t>Gerasimov</a:t>
            </a:r>
            <a:r>
              <a:rPr lang="en-US" b="1" dirty="0"/>
              <a:t>, K. I., </a:t>
            </a:r>
            <a:r>
              <a:rPr lang="en-US" b="1" dirty="0" err="1"/>
              <a:t>Latypov</a:t>
            </a:r>
            <a:r>
              <a:rPr lang="en-US" b="1" dirty="0"/>
              <a:t>, R. R., </a:t>
            </a:r>
            <a:r>
              <a:rPr lang="en-US" b="1" dirty="0" err="1"/>
              <a:t>Perminov</a:t>
            </a:r>
            <a:r>
              <a:rPr lang="en-US" b="1" dirty="0"/>
              <a:t>, N. S., </a:t>
            </a:r>
            <a:r>
              <a:rPr lang="en-US" b="1" dirty="0" err="1"/>
              <a:t>Petrovnin</a:t>
            </a:r>
            <a:r>
              <a:rPr lang="en-US" b="1" dirty="0"/>
              <a:t>, K. V., and </a:t>
            </a:r>
            <a:r>
              <a:rPr lang="en-US" b="1" dirty="0" err="1" smtClean="0"/>
              <a:t>Sherstyukov</a:t>
            </a:r>
            <a:r>
              <a:rPr lang="en-US" b="1" dirty="0" smtClean="0"/>
              <a:t>, O</a:t>
            </a:r>
            <a:r>
              <a:rPr lang="en-US" b="1" dirty="0"/>
              <a:t>. N., </a:t>
            </a:r>
            <a:r>
              <a:rPr lang="en-US" b="1" dirty="0" smtClean="0"/>
              <a:t>(</a:t>
            </a:r>
            <a:r>
              <a:rPr lang="en-US" b="1" dirty="0"/>
              <a:t>2017</a:t>
            </a:r>
            <a:r>
              <a:rPr lang="en-US" b="1" dirty="0" smtClean="0"/>
              <a:t>) (sent to </a:t>
            </a:r>
            <a:r>
              <a:rPr lang="en-US" b="1" dirty="0"/>
              <a:t>S</a:t>
            </a:r>
            <a:r>
              <a:rPr lang="en-US" b="1" dirty="0" smtClean="0"/>
              <a:t>ci. Rep.).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Superefficient </a:t>
            </a:r>
            <a:r>
              <a:rPr lang="en-US" b="1" dirty="0">
                <a:solidFill>
                  <a:srgbClr val="0000FF"/>
                </a:solidFill>
              </a:rPr>
              <a:t>long-lived </a:t>
            </a:r>
            <a:r>
              <a:rPr lang="en-US" b="1" dirty="0" err="1">
                <a:solidFill>
                  <a:srgbClr val="0000FF"/>
                </a:solidFill>
              </a:rPr>
              <a:t>multiresonator</a:t>
            </a:r>
            <a:r>
              <a:rPr lang="en-US" b="1" dirty="0">
                <a:solidFill>
                  <a:srgbClr val="0000FF"/>
                </a:solidFill>
              </a:rPr>
              <a:t> quantum </a:t>
            </a:r>
            <a:r>
              <a:rPr lang="en-US" b="1" dirty="0" smtClean="0">
                <a:solidFill>
                  <a:srgbClr val="0000FF"/>
                </a:solidFill>
              </a:rPr>
              <a:t>memory</a:t>
            </a:r>
            <a:r>
              <a:rPr lang="en-US" b="1" dirty="0">
                <a:solidFill>
                  <a:srgbClr val="0000FF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/>
              <a:t>N.S</a:t>
            </a:r>
            <a:r>
              <a:rPr lang="en-US" b="1" dirty="0"/>
              <a:t>. </a:t>
            </a:r>
            <a:r>
              <a:rPr lang="en-US" b="1" dirty="0" err="1" smtClean="0"/>
              <a:t>Perminov</a:t>
            </a:r>
            <a:r>
              <a:rPr lang="en-US" b="1" dirty="0" smtClean="0"/>
              <a:t>, </a:t>
            </a:r>
            <a:r>
              <a:rPr lang="en-US" b="1" dirty="0" err="1" smtClean="0"/>
              <a:t>D.Yu</a:t>
            </a:r>
            <a:r>
              <a:rPr lang="en-US" b="1" dirty="0"/>
              <a:t>. </a:t>
            </a:r>
            <a:r>
              <a:rPr lang="en-US" b="1" dirty="0" err="1" smtClean="0"/>
              <a:t>Tarankova</a:t>
            </a:r>
            <a:r>
              <a:rPr lang="en-US" b="1" dirty="0" smtClean="0"/>
              <a:t>, S.A. </a:t>
            </a:r>
            <a:r>
              <a:rPr lang="en-US" b="1" dirty="0" err="1" smtClean="0"/>
              <a:t>Moiseev</a:t>
            </a:r>
            <a:r>
              <a:rPr lang="en-US" b="1" dirty="0" smtClean="0"/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(2017) (Proc. of SPIE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arxiv:1711.07014, (2017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N.S.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Perminov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Yu.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Tarankova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Moiseev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Superefficient cascade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multiresonator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memory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Las.Phys.Lett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(2019) </a:t>
            </a:r>
            <a:r>
              <a:rPr lang="en-US" sz="1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arXiv:1809.08759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0"/>
          <p:cNvSpPr/>
          <p:nvPr/>
        </p:nvSpPr>
        <p:spPr>
          <a:xfrm>
            <a:off x="990600" y="182873"/>
            <a:ext cx="10043159" cy="55399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8624" y="137412"/>
            <a:ext cx="1115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way 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microwave multi-resonator quantum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Группа 307"/>
          <p:cNvGrpSpPr/>
          <p:nvPr/>
        </p:nvGrpSpPr>
        <p:grpSpPr>
          <a:xfrm>
            <a:off x="647911" y="5813215"/>
            <a:ext cx="9202895" cy="914400"/>
            <a:chOff x="647911" y="5813215"/>
            <a:chExt cx="9202895" cy="914400"/>
          </a:xfrm>
        </p:grpSpPr>
        <p:grpSp>
          <p:nvGrpSpPr>
            <p:cNvPr id="309" name="Группа 308"/>
            <p:cNvGrpSpPr/>
            <p:nvPr/>
          </p:nvGrpSpPr>
          <p:grpSpPr>
            <a:xfrm>
              <a:off x="1602156" y="5813215"/>
              <a:ext cx="8248650" cy="914400"/>
              <a:chOff x="266700" y="2150305"/>
              <a:chExt cx="8248650" cy="914400"/>
            </a:xfrm>
          </p:grpSpPr>
          <p:grpSp>
            <p:nvGrpSpPr>
              <p:cNvPr id="387" name="Группа 386"/>
              <p:cNvGrpSpPr/>
              <p:nvPr/>
            </p:nvGrpSpPr>
            <p:grpSpPr>
              <a:xfrm>
                <a:off x="495300" y="2150305"/>
                <a:ext cx="8020050" cy="914400"/>
                <a:chOff x="-2971800" y="2874205"/>
                <a:chExt cx="8020050" cy="914400"/>
              </a:xfrm>
            </p:grpSpPr>
            <p:pic>
              <p:nvPicPr>
                <p:cNvPr id="389" name="Picture 7" descr="KPTI-web-rus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971800" y="3052763"/>
                  <a:ext cx="7845304" cy="648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0" name="Прямоугольник 389"/>
                <p:cNvSpPr/>
                <p:nvPr/>
              </p:nvSpPr>
              <p:spPr>
                <a:xfrm>
                  <a:off x="-1905000" y="2874205"/>
                  <a:ext cx="695325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88" name="Прямоугольник 387"/>
              <p:cNvSpPr/>
              <p:nvPr/>
            </p:nvSpPr>
            <p:spPr>
              <a:xfrm>
                <a:off x="266700" y="2150305"/>
                <a:ext cx="551169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0" name="Группа 309"/>
            <p:cNvGrpSpPr/>
            <p:nvPr/>
          </p:nvGrpSpPr>
          <p:grpSpPr>
            <a:xfrm>
              <a:off x="647911" y="6138943"/>
              <a:ext cx="1152128" cy="338477"/>
              <a:chOff x="7458699" y="4520158"/>
              <a:chExt cx="1152128" cy="338477"/>
            </a:xfrm>
          </p:grpSpPr>
          <p:grpSp>
            <p:nvGrpSpPr>
              <p:cNvPr id="312" name="Group 4"/>
              <p:cNvGrpSpPr>
                <a:grpSpLocks/>
              </p:cNvGrpSpPr>
              <p:nvPr/>
            </p:nvGrpSpPr>
            <p:grpSpPr bwMode="auto">
              <a:xfrm>
                <a:off x="8254293" y="4523737"/>
                <a:ext cx="356534" cy="280636"/>
                <a:chOff x="5359" y="2335"/>
                <a:chExt cx="985" cy="756"/>
              </a:xfrm>
            </p:grpSpPr>
            <p:sp>
              <p:nvSpPr>
                <p:cNvPr id="355" name="AutoShape 5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" name="Rectangle 6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" name="AutoShape 7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" name="AutoShape 8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" name="AutoShape 9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360" name="Group 10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38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5" name="AutoShap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61" name="Rectangle 14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" name="Rectangle 15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363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4" name="Rectangle 17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365" name="Group 18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381" name="AutoShape 1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2" name="AutoShape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6" name="Group 22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378" name="AutoShape 2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9" name="AutoShap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0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7" name="Group 26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376" name="AutoShape 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7" name="AutoShape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8" name="Group 29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374" name="AutoShape 30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5" name="AutoShape 31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9" name="Group 32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372" name="AutoShape 3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3" name="AutoShape 3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370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1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3" name="Group 37"/>
              <p:cNvGrpSpPr>
                <a:grpSpLocks/>
              </p:cNvGrpSpPr>
              <p:nvPr/>
            </p:nvGrpSpPr>
            <p:grpSpPr bwMode="auto">
              <a:xfrm flipH="1">
                <a:off x="7458699" y="4525964"/>
                <a:ext cx="355085" cy="280636"/>
                <a:chOff x="5359" y="2335"/>
                <a:chExt cx="985" cy="756"/>
              </a:xfrm>
            </p:grpSpPr>
            <p:sp>
              <p:nvSpPr>
                <p:cNvPr id="323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" name="Rectangle 39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" name="AutoShape 41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328" name="Group 43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35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3" name="AutoShape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4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9" name="Rectangle 47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" name="Rectangle 48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331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32" name="Rectangle 50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333" name="Group 51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349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0" name="AutoShape 5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4" name="Group 55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346" name="AutoShape 5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47" name="AutoShape 5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4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5" name="Group 59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344" name="AutoShape 6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45" name="AutoShape 6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6" name="Group 62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342" name="AutoShape 6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43" name="AutoShape 6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7" name="Group 65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340" name="AutoShape 66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41" name="AutoShape 67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338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9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14" name="Rectangle 70"/>
              <p:cNvSpPr>
                <a:spLocks noChangeArrowheads="1"/>
              </p:cNvSpPr>
              <p:nvPr/>
            </p:nvSpPr>
            <p:spPr bwMode="auto">
              <a:xfrm>
                <a:off x="7844914" y="4797691"/>
                <a:ext cx="387300" cy="53826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15" name="Group 71"/>
              <p:cNvGrpSpPr>
                <a:grpSpLocks/>
              </p:cNvGrpSpPr>
              <p:nvPr/>
            </p:nvGrpSpPr>
            <p:grpSpPr bwMode="auto">
              <a:xfrm flipH="1">
                <a:off x="7787000" y="4797319"/>
                <a:ext cx="110761" cy="54197"/>
                <a:chOff x="5484" y="2837"/>
                <a:chExt cx="327" cy="146"/>
              </a:xfrm>
            </p:grpSpPr>
            <p:sp>
              <p:nvSpPr>
                <p:cNvPr id="321" name="AutoShape 72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" name="AutoShape 73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16" name="Group 74"/>
              <p:cNvGrpSpPr>
                <a:grpSpLocks/>
              </p:cNvGrpSpPr>
              <p:nvPr/>
            </p:nvGrpSpPr>
            <p:grpSpPr bwMode="auto">
              <a:xfrm>
                <a:off x="8180815" y="4796206"/>
                <a:ext cx="98816" cy="53083"/>
                <a:chOff x="5484" y="2837"/>
                <a:chExt cx="327" cy="146"/>
              </a:xfrm>
            </p:grpSpPr>
            <p:sp>
              <p:nvSpPr>
                <p:cNvPr id="319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" name="AutoShape 76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17" name="Text Box 77"/>
              <p:cNvSpPr txBox="1">
                <a:spLocks noChangeArrowheads="1"/>
              </p:cNvSpPr>
              <p:nvPr/>
            </p:nvSpPr>
            <p:spPr bwMode="auto">
              <a:xfrm>
                <a:off x="7740352" y="4738340"/>
                <a:ext cx="748403" cy="120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2 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0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1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   4</a:t>
                </a:r>
                <a:endParaRPr lang="ru-RU" alt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Text Box 3"/>
              <p:cNvSpPr txBox="1">
                <a:spLocks noChangeArrowheads="1"/>
              </p:cNvSpPr>
              <p:nvPr/>
            </p:nvSpPr>
            <p:spPr bwMode="auto">
              <a:xfrm>
                <a:off x="7724959" y="4520158"/>
                <a:ext cx="632665" cy="295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altLang="ru-RU" sz="1400" b="1" dirty="0">
                    <a:solidFill>
                      <a:srgbClr val="0070C0"/>
                    </a:solidFill>
                    <a:latin typeface="Adobe Garamond Pro Bold" pitchFamily="18" charset="0"/>
                  </a:rPr>
                  <a:t>KQC</a:t>
                </a:r>
                <a:endParaRPr lang="ru-RU" altLang="ru-RU" sz="1400" b="1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11" name="Рисунок 3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53" y="5977914"/>
              <a:ext cx="663217" cy="648479"/>
            </a:xfrm>
            <a:prstGeom prst="rect">
              <a:avLst/>
            </a:prstGeom>
          </p:spPr>
        </p:pic>
      </p:grpSp>
      <p:sp>
        <p:nvSpPr>
          <p:cNvPr id="63" name="Rectangle 30"/>
          <p:cNvSpPr/>
          <p:nvPr/>
        </p:nvSpPr>
        <p:spPr>
          <a:xfrm>
            <a:off x="1143001" y="449573"/>
            <a:ext cx="9841606" cy="78483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0308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64</a:t>
            </a:fld>
            <a:endParaRPr lang="ru-RU"/>
          </a:p>
        </p:txBody>
      </p:sp>
      <p:pic>
        <p:nvPicPr>
          <p:cNvPr id="1026" name="Picture 2" descr="C:\Users\nick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651112"/>
            <a:ext cx="4265840" cy="23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3553" y="1715008"/>
            <a:ext cx="5248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Periodic spatial and frequency location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sz="20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ru-RU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2000" dirty="0">
                <a:sym typeface="Symbol" panose="05050102010706020507" pitchFamily="18" charset="2"/>
              </a:rPr>
              <a:t> ,  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75519" y="484862"/>
            <a:ext cx="9209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S.A.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Moiseev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F.F.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Gubaidullin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R.S.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Kirillov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R.R.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Latypov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N.S.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Perminov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K.V.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Petrovnin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O.N.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Sherstyukov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Multiresonator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Memory, Phys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95, 012338 (2017)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684" y="2601848"/>
            <a:ext cx="3362426" cy="33989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06083" y="5363641"/>
            <a:ext cx="4331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Bragg type impedance matching condition: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8186461" y="1459136"/>
            <a:ext cx="3281888" cy="1333514"/>
            <a:chOff x="2802280" y="2708920"/>
            <a:chExt cx="3281888" cy="133351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802280" y="2708920"/>
              <a:ext cx="3281888" cy="1268505"/>
            </a:xfrm>
            <a:prstGeom prst="roundRect">
              <a:avLst>
                <a:gd name="adj" fmla="val 10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3288030" y="2852936"/>
              <a:ext cx="2567940" cy="1189498"/>
              <a:chOff x="3288030" y="2846244"/>
              <a:chExt cx="2567940" cy="1189498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3288030" y="2860342"/>
                <a:ext cx="2567940" cy="1175400"/>
                <a:chOff x="0" y="38100"/>
                <a:chExt cx="2567940" cy="1175838"/>
              </a:xfrm>
            </p:grpSpPr>
            <p:sp>
              <p:nvSpPr>
                <p:cNvPr id="38" name="Надпись 90"/>
                <p:cNvSpPr txBox="1"/>
                <p:nvPr/>
              </p:nvSpPr>
              <p:spPr>
                <a:xfrm>
                  <a:off x="114300" y="778328"/>
                  <a:ext cx="2453640" cy="43561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200" b="1" dirty="0"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200" b="1" baseline="-250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200" b="1" baseline="-25000" dirty="0">
                      <a:solidFill>
                        <a:srgbClr val="660066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                           </a:t>
                  </a:r>
                  <a:r>
                    <a:rPr lang="ru-RU" sz="1200" b="1" dirty="0"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100" b="1" baseline="-250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12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9" name="Группа 38"/>
                <p:cNvGrpSpPr/>
                <p:nvPr/>
              </p:nvGrpSpPr>
              <p:grpSpPr>
                <a:xfrm>
                  <a:off x="0" y="38100"/>
                  <a:ext cx="2427061" cy="785586"/>
                  <a:chOff x="0" y="38100"/>
                  <a:chExt cx="2427061" cy="785586"/>
                </a:xfrm>
              </p:grpSpPr>
              <p:sp>
                <p:nvSpPr>
                  <p:cNvPr id="40" name="Надпись 75"/>
                  <p:cNvSpPr txBox="1"/>
                  <p:nvPr/>
                </p:nvSpPr>
                <p:spPr>
                  <a:xfrm>
                    <a:off x="1845128" y="59858"/>
                    <a:ext cx="478790" cy="43561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400" b="1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</a:t>
                    </a:r>
                    <a:r>
                      <a:rPr lang="en-US" sz="1400" b="1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400" b="1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Надпись 76"/>
                  <p:cNvSpPr txBox="1"/>
                  <p:nvPr/>
                </p:nvSpPr>
                <p:spPr>
                  <a:xfrm>
                    <a:off x="130628" y="38100"/>
                    <a:ext cx="478790" cy="43561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100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</a:t>
                    </a:r>
                    <a:r>
                      <a:rPr lang="en-US" sz="1100" b="1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1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42" name="Группа 41"/>
                  <p:cNvGrpSpPr/>
                  <p:nvPr/>
                </p:nvGrpSpPr>
                <p:grpSpPr>
                  <a:xfrm>
                    <a:off x="217714" y="315686"/>
                    <a:ext cx="1982843" cy="508000"/>
                    <a:chOff x="-40" y="0"/>
                    <a:chExt cx="1626921" cy="445077"/>
                  </a:xfrm>
                </p:grpSpPr>
                <p:sp>
                  <p:nvSpPr>
                    <p:cNvPr id="53" name="Полилиния 52"/>
                    <p:cNvSpPr/>
                    <p:nvPr/>
                  </p:nvSpPr>
                  <p:spPr>
                    <a:xfrm>
                      <a:off x="-40" y="6925"/>
                      <a:ext cx="77506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" name="Полилиния 53"/>
                    <p:cNvSpPr/>
                    <p:nvPr/>
                  </p:nvSpPr>
                  <p:spPr>
                    <a:xfrm>
                      <a:off x="214745" y="6927"/>
                      <a:ext cx="83670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C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" name="Полилиния 54"/>
                    <p:cNvSpPr/>
                    <p:nvPr/>
                  </p:nvSpPr>
                  <p:spPr>
                    <a:xfrm>
                      <a:off x="429491" y="6927"/>
                      <a:ext cx="97725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" name="Полилиния 55"/>
                    <p:cNvSpPr/>
                    <p:nvPr/>
                  </p:nvSpPr>
                  <p:spPr>
                    <a:xfrm>
                      <a:off x="651163" y="6927"/>
                      <a:ext cx="93033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2FBD0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" name="Полилиния 56"/>
                    <p:cNvSpPr/>
                    <p:nvPr/>
                  </p:nvSpPr>
                  <p:spPr>
                    <a:xfrm>
                      <a:off x="886691" y="6927"/>
                      <a:ext cx="79967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01BA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Полилиния 57"/>
                    <p:cNvSpPr/>
                    <p:nvPr/>
                  </p:nvSpPr>
                  <p:spPr>
                    <a:xfrm>
                      <a:off x="1108363" y="6927"/>
                      <a:ext cx="88733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2A02B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" name="Полилиния 58"/>
                    <p:cNvSpPr/>
                    <p:nvPr/>
                  </p:nvSpPr>
                  <p:spPr>
                    <a:xfrm>
                      <a:off x="1323109" y="0"/>
                      <a:ext cx="88349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FF33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" name="Полилиния 59"/>
                    <p:cNvSpPr/>
                    <p:nvPr/>
                  </p:nvSpPr>
                  <p:spPr>
                    <a:xfrm>
                      <a:off x="1544781" y="6927"/>
                      <a:ext cx="82100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CC00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43" name="Прямая со стрелкой 42"/>
                  <p:cNvCxnSpPr/>
                  <p:nvPr/>
                </p:nvCxnSpPr>
                <p:spPr>
                  <a:xfrm>
                    <a:off x="122708" y="475016"/>
                    <a:ext cx="126000" cy="0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headEnd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Полилиния 43"/>
                  <p:cNvSpPr/>
                  <p:nvPr/>
                </p:nvSpPr>
                <p:spPr>
                  <a:xfrm>
                    <a:off x="272143" y="527957"/>
                    <a:ext cx="1939925" cy="28892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  <a:gd name="connsiteX0" fmla="*/ 0 w 124643"/>
                      <a:gd name="connsiteY0" fmla="*/ 540025 h 570144"/>
                      <a:gd name="connsiteX1" fmla="*/ 19685 w 124643"/>
                      <a:gd name="connsiteY1" fmla="*/ 406408 h 570144"/>
                      <a:gd name="connsiteX2" fmla="*/ 38041 w 124643"/>
                      <a:gd name="connsiteY2" fmla="*/ 44752 h 570144"/>
                      <a:gd name="connsiteX3" fmla="*/ 62461 w 124643"/>
                      <a:gd name="connsiteY3" fmla="*/ 46723 h 570144"/>
                      <a:gd name="connsiteX4" fmla="*/ 82893 w 124643"/>
                      <a:gd name="connsiteY4" fmla="*/ 416857 h 570144"/>
                      <a:gd name="connsiteX5" fmla="*/ 124643 w 124643"/>
                      <a:gd name="connsiteY5" fmla="*/ 570144 h 570144"/>
                      <a:gd name="connsiteX0" fmla="*/ 0 w 102336"/>
                      <a:gd name="connsiteY0" fmla="*/ 540025 h 570144"/>
                      <a:gd name="connsiteX1" fmla="*/ 19685 w 102336"/>
                      <a:gd name="connsiteY1" fmla="*/ 406408 h 570144"/>
                      <a:gd name="connsiteX2" fmla="*/ 38041 w 102336"/>
                      <a:gd name="connsiteY2" fmla="*/ 44752 h 570144"/>
                      <a:gd name="connsiteX3" fmla="*/ 62461 w 102336"/>
                      <a:gd name="connsiteY3" fmla="*/ 46723 h 570144"/>
                      <a:gd name="connsiteX4" fmla="*/ 82893 w 102336"/>
                      <a:gd name="connsiteY4" fmla="*/ 416857 h 570144"/>
                      <a:gd name="connsiteX5" fmla="*/ 102336 w 102336"/>
                      <a:gd name="connsiteY5" fmla="*/ 570144 h 570144"/>
                      <a:gd name="connsiteX0" fmla="*/ 0 w 102345"/>
                      <a:gd name="connsiteY0" fmla="*/ 540025 h 570144"/>
                      <a:gd name="connsiteX1" fmla="*/ 19685 w 102345"/>
                      <a:gd name="connsiteY1" fmla="*/ 406408 h 570144"/>
                      <a:gd name="connsiteX2" fmla="*/ 38041 w 102345"/>
                      <a:gd name="connsiteY2" fmla="*/ 44752 h 570144"/>
                      <a:gd name="connsiteX3" fmla="*/ 62461 w 102345"/>
                      <a:gd name="connsiteY3" fmla="*/ 46723 h 570144"/>
                      <a:gd name="connsiteX4" fmla="*/ 82893 w 102345"/>
                      <a:gd name="connsiteY4" fmla="*/ 416857 h 570144"/>
                      <a:gd name="connsiteX5" fmla="*/ 102336 w 102345"/>
                      <a:gd name="connsiteY5" fmla="*/ 570144 h 570144"/>
                      <a:gd name="connsiteX0" fmla="*/ 0 w 96266"/>
                      <a:gd name="connsiteY0" fmla="*/ 540025 h 570144"/>
                      <a:gd name="connsiteX1" fmla="*/ 19685 w 96266"/>
                      <a:gd name="connsiteY1" fmla="*/ 406408 h 570144"/>
                      <a:gd name="connsiteX2" fmla="*/ 38041 w 96266"/>
                      <a:gd name="connsiteY2" fmla="*/ 44752 h 570144"/>
                      <a:gd name="connsiteX3" fmla="*/ 62461 w 96266"/>
                      <a:gd name="connsiteY3" fmla="*/ 46723 h 570144"/>
                      <a:gd name="connsiteX4" fmla="*/ 82893 w 96266"/>
                      <a:gd name="connsiteY4" fmla="*/ 416857 h 570144"/>
                      <a:gd name="connsiteX5" fmla="*/ 96252 w 96266"/>
                      <a:gd name="connsiteY5" fmla="*/ 570144 h 570144"/>
                      <a:gd name="connsiteX0" fmla="*/ 0 w 96280"/>
                      <a:gd name="connsiteY0" fmla="*/ 540025 h 540025"/>
                      <a:gd name="connsiteX1" fmla="*/ 19685 w 96280"/>
                      <a:gd name="connsiteY1" fmla="*/ 406408 h 540025"/>
                      <a:gd name="connsiteX2" fmla="*/ 38041 w 96280"/>
                      <a:gd name="connsiteY2" fmla="*/ 44752 h 540025"/>
                      <a:gd name="connsiteX3" fmla="*/ 62461 w 96280"/>
                      <a:gd name="connsiteY3" fmla="*/ 46723 h 540025"/>
                      <a:gd name="connsiteX4" fmla="*/ 82893 w 96280"/>
                      <a:gd name="connsiteY4" fmla="*/ 416857 h 540025"/>
                      <a:gd name="connsiteX5" fmla="*/ 96266 w 96280"/>
                      <a:gd name="connsiteY5" fmla="*/ 540023 h 540025"/>
                      <a:gd name="connsiteX0" fmla="*/ 0 w 95561"/>
                      <a:gd name="connsiteY0" fmla="*/ 556849 h 556850"/>
                      <a:gd name="connsiteX1" fmla="*/ 18966 w 95561"/>
                      <a:gd name="connsiteY1" fmla="*/ 406408 h 556850"/>
                      <a:gd name="connsiteX2" fmla="*/ 37322 w 95561"/>
                      <a:gd name="connsiteY2" fmla="*/ 44752 h 556850"/>
                      <a:gd name="connsiteX3" fmla="*/ 61742 w 95561"/>
                      <a:gd name="connsiteY3" fmla="*/ 46723 h 556850"/>
                      <a:gd name="connsiteX4" fmla="*/ 82174 w 95561"/>
                      <a:gd name="connsiteY4" fmla="*/ 416857 h 556850"/>
                      <a:gd name="connsiteX5" fmla="*/ 95547 w 95561"/>
                      <a:gd name="connsiteY5" fmla="*/ 540023 h 556850"/>
                      <a:gd name="connsiteX0" fmla="*/ 3716 w 99277"/>
                      <a:gd name="connsiteY0" fmla="*/ 556849 h 557618"/>
                      <a:gd name="connsiteX1" fmla="*/ 22682 w 99277"/>
                      <a:gd name="connsiteY1" fmla="*/ 406408 h 557618"/>
                      <a:gd name="connsiteX2" fmla="*/ 41038 w 99277"/>
                      <a:gd name="connsiteY2" fmla="*/ 44752 h 557618"/>
                      <a:gd name="connsiteX3" fmla="*/ 65458 w 99277"/>
                      <a:gd name="connsiteY3" fmla="*/ 46723 h 557618"/>
                      <a:gd name="connsiteX4" fmla="*/ 85890 w 99277"/>
                      <a:gd name="connsiteY4" fmla="*/ 416857 h 557618"/>
                      <a:gd name="connsiteX5" fmla="*/ 99263 w 99277"/>
                      <a:gd name="connsiteY5" fmla="*/ 540023 h 557618"/>
                      <a:gd name="connsiteX0" fmla="*/ 0 w 76595"/>
                      <a:gd name="connsiteY0" fmla="*/ 406408 h 540023"/>
                      <a:gd name="connsiteX1" fmla="*/ 18356 w 76595"/>
                      <a:gd name="connsiteY1" fmla="*/ 44752 h 540023"/>
                      <a:gd name="connsiteX2" fmla="*/ 42776 w 76595"/>
                      <a:gd name="connsiteY2" fmla="*/ 46723 h 540023"/>
                      <a:gd name="connsiteX3" fmla="*/ 63208 w 76595"/>
                      <a:gd name="connsiteY3" fmla="*/ 416857 h 540023"/>
                      <a:gd name="connsiteX4" fmla="*/ 76581 w 76595"/>
                      <a:gd name="connsiteY4" fmla="*/ 540023 h 540023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48748 h 548748"/>
                      <a:gd name="connsiteX1" fmla="*/ 28476 w 86715"/>
                      <a:gd name="connsiteY1" fmla="*/ 53477 h 548748"/>
                      <a:gd name="connsiteX2" fmla="*/ 52896 w 86715"/>
                      <a:gd name="connsiteY2" fmla="*/ 55448 h 548748"/>
                      <a:gd name="connsiteX3" fmla="*/ 73328 w 86715"/>
                      <a:gd name="connsiteY3" fmla="*/ 425582 h 548748"/>
                      <a:gd name="connsiteX4" fmla="*/ 86701 w 86715"/>
                      <a:gd name="connsiteY4" fmla="*/ 548748 h 548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715" h="548748">
                        <a:moveTo>
                          <a:pt x="0" y="548748"/>
                        </a:moveTo>
                        <a:cubicBezTo>
                          <a:pt x="11171" y="413286"/>
                          <a:pt x="19660" y="135694"/>
                          <a:pt x="28476" y="53477"/>
                        </a:cubicBezTo>
                        <a:cubicBezTo>
                          <a:pt x="37292" y="-28740"/>
                          <a:pt x="45421" y="-6569"/>
                          <a:pt x="52896" y="55448"/>
                        </a:cubicBezTo>
                        <a:cubicBezTo>
                          <a:pt x="60371" y="117465"/>
                          <a:pt x="67694" y="343365"/>
                          <a:pt x="73328" y="425582"/>
                        </a:cubicBezTo>
                        <a:cubicBezTo>
                          <a:pt x="78962" y="507799"/>
                          <a:pt x="87106" y="545828"/>
                          <a:pt x="86701" y="548748"/>
                        </a:cubicBezTo>
                      </a:path>
                    </a:pathLst>
                  </a:custGeom>
                  <a:solidFill>
                    <a:srgbClr val="FFFF00">
                      <a:alpha val="21000"/>
                    </a:srgbClr>
                  </a:solidFill>
                  <a:ln w="6350">
                    <a:solidFill>
                      <a:srgbClr val="2A02B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Полилиния 44"/>
                  <p:cNvSpPr/>
                  <p:nvPr/>
                </p:nvSpPr>
                <p:spPr>
                  <a:xfrm>
                    <a:off x="0" y="323329"/>
                    <a:ext cx="52768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0000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6" name="Полилиния 45"/>
                  <p:cNvSpPr/>
                  <p:nvPr/>
                </p:nvSpPr>
                <p:spPr>
                  <a:xfrm>
                    <a:off x="261257" y="321133"/>
                    <a:ext cx="549728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9900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Полилиния 46"/>
                  <p:cNvSpPr/>
                  <p:nvPr/>
                </p:nvSpPr>
                <p:spPr>
                  <a:xfrm>
                    <a:off x="527957" y="321133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FF0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8" name="Полилиния 47"/>
                  <p:cNvSpPr/>
                  <p:nvPr/>
                </p:nvSpPr>
                <p:spPr>
                  <a:xfrm>
                    <a:off x="794657" y="321128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5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Полилиния 48"/>
                  <p:cNvSpPr/>
                  <p:nvPr/>
                </p:nvSpPr>
                <p:spPr>
                  <a:xfrm>
                    <a:off x="1072243" y="321131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F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Полилиния 49"/>
                  <p:cNvSpPr/>
                  <p:nvPr/>
                </p:nvSpPr>
                <p:spPr>
                  <a:xfrm>
                    <a:off x="1344386" y="321131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206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 50"/>
                  <p:cNvSpPr/>
                  <p:nvPr/>
                </p:nvSpPr>
                <p:spPr>
                  <a:xfrm>
                    <a:off x="1605643" y="315688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33CC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 51"/>
                  <p:cNvSpPr/>
                  <p:nvPr/>
                </p:nvSpPr>
                <p:spPr>
                  <a:xfrm>
                    <a:off x="1877786" y="315688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0066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cxnSp>
            <p:nvCxnSpPr>
              <p:cNvPr id="29" name="Прямая со стрелкой 28"/>
              <p:cNvCxnSpPr/>
              <p:nvPr/>
            </p:nvCxnSpPr>
            <p:spPr>
              <a:xfrm>
                <a:off x="3558633" y="3298838"/>
                <a:ext cx="126000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5163104" y="3167393"/>
                <a:ext cx="266065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4174415" y="3307249"/>
                <a:ext cx="144000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3886555" y="3300166"/>
                <a:ext cx="144000" cy="559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Надпись 76"/>
              <p:cNvSpPr txBox="1"/>
              <p:nvPr/>
            </p:nvSpPr>
            <p:spPr>
              <a:xfrm>
                <a:off x="3950443" y="2846244"/>
                <a:ext cx="478790" cy="43544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solidFill>
                      <a:srgbClr val="660066"/>
                    </a:solidFill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</a:t>
                </a:r>
                <a:r>
                  <a:rPr lang="en-US" sz="1600" b="1" dirty="0">
                    <a:solidFill>
                      <a:srgbClr val="660066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5436096" y="2980623"/>
                <a:ext cx="0" cy="180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169836" y="2968488"/>
                <a:ext cx="0" cy="180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182659" y="2928668"/>
                <a:ext cx="0" cy="37389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" name="Прямая соединительная линия 12"/>
          <p:cNvCxnSpPr/>
          <p:nvPr/>
        </p:nvCxnSpPr>
        <p:spPr>
          <a:xfrm>
            <a:off x="9395048" y="1638550"/>
            <a:ext cx="0" cy="4411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798752" y="5190043"/>
            <a:ext cx="6408712" cy="689195"/>
          </a:xfrm>
          <a:prstGeom prst="roundRect">
            <a:avLst/>
          </a:prstGeom>
          <a:noFill/>
          <a:ln w="3492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581202" y="3585991"/>
            <a:ext cx="2322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Light field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</a:t>
            </a:r>
            <a:endParaRPr lang="ru-RU" sz="2000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238660" y="3589103"/>
            <a:ext cx="2322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Light field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</a:t>
            </a:r>
            <a:endParaRPr lang="ru-RU" sz="20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214184" y="120824"/>
            <a:ext cx="3581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FF"/>
                </a:solidFill>
              </a:rPr>
              <a:t>Microwave </a:t>
            </a:r>
            <a:r>
              <a:rPr lang="en-US" altLang="ru-RU" b="1" dirty="0" err="1" smtClean="0">
                <a:solidFill>
                  <a:srgbClr val="0000FF"/>
                </a:solidFill>
              </a:rPr>
              <a:t>multiresonator</a:t>
            </a:r>
            <a:r>
              <a:rPr lang="en-US" altLang="ru-RU" b="1" dirty="0" smtClean="0">
                <a:solidFill>
                  <a:srgbClr val="0000FF"/>
                </a:solidFill>
              </a:rPr>
              <a:t> protocol</a:t>
            </a:r>
            <a:endParaRPr lang="ru-RU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6809576" y="5289457"/>
            <a:ext cx="122180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ym typeface="Symbol" panose="05050102010706020507" pitchFamily="18" charset="2"/>
              </a:rPr>
              <a:t>=</a:t>
            </a:r>
            <a:r>
              <a:rPr lang="ru-RU" sz="2400" b="1" dirty="0">
                <a:sym typeface="Symbol" panose="05050102010706020507" pitchFamily="18" charset="2"/>
              </a:rPr>
              <a:t> </a:t>
            </a:r>
            <a:r>
              <a:rPr lang="ru-RU" sz="2400" b="1" dirty="0" smtClean="0">
                <a:sym typeface="Symbol" panose="05050102010706020507" pitchFamily="18" charset="2"/>
              </a:rPr>
              <a:t></a:t>
            </a:r>
            <a:r>
              <a:rPr lang="en-US" sz="2400" b="1" dirty="0" smtClean="0">
                <a:sym typeface="Symbol" panose="05050102010706020507" pitchFamily="18" charset="2"/>
              </a:rPr>
              <a:t>/2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97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47911" y="5813215"/>
            <a:ext cx="9202895" cy="914400"/>
            <a:chOff x="647911" y="5813215"/>
            <a:chExt cx="9202895" cy="9144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1602156" y="5813215"/>
              <a:ext cx="8248650" cy="914400"/>
              <a:chOff x="266700" y="2150305"/>
              <a:chExt cx="8248650" cy="914400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495300" y="2150305"/>
                <a:ext cx="8020050" cy="914400"/>
                <a:chOff x="-2971800" y="2874205"/>
                <a:chExt cx="8020050" cy="914400"/>
              </a:xfrm>
            </p:grpSpPr>
            <p:pic>
              <p:nvPicPr>
                <p:cNvPr id="55" name="Picture 7" descr="KPTI-web-rus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971800" y="3052763"/>
                  <a:ext cx="7845304" cy="648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Прямоугольник 55"/>
                <p:cNvSpPr/>
                <p:nvPr/>
              </p:nvSpPr>
              <p:spPr>
                <a:xfrm>
                  <a:off x="-1905000" y="2874205"/>
                  <a:ext cx="695325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4" name="Прямоугольник 53"/>
              <p:cNvSpPr/>
              <p:nvPr/>
            </p:nvSpPr>
            <p:spPr>
              <a:xfrm>
                <a:off x="266700" y="2150305"/>
                <a:ext cx="551169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647911" y="6138943"/>
              <a:ext cx="1152128" cy="338477"/>
              <a:chOff x="7458699" y="4520158"/>
              <a:chExt cx="1152128" cy="338477"/>
            </a:xfrm>
          </p:grpSpPr>
          <p:grpSp>
            <p:nvGrpSpPr>
              <p:cNvPr id="58" name="Group 4"/>
              <p:cNvGrpSpPr>
                <a:grpSpLocks/>
              </p:cNvGrpSpPr>
              <p:nvPr/>
            </p:nvGrpSpPr>
            <p:grpSpPr bwMode="auto">
              <a:xfrm>
                <a:off x="8254293" y="4523737"/>
                <a:ext cx="356534" cy="280636"/>
                <a:chOff x="5359" y="2335"/>
                <a:chExt cx="985" cy="756"/>
              </a:xfrm>
            </p:grpSpPr>
            <p:sp>
              <p:nvSpPr>
                <p:cNvPr id="101" name="AutoShape 5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" name="Rectangle 6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" name="AutoShape 7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AutoShape 8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AutoShape 9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06" name="Group 10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13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1" name="AutoShap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7" name="Rectangle 14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Rectangle 15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09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0" name="Rectangle 17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11" name="Group 18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127" name="AutoShape 1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8" name="AutoShape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2" name="Group 22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124" name="AutoShape 2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5" name="AutoShap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" name="Group 26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122" name="AutoShape 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3" name="AutoShape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4" name="Group 29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120" name="AutoShape 30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1" name="AutoShape 31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5" name="Group 32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118" name="AutoShape 3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9" name="AutoShape 3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16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7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" name="Group 37"/>
              <p:cNvGrpSpPr>
                <a:grpSpLocks/>
              </p:cNvGrpSpPr>
              <p:nvPr/>
            </p:nvGrpSpPr>
            <p:grpSpPr bwMode="auto">
              <a:xfrm flipH="1">
                <a:off x="7458699" y="4525964"/>
                <a:ext cx="355085" cy="280636"/>
                <a:chOff x="5359" y="2335"/>
                <a:chExt cx="985" cy="756"/>
              </a:xfrm>
            </p:grpSpPr>
            <p:sp>
              <p:nvSpPr>
                <p:cNvPr id="69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Rectangle 39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" name="AutoShape 41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3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74" name="Group 43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9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9" name="AutoShape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0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75" name="Rectangle 47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Rectangle 48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77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8" name="Rectangle 50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79" name="Group 51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95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6" name="AutoShape 5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0" name="Group 55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92" name="AutoShape 5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3" name="AutoShape 5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1" name="Group 59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90" name="AutoShape 6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1" name="AutoShape 6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" name="Group 62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88" name="AutoShape 6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" name="AutoShape 6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" name="Group 65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86" name="AutoShape 66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AutoShape 67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84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5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0" name="Rectangle 70"/>
              <p:cNvSpPr>
                <a:spLocks noChangeArrowheads="1"/>
              </p:cNvSpPr>
              <p:nvPr/>
            </p:nvSpPr>
            <p:spPr bwMode="auto">
              <a:xfrm>
                <a:off x="7844914" y="4797691"/>
                <a:ext cx="387300" cy="53826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1" name="Group 71"/>
              <p:cNvGrpSpPr>
                <a:grpSpLocks/>
              </p:cNvGrpSpPr>
              <p:nvPr/>
            </p:nvGrpSpPr>
            <p:grpSpPr bwMode="auto">
              <a:xfrm flipH="1">
                <a:off x="7787000" y="4797319"/>
                <a:ext cx="110761" cy="54197"/>
                <a:chOff x="5484" y="2837"/>
                <a:chExt cx="327" cy="146"/>
              </a:xfrm>
            </p:grpSpPr>
            <p:sp>
              <p:nvSpPr>
                <p:cNvPr id="67" name="AutoShape 72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AutoShape 73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2" name="Group 74"/>
              <p:cNvGrpSpPr>
                <a:grpSpLocks/>
              </p:cNvGrpSpPr>
              <p:nvPr/>
            </p:nvGrpSpPr>
            <p:grpSpPr bwMode="auto">
              <a:xfrm>
                <a:off x="8180815" y="4796206"/>
                <a:ext cx="98816" cy="53083"/>
                <a:chOff x="5484" y="2837"/>
                <a:chExt cx="327" cy="146"/>
              </a:xfrm>
            </p:grpSpPr>
            <p:sp>
              <p:nvSpPr>
                <p:cNvPr id="65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6" name="AutoShape 76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3" name="Text Box 77"/>
              <p:cNvSpPr txBox="1">
                <a:spLocks noChangeArrowheads="1"/>
              </p:cNvSpPr>
              <p:nvPr/>
            </p:nvSpPr>
            <p:spPr bwMode="auto">
              <a:xfrm>
                <a:off x="7740352" y="4738340"/>
                <a:ext cx="748403" cy="120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2 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0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1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   4</a:t>
                </a:r>
                <a:endParaRPr lang="ru-RU" alt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Text Box 3"/>
              <p:cNvSpPr txBox="1">
                <a:spLocks noChangeArrowheads="1"/>
              </p:cNvSpPr>
              <p:nvPr/>
            </p:nvSpPr>
            <p:spPr bwMode="auto">
              <a:xfrm>
                <a:off x="7724959" y="4520158"/>
                <a:ext cx="632665" cy="295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altLang="ru-RU" sz="1400" b="1" dirty="0">
                    <a:solidFill>
                      <a:srgbClr val="0070C0"/>
                    </a:solidFill>
                    <a:latin typeface="Adobe Garamond Pro Bold" pitchFamily="18" charset="0"/>
                  </a:rPr>
                  <a:t>KQC</a:t>
                </a:r>
                <a:endParaRPr lang="ru-RU" altLang="ru-RU" sz="1400" b="1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53" y="5977914"/>
              <a:ext cx="663217" cy="648479"/>
            </a:xfrm>
            <a:prstGeom prst="rect">
              <a:avLst/>
            </a:prstGeom>
          </p:spPr>
        </p:pic>
      </p:grpSp>
      <p:sp>
        <p:nvSpPr>
          <p:cNvPr id="44" name="Rectangle 30"/>
          <p:cNvSpPr/>
          <p:nvPr/>
        </p:nvSpPr>
        <p:spPr>
          <a:xfrm>
            <a:off x="2042405" y="114293"/>
            <a:ext cx="9479035" cy="92333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2055" name="Picture 7" descr="C:\Users\nick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69100" y="1337536"/>
            <a:ext cx="1915089" cy="36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684458" y="1423294"/>
            <a:ext cx="3650316" cy="370634"/>
          </a:xfrm>
          <a:prstGeom prst="rect">
            <a:avLst/>
          </a:prstGeom>
          <a:solidFill>
            <a:srgbClr val="FFC000">
              <a:alpha val="25098"/>
            </a:srgbClr>
          </a:solidFill>
          <a:ln w="9525">
            <a:solidFill>
              <a:srgbClr val="FFC000">
                <a:alpha val="4509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1" dirty="0"/>
              <a:t>Compact resonators (</a:t>
            </a:r>
            <a:r>
              <a:rPr lang="en-US" altLang="ru-RU" b="1" dirty="0" smtClean="0"/>
              <a:t>Q</a:t>
            </a:r>
            <a:r>
              <a:rPr lang="ru-RU" altLang="ru-RU" b="1" dirty="0" smtClean="0"/>
              <a:t> </a:t>
            </a:r>
            <a:r>
              <a:rPr lang="en-US" altLang="ru-RU" b="1" dirty="0" smtClean="0"/>
              <a:t>=</a:t>
            </a:r>
            <a:r>
              <a:rPr lang="ru-RU" altLang="ru-RU" b="1" dirty="0" smtClean="0"/>
              <a:t> 2</a:t>
            </a:r>
            <a:r>
              <a:rPr lang="ru-RU" altLang="ru-RU" b="1" dirty="0" smtClean="0">
                <a:sym typeface="Symbol" panose="05050102010706020507" pitchFamily="18" charset="2"/>
              </a:rPr>
              <a:t></a:t>
            </a:r>
            <a:r>
              <a:rPr lang="en-US" dirty="0" smtClean="0"/>
              <a:t>10</a:t>
            </a:r>
            <a:r>
              <a:rPr lang="ru-RU" baseline="30000" dirty="0"/>
              <a:t>3</a:t>
            </a:r>
            <a:r>
              <a:rPr lang="en-US" dirty="0" smtClean="0"/>
              <a:t> </a:t>
            </a:r>
            <a:r>
              <a:rPr lang="en-US" altLang="ru-RU" b="1" dirty="0" smtClean="0"/>
              <a:t>)</a:t>
            </a:r>
            <a:endParaRPr lang="ru-RU" altLang="ru-RU" b="1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476546" y="1909014"/>
            <a:ext cx="7200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980602" y="198102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12650" y="198102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32530" y="1909014"/>
            <a:ext cx="144016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764578" y="1909014"/>
            <a:ext cx="7200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68634" y="1909014"/>
            <a:ext cx="0" cy="1160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972491" y="4791076"/>
            <a:ext cx="2520279" cy="646331"/>
          </a:xfrm>
          <a:prstGeom prst="rect">
            <a:avLst/>
          </a:prstGeom>
          <a:solidFill>
            <a:srgbClr val="FFC000">
              <a:alpha val="25098"/>
            </a:srgbClr>
          </a:solidFill>
          <a:ln w="9525">
            <a:solidFill>
              <a:srgbClr val="FFC000">
                <a:alpha val="4509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1" dirty="0"/>
              <a:t>Common microwave waveguide (</a:t>
            </a:r>
            <a:r>
              <a:rPr lang="en-US" altLang="ru-RU" b="1" dirty="0">
                <a:sym typeface="Symbol" panose="05050102010706020507" pitchFamily="18" charset="2"/>
              </a:rPr>
              <a:t>=3 cm)</a:t>
            </a:r>
            <a:endParaRPr lang="ru-RU" alt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733796" y="3637207"/>
            <a:ext cx="0" cy="11538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684458" y="421327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204738" y="421327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2260523" y="4105508"/>
            <a:ext cx="1584175" cy="369506"/>
          </a:xfrm>
          <a:prstGeom prst="rect">
            <a:avLst/>
          </a:prstGeom>
          <a:solidFill>
            <a:srgbClr val="FFC000">
              <a:alpha val="25098"/>
            </a:srgbClr>
          </a:solidFill>
          <a:ln w="9525">
            <a:solidFill>
              <a:srgbClr val="FFC000">
                <a:alpha val="4509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1" dirty="0"/>
              <a:t>L</a:t>
            </a:r>
            <a:r>
              <a:rPr lang="en-US" altLang="ru-RU" b="1" dirty="0">
                <a:sym typeface="Symbol" panose="05050102010706020507" pitchFamily="18" charset="2"/>
              </a:rPr>
              <a:t>=10 cm</a:t>
            </a:r>
            <a:endParaRPr lang="ru-RU" altLang="ru-RU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3700682" y="2215912"/>
            <a:ext cx="288032" cy="197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628674" y="1834624"/>
            <a:ext cx="1706100" cy="369332"/>
          </a:xfrm>
          <a:prstGeom prst="rect">
            <a:avLst/>
          </a:prstGeom>
          <a:solidFill>
            <a:srgbClr val="FFC000">
              <a:alpha val="25098"/>
            </a:srgbClr>
          </a:solidFill>
          <a:ln w="9525">
            <a:solidFill>
              <a:srgbClr val="FFC000">
                <a:alpha val="4509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1" dirty="0"/>
              <a:t>Tuning tools</a:t>
            </a:r>
            <a:endParaRPr lang="ru-RU" alt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476561" y="67492"/>
            <a:ext cx="8663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mutiresonant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microwave quantum memory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Moiseev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F.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Gubaidullin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S.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Kirillov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R.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Latypov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S.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Perminov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V.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Petrovnin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O. N.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Sherstyukov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A 95, 012338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" name="Рисунок 36"/>
          <p:cNvPicPr/>
          <p:nvPr/>
        </p:nvPicPr>
        <p:blipFill>
          <a:blip r:embed="rId5" cstate="print"/>
          <a:srcRect t="1567" r="5169"/>
          <a:stretch>
            <a:fillRect/>
          </a:stretch>
        </p:blipFill>
        <p:spPr bwMode="auto">
          <a:xfrm>
            <a:off x="6882897" y="1869514"/>
            <a:ext cx="3675566" cy="168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6129333" y="1443038"/>
            <a:ext cx="5167798" cy="369332"/>
          </a:xfrm>
          <a:prstGeom prst="rect">
            <a:avLst/>
          </a:prstGeom>
          <a:solidFill>
            <a:srgbClr val="FFC000">
              <a:alpha val="25098"/>
            </a:srgbClr>
          </a:solidFill>
          <a:ln w="9525">
            <a:solidFill>
              <a:srgbClr val="FFC000">
                <a:alpha val="4509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1" dirty="0" smtClean="0"/>
              <a:t>Numerical Simulations of electromagnetic field</a:t>
            </a:r>
            <a:endParaRPr lang="ru-RU" altLang="ru-RU" b="1" dirty="0"/>
          </a:p>
        </p:txBody>
      </p:sp>
      <p:pic>
        <p:nvPicPr>
          <p:cNvPr id="46" name="Рисунок 45"/>
          <p:cNvPicPr/>
          <p:nvPr/>
        </p:nvPicPr>
        <p:blipFill>
          <a:blip r:embed="rId6" cstate="print"/>
          <a:srcRect r="8299"/>
          <a:stretch>
            <a:fillRect/>
          </a:stretch>
        </p:blipFill>
        <p:spPr bwMode="auto">
          <a:xfrm>
            <a:off x="8972555" y="4557722"/>
            <a:ext cx="1704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5674" y="4560590"/>
            <a:ext cx="1495425" cy="15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6992168" y="6255328"/>
            <a:ext cx="3837761" cy="369332"/>
          </a:xfrm>
          <a:prstGeom prst="rect">
            <a:avLst/>
          </a:prstGeom>
          <a:solidFill>
            <a:srgbClr val="FFC000">
              <a:alpha val="25098"/>
            </a:srgbClr>
          </a:solidFill>
          <a:ln w="9525">
            <a:solidFill>
              <a:srgbClr val="FFC000">
                <a:alpha val="4509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1" dirty="0" smtClean="0"/>
              <a:t>Magnetic field     Electric field</a:t>
            </a:r>
            <a:endParaRPr lang="ru-RU" altLang="ru-RU" b="1" dirty="0"/>
          </a:p>
        </p:txBody>
      </p:sp>
      <p:sp>
        <p:nvSpPr>
          <p:cNvPr id="50" name="TextBox 13"/>
          <p:cNvSpPr txBox="1">
            <a:spLocks noChangeArrowheads="1"/>
          </p:cNvSpPr>
          <p:nvPr/>
        </p:nvSpPr>
        <p:spPr bwMode="auto">
          <a:xfrm>
            <a:off x="6195368" y="3590915"/>
            <a:ext cx="5096534" cy="369332"/>
          </a:xfrm>
          <a:prstGeom prst="rect">
            <a:avLst/>
          </a:prstGeom>
          <a:solidFill>
            <a:srgbClr val="FFC000">
              <a:alpha val="25098"/>
            </a:srgbClr>
          </a:solidFill>
          <a:ln w="9525">
            <a:solidFill>
              <a:srgbClr val="FFC000">
                <a:alpha val="4509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1" dirty="0" smtClean="0"/>
              <a:t>Common resonator + 6 coupled </a:t>
            </a:r>
            <a:r>
              <a:rPr lang="en-US" altLang="ru-RU" b="1" dirty="0" err="1" smtClean="0"/>
              <a:t>miniresonators</a:t>
            </a:r>
            <a:endParaRPr lang="ru-RU" altLang="ru-RU" b="1" dirty="0"/>
          </a:p>
        </p:txBody>
      </p: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7473188" y="4133847"/>
            <a:ext cx="2520279" cy="369332"/>
          </a:xfrm>
          <a:prstGeom prst="rect">
            <a:avLst/>
          </a:prstGeom>
          <a:solidFill>
            <a:srgbClr val="FFC000">
              <a:alpha val="25098"/>
            </a:srgbClr>
          </a:solidFill>
          <a:ln w="9525">
            <a:solidFill>
              <a:srgbClr val="FFC000">
                <a:alpha val="4509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b="1" dirty="0" smtClean="0"/>
              <a:t>Single </a:t>
            </a:r>
            <a:r>
              <a:rPr lang="en-US" altLang="ru-RU" b="1" dirty="0" err="1" smtClean="0"/>
              <a:t>miniresonator</a:t>
            </a:r>
            <a:endParaRPr lang="ru-RU" altLang="ru-RU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05221" y="4042566"/>
            <a:ext cx="5186681" cy="2608506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057589" y="1371598"/>
            <a:ext cx="5406518" cy="2631525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Группа 215"/>
          <p:cNvGrpSpPr/>
          <p:nvPr/>
        </p:nvGrpSpPr>
        <p:grpSpPr>
          <a:xfrm>
            <a:off x="590761" y="5851315"/>
            <a:ext cx="9202895" cy="914400"/>
            <a:chOff x="647911" y="5813215"/>
            <a:chExt cx="9202895" cy="914400"/>
          </a:xfrm>
        </p:grpSpPr>
        <p:grpSp>
          <p:nvGrpSpPr>
            <p:cNvPr id="217" name="Группа 216"/>
            <p:cNvGrpSpPr/>
            <p:nvPr/>
          </p:nvGrpSpPr>
          <p:grpSpPr>
            <a:xfrm>
              <a:off x="1602156" y="5813215"/>
              <a:ext cx="8248650" cy="914400"/>
              <a:chOff x="266700" y="2150305"/>
              <a:chExt cx="8248650" cy="914400"/>
            </a:xfrm>
          </p:grpSpPr>
          <p:grpSp>
            <p:nvGrpSpPr>
              <p:cNvPr id="295" name="Группа 294"/>
              <p:cNvGrpSpPr/>
              <p:nvPr/>
            </p:nvGrpSpPr>
            <p:grpSpPr>
              <a:xfrm>
                <a:off x="495300" y="2150305"/>
                <a:ext cx="8020050" cy="914400"/>
                <a:chOff x="-2971800" y="2874205"/>
                <a:chExt cx="8020050" cy="914400"/>
              </a:xfrm>
            </p:grpSpPr>
            <p:pic>
              <p:nvPicPr>
                <p:cNvPr id="297" name="Picture 7" descr="KPTI-web-rus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971800" y="3052763"/>
                  <a:ext cx="7845304" cy="648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8" name="Прямоугольник 297"/>
                <p:cNvSpPr/>
                <p:nvPr/>
              </p:nvSpPr>
              <p:spPr>
                <a:xfrm>
                  <a:off x="-1905000" y="2874205"/>
                  <a:ext cx="695325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96" name="Прямоугольник 295"/>
              <p:cNvSpPr/>
              <p:nvPr/>
            </p:nvSpPr>
            <p:spPr>
              <a:xfrm>
                <a:off x="266700" y="2150305"/>
                <a:ext cx="551169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8" name="Группа 217"/>
            <p:cNvGrpSpPr/>
            <p:nvPr/>
          </p:nvGrpSpPr>
          <p:grpSpPr>
            <a:xfrm>
              <a:off x="647911" y="6138943"/>
              <a:ext cx="1152128" cy="338477"/>
              <a:chOff x="7458699" y="4520158"/>
              <a:chExt cx="1152128" cy="338477"/>
            </a:xfrm>
          </p:grpSpPr>
          <p:grpSp>
            <p:nvGrpSpPr>
              <p:cNvPr id="220" name="Group 4"/>
              <p:cNvGrpSpPr>
                <a:grpSpLocks/>
              </p:cNvGrpSpPr>
              <p:nvPr/>
            </p:nvGrpSpPr>
            <p:grpSpPr bwMode="auto">
              <a:xfrm>
                <a:off x="8254293" y="4523737"/>
                <a:ext cx="356534" cy="280636"/>
                <a:chOff x="5359" y="2335"/>
                <a:chExt cx="985" cy="756"/>
              </a:xfrm>
            </p:grpSpPr>
            <p:sp>
              <p:nvSpPr>
                <p:cNvPr id="263" name="AutoShape 5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4" name="Rectangle 6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5" name="AutoShape 7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" name="AutoShape 8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7" name="AutoShape 9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68" name="Group 10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29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3" name="AutoShap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4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9" name="Rectangle 14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0" name="Rectangle 15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271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72" name="Rectangle 17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73" name="Group 18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289" name="AutoShape 1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0" name="AutoShape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4" name="Group 22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286" name="AutoShape 2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7" name="AutoShap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8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5" name="Group 26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284" name="AutoShape 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5" name="AutoShape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6" name="Group 29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282" name="AutoShape 30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3" name="AutoShape 31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7" name="Group 32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280" name="AutoShape 3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1" name="AutoShape 3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278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9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1" name="Group 37"/>
              <p:cNvGrpSpPr>
                <a:grpSpLocks/>
              </p:cNvGrpSpPr>
              <p:nvPr/>
            </p:nvGrpSpPr>
            <p:grpSpPr bwMode="auto">
              <a:xfrm flipH="1">
                <a:off x="7458699" y="4525964"/>
                <a:ext cx="355085" cy="280636"/>
                <a:chOff x="5359" y="2335"/>
                <a:chExt cx="985" cy="756"/>
              </a:xfrm>
            </p:grpSpPr>
            <p:sp>
              <p:nvSpPr>
                <p:cNvPr id="231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2" name="Rectangle 39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3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4" name="AutoShape 41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5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36" name="Group 43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26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61" name="AutoShape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62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7" name="Rectangle 47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8" name="Rectangle 48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239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0" name="Rectangle 50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41" name="Group 51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257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8" name="AutoShape 5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9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2" name="Group 55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254" name="AutoShape 5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5" name="AutoShape 5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3" name="Group 59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252" name="AutoShape 6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3" name="AutoShape 6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4" name="Group 62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250" name="AutoShape 6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1" name="AutoShape 6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5" name="Group 65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248" name="AutoShape 66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9" name="AutoShape 67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246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7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22" name="Rectangle 70"/>
              <p:cNvSpPr>
                <a:spLocks noChangeArrowheads="1"/>
              </p:cNvSpPr>
              <p:nvPr/>
            </p:nvSpPr>
            <p:spPr bwMode="auto">
              <a:xfrm>
                <a:off x="7844914" y="4797691"/>
                <a:ext cx="387300" cy="53826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23" name="Group 71"/>
              <p:cNvGrpSpPr>
                <a:grpSpLocks/>
              </p:cNvGrpSpPr>
              <p:nvPr/>
            </p:nvGrpSpPr>
            <p:grpSpPr bwMode="auto">
              <a:xfrm flipH="1">
                <a:off x="7787000" y="4797319"/>
                <a:ext cx="110761" cy="54197"/>
                <a:chOff x="5484" y="2837"/>
                <a:chExt cx="327" cy="146"/>
              </a:xfrm>
            </p:grpSpPr>
            <p:sp>
              <p:nvSpPr>
                <p:cNvPr id="229" name="AutoShape 72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0" name="AutoShape 73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24" name="Group 74"/>
              <p:cNvGrpSpPr>
                <a:grpSpLocks/>
              </p:cNvGrpSpPr>
              <p:nvPr/>
            </p:nvGrpSpPr>
            <p:grpSpPr bwMode="auto">
              <a:xfrm>
                <a:off x="8180815" y="4796206"/>
                <a:ext cx="98816" cy="53083"/>
                <a:chOff x="5484" y="2837"/>
                <a:chExt cx="327" cy="146"/>
              </a:xfrm>
            </p:grpSpPr>
            <p:sp>
              <p:nvSpPr>
                <p:cNvPr id="227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8" name="AutoShape 76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25" name="Text Box 77"/>
              <p:cNvSpPr txBox="1">
                <a:spLocks noChangeArrowheads="1"/>
              </p:cNvSpPr>
              <p:nvPr/>
            </p:nvSpPr>
            <p:spPr bwMode="auto">
              <a:xfrm>
                <a:off x="7740352" y="4738340"/>
                <a:ext cx="748403" cy="120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2 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0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1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   4</a:t>
                </a:r>
                <a:endParaRPr lang="ru-RU" alt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Text Box 3"/>
              <p:cNvSpPr txBox="1">
                <a:spLocks noChangeArrowheads="1"/>
              </p:cNvSpPr>
              <p:nvPr/>
            </p:nvSpPr>
            <p:spPr bwMode="auto">
              <a:xfrm>
                <a:off x="7724959" y="4520158"/>
                <a:ext cx="632665" cy="295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altLang="ru-RU" sz="1400" b="1" dirty="0">
                    <a:solidFill>
                      <a:srgbClr val="0070C0"/>
                    </a:solidFill>
                    <a:latin typeface="Adobe Garamond Pro Bold" pitchFamily="18" charset="0"/>
                  </a:rPr>
                  <a:t>KQC</a:t>
                </a:r>
                <a:endParaRPr lang="ru-RU" altLang="ru-RU" sz="1400" b="1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19" name="Рисунок 2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53" y="5977914"/>
              <a:ext cx="663217" cy="648479"/>
            </a:xfrm>
            <a:prstGeom prst="rect">
              <a:avLst/>
            </a:prstGeom>
          </p:spPr>
        </p:pic>
      </p:grpSp>
      <p:sp>
        <p:nvSpPr>
          <p:cNvPr id="135" name="Скругленный прямоугольник 134"/>
          <p:cNvSpPr/>
          <p:nvPr/>
        </p:nvSpPr>
        <p:spPr>
          <a:xfrm>
            <a:off x="6650431" y="1170241"/>
            <a:ext cx="5316779" cy="3931350"/>
          </a:xfrm>
          <a:prstGeom prst="roundRect">
            <a:avLst>
              <a:gd name="adj" fmla="val 29876"/>
            </a:avLst>
          </a:prstGeom>
          <a:gradFill>
            <a:gsLst>
              <a:gs pos="0">
                <a:schemeClr val="bg1"/>
              </a:gs>
              <a:gs pos="19639">
                <a:srgbClr val="9BAECD"/>
              </a:gs>
              <a:gs pos="50000">
                <a:schemeClr val="accent1">
                  <a:lumMod val="60000"/>
                  <a:lumOff val="40000"/>
                </a:schemeClr>
              </a:gs>
              <a:gs pos="75000">
                <a:srgbClr val="97AACB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57360" y="6356350"/>
            <a:ext cx="27432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04" name="Shape 164"/>
          <p:cNvSpPr/>
          <p:nvPr/>
        </p:nvSpPr>
        <p:spPr>
          <a:xfrm>
            <a:off x="2711624" y="1172247"/>
            <a:ext cx="68447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400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218209" y="514350"/>
            <a:ext cx="5138851" cy="5496404"/>
            <a:chOff x="1218210" y="579965"/>
            <a:chExt cx="5065220" cy="5792739"/>
          </a:xfrm>
        </p:grpSpPr>
        <p:sp>
          <p:nvSpPr>
            <p:cNvPr id="136" name="Скругленный прямоугольник 135"/>
            <p:cNvSpPr/>
            <p:nvPr/>
          </p:nvSpPr>
          <p:spPr>
            <a:xfrm>
              <a:off x="1218210" y="579965"/>
              <a:ext cx="5065220" cy="5792739"/>
            </a:xfrm>
            <a:prstGeom prst="roundRect">
              <a:avLst>
                <a:gd name="adj" fmla="val 10444"/>
              </a:avLst>
            </a:prstGeom>
            <a:gradFill>
              <a:gsLst>
                <a:gs pos="0">
                  <a:schemeClr val="bg1"/>
                </a:gs>
                <a:gs pos="19639">
                  <a:srgbClr val="9BAECD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75000">
                  <a:srgbClr val="97AACB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/>
            <p:cNvGrpSpPr/>
            <p:nvPr/>
          </p:nvGrpSpPr>
          <p:grpSpPr>
            <a:xfrm>
              <a:off x="1618726" y="705588"/>
              <a:ext cx="4337680" cy="5587128"/>
              <a:chOff x="6622112" y="1097472"/>
              <a:chExt cx="4337680" cy="5587128"/>
            </a:xfrm>
          </p:grpSpPr>
          <p:pic>
            <p:nvPicPr>
              <p:cNvPr id="120" name="Picture 9" descr="C:\Users\nick\Desktop\6peak_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2112" y="1097472"/>
                <a:ext cx="4097337" cy="5145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TextBox 13"/>
              <p:cNvSpPr txBox="1">
                <a:spLocks noChangeArrowheads="1"/>
              </p:cNvSpPr>
              <p:nvPr/>
            </p:nvSpPr>
            <p:spPr bwMode="auto">
              <a:xfrm>
                <a:off x="6673984" y="6303312"/>
                <a:ext cx="1296144" cy="381288"/>
              </a:xfrm>
              <a:prstGeom prst="rect">
                <a:avLst/>
              </a:prstGeom>
              <a:solidFill>
                <a:srgbClr val="FFC000">
                  <a:alpha val="25098"/>
                </a:srgbClr>
              </a:solidFill>
              <a:ln w="9525">
                <a:solidFill>
                  <a:srgbClr val="FFC000">
                    <a:alpha val="45097"/>
                  </a:srgb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b="1" dirty="0"/>
                  <a:t>9.73 </a:t>
                </a:r>
                <a:r>
                  <a:rPr lang="en-US" altLang="ru-RU" b="1" dirty="0" err="1"/>
                  <a:t>Ghz</a:t>
                </a:r>
                <a:endParaRPr lang="ru-RU" altLang="ru-RU" b="1" dirty="0"/>
              </a:p>
            </p:txBody>
          </p:sp>
          <p:cxnSp>
            <p:nvCxnSpPr>
              <p:cNvPr id="122" name="Прямая со стрелкой 121"/>
              <p:cNvCxnSpPr/>
              <p:nvPr/>
            </p:nvCxnSpPr>
            <p:spPr>
              <a:xfrm>
                <a:off x="7851512" y="4393044"/>
                <a:ext cx="28803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 стрелкой 122"/>
              <p:cNvCxnSpPr/>
              <p:nvPr/>
            </p:nvCxnSpPr>
            <p:spPr>
              <a:xfrm flipH="1">
                <a:off x="8571592" y="4393044"/>
                <a:ext cx="28803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3"/>
              <p:cNvSpPr txBox="1">
                <a:spLocks noChangeArrowheads="1"/>
              </p:cNvSpPr>
              <p:nvPr/>
            </p:nvSpPr>
            <p:spPr bwMode="auto">
              <a:xfrm>
                <a:off x="7962148" y="4502368"/>
                <a:ext cx="900506" cy="369332"/>
              </a:xfrm>
              <a:prstGeom prst="rect">
                <a:avLst/>
              </a:prstGeom>
              <a:solidFill>
                <a:srgbClr val="FFC000">
                  <a:alpha val="25098"/>
                </a:srgbClr>
              </a:solidFill>
              <a:ln w="9525">
                <a:solidFill>
                  <a:srgbClr val="FFC000">
                    <a:alpha val="45097"/>
                  </a:srgb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b="1" dirty="0"/>
                  <a:t>5 </a:t>
                </a:r>
                <a:r>
                  <a:rPr lang="en-US" altLang="ru-RU" b="1" dirty="0" err="1"/>
                  <a:t>Mhz</a:t>
                </a:r>
                <a:endParaRPr lang="ru-RU" altLang="ru-RU" b="1" dirty="0"/>
              </a:p>
            </p:txBody>
          </p:sp>
          <p:cxnSp>
            <p:nvCxnSpPr>
              <p:cNvPr id="125" name="Прямая со стрелкой 124"/>
              <p:cNvCxnSpPr/>
              <p:nvPr/>
            </p:nvCxnSpPr>
            <p:spPr>
              <a:xfrm>
                <a:off x="7689830" y="2392695"/>
                <a:ext cx="3485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 стрелкой 125"/>
              <p:cNvCxnSpPr/>
              <p:nvPr/>
            </p:nvCxnSpPr>
            <p:spPr>
              <a:xfrm flipH="1">
                <a:off x="8148052" y="2402220"/>
                <a:ext cx="28803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3"/>
              <p:cNvSpPr txBox="1">
                <a:spLocks noChangeArrowheads="1"/>
              </p:cNvSpPr>
              <p:nvPr/>
            </p:nvSpPr>
            <p:spPr bwMode="auto">
              <a:xfrm>
                <a:off x="7682096" y="1572032"/>
                <a:ext cx="1184750" cy="369332"/>
              </a:xfrm>
              <a:prstGeom prst="rect">
                <a:avLst/>
              </a:prstGeom>
              <a:solidFill>
                <a:srgbClr val="FFC000">
                  <a:alpha val="25098"/>
                </a:srgbClr>
              </a:solidFill>
              <a:ln w="9525">
                <a:solidFill>
                  <a:srgbClr val="FFC000">
                    <a:alpha val="45097"/>
                  </a:srgb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b="1" dirty="0"/>
                  <a:t>1 </a:t>
                </a:r>
                <a:r>
                  <a:rPr lang="en-US" altLang="ru-RU" b="1" dirty="0" err="1"/>
                  <a:t>Mhz</a:t>
                </a:r>
                <a:endParaRPr lang="ru-RU" altLang="ru-RU" b="1" dirty="0"/>
              </a:p>
            </p:txBody>
          </p:sp>
          <p:sp>
            <p:nvSpPr>
              <p:cNvPr id="128" name="TextBox 13"/>
              <p:cNvSpPr txBox="1">
                <a:spLocks noChangeArrowheads="1"/>
              </p:cNvSpPr>
              <p:nvPr/>
            </p:nvSpPr>
            <p:spPr bwMode="auto">
              <a:xfrm>
                <a:off x="9663648" y="6311076"/>
                <a:ext cx="1296144" cy="369332"/>
              </a:xfrm>
              <a:prstGeom prst="rect">
                <a:avLst/>
              </a:prstGeom>
              <a:solidFill>
                <a:srgbClr val="FFC000">
                  <a:alpha val="25098"/>
                </a:srgbClr>
              </a:solidFill>
              <a:ln w="9525">
                <a:solidFill>
                  <a:srgbClr val="FFC000">
                    <a:alpha val="45097"/>
                  </a:srgb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b="1" dirty="0"/>
                  <a:t>T=300 K</a:t>
                </a:r>
                <a:endParaRPr lang="ru-RU" altLang="ru-RU" b="1" dirty="0"/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6859376" y="2156757"/>
            <a:ext cx="4494312" cy="2096432"/>
            <a:chOff x="6367886" y="2320587"/>
            <a:chExt cx="4494312" cy="2096432"/>
          </a:xfrm>
        </p:grpSpPr>
        <p:pic>
          <p:nvPicPr>
            <p:cNvPr id="129" name="Picture 7" descr="C:\Users\nick\Desktop\Безымянный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068732" y="1442210"/>
              <a:ext cx="1915089" cy="3671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 flipH="1">
              <a:off x="6398407" y="3278132"/>
              <a:ext cx="1313033" cy="455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/>
            <p:nvPr/>
          </p:nvCxnSpPr>
          <p:spPr>
            <a:xfrm flipH="1">
              <a:off x="6518578" y="3384812"/>
              <a:ext cx="1619582" cy="759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 flipH="1">
              <a:off x="6772447" y="3445772"/>
              <a:ext cx="1944833" cy="971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 стрелкой 131"/>
            <p:cNvCxnSpPr/>
            <p:nvPr/>
          </p:nvCxnSpPr>
          <p:spPr>
            <a:xfrm flipH="1" flipV="1">
              <a:off x="6597929" y="2499912"/>
              <a:ext cx="1296391" cy="16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 flipH="1">
              <a:off x="6398407" y="2744732"/>
              <a:ext cx="2059793" cy="120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 flipH="1">
              <a:off x="6367886" y="2805692"/>
              <a:ext cx="2547514" cy="442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0"/>
          <p:cNvSpPr/>
          <p:nvPr/>
        </p:nvSpPr>
        <p:spPr>
          <a:xfrm>
            <a:off x="3116428" y="118300"/>
            <a:ext cx="6963003" cy="46166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spectra of the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multiresonator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647911" y="5813215"/>
            <a:ext cx="9202895" cy="914400"/>
            <a:chOff x="647911" y="5813215"/>
            <a:chExt cx="9202895" cy="914400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1602156" y="5813215"/>
              <a:ext cx="8248650" cy="914400"/>
              <a:chOff x="266700" y="2150305"/>
              <a:chExt cx="8248650" cy="914400"/>
            </a:xfrm>
          </p:grpSpPr>
          <p:grpSp>
            <p:nvGrpSpPr>
              <p:cNvPr id="197" name="Группа 196"/>
              <p:cNvGrpSpPr/>
              <p:nvPr/>
            </p:nvGrpSpPr>
            <p:grpSpPr>
              <a:xfrm>
                <a:off x="495300" y="2150305"/>
                <a:ext cx="8020050" cy="914400"/>
                <a:chOff x="-2971800" y="2874205"/>
                <a:chExt cx="8020050" cy="914400"/>
              </a:xfrm>
            </p:grpSpPr>
            <p:pic>
              <p:nvPicPr>
                <p:cNvPr id="199" name="Picture 7" descr="KPTI-web-rus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971800" y="3052763"/>
                  <a:ext cx="7845304" cy="648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0" name="Прямоугольник 199"/>
                <p:cNvSpPr/>
                <p:nvPr/>
              </p:nvSpPr>
              <p:spPr>
                <a:xfrm>
                  <a:off x="-1905000" y="2874205"/>
                  <a:ext cx="695325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8" name="Прямоугольник 197"/>
              <p:cNvSpPr/>
              <p:nvPr/>
            </p:nvSpPr>
            <p:spPr>
              <a:xfrm>
                <a:off x="266700" y="2150305"/>
                <a:ext cx="551169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647911" y="6138943"/>
              <a:ext cx="1152128" cy="338477"/>
              <a:chOff x="7458699" y="4520158"/>
              <a:chExt cx="1152128" cy="338477"/>
            </a:xfrm>
          </p:grpSpPr>
          <p:grpSp>
            <p:nvGrpSpPr>
              <p:cNvPr id="122" name="Group 4"/>
              <p:cNvGrpSpPr>
                <a:grpSpLocks/>
              </p:cNvGrpSpPr>
              <p:nvPr/>
            </p:nvGrpSpPr>
            <p:grpSpPr bwMode="auto">
              <a:xfrm>
                <a:off x="8254293" y="4523737"/>
                <a:ext cx="356534" cy="280636"/>
                <a:chOff x="5359" y="2335"/>
                <a:chExt cx="985" cy="756"/>
              </a:xfrm>
            </p:grpSpPr>
            <p:sp>
              <p:nvSpPr>
                <p:cNvPr id="165" name="AutoShape 5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" name="Rectangle 6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" name="AutoShape 7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" name="AutoShape 8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" name="AutoShape 9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70" name="Group 10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19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5" name="AutoShap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1" name="Rectangle 14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" name="Rectangle 15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73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" name="Rectangle 17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75" name="Group 18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191" name="AutoShape 1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2" name="AutoShape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6" name="Group 22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188" name="AutoShape 2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0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7" name="Group 26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186" name="AutoShape 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7" name="AutoShape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8" name="Group 29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184" name="AutoShape 30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5" name="AutoShape 31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9" name="Group 32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182" name="AutoShape 3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3" name="AutoShape 3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80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3" name="Group 37"/>
              <p:cNvGrpSpPr>
                <a:grpSpLocks/>
              </p:cNvGrpSpPr>
              <p:nvPr/>
            </p:nvGrpSpPr>
            <p:grpSpPr bwMode="auto">
              <a:xfrm flipH="1">
                <a:off x="7458699" y="4525964"/>
                <a:ext cx="355085" cy="280636"/>
                <a:chOff x="5359" y="2335"/>
                <a:chExt cx="985" cy="756"/>
              </a:xfrm>
            </p:grpSpPr>
            <p:sp>
              <p:nvSpPr>
                <p:cNvPr id="133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" name="Rectangle 39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AutoShape 41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38" name="Group 43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16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3" name="AutoShape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4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9" name="Rectangle 47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" name="Rectangle 48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41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" name="Rectangle 50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43" name="Group 51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159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0" name="AutoShape 5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" name="Group 55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156" name="AutoShape 5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7" name="AutoShape 5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5" name="Group 59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154" name="AutoShape 6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6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6" name="Group 62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152" name="AutoShape 6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6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" name="Group 65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150" name="AutoShape 66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1" name="AutoShape 67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48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9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4" name="Rectangle 70"/>
              <p:cNvSpPr>
                <a:spLocks noChangeArrowheads="1"/>
              </p:cNvSpPr>
              <p:nvPr/>
            </p:nvSpPr>
            <p:spPr bwMode="auto">
              <a:xfrm>
                <a:off x="7844914" y="4797691"/>
                <a:ext cx="387300" cy="53826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5" name="Group 71"/>
              <p:cNvGrpSpPr>
                <a:grpSpLocks/>
              </p:cNvGrpSpPr>
              <p:nvPr/>
            </p:nvGrpSpPr>
            <p:grpSpPr bwMode="auto">
              <a:xfrm flipH="1">
                <a:off x="7787000" y="4797319"/>
                <a:ext cx="110761" cy="54197"/>
                <a:chOff x="5484" y="2837"/>
                <a:chExt cx="327" cy="146"/>
              </a:xfrm>
            </p:grpSpPr>
            <p:sp>
              <p:nvSpPr>
                <p:cNvPr id="131" name="AutoShape 72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" name="AutoShape 73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6" name="Group 74"/>
              <p:cNvGrpSpPr>
                <a:grpSpLocks/>
              </p:cNvGrpSpPr>
              <p:nvPr/>
            </p:nvGrpSpPr>
            <p:grpSpPr bwMode="auto">
              <a:xfrm>
                <a:off x="8180815" y="4796206"/>
                <a:ext cx="98816" cy="53083"/>
                <a:chOff x="5484" y="2837"/>
                <a:chExt cx="327" cy="146"/>
              </a:xfrm>
            </p:grpSpPr>
            <p:sp>
              <p:nvSpPr>
                <p:cNvPr id="129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" name="AutoShape 76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7" name="Text Box 77"/>
              <p:cNvSpPr txBox="1">
                <a:spLocks noChangeArrowheads="1"/>
              </p:cNvSpPr>
              <p:nvPr/>
            </p:nvSpPr>
            <p:spPr bwMode="auto">
              <a:xfrm>
                <a:off x="7740352" y="4738340"/>
                <a:ext cx="748403" cy="120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2 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0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1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   4</a:t>
                </a:r>
                <a:endParaRPr lang="ru-RU" alt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Text Box 3"/>
              <p:cNvSpPr txBox="1">
                <a:spLocks noChangeArrowheads="1"/>
              </p:cNvSpPr>
              <p:nvPr/>
            </p:nvSpPr>
            <p:spPr bwMode="auto">
              <a:xfrm>
                <a:off x="7724959" y="4520158"/>
                <a:ext cx="632665" cy="295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altLang="ru-RU" sz="1400" b="1" dirty="0">
                    <a:solidFill>
                      <a:srgbClr val="0070C0"/>
                    </a:solidFill>
                    <a:latin typeface="Adobe Garamond Pro Bold" pitchFamily="18" charset="0"/>
                  </a:rPr>
                  <a:t>KQC</a:t>
                </a:r>
                <a:endParaRPr lang="ru-RU" altLang="ru-RU" sz="1400" b="1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53" y="5977914"/>
              <a:ext cx="663217" cy="648479"/>
            </a:xfrm>
            <a:prstGeom prst="rect">
              <a:avLst/>
            </a:prstGeom>
          </p:spPr>
        </p:pic>
      </p:grpSp>
      <p:sp>
        <p:nvSpPr>
          <p:cNvPr id="26" name="Содержимое 2"/>
          <p:cNvSpPr txBox="1">
            <a:spLocks/>
          </p:cNvSpPr>
          <p:nvPr/>
        </p:nvSpPr>
        <p:spPr>
          <a:xfrm>
            <a:off x="6384032" y="3044957"/>
            <a:ext cx="8425184" cy="3071184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>    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Rectangle 30"/>
          <p:cNvSpPr/>
          <p:nvPr/>
        </p:nvSpPr>
        <p:spPr>
          <a:xfrm>
            <a:off x="594360" y="146638"/>
            <a:ext cx="11003280" cy="78483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en-US" sz="1500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24" y="1335781"/>
            <a:ext cx="4997284" cy="438151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857142" y="1807652"/>
            <a:ext cx="5324667" cy="4259683"/>
            <a:chOff x="6040022" y="1623527"/>
            <a:chExt cx="5324667" cy="425968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3400" y="1865242"/>
              <a:ext cx="4721289" cy="391783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0022" y="1623527"/>
              <a:ext cx="835604" cy="4259683"/>
            </a:xfrm>
            <a:prstGeom prst="rect">
              <a:avLst/>
            </a:prstGeom>
          </p:spPr>
        </p:pic>
      </p:grpSp>
      <p:sp>
        <p:nvSpPr>
          <p:cNvPr id="115" name="TextBox 114"/>
          <p:cNvSpPr txBox="1"/>
          <p:nvPr/>
        </p:nvSpPr>
        <p:spPr>
          <a:xfrm>
            <a:off x="5659769" y="1599416"/>
            <a:ext cx="662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Experimental normalized echo intensity </a:t>
            </a:r>
            <a:endParaRPr lang="ru-RU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404536" y="5848703"/>
            <a:ext cx="4565780" cy="38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nanoseconds</a:t>
            </a:r>
            <a:endParaRPr lang="ru-RU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386218" y="6296363"/>
            <a:ext cx="42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0099"/>
                </a:solidFill>
              </a:rPr>
              <a:t>Quantum Efficiency ~ </a:t>
            </a:r>
            <a:r>
              <a:rPr lang="en-US" b="1" dirty="0" smtClean="0">
                <a:solidFill>
                  <a:srgbClr val="CC0099"/>
                </a:solidFill>
              </a:rPr>
              <a:t>1</a:t>
            </a:r>
            <a:r>
              <a:rPr lang="ru-RU" b="1" dirty="0" smtClean="0">
                <a:solidFill>
                  <a:srgbClr val="CC0099"/>
                </a:solidFill>
              </a:rPr>
              <a:t>6.3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r>
              <a:rPr lang="en-US" b="1" dirty="0">
                <a:solidFill>
                  <a:srgbClr val="CC0099"/>
                </a:solidFill>
              </a:rPr>
              <a:t>%</a:t>
            </a:r>
            <a:endParaRPr lang="ru-RU" b="1" dirty="0">
              <a:solidFill>
                <a:srgbClr val="CC0099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75666" y="164054"/>
            <a:ext cx="10498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ru-RU" b="1" dirty="0"/>
              <a:t>.</a:t>
            </a:r>
            <a:r>
              <a:rPr lang="en-US" b="1" dirty="0"/>
              <a:t>A</a:t>
            </a:r>
            <a:r>
              <a:rPr lang="ru-RU" b="1" dirty="0"/>
              <a:t>. </a:t>
            </a:r>
            <a:r>
              <a:rPr lang="en-US" b="1" dirty="0" err="1"/>
              <a:t>Moiseev</a:t>
            </a:r>
            <a:r>
              <a:rPr lang="ru-RU" b="1" dirty="0"/>
              <a:t>,</a:t>
            </a:r>
            <a:r>
              <a:rPr lang="en-US" b="1" dirty="0"/>
              <a:t> K.I. Gerasimov</a:t>
            </a:r>
            <a:r>
              <a:rPr lang="ru-RU" b="1" dirty="0"/>
              <a:t>, </a:t>
            </a:r>
            <a:r>
              <a:rPr lang="en-US" b="1" dirty="0"/>
              <a:t>R</a:t>
            </a:r>
            <a:r>
              <a:rPr lang="ru-RU" b="1" dirty="0"/>
              <a:t>.</a:t>
            </a:r>
            <a:r>
              <a:rPr lang="en-US" b="1" dirty="0"/>
              <a:t>S</a:t>
            </a:r>
            <a:r>
              <a:rPr lang="ru-RU" b="1" dirty="0"/>
              <a:t>. </a:t>
            </a:r>
            <a:r>
              <a:rPr lang="en-US" b="1" dirty="0" err="1"/>
              <a:t>Kirillov</a:t>
            </a:r>
            <a:r>
              <a:rPr lang="ru-RU" b="1" dirty="0"/>
              <a:t>, </a:t>
            </a:r>
            <a:r>
              <a:rPr lang="en-US" b="1" dirty="0"/>
              <a:t>R</a:t>
            </a:r>
            <a:r>
              <a:rPr lang="ru-RU" b="1" dirty="0"/>
              <a:t>.</a:t>
            </a:r>
            <a:r>
              <a:rPr lang="en-US" b="1" dirty="0"/>
              <a:t>R</a:t>
            </a:r>
            <a:r>
              <a:rPr lang="ru-RU" b="1" dirty="0"/>
              <a:t>. </a:t>
            </a:r>
            <a:r>
              <a:rPr lang="en-US" b="1" dirty="0" err="1"/>
              <a:t>Latypov</a:t>
            </a:r>
            <a:r>
              <a:rPr lang="ru-RU" b="1" dirty="0"/>
              <a:t>, </a:t>
            </a:r>
            <a:r>
              <a:rPr lang="en-US" b="1" dirty="0"/>
              <a:t>N</a:t>
            </a:r>
            <a:r>
              <a:rPr lang="ru-RU" b="1" dirty="0"/>
              <a:t>.</a:t>
            </a:r>
            <a:r>
              <a:rPr lang="en-US" b="1" dirty="0"/>
              <a:t>S</a:t>
            </a:r>
            <a:r>
              <a:rPr lang="ru-RU" b="1" dirty="0"/>
              <a:t>. </a:t>
            </a:r>
            <a:r>
              <a:rPr lang="en-US" b="1" dirty="0" err="1"/>
              <a:t>Perminov</a:t>
            </a:r>
            <a:r>
              <a:rPr lang="ru-RU" b="1" dirty="0"/>
              <a:t>, </a:t>
            </a:r>
            <a:r>
              <a:rPr lang="en-US" b="1" dirty="0"/>
              <a:t>K</a:t>
            </a:r>
            <a:r>
              <a:rPr lang="ru-RU" b="1" dirty="0"/>
              <a:t>.</a:t>
            </a:r>
            <a:r>
              <a:rPr lang="en-US" b="1" dirty="0"/>
              <a:t>V</a:t>
            </a:r>
            <a:r>
              <a:rPr lang="ru-RU" b="1" dirty="0"/>
              <a:t>. </a:t>
            </a:r>
            <a:r>
              <a:rPr lang="en-US" b="1" dirty="0" err="1"/>
              <a:t>Petrovnin</a:t>
            </a:r>
            <a:r>
              <a:rPr lang="ru-RU" b="1" dirty="0"/>
              <a:t>, </a:t>
            </a:r>
            <a:r>
              <a:rPr lang="en-US" b="1" dirty="0"/>
              <a:t>O</a:t>
            </a:r>
            <a:r>
              <a:rPr lang="ru-RU" b="1" dirty="0"/>
              <a:t>.</a:t>
            </a:r>
            <a:r>
              <a:rPr lang="en-US" b="1" dirty="0"/>
              <a:t>N</a:t>
            </a:r>
            <a:r>
              <a:rPr lang="ru-RU" b="1" dirty="0"/>
              <a:t>. </a:t>
            </a:r>
            <a:r>
              <a:rPr lang="en-US" b="1" dirty="0" err="1"/>
              <a:t>Sherstyukov</a:t>
            </a:r>
            <a:r>
              <a:rPr lang="ru-RU" b="1" dirty="0"/>
              <a:t>. </a:t>
            </a:r>
            <a:r>
              <a:rPr lang="en-US" b="1" dirty="0" smtClean="0"/>
              <a:t>“</a:t>
            </a:r>
            <a:r>
              <a:rPr lang="en-US" b="1" dirty="0"/>
              <a:t>Broadband </a:t>
            </a:r>
            <a:r>
              <a:rPr lang="en-US" b="1" dirty="0" err="1"/>
              <a:t>multiresonator</a:t>
            </a:r>
            <a:r>
              <a:rPr lang="en-US" b="1" dirty="0"/>
              <a:t> quantum memory-interface” Scientific Reports V.8, # 3982 (2018</a:t>
            </a:r>
            <a:r>
              <a:rPr lang="en-US" b="1" dirty="0" smtClean="0"/>
              <a:t>).</a:t>
            </a:r>
            <a:endParaRPr lang="ru-RU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36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647911" y="5813215"/>
            <a:ext cx="9202895" cy="914400"/>
            <a:chOff x="647911" y="5813215"/>
            <a:chExt cx="9202895" cy="914400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1602156" y="5813215"/>
              <a:ext cx="8248650" cy="914400"/>
              <a:chOff x="266700" y="2150305"/>
              <a:chExt cx="8248650" cy="914400"/>
            </a:xfrm>
          </p:grpSpPr>
          <p:grpSp>
            <p:nvGrpSpPr>
              <p:cNvPr id="197" name="Группа 196"/>
              <p:cNvGrpSpPr/>
              <p:nvPr/>
            </p:nvGrpSpPr>
            <p:grpSpPr>
              <a:xfrm>
                <a:off x="495300" y="2150305"/>
                <a:ext cx="8020050" cy="914400"/>
                <a:chOff x="-2971800" y="2874205"/>
                <a:chExt cx="8020050" cy="914400"/>
              </a:xfrm>
            </p:grpSpPr>
            <p:pic>
              <p:nvPicPr>
                <p:cNvPr id="199" name="Picture 7" descr="KPTI-web-rus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971800" y="3052763"/>
                  <a:ext cx="7845304" cy="648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0" name="Прямоугольник 199"/>
                <p:cNvSpPr/>
                <p:nvPr/>
              </p:nvSpPr>
              <p:spPr>
                <a:xfrm>
                  <a:off x="-1905000" y="2874205"/>
                  <a:ext cx="695325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8" name="Прямоугольник 197"/>
              <p:cNvSpPr/>
              <p:nvPr/>
            </p:nvSpPr>
            <p:spPr>
              <a:xfrm>
                <a:off x="266700" y="2150305"/>
                <a:ext cx="551169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647911" y="6138943"/>
              <a:ext cx="1152128" cy="338477"/>
              <a:chOff x="7458699" y="4520158"/>
              <a:chExt cx="1152128" cy="338477"/>
            </a:xfrm>
          </p:grpSpPr>
          <p:grpSp>
            <p:nvGrpSpPr>
              <p:cNvPr id="122" name="Group 4"/>
              <p:cNvGrpSpPr>
                <a:grpSpLocks/>
              </p:cNvGrpSpPr>
              <p:nvPr/>
            </p:nvGrpSpPr>
            <p:grpSpPr bwMode="auto">
              <a:xfrm>
                <a:off x="8254293" y="4523737"/>
                <a:ext cx="356534" cy="280636"/>
                <a:chOff x="5359" y="2335"/>
                <a:chExt cx="985" cy="756"/>
              </a:xfrm>
            </p:grpSpPr>
            <p:sp>
              <p:nvSpPr>
                <p:cNvPr id="165" name="AutoShape 5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" name="Rectangle 6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" name="AutoShape 7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" name="AutoShape 8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" name="AutoShape 9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70" name="Group 10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19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5" name="AutoShap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1" name="Rectangle 14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" name="Rectangle 15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73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" name="Rectangle 17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75" name="Group 18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191" name="AutoShape 1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2" name="AutoShape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6" name="Group 22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188" name="AutoShape 2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0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7" name="Group 26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186" name="AutoShape 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7" name="AutoShape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8" name="Group 29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184" name="AutoShape 30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5" name="AutoShape 31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9" name="Group 32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182" name="AutoShape 3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3" name="AutoShape 3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80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3" name="Group 37"/>
              <p:cNvGrpSpPr>
                <a:grpSpLocks/>
              </p:cNvGrpSpPr>
              <p:nvPr/>
            </p:nvGrpSpPr>
            <p:grpSpPr bwMode="auto">
              <a:xfrm flipH="1">
                <a:off x="7458699" y="4525964"/>
                <a:ext cx="355085" cy="280636"/>
                <a:chOff x="5359" y="2335"/>
                <a:chExt cx="985" cy="756"/>
              </a:xfrm>
            </p:grpSpPr>
            <p:sp>
              <p:nvSpPr>
                <p:cNvPr id="133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" name="Rectangle 39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AutoShape 41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38" name="Group 43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16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3" name="AutoShape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4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9" name="Rectangle 47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" name="Rectangle 48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41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" name="Rectangle 50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43" name="Group 51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159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0" name="AutoShape 5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" name="Group 55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156" name="AutoShape 5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7" name="AutoShape 5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5" name="Group 59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154" name="AutoShape 6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6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6" name="Group 62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152" name="AutoShape 6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6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" name="Group 65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150" name="AutoShape 66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1" name="AutoShape 67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48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9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4" name="Rectangle 70"/>
              <p:cNvSpPr>
                <a:spLocks noChangeArrowheads="1"/>
              </p:cNvSpPr>
              <p:nvPr/>
            </p:nvSpPr>
            <p:spPr bwMode="auto">
              <a:xfrm>
                <a:off x="7844914" y="4797691"/>
                <a:ext cx="387300" cy="53826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5" name="Group 71"/>
              <p:cNvGrpSpPr>
                <a:grpSpLocks/>
              </p:cNvGrpSpPr>
              <p:nvPr/>
            </p:nvGrpSpPr>
            <p:grpSpPr bwMode="auto">
              <a:xfrm flipH="1">
                <a:off x="7787000" y="4797319"/>
                <a:ext cx="110761" cy="54197"/>
                <a:chOff x="5484" y="2837"/>
                <a:chExt cx="327" cy="146"/>
              </a:xfrm>
            </p:grpSpPr>
            <p:sp>
              <p:nvSpPr>
                <p:cNvPr id="131" name="AutoShape 72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" name="AutoShape 73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6" name="Group 74"/>
              <p:cNvGrpSpPr>
                <a:grpSpLocks/>
              </p:cNvGrpSpPr>
              <p:nvPr/>
            </p:nvGrpSpPr>
            <p:grpSpPr bwMode="auto">
              <a:xfrm>
                <a:off x="8180815" y="4796206"/>
                <a:ext cx="98816" cy="53083"/>
                <a:chOff x="5484" y="2837"/>
                <a:chExt cx="327" cy="146"/>
              </a:xfrm>
            </p:grpSpPr>
            <p:sp>
              <p:nvSpPr>
                <p:cNvPr id="129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" name="AutoShape 76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7" name="Text Box 77"/>
              <p:cNvSpPr txBox="1">
                <a:spLocks noChangeArrowheads="1"/>
              </p:cNvSpPr>
              <p:nvPr/>
            </p:nvSpPr>
            <p:spPr bwMode="auto">
              <a:xfrm>
                <a:off x="7740352" y="4738340"/>
                <a:ext cx="748403" cy="120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2 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0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1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   4</a:t>
                </a:r>
                <a:endParaRPr lang="ru-RU" alt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Text Box 3"/>
              <p:cNvSpPr txBox="1">
                <a:spLocks noChangeArrowheads="1"/>
              </p:cNvSpPr>
              <p:nvPr/>
            </p:nvSpPr>
            <p:spPr bwMode="auto">
              <a:xfrm>
                <a:off x="7724959" y="4520158"/>
                <a:ext cx="632665" cy="295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altLang="ru-RU" sz="1400" b="1" dirty="0">
                    <a:solidFill>
                      <a:srgbClr val="0070C0"/>
                    </a:solidFill>
                    <a:latin typeface="Adobe Garamond Pro Bold" pitchFamily="18" charset="0"/>
                  </a:rPr>
                  <a:t>KQC</a:t>
                </a:r>
                <a:endParaRPr lang="ru-RU" altLang="ru-RU" sz="1400" b="1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53" y="5977914"/>
              <a:ext cx="663217" cy="648479"/>
            </a:xfrm>
            <a:prstGeom prst="rect">
              <a:avLst/>
            </a:prstGeom>
          </p:spPr>
        </p:pic>
      </p:grpSp>
      <p:sp>
        <p:nvSpPr>
          <p:cNvPr id="26" name="Содержимое 2"/>
          <p:cNvSpPr txBox="1">
            <a:spLocks/>
          </p:cNvSpPr>
          <p:nvPr/>
        </p:nvSpPr>
        <p:spPr>
          <a:xfrm>
            <a:off x="6384032" y="3044957"/>
            <a:ext cx="8425184" cy="3071184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>    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Rectangle 30"/>
          <p:cNvSpPr/>
          <p:nvPr/>
        </p:nvSpPr>
        <p:spPr>
          <a:xfrm>
            <a:off x="1426028" y="116158"/>
            <a:ext cx="9841606" cy="55399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24" y="1335781"/>
            <a:ext cx="4997284" cy="4381510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1929880" y="137933"/>
            <a:ext cx="864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experimental  data on AFC microwave protocol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7856" y="682214"/>
            <a:ext cx="1117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ru-RU" b="1" dirty="0"/>
              <a:t>.</a:t>
            </a:r>
            <a:r>
              <a:rPr lang="en-US" b="1" dirty="0"/>
              <a:t>A</a:t>
            </a:r>
            <a:r>
              <a:rPr lang="ru-RU" b="1" dirty="0"/>
              <a:t>. </a:t>
            </a:r>
            <a:r>
              <a:rPr lang="en-US" b="1" dirty="0" err="1"/>
              <a:t>Moiseev</a:t>
            </a:r>
            <a:r>
              <a:rPr lang="ru-RU" b="1" dirty="0"/>
              <a:t>,</a:t>
            </a:r>
            <a:r>
              <a:rPr lang="en-US" b="1" dirty="0"/>
              <a:t> K.I. Gerasimov</a:t>
            </a:r>
            <a:r>
              <a:rPr lang="ru-RU" b="1" dirty="0"/>
              <a:t>, </a:t>
            </a:r>
            <a:r>
              <a:rPr lang="en-US" b="1" dirty="0"/>
              <a:t>R</a:t>
            </a:r>
            <a:r>
              <a:rPr lang="ru-RU" b="1" dirty="0"/>
              <a:t>.</a:t>
            </a:r>
            <a:r>
              <a:rPr lang="en-US" b="1" dirty="0"/>
              <a:t>S</a:t>
            </a:r>
            <a:r>
              <a:rPr lang="ru-RU" b="1" dirty="0"/>
              <a:t>. </a:t>
            </a:r>
            <a:r>
              <a:rPr lang="en-US" b="1" dirty="0" err="1"/>
              <a:t>Kirillov</a:t>
            </a:r>
            <a:r>
              <a:rPr lang="ru-RU" b="1" dirty="0"/>
              <a:t>, </a:t>
            </a:r>
            <a:r>
              <a:rPr lang="en-US" b="1" dirty="0"/>
              <a:t>R</a:t>
            </a:r>
            <a:r>
              <a:rPr lang="ru-RU" b="1" dirty="0"/>
              <a:t>.</a:t>
            </a:r>
            <a:r>
              <a:rPr lang="en-US" b="1" dirty="0"/>
              <a:t>R</a:t>
            </a:r>
            <a:r>
              <a:rPr lang="ru-RU" b="1" dirty="0"/>
              <a:t>. </a:t>
            </a:r>
            <a:r>
              <a:rPr lang="en-US" b="1" dirty="0" err="1"/>
              <a:t>Latypov</a:t>
            </a:r>
            <a:r>
              <a:rPr lang="ru-RU" b="1" dirty="0"/>
              <a:t>, </a:t>
            </a:r>
            <a:r>
              <a:rPr lang="en-US" b="1" dirty="0"/>
              <a:t>N</a:t>
            </a:r>
            <a:r>
              <a:rPr lang="ru-RU" b="1" dirty="0"/>
              <a:t>.</a:t>
            </a:r>
            <a:r>
              <a:rPr lang="en-US" b="1" dirty="0"/>
              <a:t>S</a:t>
            </a:r>
            <a:r>
              <a:rPr lang="ru-RU" b="1" dirty="0"/>
              <a:t>. </a:t>
            </a:r>
            <a:r>
              <a:rPr lang="en-US" b="1" dirty="0" err="1"/>
              <a:t>Perminov</a:t>
            </a:r>
            <a:r>
              <a:rPr lang="ru-RU" b="1" dirty="0"/>
              <a:t>, </a:t>
            </a:r>
            <a:r>
              <a:rPr lang="en-US" b="1" dirty="0"/>
              <a:t>K</a:t>
            </a:r>
            <a:r>
              <a:rPr lang="ru-RU" b="1" dirty="0"/>
              <a:t>.</a:t>
            </a:r>
            <a:r>
              <a:rPr lang="en-US" b="1" dirty="0"/>
              <a:t>V</a:t>
            </a:r>
            <a:r>
              <a:rPr lang="ru-RU" b="1" dirty="0"/>
              <a:t>. </a:t>
            </a:r>
            <a:r>
              <a:rPr lang="en-US" b="1" dirty="0" err="1"/>
              <a:t>Petrovnin</a:t>
            </a:r>
            <a:r>
              <a:rPr lang="ru-RU" b="1" dirty="0"/>
              <a:t>, </a:t>
            </a:r>
            <a:r>
              <a:rPr lang="en-US" b="1" dirty="0"/>
              <a:t>O</a:t>
            </a:r>
            <a:r>
              <a:rPr lang="ru-RU" b="1" dirty="0"/>
              <a:t>.</a:t>
            </a:r>
            <a:r>
              <a:rPr lang="en-US" b="1" dirty="0"/>
              <a:t>N</a:t>
            </a:r>
            <a:r>
              <a:rPr lang="ru-RU" b="1" dirty="0"/>
              <a:t>. </a:t>
            </a:r>
            <a:r>
              <a:rPr lang="en-US" b="1" dirty="0" err="1"/>
              <a:t>Sherstyukov</a:t>
            </a:r>
            <a:r>
              <a:rPr lang="ru-RU" b="1" dirty="0"/>
              <a:t>. </a:t>
            </a:r>
            <a:r>
              <a:rPr lang="en-US" b="1" dirty="0" smtClean="0"/>
              <a:t>“</a:t>
            </a:r>
            <a:r>
              <a:rPr lang="en-US" b="1" dirty="0"/>
              <a:t>Broadband </a:t>
            </a:r>
            <a:r>
              <a:rPr lang="en-US" b="1" dirty="0" err="1"/>
              <a:t>multiresonator</a:t>
            </a:r>
            <a:r>
              <a:rPr lang="en-US" b="1" dirty="0"/>
              <a:t> quantum memory-interface” Scientific Reports V.8, # 3982 (2018</a:t>
            </a:r>
            <a:r>
              <a:rPr lang="en-US" b="1" dirty="0" smtClean="0"/>
              <a:t>).</a:t>
            </a:r>
            <a:endParaRPr lang="ru-RU" b="1" dirty="0"/>
          </a:p>
          <a:p>
            <a:pPr algn="ctr"/>
            <a:endParaRPr lang="ru-RU" b="1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5461649" y="1477496"/>
            <a:ext cx="6628648" cy="5035799"/>
            <a:chOff x="5659769" y="1203176"/>
            <a:chExt cx="6628648" cy="5035799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6040022" y="1380932"/>
              <a:ext cx="5324667" cy="4259683"/>
              <a:chOff x="6040022" y="1623527"/>
              <a:chExt cx="5324667" cy="4259683"/>
            </a:xfrm>
          </p:grpSpPr>
          <p:pic>
            <p:nvPicPr>
              <p:cNvPr id="106" name="Рисунок 10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3400" y="1865242"/>
                <a:ext cx="4721289" cy="3917835"/>
              </a:xfrm>
              <a:prstGeom prst="rect">
                <a:avLst/>
              </a:prstGeom>
            </p:spPr>
          </p:pic>
          <p:pic>
            <p:nvPicPr>
              <p:cNvPr id="107" name="Рисунок 10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0022" y="1623527"/>
                <a:ext cx="835604" cy="4259683"/>
              </a:xfrm>
              <a:prstGeom prst="rect">
                <a:avLst/>
              </a:prstGeom>
            </p:spPr>
          </p:pic>
        </p:grpSp>
        <p:sp>
          <p:nvSpPr>
            <p:cNvPr id="99" name="TextBox 98"/>
            <p:cNvSpPr txBox="1"/>
            <p:nvPr/>
          </p:nvSpPr>
          <p:spPr>
            <a:xfrm>
              <a:off x="5659769" y="1203176"/>
              <a:ext cx="6628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Experimental normalized echo intensity </a:t>
              </a:r>
              <a:endParaRPr lang="ru-RU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587416" y="5559143"/>
              <a:ext cx="4565780" cy="38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nanoseconds</a:t>
              </a:r>
              <a:endParaRPr lang="ru-RU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569098" y="5869643"/>
              <a:ext cx="4241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C0099"/>
                  </a:solidFill>
                </a:rPr>
                <a:t>Quantum Efficiency ~ </a:t>
              </a:r>
              <a:r>
                <a:rPr lang="en-US" b="1" dirty="0" smtClean="0">
                  <a:solidFill>
                    <a:srgbClr val="CC0099"/>
                  </a:solidFill>
                </a:rPr>
                <a:t>1</a:t>
              </a:r>
              <a:r>
                <a:rPr lang="ru-RU" b="1" dirty="0" smtClean="0">
                  <a:solidFill>
                    <a:srgbClr val="CC0099"/>
                  </a:solidFill>
                </a:rPr>
                <a:t>6.3</a:t>
              </a:r>
              <a:r>
                <a:rPr lang="en-US" b="1" dirty="0" smtClean="0">
                  <a:solidFill>
                    <a:srgbClr val="CC0099"/>
                  </a:solidFill>
                </a:rPr>
                <a:t> </a:t>
              </a:r>
              <a:r>
                <a:rPr lang="en-US" b="1" dirty="0">
                  <a:solidFill>
                    <a:srgbClr val="CC0099"/>
                  </a:solidFill>
                </a:rPr>
                <a:t>%</a:t>
              </a:r>
              <a:endParaRPr lang="ru-RU" b="1" dirty="0">
                <a:solidFill>
                  <a:srgbClr val="CC0099"/>
                </a:solidFill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827733" y="1649575"/>
              <a:ext cx="601887" cy="357846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86450" y="3119988"/>
              <a:ext cx="1744390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Time window</a:t>
              </a:r>
            </a:p>
            <a:p>
              <a:r>
                <a:rPr lang="en-US" sz="1400" b="1" dirty="0" smtClean="0"/>
                <a:t>for manipulation with field trapped in a system of high Q </a:t>
              </a:r>
              <a:r>
                <a:rPr lang="en-US" sz="1400" b="1" dirty="0" err="1" smtClean="0"/>
                <a:t>miniresonators</a:t>
              </a:r>
              <a:r>
                <a:rPr lang="en-US" sz="1400" b="1" dirty="0" smtClean="0"/>
                <a:t> </a:t>
              </a:r>
              <a:endParaRPr lang="ru-RU" sz="1400" b="1" dirty="0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8666411" y="3100938"/>
              <a:ext cx="1902530" cy="1238014"/>
            </a:xfrm>
            <a:prstGeom prst="roundRect">
              <a:avLst>
                <a:gd name="adj" fmla="val 8999"/>
              </a:avLst>
            </a:prstGeom>
            <a:noFill/>
            <a:ln w="412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030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647911" y="5889415"/>
            <a:ext cx="9202895" cy="914400"/>
            <a:chOff x="647911" y="5813215"/>
            <a:chExt cx="9202895" cy="914400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1602156" y="5813215"/>
              <a:ext cx="8248650" cy="914400"/>
              <a:chOff x="266700" y="2150305"/>
              <a:chExt cx="8248650" cy="914400"/>
            </a:xfrm>
          </p:grpSpPr>
          <p:grpSp>
            <p:nvGrpSpPr>
              <p:cNvPr id="199" name="Группа 198"/>
              <p:cNvGrpSpPr/>
              <p:nvPr/>
            </p:nvGrpSpPr>
            <p:grpSpPr>
              <a:xfrm>
                <a:off x="495300" y="2150305"/>
                <a:ext cx="8020050" cy="914400"/>
                <a:chOff x="-2971800" y="2874205"/>
                <a:chExt cx="8020050" cy="914400"/>
              </a:xfrm>
            </p:grpSpPr>
            <p:pic>
              <p:nvPicPr>
                <p:cNvPr id="201" name="Picture 7" descr="KPTI-web-rus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971800" y="3052763"/>
                  <a:ext cx="7845304" cy="648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2" name="Прямоугольник 201"/>
                <p:cNvSpPr/>
                <p:nvPr/>
              </p:nvSpPr>
              <p:spPr>
                <a:xfrm>
                  <a:off x="-1905000" y="2874205"/>
                  <a:ext cx="695325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0" name="Прямоугольник 199"/>
              <p:cNvSpPr/>
              <p:nvPr/>
            </p:nvSpPr>
            <p:spPr>
              <a:xfrm>
                <a:off x="266700" y="2150305"/>
                <a:ext cx="551169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647911" y="6138943"/>
              <a:ext cx="1152128" cy="338477"/>
              <a:chOff x="7458699" y="4520158"/>
              <a:chExt cx="1152128" cy="338477"/>
            </a:xfrm>
          </p:grpSpPr>
          <p:grpSp>
            <p:nvGrpSpPr>
              <p:cNvPr id="120" name="Group 4"/>
              <p:cNvGrpSpPr>
                <a:grpSpLocks/>
              </p:cNvGrpSpPr>
              <p:nvPr/>
            </p:nvGrpSpPr>
            <p:grpSpPr bwMode="auto">
              <a:xfrm>
                <a:off x="8254293" y="4523737"/>
                <a:ext cx="356534" cy="280636"/>
                <a:chOff x="5359" y="2335"/>
                <a:chExt cx="985" cy="756"/>
              </a:xfrm>
            </p:grpSpPr>
            <p:sp>
              <p:nvSpPr>
                <p:cNvPr id="167" name="AutoShape 5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" name="Rectangle 6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" name="AutoShape 7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" name="AutoShape 8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" name="AutoShape 9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72" name="Group 10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19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7" name="AutoShap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8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3" name="Rectangle 14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" name="Rectangle 15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75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6" name="Rectangle 17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77" name="Group 18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193" name="AutoShape 1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4" name="AutoShape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8" name="Group 22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190" name="AutoShape 2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1" name="AutoShap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9" name="Group 26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188" name="AutoShape 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0" name="Group 29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186" name="AutoShape 30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7" name="AutoShape 31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1" name="Group 32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184" name="AutoShape 3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5" name="AutoShape 3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82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3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2" name="Group 37"/>
              <p:cNvGrpSpPr>
                <a:grpSpLocks/>
              </p:cNvGrpSpPr>
              <p:nvPr/>
            </p:nvGrpSpPr>
            <p:grpSpPr bwMode="auto">
              <a:xfrm flipH="1">
                <a:off x="7458699" y="4525964"/>
                <a:ext cx="355085" cy="280636"/>
                <a:chOff x="5359" y="2335"/>
                <a:chExt cx="985" cy="756"/>
              </a:xfrm>
            </p:grpSpPr>
            <p:sp>
              <p:nvSpPr>
                <p:cNvPr id="135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5558" y="2470"/>
                  <a:ext cx="306" cy="144"/>
                </a:xfrm>
                <a:prstGeom prst="homePlate">
                  <a:avLst>
                    <a:gd name="adj" fmla="val 5312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Rectangle 39"/>
                <p:cNvSpPr>
                  <a:spLocks noChangeArrowheads="1"/>
                </p:cNvSpPr>
                <p:nvPr/>
              </p:nvSpPr>
              <p:spPr bwMode="auto">
                <a:xfrm>
                  <a:off x="5734" y="2470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5618" y="2527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" name="AutoShape 41"/>
                <p:cNvSpPr>
                  <a:spLocks noChangeArrowheads="1"/>
                </p:cNvSpPr>
                <p:nvPr/>
              </p:nvSpPr>
              <p:spPr bwMode="auto">
                <a:xfrm flipH="1">
                  <a:off x="5683" y="2594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5481" y="2391"/>
                  <a:ext cx="271" cy="143"/>
                </a:xfrm>
                <a:prstGeom prst="homePlate">
                  <a:avLst>
                    <a:gd name="adj" fmla="val 47378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40" name="Group 43"/>
                <p:cNvGrpSpPr>
                  <a:grpSpLocks/>
                </p:cNvGrpSpPr>
                <p:nvPr/>
              </p:nvGrpSpPr>
              <p:grpSpPr bwMode="auto">
                <a:xfrm>
                  <a:off x="5645" y="2361"/>
                  <a:ext cx="663" cy="143"/>
                  <a:chOff x="5473" y="2393"/>
                  <a:chExt cx="663" cy="143"/>
                </a:xfrm>
              </p:grpSpPr>
              <p:sp>
                <p:nvSpPr>
                  <p:cNvPr id="16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711" y="2393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5" name="AutoShape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73" y="2393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6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5916" y="2393"/>
                    <a:ext cx="220" cy="142"/>
                  </a:xfrm>
                  <a:prstGeom prst="homePlate">
                    <a:avLst>
                      <a:gd name="adj" fmla="val 38732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1" name="Rectangle 47"/>
                <p:cNvSpPr>
                  <a:spLocks noChangeArrowheads="1"/>
                </p:cNvSpPr>
                <p:nvPr/>
              </p:nvSpPr>
              <p:spPr bwMode="auto">
                <a:xfrm>
                  <a:off x="5417" y="2335"/>
                  <a:ext cx="923" cy="1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" name="Rectangle 48"/>
                <p:cNvSpPr>
                  <a:spLocks noChangeArrowheads="1"/>
                </p:cNvSpPr>
                <p:nvPr/>
              </p:nvSpPr>
              <p:spPr bwMode="auto">
                <a:xfrm>
                  <a:off x="5885" y="2478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43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5621" y="2820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4" name="Rectangle 50"/>
                <p:cNvSpPr>
                  <a:spLocks noChangeArrowheads="1"/>
                </p:cNvSpPr>
                <p:nvPr/>
              </p:nvSpPr>
              <p:spPr bwMode="auto">
                <a:xfrm>
                  <a:off x="5754" y="2844"/>
                  <a:ext cx="345" cy="1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45" name="Group 51"/>
                <p:cNvGrpSpPr>
                  <a:grpSpLocks/>
                </p:cNvGrpSpPr>
                <p:nvPr/>
              </p:nvGrpSpPr>
              <p:grpSpPr bwMode="auto">
                <a:xfrm>
                  <a:off x="5940" y="2461"/>
                  <a:ext cx="355" cy="146"/>
                  <a:chOff x="5551" y="2844"/>
                  <a:chExt cx="287" cy="81"/>
                </a:xfrm>
              </p:grpSpPr>
              <p:sp>
                <p:nvSpPr>
                  <p:cNvPr id="161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2" name="AutoShape 5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6" name="Group 55"/>
                <p:cNvGrpSpPr>
                  <a:grpSpLocks/>
                </p:cNvGrpSpPr>
                <p:nvPr/>
              </p:nvGrpSpPr>
              <p:grpSpPr bwMode="auto">
                <a:xfrm>
                  <a:off x="5676" y="2628"/>
                  <a:ext cx="482" cy="193"/>
                  <a:chOff x="5551" y="2844"/>
                  <a:chExt cx="287" cy="81"/>
                </a:xfrm>
              </p:grpSpPr>
              <p:sp>
                <p:nvSpPr>
                  <p:cNvPr id="158" name="AutoShape 5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7" y="2844"/>
                    <a:ext cx="101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9" name="AutoShape 5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1" y="2844"/>
                    <a:ext cx="89" cy="81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2844"/>
                    <a:ext cx="94" cy="80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" name="Group 59"/>
                <p:cNvGrpSpPr>
                  <a:grpSpLocks/>
                </p:cNvGrpSpPr>
                <p:nvPr/>
              </p:nvGrpSpPr>
              <p:grpSpPr bwMode="auto">
                <a:xfrm>
                  <a:off x="5488" y="2857"/>
                  <a:ext cx="307" cy="146"/>
                  <a:chOff x="5484" y="2837"/>
                  <a:chExt cx="327" cy="146"/>
                </a:xfrm>
              </p:grpSpPr>
              <p:sp>
                <p:nvSpPr>
                  <p:cNvPr id="156" name="AutoShape 6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7" name="AutoShape 6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8" name="Group 62"/>
                <p:cNvGrpSpPr>
                  <a:grpSpLocks/>
                </p:cNvGrpSpPr>
                <p:nvPr/>
              </p:nvGrpSpPr>
              <p:grpSpPr bwMode="auto">
                <a:xfrm>
                  <a:off x="5359" y="2384"/>
                  <a:ext cx="184" cy="427"/>
                  <a:chOff x="5359" y="2384"/>
                  <a:chExt cx="184" cy="427"/>
                </a:xfrm>
              </p:grpSpPr>
              <p:sp>
                <p:nvSpPr>
                  <p:cNvPr id="154" name="AutoShape 63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64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9" name="Group 65"/>
                <p:cNvGrpSpPr>
                  <a:grpSpLocks/>
                </p:cNvGrpSpPr>
                <p:nvPr/>
              </p:nvGrpSpPr>
              <p:grpSpPr bwMode="auto">
                <a:xfrm flipH="1">
                  <a:off x="5359" y="2664"/>
                  <a:ext cx="180" cy="427"/>
                  <a:chOff x="5359" y="2384"/>
                  <a:chExt cx="184" cy="427"/>
                </a:xfrm>
              </p:grpSpPr>
              <p:sp>
                <p:nvSpPr>
                  <p:cNvPr id="152" name="AutoShape 66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237" y="2506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67"/>
                  <p:cNvSpPr>
                    <a:spLocks noChangeArrowheads="1"/>
                  </p:cNvSpPr>
                  <p:nvPr/>
                </p:nvSpPr>
                <p:spPr bwMode="auto">
                  <a:xfrm rot="13525621">
                    <a:off x="5341" y="2610"/>
                    <a:ext cx="323" cy="80"/>
                  </a:xfrm>
                  <a:prstGeom prst="parallelogram">
                    <a:avLst>
                      <a:gd name="adj" fmla="val 100937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50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5570" y="2628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1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5606" y="2844"/>
                  <a:ext cx="723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6" name="Rectangle 70"/>
              <p:cNvSpPr>
                <a:spLocks noChangeArrowheads="1"/>
              </p:cNvSpPr>
              <p:nvPr/>
            </p:nvSpPr>
            <p:spPr bwMode="auto">
              <a:xfrm>
                <a:off x="7844914" y="4797691"/>
                <a:ext cx="387300" cy="53826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7" name="Group 71"/>
              <p:cNvGrpSpPr>
                <a:grpSpLocks/>
              </p:cNvGrpSpPr>
              <p:nvPr/>
            </p:nvGrpSpPr>
            <p:grpSpPr bwMode="auto">
              <a:xfrm flipH="1">
                <a:off x="7787000" y="4797319"/>
                <a:ext cx="110761" cy="54197"/>
                <a:chOff x="5484" y="2837"/>
                <a:chExt cx="327" cy="146"/>
              </a:xfrm>
            </p:grpSpPr>
            <p:sp>
              <p:nvSpPr>
                <p:cNvPr id="133" name="AutoShape 72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" name="AutoShape 73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8" name="Group 74"/>
              <p:cNvGrpSpPr>
                <a:grpSpLocks/>
              </p:cNvGrpSpPr>
              <p:nvPr/>
            </p:nvGrpSpPr>
            <p:grpSpPr bwMode="auto">
              <a:xfrm>
                <a:off x="8180815" y="4796206"/>
                <a:ext cx="98816" cy="53083"/>
                <a:chOff x="5484" y="2837"/>
                <a:chExt cx="327" cy="146"/>
              </a:xfrm>
            </p:grpSpPr>
            <p:sp>
              <p:nvSpPr>
                <p:cNvPr id="131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" name="AutoShape 76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9" name="Text Box 77"/>
              <p:cNvSpPr txBox="1">
                <a:spLocks noChangeArrowheads="1"/>
              </p:cNvSpPr>
              <p:nvPr/>
            </p:nvSpPr>
            <p:spPr bwMode="auto">
              <a:xfrm>
                <a:off x="7740352" y="4738340"/>
                <a:ext cx="748403" cy="120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2 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0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1</a:t>
                </a:r>
                <a:r>
                  <a:rPr lang="ru-RU" altLang="ru-RU" sz="500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ru-RU" sz="500" b="1" dirty="0">
                    <a:solidFill>
                      <a:srgbClr val="FFFFFF"/>
                    </a:solidFill>
                    <a:latin typeface="Adobe Caslon Pro" charset="0"/>
                  </a:rPr>
                  <a:t>    4</a:t>
                </a:r>
                <a:endParaRPr lang="ru-RU" alt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Text Box 3"/>
              <p:cNvSpPr txBox="1">
                <a:spLocks noChangeArrowheads="1"/>
              </p:cNvSpPr>
              <p:nvPr/>
            </p:nvSpPr>
            <p:spPr bwMode="auto">
              <a:xfrm>
                <a:off x="7724959" y="4520158"/>
                <a:ext cx="632665" cy="295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en-US" altLang="ru-RU" sz="1400" b="1" dirty="0">
                    <a:solidFill>
                      <a:srgbClr val="0070C0"/>
                    </a:solidFill>
                    <a:latin typeface="Adobe Garamond Pro Bold" pitchFamily="18" charset="0"/>
                  </a:rPr>
                  <a:t>KQC</a:t>
                </a:r>
                <a:endParaRPr lang="ru-RU" altLang="ru-RU" sz="1400" b="1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53" y="5977914"/>
              <a:ext cx="663217" cy="648479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Rectangle 30"/>
          <p:cNvSpPr/>
          <p:nvPr/>
        </p:nvSpPr>
        <p:spPr>
          <a:xfrm>
            <a:off x="1426028" y="80392"/>
            <a:ext cx="9841606" cy="55399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1500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15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31" y="640320"/>
            <a:ext cx="3173533" cy="278248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057054" y="1050868"/>
            <a:ext cx="2993882" cy="2456808"/>
            <a:chOff x="6040022" y="1623527"/>
            <a:chExt cx="5324667" cy="425968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3400" y="1865242"/>
              <a:ext cx="4721289" cy="391783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0022" y="1623527"/>
              <a:ext cx="835604" cy="4259683"/>
            </a:xfrm>
            <a:prstGeom prst="rect">
              <a:avLst/>
            </a:prstGeom>
          </p:spPr>
        </p:pic>
      </p:grpSp>
      <p:sp>
        <p:nvSpPr>
          <p:cNvPr id="115" name="TextBox 114"/>
          <p:cNvSpPr txBox="1"/>
          <p:nvPr/>
        </p:nvSpPr>
        <p:spPr>
          <a:xfrm>
            <a:off x="6061295" y="719605"/>
            <a:ext cx="515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Experimental normalized echo intensity </a:t>
            </a:r>
            <a:endParaRPr lang="ru-RU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587416" y="3464036"/>
            <a:ext cx="4565780" cy="38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nanoseconds</a:t>
            </a:r>
            <a:endParaRPr lang="ru-RU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477658" y="3811858"/>
            <a:ext cx="42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0099"/>
                </a:solidFill>
              </a:rPr>
              <a:t>Quantum Efficiency ~ </a:t>
            </a:r>
            <a:r>
              <a:rPr lang="en-US" b="1" dirty="0" smtClean="0">
                <a:solidFill>
                  <a:srgbClr val="CC0099"/>
                </a:solidFill>
              </a:rPr>
              <a:t>1</a:t>
            </a:r>
            <a:r>
              <a:rPr lang="ru-RU" b="1" dirty="0" smtClean="0">
                <a:solidFill>
                  <a:srgbClr val="CC0099"/>
                </a:solidFill>
              </a:rPr>
              <a:t>6.3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r>
              <a:rPr lang="en-US" b="1" dirty="0">
                <a:solidFill>
                  <a:srgbClr val="CC0099"/>
                </a:solidFill>
              </a:rPr>
              <a:t>%</a:t>
            </a:r>
            <a:endParaRPr lang="ru-RU" b="1" dirty="0">
              <a:solidFill>
                <a:srgbClr val="CC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716" y="3505846"/>
            <a:ext cx="3074613" cy="638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145" y="4228151"/>
            <a:ext cx="4005711" cy="15116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83721" y="5665161"/>
            <a:ext cx="3966270" cy="416146"/>
            <a:chOff x="5684925" y="4480029"/>
            <a:chExt cx="4422224" cy="44933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28027" y="4480029"/>
              <a:ext cx="2979122" cy="44933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84925" y="4568640"/>
              <a:ext cx="1400125" cy="262322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9258" y="4508782"/>
            <a:ext cx="6640797" cy="12740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142" y="5842868"/>
            <a:ext cx="3192356" cy="318991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929880" y="99833"/>
            <a:ext cx="864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experimental  data on AFC microwave protocol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6065520" y="719605"/>
            <a:ext cx="5196840" cy="3521369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365760" y="618209"/>
            <a:ext cx="4484111" cy="4979126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/>
          <p:nvPr/>
        </p:nvSpPr>
        <p:spPr>
          <a:xfrm>
            <a:off x="1092003" y="472017"/>
            <a:ext cx="9556947" cy="47705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en-US" sz="2500" b="1" i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7" name="Shape 164"/>
          <p:cNvSpPr/>
          <p:nvPr/>
        </p:nvSpPr>
        <p:spPr>
          <a:xfrm>
            <a:off x="3539530" y="994323"/>
            <a:ext cx="68447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400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6384032" y="3044957"/>
            <a:ext cx="8425184" cy="3071184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rgbClr val="38A2DC"/>
                </a:solidFill>
                <a:latin typeface="Arial"/>
                <a:cs typeface="Arial"/>
              </a:rPr>
              <a:t>      </a:t>
            </a:r>
          </a:p>
        </p:txBody>
      </p:sp>
      <p:sp>
        <p:nvSpPr>
          <p:cNvPr id="104" name="Shape 164"/>
          <p:cNvSpPr/>
          <p:nvPr/>
        </p:nvSpPr>
        <p:spPr>
          <a:xfrm>
            <a:off x="3539530" y="994323"/>
            <a:ext cx="684471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400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106" name="Прямоугольник 8"/>
          <p:cNvSpPr>
            <a:spLocks noChangeArrowheads="1"/>
          </p:cNvSpPr>
          <p:nvPr/>
        </p:nvSpPr>
        <p:spPr bwMode="auto">
          <a:xfrm>
            <a:off x="798482" y="1824648"/>
            <a:ext cx="61985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b="1" dirty="0" smtClean="0"/>
              <a:t>Chen </a:t>
            </a:r>
            <a:r>
              <a:rPr lang="en-US" sz="1200" b="1" dirty="0"/>
              <a:t>Y-H et al </a:t>
            </a:r>
            <a:r>
              <a:rPr lang="en-US" sz="1200" b="1" dirty="0" smtClean="0"/>
              <a:t>2013 Phys</a:t>
            </a:r>
            <a:r>
              <a:rPr lang="en-US" sz="1200" b="1" dirty="0"/>
              <a:t>. Rev. Lett</a:t>
            </a:r>
            <a:r>
              <a:rPr lang="en-US" sz="1200" b="1" dirty="0" smtClean="0"/>
              <a:t>. 110 083601 </a:t>
            </a:r>
            <a:r>
              <a:rPr lang="en-US" sz="1200" b="1" dirty="0"/>
              <a:t> </a:t>
            </a:r>
            <a:r>
              <a:rPr lang="en-US" altLang="ru-RU" sz="1200" b="1" dirty="0">
                <a:solidFill>
                  <a:srgbClr val="FF0000"/>
                </a:solidFill>
                <a:latin typeface="Aharoni" pitchFamily="2" charset="-79"/>
              </a:rPr>
              <a:t>(</a:t>
            </a:r>
            <a:r>
              <a:rPr lang="en-US" altLang="ru-RU" sz="1200" b="1" dirty="0" smtClean="0">
                <a:solidFill>
                  <a:srgbClr val="FF0000"/>
                </a:solidFill>
                <a:latin typeface="Aharoni" pitchFamily="2" charset="-79"/>
              </a:rPr>
              <a:t>QE=78%)</a:t>
            </a:r>
            <a:endParaRPr lang="ru-RU" altLang="ru-RU" b="1" dirty="0"/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1179253" y="1226070"/>
            <a:ext cx="5541588" cy="33855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600" b="1" dirty="0">
                <a:latin typeface="Aharoni" pitchFamily="2" charset="-79"/>
              </a:rPr>
              <a:t>EIT based Quantum Memory</a:t>
            </a:r>
            <a:endParaRPr lang="ru-RU" altLang="ru-RU" sz="1600" b="1" dirty="0"/>
          </a:p>
        </p:txBody>
      </p: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858884" y="1547649"/>
            <a:ext cx="7066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/>
              <a:t>M. </a:t>
            </a:r>
            <a:r>
              <a:rPr lang="ru-RU" altLang="ru-RU" sz="1200" b="1" dirty="0" err="1"/>
              <a:t>Fleischhauer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and</a:t>
            </a:r>
            <a:r>
              <a:rPr lang="ru-RU" altLang="ru-RU" sz="1200" b="1" dirty="0"/>
              <a:t> M. D. </a:t>
            </a:r>
            <a:r>
              <a:rPr lang="ru-RU" altLang="ru-RU" sz="1200" b="1" dirty="0" err="1"/>
              <a:t>Lukin</a:t>
            </a:r>
            <a:r>
              <a:rPr lang="ru-RU" altLang="ru-RU" sz="1200" b="1" dirty="0"/>
              <a:t>, PRL. 84,</a:t>
            </a:r>
            <a:r>
              <a:rPr lang="en-US" altLang="ru-RU" sz="1200" b="1" dirty="0"/>
              <a:t> </a:t>
            </a:r>
            <a:r>
              <a:rPr lang="ru-RU" altLang="ru-RU" sz="1200" b="1" dirty="0"/>
              <a:t>5094, (2000)</a:t>
            </a:r>
            <a:r>
              <a:rPr lang="en-US" altLang="ru-RU" sz="1200" b="1" dirty="0"/>
              <a:t>.</a:t>
            </a:r>
            <a:r>
              <a:rPr lang="ru-RU" altLang="ru-RU" sz="1200" b="1" dirty="0"/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77684" y="5367016"/>
            <a:ext cx="5908468" cy="1196826"/>
            <a:chOff x="812373" y="2505956"/>
            <a:chExt cx="5908468" cy="1196826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1107243" y="2505956"/>
              <a:ext cx="5613598" cy="40011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ru-RU" sz="1600" b="1" dirty="0">
                  <a:latin typeface="Aharoni" pitchFamily="2" charset="-79"/>
                </a:rPr>
                <a:t>Photon Echo Quantum Memories</a:t>
              </a:r>
            </a:p>
          </p:txBody>
        </p:sp>
        <p:sp>
          <p:nvSpPr>
            <p:cNvPr id="112" name="Прямоугольник 18"/>
            <p:cNvSpPr>
              <a:spLocks noChangeArrowheads="1"/>
            </p:cNvSpPr>
            <p:nvPr/>
          </p:nvSpPr>
          <p:spPr bwMode="auto">
            <a:xfrm>
              <a:off x="812373" y="2871785"/>
              <a:ext cx="544001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200" b="1" dirty="0" err="1"/>
                <a:t>S.A.Moiseev</a:t>
              </a:r>
              <a:r>
                <a:rPr lang="ru-RU" altLang="ru-RU" sz="1200" b="1" dirty="0"/>
                <a:t> </a:t>
              </a:r>
              <a:r>
                <a:rPr lang="ru-RU" altLang="ru-RU" sz="1200" b="1" dirty="0" err="1"/>
                <a:t>and</a:t>
              </a:r>
              <a:r>
                <a:rPr lang="ru-RU" altLang="ru-RU" sz="1200" b="1" dirty="0"/>
                <a:t> </a:t>
              </a:r>
              <a:r>
                <a:rPr lang="ru-RU" altLang="ru-RU" sz="1200" b="1" dirty="0" err="1"/>
                <a:t>S.Kroll</a:t>
              </a:r>
              <a:r>
                <a:rPr lang="ru-RU" altLang="ru-RU" sz="1200" b="1" dirty="0"/>
                <a:t>, </a:t>
              </a:r>
              <a:r>
                <a:rPr lang="ru-RU" altLang="ru-RU" sz="1200" b="1" i="1" dirty="0"/>
                <a:t>P</a:t>
              </a:r>
              <a:r>
                <a:rPr lang="en-US" altLang="ru-RU" sz="1200" b="1" i="1" dirty="0"/>
                <a:t>RL</a:t>
              </a:r>
              <a:r>
                <a:rPr lang="ru-RU" altLang="ru-RU" sz="1200" b="1" i="1" dirty="0"/>
                <a:t>.</a:t>
              </a:r>
              <a:r>
                <a:rPr lang="en-US" altLang="ru-RU" sz="1200" b="1" i="1" dirty="0"/>
                <a:t> </a:t>
              </a:r>
              <a:r>
                <a:rPr lang="en-US" altLang="ru-RU" sz="1200" b="1" dirty="0"/>
                <a:t>87, 173601, </a:t>
              </a:r>
              <a:r>
                <a:rPr lang="ru-RU" altLang="ru-RU" sz="1200" b="1" dirty="0"/>
                <a:t>(2001)</a:t>
              </a:r>
              <a:r>
                <a:rPr lang="en-US" altLang="ru-RU" sz="1200" b="1" dirty="0"/>
                <a:t>- Basic scheme (CRIB).</a:t>
              </a:r>
            </a:p>
            <a:p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W. </a:t>
              </a:r>
              <a:r>
                <a:rPr lang="en-US" sz="1200" b="1" dirty="0" err="1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Tittel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, M. </a:t>
              </a:r>
              <a:r>
                <a:rPr lang="en-US" sz="1200" b="1" dirty="0" err="1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Afzelius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, T. </a:t>
              </a:r>
              <a:r>
                <a:rPr lang="en-US" sz="1200" b="1" dirty="0" err="1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Chaneliere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 , </a:t>
              </a:r>
              <a:r>
                <a:rPr lang="en-US" sz="1200" b="1" dirty="0" err="1">
                  <a:cs typeface="Arial" pitchFamily="34" charset="0"/>
                </a:rPr>
                <a:t>R.L.Cone</a:t>
              </a:r>
              <a:r>
                <a:rPr lang="en-US" sz="1200" b="1" dirty="0">
                  <a:cs typeface="Arial" pitchFamily="34" charset="0"/>
                </a:rPr>
                <a:t>, </a:t>
              </a:r>
              <a:r>
                <a:rPr lang="en-US" sz="1200" b="1" dirty="0" err="1">
                  <a:cs typeface="Arial" pitchFamily="34" charset="0"/>
                </a:rPr>
                <a:t>S.Kroll</a:t>
              </a:r>
              <a:r>
                <a:rPr lang="en-US" sz="1200" b="1" dirty="0">
                  <a:cs typeface="Arial" pitchFamily="34" charset="0"/>
                </a:rPr>
                <a:t>, </a:t>
              </a:r>
              <a:r>
                <a:rPr lang="en-US" sz="1200" b="1" dirty="0" err="1">
                  <a:cs typeface="Arial" pitchFamily="34" charset="0"/>
                </a:rPr>
                <a:t>S.A.Moiseev</a:t>
              </a:r>
              <a:r>
                <a:rPr lang="en-US" sz="1200" b="1" dirty="0">
                  <a:cs typeface="Arial" pitchFamily="34" charset="0"/>
                </a:rPr>
                <a:t>, and </a:t>
              </a:r>
              <a:r>
                <a:rPr lang="en-US" sz="1200" b="1" dirty="0" err="1">
                  <a:cs typeface="Arial" pitchFamily="34" charset="0"/>
                </a:rPr>
                <a:t>M.Sellars</a:t>
              </a:r>
              <a:r>
                <a:rPr lang="en-US" sz="1200" b="1" dirty="0">
                  <a:cs typeface="Arial" pitchFamily="34" charset="0"/>
                </a:rPr>
                <a:t>.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 </a:t>
              </a:r>
              <a:endParaRPr lang="en-US" sz="1200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itchFamily="34" charset="0"/>
              </a:endParaRPr>
            </a:p>
            <a:p>
              <a:r>
                <a:rPr lang="en-US" sz="1200" b="1" dirty="0" smtClean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Laser 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&amp; Photonics Reviews.- </a:t>
              </a:r>
              <a:r>
                <a:rPr lang="en-US" sz="1200" b="1" dirty="0">
                  <a:solidFill>
                    <a:srgbClr val="FF0000"/>
                  </a:solidFill>
                  <a:ea typeface="Arial Unicode MS" panose="020B0604020202020204" pitchFamily="34" charset="-128"/>
                  <a:cs typeface="Arial" pitchFamily="34" charset="0"/>
                </a:rPr>
                <a:t>2010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. </a:t>
              </a:r>
              <a:r>
                <a:rPr lang="en-US" sz="1200" b="1" dirty="0" smtClean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 4, 244-267</a:t>
              </a:r>
              <a:r>
                <a:rPr lang="en-US" sz="12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" pitchFamily="34" charset="0"/>
                </a:rPr>
                <a:t>..</a:t>
              </a:r>
              <a:endParaRPr lang="en-US" altLang="ru-RU" sz="1200" b="1" dirty="0">
                <a:cs typeface="Arial" pitchFamily="34" charset="0"/>
              </a:endParaRPr>
            </a:p>
            <a:p>
              <a:pPr>
                <a:buClr>
                  <a:srgbClr val="000000"/>
                </a:buClr>
                <a:buSzPct val="100000"/>
                <a:buFontTx/>
                <a:buChar char="-"/>
              </a:pPr>
              <a:r>
                <a:rPr lang="en-US" altLang="en-US" sz="1200" b="1" dirty="0" err="1">
                  <a:solidFill>
                    <a:srgbClr val="000000"/>
                  </a:solidFill>
                </a:rPr>
                <a:t>M.Hosseini</a:t>
              </a:r>
              <a:r>
                <a:rPr lang="en-US" altLang="en-US" sz="1200" b="1" dirty="0">
                  <a:solidFill>
                    <a:srgbClr val="000000"/>
                  </a:solidFill>
                </a:rPr>
                <a:t>  et al Nature </a:t>
              </a:r>
              <a:r>
                <a:rPr lang="en-US" altLang="en-US" sz="1200" b="1" dirty="0" err="1">
                  <a:solidFill>
                    <a:srgbClr val="000000"/>
                  </a:solidFill>
                </a:rPr>
                <a:t>Commun</a:t>
              </a:r>
              <a:r>
                <a:rPr lang="en-US" altLang="en-US" sz="1200" b="1" dirty="0">
                  <a:solidFill>
                    <a:srgbClr val="000000"/>
                  </a:solidFill>
                </a:rPr>
                <a:t>. 2, 174 </a:t>
              </a:r>
              <a:r>
                <a:rPr lang="ru-RU" altLang="en-US" sz="1200" b="1" dirty="0">
                  <a:solidFill>
                    <a:srgbClr val="000000"/>
                  </a:solidFill>
                </a:rPr>
                <a:t> </a:t>
              </a:r>
              <a:r>
                <a:rPr lang="en-US" altLang="en-US" sz="1200" b="1" dirty="0">
                  <a:solidFill>
                    <a:srgbClr val="000000"/>
                  </a:solidFill>
                </a:rPr>
                <a:t>(2011) CRIB/GEM </a:t>
              </a:r>
              <a:r>
                <a:rPr lang="ru-RU" altLang="en-US" sz="1200" b="1" dirty="0">
                  <a:solidFill>
                    <a:srgbClr val="FF0000"/>
                  </a:solidFill>
                </a:rPr>
                <a:t>(</a:t>
              </a:r>
              <a:r>
                <a:rPr lang="en-US" altLang="en-US" sz="1200" b="1" dirty="0">
                  <a:solidFill>
                    <a:srgbClr val="FF0000"/>
                  </a:solidFill>
                </a:rPr>
                <a:t>QE - </a:t>
              </a:r>
              <a:r>
                <a:rPr lang="ru-RU" altLang="en-US" sz="1200" b="1" dirty="0">
                  <a:solidFill>
                    <a:srgbClr val="FF0000"/>
                  </a:solidFill>
                </a:rPr>
                <a:t>87%</a:t>
              </a:r>
              <a:r>
                <a:rPr lang="en-US" altLang="en-US" sz="1200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777684" y="2561138"/>
            <a:ext cx="8025759" cy="1010037"/>
            <a:chOff x="-303626" y="1455686"/>
            <a:chExt cx="9552644" cy="1245013"/>
          </a:xfrm>
          <a:solidFill>
            <a:srgbClr val="FFC000">
              <a:alpha val="24000"/>
            </a:srgbClr>
          </a:solidFill>
        </p:grpSpPr>
        <p:sp>
          <p:nvSpPr>
            <p:cNvPr id="114" name="Rectangle 5"/>
            <p:cNvSpPr>
              <a:spLocks noChangeArrowheads="1"/>
            </p:cNvSpPr>
            <p:nvPr/>
          </p:nvSpPr>
          <p:spPr bwMode="auto">
            <a:xfrm>
              <a:off x="-303626" y="2131632"/>
              <a:ext cx="9552644" cy="56906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ru-RU" sz="1200" b="1" dirty="0">
                  <a:solidFill>
                    <a:srgbClr val="002060"/>
                  </a:solidFill>
                </a:rPr>
                <a:t>   A.E.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Kozhekin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, K. 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Molmer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, 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and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 E.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S.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Polzik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,  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Phys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. </a:t>
              </a:r>
              <a:r>
                <a:rPr lang="ru-RU" altLang="ru-RU" sz="1200" b="1" dirty="0" err="1">
                  <a:solidFill>
                    <a:srgbClr val="002060"/>
                  </a:solidFill>
                </a:rPr>
                <a:t>Rev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. A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 </a:t>
              </a:r>
              <a:r>
                <a:rPr lang="ru-RU" altLang="ru-RU" sz="1200" b="1" dirty="0">
                  <a:solidFill>
                    <a:srgbClr val="002060"/>
                  </a:solidFill>
                </a:rPr>
                <a:t>62, 033809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 (2000</a:t>
              </a:r>
              <a:r>
                <a:rPr lang="en-US" altLang="ru-RU" sz="1200" b="1" dirty="0" smtClean="0">
                  <a:solidFill>
                    <a:srgbClr val="002060"/>
                  </a:solidFill>
                </a:rPr>
                <a:t>).</a:t>
              </a:r>
            </a:p>
            <a:p>
              <a:r>
                <a:rPr lang="en-US" altLang="ru-RU" sz="1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1200" b="1" dirty="0" err="1">
                  <a:solidFill>
                    <a:srgbClr val="002060"/>
                  </a:solidFill>
                </a:rPr>
                <a:t>Reim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 K F, </a:t>
              </a:r>
              <a:r>
                <a:rPr lang="en-US" altLang="ru-RU" sz="1200" b="1" dirty="0" smtClean="0">
                  <a:solidFill>
                    <a:srgbClr val="002060"/>
                  </a:solidFill>
                </a:rPr>
                <a:t>et al., A Phys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. Rev. Lett. </a:t>
              </a:r>
              <a:r>
                <a:rPr lang="en-US" altLang="ru-RU" sz="1200" b="1" dirty="0" smtClean="0">
                  <a:solidFill>
                    <a:srgbClr val="002060"/>
                  </a:solidFill>
                </a:rPr>
                <a:t>107 053603 (2011) </a:t>
              </a:r>
              <a:r>
                <a:rPr lang="en-US" altLang="ru-RU" sz="1200" b="1" dirty="0">
                  <a:solidFill>
                    <a:srgbClr val="FF0000"/>
                  </a:solidFill>
                  <a:latin typeface="Aharoni" pitchFamily="2" charset="-79"/>
                </a:rPr>
                <a:t>(QE=30%)</a:t>
              </a:r>
              <a:r>
                <a:rPr lang="en-US" altLang="ru-RU" sz="12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ru-RU" sz="1200" b="1" dirty="0">
                  <a:solidFill>
                    <a:srgbClr val="002060"/>
                  </a:solidFill>
                </a:rPr>
                <a:t>			</a:t>
              </a:r>
            </a:p>
          </p:txBody>
        </p:sp>
        <p:sp>
          <p:nvSpPr>
            <p:cNvPr id="115" name="Rectangle 6"/>
            <p:cNvSpPr>
              <a:spLocks noChangeArrowheads="1"/>
            </p:cNvSpPr>
            <p:nvPr/>
          </p:nvSpPr>
          <p:spPr bwMode="auto">
            <a:xfrm>
              <a:off x="120266" y="1455686"/>
              <a:ext cx="6609153" cy="417316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ru-RU" sz="1600" b="1" dirty="0" smtClean="0">
                  <a:latin typeface="Aharoni" pitchFamily="2" charset="-79"/>
                </a:rPr>
                <a:t>Off-resonant </a:t>
              </a:r>
              <a:r>
                <a:rPr lang="en-US" altLang="ru-RU" sz="1600" b="1" dirty="0">
                  <a:latin typeface="Aharoni" pitchFamily="2" charset="-79"/>
                </a:rPr>
                <a:t>Raman  </a:t>
              </a:r>
              <a:r>
                <a:rPr lang="en-US" altLang="ru-RU" sz="1600" b="1" dirty="0" smtClean="0">
                  <a:latin typeface="Aharoni" pitchFamily="2" charset="-79"/>
                </a:rPr>
                <a:t>scheme</a:t>
              </a:r>
              <a:endParaRPr lang="en-US" altLang="ru-RU" sz="1000" b="1" dirty="0">
                <a:solidFill>
                  <a:srgbClr val="FF0000"/>
                </a:solidFill>
                <a:latin typeface="Aharoni" pitchFamily="2" charset="-79"/>
              </a:endParaRPr>
            </a:p>
          </p:txBody>
        </p:sp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842684" y="3578766"/>
            <a:ext cx="8113701" cy="1293703"/>
            <a:chOff x="-311876" y="1866362"/>
            <a:chExt cx="9552644" cy="1594671"/>
          </a:xfrm>
        </p:grpSpPr>
        <p:sp>
          <p:nvSpPr>
            <p:cNvPr id="119" name="Rectangle 5"/>
            <p:cNvSpPr>
              <a:spLocks noChangeArrowheads="1"/>
            </p:cNvSpPr>
            <p:nvPr/>
          </p:nvSpPr>
          <p:spPr bwMode="auto">
            <a:xfrm>
              <a:off x="-311876" y="2436712"/>
              <a:ext cx="9552644" cy="102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ru-RU" sz="1200" b="1" dirty="0" err="1"/>
                <a:t>A.Gorshkov</a:t>
              </a:r>
              <a:r>
                <a:rPr lang="en-US" altLang="ru-RU" sz="1200" b="1" dirty="0"/>
                <a:t>, A Andre, M </a:t>
              </a:r>
              <a:r>
                <a:rPr lang="en-US" altLang="ru-RU" sz="1200" b="1" dirty="0" err="1"/>
                <a:t>Fleishhhauer</a:t>
              </a:r>
              <a:r>
                <a:rPr lang="en-US" altLang="ru-RU" sz="1200" b="1" dirty="0"/>
                <a:t>, </a:t>
              </a:r>
              <a:r>
                <a:rPr lang="en-US" altLang="ru-RU" sz="1200" b="1" dirty="0" err="1"/>
                <a:t>A.S.Soensen</a:t>
              </a:r>
              <a:r>
                <a:rPr lang="en-US" altLang="ru-RU" sz="1200" b="1" dirty="0"/>
                <a:t> and </a:t>
              </a:r>
              <a:r>
                <a:rPr lang="en-US" altLang="ru-RU" sz="1200" b="1" dirty="0" err="1"/>
                <a:t>M.D.Lukin</a:t>
              </a:r>
              <a:r>
                <a:rPr lang="en-US" altLang="ru-RU" sz="1200" b="1" dirty="0"/>
                <a:t> PRL 98, 123601 (2007).</a:t>
              </a:r>
            </a:p>
            <a:p>
              <a:r>
                <a:rPr lang="en-US" altLang="ru-RU" sz="1200" b="1" dirty="0" err="1"/>
                <a:t>A.Kalachev</a:t>
              </a:r>
              <a:r>
                <a:rPr lang="en-US" altLang="ru-RU" sz="1200" b="1" dirty="0"/>
                <a:t> </a:t>
              </a:r>
              <a:r>
                <a:rPr lang="en-US" altLang="ru-RU" sz="1200" b="1" dirty="0" err="1"/>
                <a:t>Phys.Rev.A</a:t>
              </a:r>
              <a:r>
                <a:rPr lang="en-US" altLang="ru-RU" sz="1200" b="1" dirty="0"/>
                <a:t>. 76, 043812 (2007).</a:t>
              </a:r>
            </a:p>
            <a:p>
              <a:r>
                <a:rPr lang="en-US" altLang="ru-RU" sz="1200" b="1" dirty="0"/>
                <a:t> </a:t>
              </a:r>
              <a:r>
                <a:rPr lang="en-US" altLang="ru-RU" sz="1200" b="1" dirty="0" err="1"/>
                <a:t>T.Golubeva</a:t>
              </a:r>
              <a:r>
                <a:rPr lang="en-US" altLang="ru-RU" sz="1200" b="1" dirty="0"/>
                <a:t>, Yu. </a:t>
              </a:r>
              <a:r>
                <a:rPr lang="en-US" altLang="ru-RU" sz="1200" b="1" dirty="0" err="1"/>
                <a:t>Golubev</a:t>
              </a:r>
              <a:r>
                <a:rPr lang="en-US" altLang="ru-RU" sz="1200" b="1" dirty="0"/>
                <a:t>, </a:t>
              </a:r>
              <a:r>
                <a:rPr lang="en-US" altLang="ru-RU" sz="1200" b="1" dirty="0" err="1"/>
                <a:t>O.Mishina</a:t>
              </a:r>
              <a:r>
                <a:rPr lang="en-US" altLang="ru-RU" sz="1200" b="1" dirty="0"/>
                <a:t>, </a:t>
              </a:r>
              <a:r>
                <a:rPr lang="en-US" altLang="ru-RU" sz="1200" b="1" dirty="0" err="1"/>
                <a:t>A.Bramati</a:t>
              </a:r>
              <a:r>
                <a:rPr lang="en-US" altLang="ru-RU" sz="1200" b="1" dirty="0"/>
                <a:t>, </a:t>
              </a:r>
              <a:r>
                <a:rPr lang="en-US" altLang="ru-RU" sz="1200" b="1" dirty="0" err="1"/>
                <a:t>J.Laurat</a:t>
              </a:r>
              <a:r>
                <a:rPr lang="en-US" altLang="ru-RU" sz="1200" b="1" dirty="0"/>
                <a:t>, and </a:t>
              </a:r>
              <a:r>
                <a:rPr lang="en-US" altLang="ru-RU" sz="1200" b="1" dirty="0" err="1"/>
                <a:t>E.Giacobino</a:t>
              </a:r>
              <a:r>
                <a:rPr lang="ru-RU" altLang="ru-RU" sz="1200" b="1" dirty="0"/>
                <a:t>, </a:t>
              </a:r>
              <a:endParaRPr lang="en-US" altLang="ru-RU" sz="1200" b="1" dirty="0" smtClean="0"/>
            </a:p>
            <a:p>
              <a:r>
                <a:rPr lang="ru-RU" altLang="ru-RU" sz="1200" b="1" dirty="0" smtClean="0"/>
                <a:t> </a:t>
              </a:r>
              <a:r>
                <a:rPr lang="ru-RU" altLang="ru-RU" sz="1200" b="1" dirty="0" err="1"/>
                <a:t>Phys</a:t>
              </a:r>
              <a:r>
                <a:rPr lang="ru-RU" altLang="ru-RU" sz="1200" b="1" dirty="0"/>
                <a:t>. </a:t>
              </a:r>
              <a:r>
                <a:rPr lang="ru-RU" altLang="ru-RU" sz="1200" b="1" dirty="0" err="1"/>
                <a:t>Rev</a:t>
              </a:r>
              <a:r>
                <a:rPr lang="ru-RU" altLang="ru-RU" sz="1200" b="1" dirty="0"/>
                <a:t>. A</a:t>
              </a:r>
              <a:r>
                <a:rPr lang="en-US" altLang="ru-RU" sz="1200" b="1" dirty="0"/>
                <a:t> 83</a:t>
              </a:r>
              <a:r>
                <a:rPr lang="ru-RU" altLang="ru-RU" sz="1200" b="1" dirty="0"/>
                <a:t>, 0</a:t>
              </a:r>
              <a:r>
                <a:rPr lang="en-US" altLang="ru-RU" sz="1200" b="1" dirty="0"/>
                <a:t>5</a:t>
              </a:r>
              <a:r>
                <a:rPr lang="ru-RU" altLang="ru-RU" sz="1200" b="1" dirty="0"/>
                <a:t>38</a:t>
              </a:r>
              <a:r>
                <a:rPr lang="en-US" altLang="ru-RU" sz="1200" b="1" dirty="0"/>
                <a:t>1</a:t>
              </a:r>
              <a:r>
                <a:rPr lang="ru-RU" altLang="ru-RU" sz="1200" b="1" dirty="0"/>
                <a:t>0</a:t>
              </a:r>
              <a:r>
                <a:rPr lang="en-US" altLang="ru-RU" sz="1200" b="1" dirty="0"/>
                <a:t> (2011).			</a:t>
              </a:r>
            </a:p>
          </p:txBody>
        </p:sp>
        <p:sp>
          <p:nvSpPr>
            <p:cNvPr id="120" name="Rectangle 6"/>
            <p:cNvSpPr>
              <a:spLocks noChangeArrowheads="1"/>
            </p:cNvSpPr>
            <p:nvPr/>
          </p:nvSpPr>
          <p:spPr bwMode="auto">
            <a:xfrm>
              <a:off x="35489" y="1866362"/>
              <a:ext cx="6609153" cy="455254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ru-RU" b="1" dirty="0">
                  <a:latin typeface="Aharoni" pitchFamily="2" charset="-79"/>
                </a:rPr>
                <a:t>High-speed atomic memory</a:t>
              </a:r>
            </a:p>
          </p:txBody>
        </p:sp>
      </p:grpSp>
      <p:sp>
        <p:nvSpPr>
          <p:cNvPr id="113" name="Text Box 10"/>
          <p:cNvSpPr txBox="1">
            <a:spLocks noChangeArrowheads="1"/>
          </p:cNvSpPr>
          <p:nvPr/>
        </p:nvSpPr>
        <p:spPr bwMode="auto">
          <a:xfrm>
            <a:off x="837878" y="446957"/>
            <a:ext cx="9982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quantum memory based on atomic ensembles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322" y="1071243"/>
            <a:ext cx="1367438" cy="1068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867" y="2223490"/>
            <a:ext cx="1451822" cy="1166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505" y="5351776"/>
            <a:ext cx="2060322" cy="1175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5284" y="5404912"/>
            <a:ext cx="2613263" cy="11589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722" y="3524883"/>
            <a:ext cx="1367438" cy="106887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8954803" y="2732273"/>
            <a:ext cx="2805199" cy="910611"/>
            <a:chOff x="0" y="0"/>
            <a:chExt cx="2987040" cy="115824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0" y="7620"/>
              <a:ext cx="2476500" cy="805815"/>
              <a:chOff x="0" y="0"/>
              <a:chExt cx="2476500" cy="805815"/>
            </a:xfrm>
          </p:grpSpPr>
          <p:cxnSp>
            <p:nvCxnSpPr>
              <p:cNvPr id="41" name="Прямая со стрелкой 40"/>
              <p:cNvCxnSpPr/>
              <p:nvPr/>
            </p:nvCxnSpPr>
            <p:spPr>
              <a:xfrm>
                <a:off x="0" y="800100"/>
                <a:ext cx="2476500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Полилиния 41"/>
              <p:cNvSpPr/>
              <p:nvPr/>
            </p:nvSpPr>
            <p:spPr>
              <a:xfrm>
                <a:off x="121920" y="312420"/>
                <a:ext cx="434340" cy="478155"/>
              </a:xfrm>
              <a:custGeom>
                <a:avLst/>
                <a:gdLst>
                  <a:gd name="connsiteX0" fmla="*/ 0 w 563880"/>
                  <a:gd name="connsiteY0" fmla="*/ 600648 h 600648"/>
                  <a:gd name="connsiteX1" fmla="*/ 175260 w 563880"/>
                  <a:gd name="connsiteY1" fmla="*/ 6288 h 600648"/>
                  <a:gd name="connsiteX2" fmla="*/ 335280 w 563880"/>
                  <a:gd name="connsiteY2" fmla="*/ 303468 h 600648"/>
                  <a:gd name="connsiteX3" fmla="*/ 419100 w 563880"/>
                  <a:gd name="connsiteY3" fmla="*/ 547308 h 600648"/>
                  <a:gd name="connsiteX4" fmla="*/ 563880 w 563880"/>
                  <a:gd name="connsiteY4" fmla="*/ 600648 h 600648"/>
                  <a:gd name="connsiteX5" fmla="*/ 563880 w 563880"/>
                  <a:gd name="connsiteY5" fmla="*/ 600648 h 6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880" h="600648">
                    <a:moveTo>
                      <a:pt x="0" y="600648"/>
                    </a:moveTo>
                    <a:cubicBezTo>
                      <a:pt x="59690" y="328233"/>
                      <a:pt x="119380" y="55818"/>
                      <a:pt x="175260" y="6288"/>
                    </a:cubicBezTo>
                    <a:cubicBezTo>
                      <a:pt x="231140" y="-43242"/>
                      <a:pt x="294640" y="213298"/>
                      <a:pt x="335280" y="303468"/>
                    </a:cubicBezTo>
                    <a:cubicBezTo>
                      <a:pt x="375920" y="393638"/>
                      <a:pt x="381000" y="497778"/>
                      <a:pt x="419100" y="547308"/>
                    </a:cubicBezTo>
                    <a:cubicBezTo>
                      <a:pt x="457200" y="596838"/>
                      <a:pt x="563880" y="600648"/>
                      <a:pt x="563880" y="600648"/>
                    </a:cubicBezTo>
                    <a:lnTo>
                      <a:pt x="563880" y="600648"/>
                    </a:lnTo>
                  </a:path>
                </a:pathLst>
              </a:custGeom>
              <a:noFill/>
              <a:ln w="222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1485900" y="297180"/>
                <a:ext cx="411480" cy="501015"/>
              </a:xfrm>
              <a:custGeom>
                <a:avLst/>
                <a:gdLst>
                  <a:gd name="connsiteX0" fmla="*/ 0 w 563880"/>
                  <a:gd name="connsiteY0" fmla="*/ 600648 h 600648"/>
                  <a:gd name="connsiteX1" fmla="*/ 175260 w 563880"/>
                  <a:gd name="connsiteY1" fmla="*/ 6288 h 600648"/>
                  <a:gd name="connsiteX2" fmla="*/ 335280 w 563880"/>
                  <a:gd name="connsiteY2" fmla="*/ 303468 h 600648"/>
                  <a:gd name="connsiteX3" fmla="*/ 419100 w 563880"/>
                  <a:gd name="connsiteY3" fmla="*/ 547308 h 600648"/>
                  <a:gd name="connsiteX4" fmla="*/ 563880 w 563880"/>
                  <a:gd name="connsiteY4" fmla="*/ 600648 h 600648"/>
                  <a:gd name="connsiteX5" fmla="*/ 563880 w 563880"/>
                  <a:gd name="connsiteY5" fmla="*/ 600648 h 6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880" h="600648">
                    <a:moveTo>
                      <a:pt x="0" y="600648"/>
                    </a:moveTo>
                    <a:cubicBezTo>
                      <a:pt x="59690" y="328233"/>
                      <a:pt x="119380" y="55818"/>
                      <a:pt x="175260" y="6288"/>
                    </a:cubicBezTo>
                    <a:cubicBezTo>
                      <a:pt x="231140" y="-43242"/>
                      <a:pt x="294640" y="213298"/>
                      <a:pt x="335280" y="303468"/>
                    </a:cubicBezTo>
                    <a:cubicBezTo>
                      <a:pt x="375920" y="393638"/>
                      <a:pt x="381000" y="497778"/>
                      <a:pt x="419100" y="547308"/>
                    </a:cubicBezTo>
                    <a:cubicBezTo>
                      <a:pt x="457200" y="596838"/>
                      <a:pt x="563880" y="600648"/>
                      <a:pt x="563880" y="600648"/>
                    </a:cubicBezTo>
                    <a:lnTo>
                      <a:pt x="563880" y="600648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99060" y="0"/>
                <a:ext cx="495300" cy="805815"/>
              </a:xfrm>
              <a:custGeom>
                <a:avLst/>
                <a:gdLst>
                  <a:gd name="connsiteX0" fmla="*/ 0 w 563880"/>
                  <a:gd name="connsiteY0" fmla="*/ 600648 h 600648"/>
                  <a:gd name="connsiteX1" fmla="*/ 175260 w 563880"/>
                  <a:gd name="connsiteY1" fmla="*/ 6288 h 600648"/>
                  <a:gd name="connsiteX2" fmla="*/ 335280 w 563880"/>
                  <a:gd name="connsiteY2" fmla="*/ 303468 h 600648"/>
                  <a:gd name="connsiteX3" fmla="*/ 419100 w 563880"/>
                  <a:gd name="connsiteY3" fmla="*/ 547308 h 600648"/>
                  <a:gd name="connsiteX4" fmla="*/ 563880 w 563880"/>
                  <a:gd name="connsiteY4" fmla="*/ 600648 h 600648"/>
                  <a:gd name="connsiteX5" fmla="*/ 563880 w 563880"/>
                  <a:gd name="connsiteY5" fmla="*/ 600648 h 6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880" h="600648">
                    <a:moveTo>
                      <a:pt x="0" y="600648"/>
                    </a:moveTo>
                    <a:cubicBezTo>
                      <a:pt x="59690" y="328233"/>
                      <a:pt x="119380" y="55818"/>
                      <a:pt x="175260" y="6288"/>
                    </a:cubicBezTo>
                    <a:cubicBezTo>
                      <a:pt x="231140" y="-43242"/>
                      <a:pt x="294640" y="213298"/>
                      <a:pt x="335280" y="303468"/>
                    </a:cubicBezTo>
                    <a:cubicBezTo>
                      <a:pt x="375920" y="393638"/>
                      <a:pt x="381000" y="497778"/>
                      <a:pt x="419100" y="547308"/>
                    </a:cubicBezTo>
                    <a:cubicBezTo>
                      <a:pt x="457200" y="596838"/>
                      <a:pt x="563880" y="600648"/>
                      <a:pt x="563880" y="600648"/>
                    </a:cubicBezTo>
                    <a:lnTo>
                      <a:pt x="563880" y="600648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1463040" y="0"/>
                <a:ext cx="495300" cy="805815"/>
              </a:xfrm>
              <a:custGeom>
                <a:avLst/>
                <a:gdLst>
                  <a:gd name="connsiteX0" fmla="*/ 0 w 563880"/>
                  <a:gd name="connsiteY0" fmla="*/ 600648 h 600648"/>
                  <a:gd name="connsiteX1" fmla="*/ 175260 w 563880"/>
                  <a:gd name="connsiteY1" fmla="*/ 6288 h 600648"/>
                  <a:gd name="connsiteX2" fmla="*/ 335280 w 563880"/>
                  <a:gd name="connsiteY2" fmla="*/ 303468 h 600648"/>
                  <a:gd name="connsiteX3" fmla="*/ 419100 w 563880"/>
                  <a:gd name="connsiteY3" fmla="*/ 547308 h 600648"/>
                  <a:gd name="connsiteX4" fmla="*/ 563880 w 563880"/>
                  <a:gd name="connsiteY4" fmla="*/ 600648 h 600648"/>
                  <a:gd name="connsiteX5" fmla="*/ 563880 w 563880"/>
                  <a:gd name="connsiteY5" fmla="*/ 600648 h 6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880" h="600648">
                    <a:moveTo>
                      <a:pt x="0" y="600648"/>
                    </a:moveTo>
                    <a:cubicBezTo>
                      <a:pt x="59690" y="328233"/>
                      <a:pt x="119380" y="55818"/>
                      <a:pt x="175260" y="6288"/>
                    </a:cubicBezTo>
                    <a:cubicBezTo>
                      <a:pt x="231140" y="-43242"/>
                      <a:pt x="294640" y="213298"/>
                      <a:pt x="335280" y="303468"/>
                    </a:cubicBezTo>
                    <a:cubicBezTo>
                      <a:pt x="375920" y="393638"/>
                      <a:pt x="381000" y="497778"/>
                      <a:pt x="419100" y="547308"/>
                    </a:cubicBezTo>
                    <a:cubicBezTo>
                      <a:pt x="457200" y="596838"/>
                      <a:pt x="563880" y="600648"/>
                      <a:pt x="563880" y="600648"/>
                    </a:cubicBezTo>
                    <a:lnTo>
                      <a:pt x="563880" y="600648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6" name="Надпись 2"/>
            <p:cNvSpPr txBox="1">
              <a:spLocks noChangeArrowheads="1"/>
            </p:cNvSpPr>
            <p:nvPr/>
          </p:nvSpPr>
          <p:spPr bwMode="auto">
            <a:xfrm>
              <a:off x="2278380" y="845820"/>
              <a:ext cx="7086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Надпись 2"/>
            <p:cNvSpPr txBox="1">
              <a:spLocks noChangeArrowheads="1"/>
            </p:cNvSpPr>
            <p:nvPr/>
          </p:nvSpPr>
          <p:spPr bwMode="auto">
            <a:xfrm>
              <a:off x="7620" y="883920"/>
              <a:ext cx="7086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input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358140" y="15240"/>
              <a:ext cx="7086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Надпись 2"/>
            <p:cNvSpPr txBox="1">
              <a:spLocks noChangeArrowheads="1"/>
            </p:cNvSpPr>
            <p:nvPr/>
          </p:nvSpPr>
          <p:spPr bwMode="auto">
            <a:xfrm>
              <a:off x="1752600" y="0"/>
              <a:ext cx="7086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Надпись 2"/>
            <p:cNvSpPr txBox="1">
              <a:spLocks noChangeArrowheads="1"/>
            </p:cNvSpPr>
            <p:nvPr/>
          </p:nvSpPr>
          <p:spPr bwMode="auto">
            <a:xfrm>
              <a:off x="1363980" y="861060"/>
              <a:ext cx="70866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output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7813" y="1155405"/>
            <a:ext cx="2340060" cy="948138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8232281" y="1945587"/>
            <a:ext cx="630988" cy="96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8226980" y="3233394"/>
            <a:ext cx="576463" cy="6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8353689" y="3520137"/>
            <a:ext cx="509580" cy="312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8078242" y="1523722"/>
            <a:ext cx="706414" cy="78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655320" y="5307344"/>
            <a:ext cx="6096001" cy="1256498"/>
          </a:xfrm>
          <a:prstGeom prst="roundRect">
            <a:avLst>
              <a:gd name="adj" fmla="val 11309"/>
            </a:avLst>
          </a:prstGeom>
          <a:noFill/>
          <a:ln w="31750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93988" y="6108079"/>
            <a:ext cx="11281734" cy="613149"/>
            <a:chOff x="148268" y="6123319"/>
            <a:chExt cx="11281734" cy="613149"/>
          </a:xfrm>
        </p:grpSpPr>
        <p:sp>
          <p:nvSpPr>
            <p:cNvPr id="31" name="TextBox 30"/>
            <p:cNvSpPr txBox="1"/>
            <p:nvPr/>
          </p:nvSpPr>
          <p:spPr>
            <a:xfrm>
              <a:off x="10079431" y="6397914"/>
              <a:ext cx="1350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S.A.Moiseev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48268" y="6123319"/>
              <a:ext cx="11226314" cy="587862"/>
              <a:chOff x="217536" y="6123326"/>
              <a:chExt cx="11226314" cy="587862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217536" y="6372711"/>
                <a:ext cx="1152128" cy="338477"/>
                <a:chOff x="7458699" y="4520158"/>
                <a:chExt cx="1152128" cy="338477"/>
              </a:xfrm>
            </p:grpSpPr>
            <p:grpSp>
              <p:nvGrpSpPr>
                <p:cNvPr id="37" name="Group 4"/>
                <p:cNvGrpSpPr>
                  <a:grpSpLocks/>
                </p:cNvGrpSpPr>
                <p:nvPr/>
              </p:nvGrpSpPr>
              <p:grpSpPr bwMode="auto">
                <a:xfrm>
                  <a:off x="8254293" y="4523737"/>
                  <a:ext cx="356534" cy="280636"/>
                  <a:chOff x="5359" y="2335"/>
                  <a:chExt cx="985" cy="756"/>
                </a:xfrm>
              </p:grpSpPr>
              <p:sp>
                <p:nvSpPr>
                  <p:cNvPr id="80" name="AutoShape 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AutoShape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AutoShape 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AutoShape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109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AutoShape 1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88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106" name="AutoShape 1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AutoShape 2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103" name="AutoShape 2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AutoShape 2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101" name="AutoShap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AutoShape 2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99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4" name="Group 32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97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9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 flipH="1">
                  <a:off x="7458699" y="4525964"/>
                  <a:ext cx="355085" cy="280636"/>
                  <a:chOff x="5359" y="2335"/>
                  <a:chExt cx="985" cy="756"/>
                </a:xfrm>
              </p:grpSpPr>
              <p:sp>
                <p:nvSpPr>
                  <p:cNvPr id="48" name="AutoShape 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AutoShape 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AutoShape 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AutoShape 4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56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74" name="AutoShape 5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AutoShape 5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71" name="AutoShape 5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AutoShape 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69" name="AutoShape 6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AutoShape 6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67" name="AutoShape 6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" name="AutoShape 6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65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65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AutoShape 67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63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4" name="AutoShape 6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9" name="Rectangle 70"/>
                <p:cNvSpPr>
                  <a:spLocks noChangeArrowheads="1"/>
                </p:cNvSpPr>
                <p:nvPr/>
              </p:nvSpPr>
              <p:spPr bwMode="auto">
                <a:xfrm>
                  <a:off x="7844914" y="4797691"/>
                  <a:ext cx="387300" cy="5382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0" name="Group 71"/>
                <p:cNvGrpSpPr>
                  <a:grpSpLocks/>
                </p:cNvGrpSpPr>
                <p:nvPr/>
              </p:nvGrpSpPr>
              <p:grpSpPr bwMode="auto">
                <a:xfrm flipH="1">
                  <a:off x="7787000" y="4797319"/>
                  <a:ext cx="110761" cy="54197"/>
                  <a:chOff x="5484" y="2837"/>
                  <a:chExt cx="327" cy="146"/>
                </a:xfrm>
              </p:grpSpPr>
              <p:sp>
                <p:nvSpPr>
                  <p:cNvPr id="46" name="AutoShape 7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AutoShape 7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8180815" y="4796206"/>
                  <a:ext cx="98816" cy="53083"/>
                  <a:chOff x="5484" y="2837"/>
                  <a:chExt cx="327" cy="146"/>
                </a:xfrm>
              </p:grpSpPr>
              <p:sp>
                <p:nvSpPr>
                  <p:cNvPr id="44" name="AutoShape 7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AutoShap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740352" y="4738340"/>
                  <a:ext cx="748403" cy="120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2 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0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 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1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   4</a:t>
                  </a:r>
                  <a:endParaRPr lang="ru-RU" altLang="ru-RU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7724959" y="4520158"/>
                  <a:ext cx="632665" cy="295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en-US" altLang="ru-RU" sz="1400" b="1" dirty="0">
                      <a:solidFill>
                        <a:srgbClr val="0070C0"/>
                      </a:solidFill>
                      <a:latin typeface="Adobe Garamond Pro Bold" pitchFamily="18" charset="0"/>
                    </a:rPr>
                    <a:t>KQC</a:t>
                  </a:r>
                  <a:endParaRPr lang="ru-RU" altLang="ru-RU" sz="14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433762" y="6123326"/>
                <a:ext cx="10010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_____________________________________________________________________________________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Kazan Quantum Center, KNRTU-KAI, Russia</a:t>
                </a:r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8704312" y="1311647"/>
            <a:ext cx="3078597" cy="1198931"/>
            <a:chOff x="8704312" y="1454527"/>
            <a:chExt cx="3078597" cy="1198931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8704312" y="1497084"/>
              <a:ext cx="3078597" cy="1156374"/>
            </a:xfrm>
            <a:prstGeom prst="roundRect">
              <a:avLst>
                <a:gd name="adj" fmla="val 10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7" name="Группа 116"/>
            <p:cNvGrpSpPr/>
            <p:nvPr/>
          </p:nvGrpSpPr>
          <p:grpSpPr>
            <a:xfrm>
              <a:off x="9007573" y="1454527"/>
              <a:ext cx="2408873" cy="1162939"/>
              <a:chOff x="3288030" y="2760034"/>
              <a:chExt cx="2567940" cy="1275708"/>
            </a:xfrm>
          </p:grpSpPr>
          <p:grpSp>
            <p:nvGrpSpPr>
              <p:cNvPr id="118" name="Группа 117"/>
              <p:cNvGrpSpPr/>
              <p:nvPr/>
            </p:nvGrpSpPr>
            <p:grpSpPr>
              <a:xfrm>
                <a:off x="3288030" y="2760034"/>
                <a:ext cx="2567940" cy="1275708"/>
                <a:chOff x="0" y="-62244"/>
                <a:chExt cx="2567940" cy="1276182"/>
              </a:xfrm>
            </p:grpSpPr>
            <p:sp>
              <p:nvSpPr>
                <p:cNvPr id="127" name="Надпись 90"/>
                <p:cNvSpPr txBox="1"/>
                <p:nvPr/>
              </p:nvSpPr>
              <p:spPr>
                <a:xfrm>
                  <a:off x="114300" y="778328"/>
                  <a:ext cx="2453640" cy="43561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200" b="1" dirty="0"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200" b="1" baseline="-250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200" b="1" baseline="-25000" dirty="0">
                      <a:solidFill>
                        <a:srgbClr val="660066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                           </a:t>
                  </a:r>
                  <a:r>
                    <a:rPr lang="ru-RU" sz="1200" b="1" dirty="0"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100" b="1" baseline="-250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12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8" name="Группа 127"/>
                <p:cNvGrpSpPr/>
                <p:nvPr/>
              </p:nvGrpSpPr>
              <p:grpSpPr>
                <a:xfrm>
                  <a:off x="0" y="-62244"/>
                  <a:ext cx="2427061" cy="885930"/>
                  <a:chOff x="0" y="-62244"/>
                  <a:chExt cx="2427061" cy="885930"/>
                </a:xfrm>
              </p:grpSpPr>
              <p:sp>
                <p:nvSpPr>
                  <p:cNvPr id="129" name="Надпись 75"/>
                  <p:cNvSpPr txBox="1"/>
                  <p:nvPr/>
                </p:nvSpPr>
                <p:spPr>
                  <a:xfrm>
                    <a:off x="1845128" y="59858"/>
                    <a:ext cx="478790" cy="43561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400" b="1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</a:t>
                    </a:r>
                    <a:r>
                      <a:rPr lang="en-US" sz="1400" b="1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400" b="1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0" name="Надпись 76"/>
                  <p:cNvSpPr txBox="1"/>
                  <p:nvPr/>
                </p:nvSpPr>
                <p:spPr>
                  <a:xfrm>
                    <a:off x="81888" y="-62244"/>
                    <a:ext cx="478790" cy="43561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600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</a:t>
                    </a:r>
                    <a:r>
                      <a:rPr lang="en-US" sz="1600" b="1" dirty="0">
                        <a:solidFill>
                          <a:srgbClr val="660066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6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31" name="Группа 130"/>
                  <p:cNvGrpSpPr/>
                  <p:nvPr/>
                </p:nvGrpSpPr>
                <p:grpSpPr>
                  <a:xfrm>
                    <a:off x="217714" y="315686"/>
                    <a:ext cx="1982843" cy="508000"/>
                    <a:chOff x="-40" y="0"/>
                    <a:chExt cx="1626921" cy="445077"/>
                  </a:xfrm>
                </p:grpSpPr>
                <p:sp>
                  <p:nvSpPr>
                    <p:cNvPr id="142" name="Полилиния 141"/>
                    <p:cNvSpPr/>
                    <p:nvPr/>
                  </p:nvSpPr>
                  <p:spPr>
                    <a:xfrm>
                      <a:off x="-40" y="6925"/>
                      <a:ext cx="77506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" name="Полилиния 142"/>
                    <p:cNvSpPr/>
                    <p:nvPr/>
                  </p:nvSpPr>
                  <p:spPr>
                    <a:xfrm>
                      <a:off x="214745" y="6927"/>
                      <a:ext cx="83670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C08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" name="Полилиния 143"/>
                    <p:cNvSpPr/>
                    <p:nvPr/>
                  </p:nvSpPr>
                  <p:spPr>
                    <a:xfrm>
                      <a:off x="429491" y="6927"/>
                      <a:ext cx="97725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" name="Полилиния 144"/>
                    <p:cNvSpPr/>
                    <p:nvPr/>
                  </p:nvSpPr>
                  <p:spPr>
                    <a:xfrm>
                      <a:off x="651163" y="6927"/>
                      <a:ext cx="93033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2FBD0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" name="Полилиния 145"/>
                    <p:cNvSpPr/>
                    <p:nvPr/>
                  </p:nvSpPr>
                  <p:spPr>
                    <a:xfrm>
                      <a:off x="886691" y="6927"/>
                      <a:ext cx="79967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01BA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" name="Полилиния 146"/>
                    <p:cNvSpPr/>
                    <p:nvPr/>
                  </p:nvSpPr>
                  <p:spPr>
                    <a:xfrm>
                      <a:off x="1108363" y="6927"/>
                      <a:ext cx="88733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2A02B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" name="Полилиния 147"/>
                    <p:cNvSpPr/>
                    <p:nvPr/>
                  </p:nvSpPr>
                  <p:spPr>
                    <a:xfrm>
                      <a:off x="1323109" y="0"/>
                      <a:ext cx="88349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FF33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9" name="Полилиния 148"/>
                    <p:cNvSpPr/>
                    <p:nvPr/>
                  </p:nvSpPr>
                  <p:spPr>
                    <a:xfrm>
                      <a:off x="1544781" y="6927"/>
                      <a:ext cx="82100" cy="438150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CC00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132" name="Прямая со стрелкой 131"/>
                  <p:cNvCxnSpPr/>
                  <p:nvPr/>
                </p:nvCxnSpPr>
                <p:spPr>
                  <a:xfrm>
                    <a:off x="122708" y="475016"/>
                    <a:ext cx="126000" cy="0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headEnd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3" name="Полилиния 132"/>
                  <p:cNvSpPr/>
                  <p:nvPr/>
                </p:nvSpPr>
                <p:spPr>
                  <a:xfrm>
                    <a:off x="272143" y="527957"/>
                    <a:ext cx="1939925" cy="28892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  <a:gd name="connsiteX0" fmla="*/ 0 w 124643"/>
                      <a:gd name="connsiteY0" fmla="*/ 540025 h 570144"/>
                      <a:gd name="connsiteX1" fmla="*/ 19685 w 124643"/>
                      <a:gd name="connsiteY1" fmla="*/ 406408 h 570144"/>
                      <a:gd name="connsiteX2" fmla="*/ 38041 w 124643"/>
                      <a:gd name="connsiteY2" fmla="*/ 44752 h 570144"/>
                      <a:gd name="connsiteX3" fmla="*/ 62461 w 124643"/>
                      <a:gd name="connsiteY3" fmla="*/ 46723 h 570144"/>
                      <a:gd name="connsiteX4" fmla="*/ 82893 w 124643"/>
                      <a:gd name="connsiteY4" fmla="*/ 416857 h 570144"/>
                      <a:gd name="connsiteX5" fmla="*/ 124643 w 124643"/>
                      <a:gd name="connsiteY5" fmla="*/ 570144 h 570144"/>
                      <a:gd name="connsiteX0" fmla="*/ 0 w 102336"/>
                      <a:gd name="connsiteY0" fmla="*/ 540025 h 570144"/>
                      <a:gd name="connsiteX1" fmla="*/ 19685 w 102336"/>
                      <a:gd name="connsiteY1" fmla="*/ 406408 h 570144"/>
                      <a:gd name="connsiteX2" fmla="*/ 38041 w 102336"/>
                      <a:gd name="connsiteY2" fmla="*/ 44752 h 570144"/>
                      <a:gd name="connsiteX3" fmla="*/ 62461 w 102336"/>
                      <a:gd name="connsiteY3" fmla="*/ 46723 h 570144"/>
                      <a:gd name="connsiteX4" fmla="*/ 82893 w 102336"/>
                      <a:gd name="connsiteY4" fmla="*/ 416857 h 570144"/>
                      <a:gd name="connsiteX5" fmla="*/ 102336 w 102336"/>
                      <a:gd name="connsiteY5" fmla="*/ 570144 h 570144"/>
                      <a:gd name="connsiteX0" fmla="*/ 0 w 102345"/>
                      <a:gd name="connsiteY0" fmla="*/ 540025 h 570144"/>
                      <a:gd name="connsiteX1" fmla="*/ 19685 w 102345"/>
                      <a:gd name="connsiteY1" fmla="*/ 406408 h 570144"/>
                      <a:gd name="connsiteX2" fmla="*/ 38041 w 102345"/>
                      <a:gd name="connsiteY2" fmla="*/ 44752 h 570144"/>
                      <a:gd name="connsiteX3" fmla="*/ 62461 w 102345"/>
                      <a:gd name="connsiteY3" fmla="*/ 46723 h 570144"/>
                      <a:gd name="connsiteX4" fmla="*/ 82893 w 102345"/>
                      <a:gd name="connsiteY4" fmla="*/ 416857 h 570144"/>
                      <a:gd name="connsiteX5" fmla="*/ 102336 w 102345"/>
                      <a:gd name="connsiteY5" fmla="*/ 570144 h 570144"/>
                      <a:gd name="connsiteX0" fmla="*/ 0 w 96266"/>
                      <a:gd name="connsiteY0" fmla="*/ 540025 h 570144"/>
                      <a:gd name="connsiteX1" fmla="*/ 19685 w 96266"/>
                      <a:gd name="connsiteY1" fmla="*/ 406408 h 570144"/>
                      <a:gd name="connsiteX2" fmla="*/ 38041 w 96266"/>
                      <a:gd name="connsiteY2" fmla="*/ 44752 h 570144"/>
                      <a:gd name="connsiteX3" fmla="*/ 62461 w 96266"/>
                      <a:gd name="connsiteY3" fmla="*/ 46723 h 570144"/>
                      <a:gd name="connsiteX4" fmla="*/ 82893 w 96266"/>
                      <a:gd name="connsiteY4" fmla="*/ 416857 h 570144"/>
                      <a:gd name="connsiteX5" fmla="*/ 96252 w 96266"/>
                      <a:gd name="connsiteY5" fmla="*/ 570144 h 570144"/>
                      <a:gd name="connsiteX0" fmla="*/ 0 w 96280"/>
                      <a:gd name="connsiteY0" fmla="*/ 540025 h 540025"/>
                      <a:gd name="connsiteX1" fmla="*/ 19685 w 96280"/>
                      <a:gd name="connsiteY1" fmla="*/ 406408 h 540025"/>
                      <a:gd name="connsiteX2" fmla="*/ 38041 w 96280"/>
                      <a:gd name="connsiteY2" fmla="*/ 44752 h 540025"/>
                      <a:gd name="connsiteX3" fmla="*/ 62461 w 96280"/>
                      <a:gd name="connsiteY3" fmla="*/ 46723 h 540025"/>
                      <a:gd name="connsiteX4" fmla="*/ 82893 w 96280"/>
                      <a:gd name="connsiteY4" fmla="*/ 416857 h 540025"/>
                      <a:gd name="connsiteX5" fmla="*/ 96266 w 96280"/>
                      <a:gd name="connsiteY5" fmla="*/ 540023 h 540025"/>
                      <a:gd name="connsiteX0" fmla="*/ 0 w 95561"/>
                      <a:gd name="connsiteY0" fmla="*/ 556849 h 556850"/>
                      <a:gd name="connsiteX1" fmla="*/ 18966 w 95561"/>
                      <a:gd name="connsiteY1" fmla="*/ 406408 h 556850"/>
                      <a:gd name="connsiteX2" fmla="*/ 37322 w 95561"/>
                      <a:gd name="connsiteY2" fmla="*/ 44752 h 556850"/>
                      <a:gd name="connsiteX3" fmla="*/ 61742 w 95561"/>
                      <a:gd name="connsiteY3" fmla="*/ 46723 h 556850"/>
                      <a:gd name="connsiteX4" fmla="*/ 82174 w 95561"/>
                      <a:gd name="connsiteY4" fmla="*/ 416857 h 556850"/>
                      <a:gd name="connsiteX5" fmla="*/ 95547 w 95561"/>
                      <a:gd name="connsiteY5" fmla="*/ 540023 h 556850"/>
                      <a:gd name="connsiteX0" fmla="*/ 3716 w 99277"/>
                      <a:gd name="connsiteY0" fmla="*/ 556849 h 557618"/>
                      <a:gd name="connsiteX1" fmla="*/ 22682 w 99277"/>
                      <a:gd name="connsiteY1" fmla="*/ 406408 h 557618"/>
                      <a:gd name="connsiteX2" fmla="*/ 41038 w 99277"/>
                      <a:gd name="connsiteY2" fmla="*/ 44752 h 557618"/>
                      <a:gd name="connsiteX3" fmla="*/ 65458 w 99277"/>
                      <a:gd name="connsiteY3" fmla="*/ 46723 h 557618"/>
                      <a:gd name="connsiteX4" fmla="*/ 85890 w 99277"/>
                      <a:gd name="connsiteY4" fmla="*/ 416857 h 557618"/>
                      <a:gd name="connsiteX5" fmla="*/ 99263 w 99277"/>
                      <a:gd name="connsiteY5" fmla="*/ 540023 h 557618"/>
                      <a:gd name="connsiteX0" fmla="*/ 0 w 76595"/>
                      <a:gd name="connsiteY0" fmla="*/ 406408 h 540023"/>
                      <a:gd name="connsiteX1" fmla="*/ 18356 w 76595"/>
                      <a:gd name="connsiteY1" fmla="*/ 44752 h 540023"/>
                      <a:gd name="connsiteX2" fmla="*/ 42776 w 76595"/>
                      <a:gd name="connsiteY2" fmla="*/ 46723 h 540023"/>
                      <a:gd name="connsiteX3" fmla="*/ 63208 w 76595"/>
                      <a:gd name="connsiteY3" fmla="*/ 416857 h 540023"/>
                      <a:gd name="connsiteX4" fmla="*/ 76581 w 76595"/>
                      <a:gd name="connsiteY4" fmla="*/ 540023 h 540023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48748 h 548748"/>
                      <a:gd name="connsiteX1" fmla="*/ 28476 w 86715"/>
                      <a:gd name="connsiteY1" fmla="*/ 53477 h 548748"/>
                      <a:gd name="connsiteX2" fmla="*/ 52896 w 86715"/>
                      <a:gd name="connsiteY2" fmla="*/ 55448 h 548748"/>
                      <a:gd name="connsiteX3" fmla="*/ 73328 w 86715"/>
                      <a:gd name="connsiteY3" fmla="*/ 425582 h 548748"/>
                      <a:gd name="connsiteX4" fmla="*/ 86701 w 86715"/>
                      <a:gd name="connsiteY4" fmla="*/ 548748 h 548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715" h="548748">
                        <a:moveTo>
                          <a:pt x="0" y="548748"/>
                        </a:moveTo>
                        <a:cubicBezTo>
                          <a:pt x="11171" y="413286"/>
                          <a:pt x="19660" y="135694"/>
                          <a:pt x="28476" y="53477"/>
                        </a:cubicBezTo>
                        <a:cubicBezTo>
                          <a:pt x="37292" y="-28740"/>
                          <a:pt x="45421" y="-6569"/>
                          <a:pt x="52896" y="55448"/>
                        </a:cubicBezTo>
                        <a:cubicBezTo>
                          <a:pt x="60371" y="117465"/>
                          <a:pt x="67694" y="343365"/>
                          <a:pt x="73328" y="425582"/>
                        </a:cubicBezTo>
                        <a:cubicBezTo>
                          <a:pt x="78962" y="507799"/>
                          <a:pt x="87106" y="545828"/>
                          <a:pt x="86701" y="548748"/>
                        </a:cubicBezTo>
                      </a:path>
                    </a:pathLst>
                  </a:custGeom>
                  <a:solidFill>
                    <a:srgbClr val="FFFF00">
                      <a:alpha val="21000"/>
                    </a:srgbClr>
                  </a:solidFill>
                  <a:ln w="6350">
                    <a:solidFill>
                      <a:srgbClr val="2A02B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4" name="Полилиния 133"/>
                  <p:cNvSpPr/>
                  <p:nvPr/>
                </p:nvSpPr>
                <p:spPr>
                  <a:xfrm>
                    <a:off x="0" y="323329"/>
                    <a:ext cx="52768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0000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5" name="Полилиния 134"/>
                  <p:cNvSpPr/>
                  <p:nvPr/>
                </p:nvSpPr>
                <p:spPr>
                  <a:xfrm>
                    <a:off x="261257" y="321133"/>
                    <a:ext cx="549728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9900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6" name="Полилиния 135"/>
                  <p:cNvSpPr/>
                  <p:nvPr/>
                </p:nvSpPr>
                <p:spPr>
                  <a:xfrm>
                    <a:off x="527957" y="321133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FF0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7" name="Полилиния 136"/>
                  <p:cNvSpPr/>
                  <p:nvPr/>
                </p:nvSpPr>
                <p:spPr>
                  <a:xfrm>
                    <a:off x="794657" y="321128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5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8" name="Полилиния 137"/>
                  <p:cNvSpPr/>
                  <p:nvPr/>
                </p:nvSpPr>
                <p:spPr>
                  <a:xfrm>
                    <a:off x="1072243" y="321131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F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9" name="Полилиния 138"/>
                  <p:cNvSpPr/>
                  <p:nvPr/>
                </p:nvSpPr>
                <p:spPr>
                  <a:xfrm>
                    <a:off x="1344386" y="321131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206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0" name="Полилиния 139"/>
                  <p:cNvSpPr/>
                  <p:nvPr/>
                </p:nvSpPr>
                <p:spPr>
                  <a:xfrm>
                    <a:off x="1605643" y="315688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33CC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1877786" y="315688"/>
                    <a:ext cx="549275" cy="49974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0066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cxnSp>
            <p:nvCxnSpPr>
              <p:cNvPr id="119" name="Прямая со стрелкой 118"/>
              <p:cNvCxnSpPr/>
              <p:nvPr/>
            </p:nvCxnSpPr>
            <p:spPr>
              <a:xfrm>
                <a:off x="3558633" y="3298838"/>
                <a:ext cx="126000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 стрелкой 119"/>
              <p:cNvCxnSpPr/>
              <p:nvPr/>
            </p:nvCxnSpPr>
            <p:spPr>
              <a:xfrm>
                <a:off x="5163104" y="3167393"/>
                <a:ext cx="266065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5436096" y="2980623"/>
                <a:ext cx="0" cy="180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>
                <a:off x="5169835" y="2951770"/>
                <a:ext cx="0" cy="18000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TextBox 150"/>
          <p:cNvSpPr txBox="1"/>
          <p:nvPr/>
        </p:nvSpPr>
        <p:spPr>
          <a:xfrm>
            <a:off x="9080739" y="2429268"/>
            <a:ext cx="2744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AFC (infinite number of combs) </a:t>
            </a:r>
          </a:p>
          <a:p>
            <a:r>
              <a:rPr lang="en-US" sz="1400" b="1" dirty="0" smtClean="0"/>
              <a:t>in resonator</a:t>
            </a:r>
          </a:p>
          <a:p>
            <a:r>
              <a:rPr lang="en-US" sz="1400" b="1" dirty="0"/>
              <a:t>M. Afzelius and C. Simon, </a:t>
            </a:r>
            <a:r>
              <a:rPr lang="en-US" sz="1400" b="1" i="1" dirty="0" smtClean="0"/>
              <a:t>Phys</a:t>
            </a:r>
            <a:r>
              <a:rPr lang="en-US" sz="1400" b="1" i="1" dirty="0"/>
              <a:t>. Rev. A</a:t>
            </a:r>
            <a:r>
              <a:rPr lang="en-US" sz="1400" b="1" dirty="0"/>
              <a:t>, </a:t>
            </a:r>
            <a:r>
              <a:rPr lang="en-US" sz="1400" b="1" dirty="0" smtClean="0"/>
              <a:t> 82, 022310 (</a:t>
            </a:r>
            <a:r>
              <a:rPr lang="ru-RU" sz="1400" b="1" dirty="0" smtClean="0"/>
              <a:t>2010</a:t>
            </a:r>
            <a:r>
              <a:rPr lang="en-US" sz="1400" b="1" dirty="0" smtClean="0"/>
              <a:t>)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graphicFrame>
        <p:nvGraphicFramePr>
          <p:cNvPr id="123" name="Object 9"/>
          <p:cNvGraphicFramePr>
            <a:graphicFrameLocks noChangeAspect="1"/>
          </p:cNvGraphicFramePr>
          <p:nvPr/>
        </p:nvGraphicFramePr>
        <p:xfrm>
          <a:off x="3616025" y="1269705"/>
          <a:ext cx="3295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" name="Уравнение" r:id="rId3" imgW="1955520" imgH="241200" progId="Equation.3">
                  <p:embed/>
                </p:oleObj>
              </mc:Choice>
              <mc:Fallback>
                <p:oleObj name="Уравнение" r:id="rId3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025" y="1269705"/>
                        <a:ext cx="32956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9"/>
          <p:cNvGraphicFramePr>
            <a:graphicFrameLocks noChangeAspect="1"/>
          </p:cNvGraphicFramePr>
          <p:nvPr/>
        </p:nvGraphicFramePr>
        <p:xfrm>
          <a:off x="3589333" y="1751016"/>
          <a:ext cx="43862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" name="Уравнение" r:id="rId5" imgW="2603160" imgH="355320" progId="Equation.3">
                  <p:embed/>
                </p:oleObj>
              </mc:Choice>
              <mc:Fallback>
                <p:oleObj name="Уравнение" r:id="rId5" imgW="2603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3" y="1751016"/>
                        <a:ext cx="4386262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Rectangle 30"/>
          <p:cNvSpPr/>
          <p:nvPr/>
        </p:nvSpPr>
        <p:spPr>
          <a:xfrm>
            <a:off x="1485885" y="183863"/>
            <a:ext cx="8539172" cy="39120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56" name="Text Box 44"/>
          <p:cNvSpPr txBox="1">
            <a:spLocks noChangeArrowheads="1"/>
          </p:cNvSpPr>
          <p:nvPr/>
        </p:nvSpPr>
        <p:spPr bwMode="auto">
          <a:xfrm>
            <a:off x="3271829" y="164634"/>
            <a:ext cx="663797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superefficient quantum memory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297549" y="728841"/>
            <a:ext cx="11726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MR10"/>
              </a:rPr>
              <a:t>N.S. </a:t>
            </a:r>
            <a:r>
              <a:rPr lang="en-US" sz="1600" b="1" dirty="0" err="1" smtClean="0">
                <a:latin typeface="CMR10"/>
              </a:rPr>
              <a:t>Perminov</a:t>
            </a:r>
            <a:r>
              <a:rPr lang="ru-RU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R10"/>
              </a:rPr>
              <a:t>and </a:t>
            </a:r>
            <a:r>
              <a:rPr lang="en-US" sz="1600" b="1" dirty="0">
                <a:latin typeface="CMR10"/>
              </a:rPr>
              <a:t>S.A. </a:t>
            </a:r>
            <a:r>
              <a:rPr lang="en-US" sz="1600" b="1" dirty="0" err="1" smtClean="0">
                <a:latin typeface="CMR10"/>
              </a:rPr>
              <a:t>Moiseev</a:t>
            </a:r>
            <a:r>
              <a:rPr lang="en-US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BX12"/>
              </a:rPr>
              <a:t>Spectral-Topological </a:t>
            </a:r>
            <a:r>
              <a:rPr lang="en-US" sz="1600" b="1" dirty="0">
                <a:latin typeface="CMBX12"/>
              </a:rPr>
              <a:t>Superefficient Quantum </a:t>
            </a:r>
            <a:r>
              <a:rPr lang="en-US" sz="1600" b="1" dirty="0" smtClean="0">
                <a:latin typeface="CMBX12"/>
              </a:rPr>
              <a:t>Memory</a:t>
            </a:r>
            <a:r>
              <a:rPr lang="ru-RU" sz="1600" b="1" dirty="0" smtClean="0">
                <a:latin typeface="CMBX12"/>
              </a:rPr>
              <a:t>. </a:t>
            </a:r>
            <a:r>
              <a:rPr lang="en-US" sz="1600" b="1" u="sng" dirty="0">
                <a:hlinkClick r:id="rId7"/>
              </a:rPr>
              <a:t>arXiv:1706.00592</a:t>
            </a:r>
            <a:endParaRPr lang="en-US" sz="1600" b="1" dirty="0">
              <a:latin typeface="CMBX1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39739" y="132414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</a:t>
            </a:r>
            <a:endParaRPr lang="ru-RU" dirty="0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8704312" y="1169937"/>
            <a:ext cx="3078598" cy="2452186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/>
          <p:nvPr/>
        </p:nvSpPr>
        <p:spPr>
          <a:xfrm>
            <a:off x="1485885" y="183863"/>
            <a:ext cx="8539172" cy="39120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3271829" y="164634"/>
            <a:ext cx="663797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superefficient quantum memory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93988" y="6108079"/>
            <a:ext cx="11281734" cy="613149"/>
            <a:chOff x="148268" y="6123319"/>
            <a:chExt cx="11281734" cy="613149"/>
          </a:xfrm>
        </p:grpSpPr>
        <p:sp>
          <p:nvSpPr>
            <p:cNvPr id="31" name="TextBox 30"/>
            <p:cNvSpPr txBox="1"/>
            <p:nvPr/>
          </p:nvSpPr>
          <p:spPr>
            <a:xfrm>
              <a:off x="10079431" y="6397914"/>
              <a:ext cx="1350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S.A.Moiseev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48268" y="6123319"/>
              <a:ext cx="11226314" cy="587862"/>
              <a:chOff x="217536" y="6123326"/>
              <a:chExt cx="11226314" cy="587862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217536" y="6372711"/>
                <a:ext cx="1152128" cy="338477"/>
                <a:chOff x="7458699" y="4520158"/>
                <a:chExt cx="1152128" cy="338477"/>
              </a:xfrm>
            </p:grpSpPr>
            <p:grpSp>
              <p:nvGrpSpPr>
                <p:cNvPr id="37" name="Group 4"/>
                <p:cNvGrpSpPr>
                  <a:grpSpLocks/>
                </p:cNvGrpSpPr>
                <p:nvPr/>
              </p:nvGrpSpPr>
              <p:grpSpPr bwMode="auto">
                <a:xfrm>
                  <a:off x="8254293" y="4523737"/>
                  <a:ext cx="356534" cy="280636"/>
                  <a:chOff x="5359" y="2335"/>
                  <a:chExt cx="985" cy="756"/>
                </a:xfrm>
              </p:grpSpPr>
              <p:sp>
                <p:nvSpPr>
                  <p:cNvPr id="80" name="AutoShape 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AutoShape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AutoShape 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AutoShape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109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AutoShape 1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88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106" name="AutoShape 1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AutoShape 2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103" name="AutoShape 2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AutoShape 2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101" name="AutoShap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AutoShape 2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99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4" name="Group 32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97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9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 flipH="1">
                  <a:off x="7458699" y="4525964"/>
                  <a:ext cx="355085" cy="280636"/>
                  <a:chOff x="5359" y="2335"/>
                  <a:chExt cx="985" cy="756"/>
                </a:xfrm>
              </p:grpSpPr>
              <p:sp>
                <p:nvSpPr>
                  <p:cNvPr id="48" name="AutoShape 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AutoShape 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AutoShape 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AutoShape 4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56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74" name="AutoShape 5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AutoShape 5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71" name="AutoShape 5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AutoShape 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69" name="AutoShape 6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AutoShape 6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67" name="AutoShape 6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" name="AutoShape 6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65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65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AutoShape 67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63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4" name="AutoShape 6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9" name="Rectangle 70"/>
                <p:cNvSpPr>
                  <a:spLocks noChangeArrowheads="1"/>
                </p:cNvSpPr>
                <p:nvPr/>
              </p:nvSpPr>
              <p:spPr bwMode="auto">
                <a:xfrm>
                  <a:off x="7844914" y="4797691"/>
                  <a:ext cx="387300" cy="5382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0" name="Group 71"/>
                <p:cNvGrpSpPr>
                  <a:grpSpLocks/>
                </p:cNvGrpSpPr>
                <p:nvPr/>
              </p:nvGrpSpPr>
              <p:grpSpPr bwMode="auto">
                <a:xfrm flipH="1">
                  <a:off x="7787000" y="4797319"/>
                  <a:ext cx="110761" cy="54197"/>
                  <a:chOff x="5484" y="2837"/>
                  <a:chExt cx="327" cy="146"/>
                </a:xfrm>
              </p:grpSpPr>
              <p:sp>
                <p:nvSpPr>
                  <p:cNvPr id="46" name="AutoShape 7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AutoShape 7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8180815" y="4796206"/>
                  <a:ext cx="98816" cy="53083"/>
                  <a:chOff x="5484" y="2837"/>
                  <a:chExt cx="327" cy="146"/>
                </a:xfrm>
              </p:grpSpPr>
              <p:sp>
                <p:nvSpPr>
                  <p:cNvPr id="44" name="AutoShape 7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AutoShap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740352" y="4738340"/>
                  <a:ext cx="748403" cy="120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2 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0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 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1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   4</a:t>
                  </a:r>
                  <a:endParaRPr lang="ru-RU" altLang="ru-RU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7724959" y="4520158"/>
                  <a:ext cx="632665" cy="295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en-US" altLang="ru-RU" sz="1400" b="1" dirty="0">
                      <a:solidFill>
                        <a:srgbClr val="0070C0"/>
                      </a:solidFill>
                      <a:latin typeface="Adobe Garamond Pro Bold" pitchFamily="18" charset="0"/>
                    </a:rPr>
                    <a:t>KQC</a:t>
                  </a:r>
                  <a:endParaRPr lang="ru-RU" altLang="ru-RU" sz="14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433762" y="6123326"/>
                <a:ext cx="10010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_____________________________________________________________________________________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Kazan Quantum Center, KNRTU-KAI, Russia</a:t>
                </a:r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</p:grpSp>
      </p:grpSp>
      <p:graphicFrame>
        <p:nvGraphicFramePr>
          <p:cNvPr id="123" name="Object 9"/>
          <p:cNvGraphicFramePr>
            <a:graphicFrameLocks noChangeAspect="1"/>
          </p:cNvGraphicFramePr>
          <p:nvPr/>
        </p:nvGraphicFramePr>
        <p:xfrm>
          <a:off x="3616025" y="1269705"/>
          <a:ext cx="3295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0" name="Уравнение" r:id="rId3" imgW="1955520" imgH="241200" progId="Equation.3">
                  <p:embed/>
                </p:oleObj>
              </mc:Choice>
              <mc:Fallback>
                <p:oleObj name="Уравнение" r:id="rId3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025" y="1269705"/>
                        <a:ext cx="32956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9"/>
          <p:cNvGraphicFramePr>
            <a:graphicFrameLocks noChangeAspect="1"/>
          </p:cNvGraphicFramePr>
          <p:nvPr/>
        </p:nvGraphicFramePr>
        <p:xfrm>
          <a:off x="3589333" y="1751016"/>
          <a:ext cx="43862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1" name="Уравнение" r:id="rId5" imgW="2603160" imgH="355320" progId="Equation.3">
                  <p:embed/>
                </p:oleObj>
              </mc:Choice>
              <mc:Fallback>
                <p:oleObj name="Уравнение" r:id="rId5" imgW="2603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3" y="1751016"/>
                        <a:ext cx="4386262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6" name="Группа 125"/>
          <p:cNvGrpSpPr/>
          <p:nvPr/>
        </p:nvGrpSpPr>
        <p:grpSpPr>
          <a:xfrm>
            <a:off x="8976685" y="1346516"/>
            <a:ext cx="2353944" cy="2536188"/>
            <a:chOff x="1" y="0"/>
            <a:chExt cx="2354125" cy="2536460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1" y="0"/>
              <a:ext cx="2354125" cy="2536460"/>
              <a:chOff x="1" y="0"/>
              <a:chExt cx="2354125" cy="2536460"/>
            </a:xfrm>
          </p:grpSpPr>
          <p:grpSp>
            <p:nvGrpSpPr>
              <p:cNvPr id="159" name="Группа 158"/>
              <p:cNvGrpSpPr/>
              <p:nvPr/>
            </p:nvGrpSpPr>
            <p:grpSpPr>
              <a:xfrm>
                <a:off x="1" y="0"/>
                <a:ext cx="2101577" cy="1426301"/>
                <a:chOff x="1" y="0"/>
                <a:chExt cx="2101577" cy="1426301"/>
              </a:xfrm>
            </p:grpSpPr>
            <p:sp>
              <p:nvSpPr>
                <p:cNvPr id="173" name="Надпись 16"/>
                <p:cNvSpPr txBox="1"/>
                <p:nvPr/>
              </p:nvSpPr>
              <p:spPr>
                <a:xfrm>
                  <a:off x="119743" y="925286"/>
                  <a:ext cx="1981835" cy="50101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200" b="1" baseline="-250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200" b="1" baseline="-25000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100" b="1" baseline="-250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74" name="Группа 173"/>
                <p:cNvGrpSpPr/>
                <p:nvPr/>
              </p:nvGrpSpPr>
              <p:grpSpPr>
                <a:xfrm>
                  <a:off x="1" y="0"/>
                  <a:ext cx="1659890" cy="906782"/>
                  <a:chOff x="0" y="0"/>
                  <a:chExt cx="1660034" cy="906932"/>
                </a:xfrm>
              </p:grpSpPr>
              <p:sp>
                <p:nvSpPr>
                  <p:cNvPr id="175" name="Надпись 18"/>
                  <p:cNvSpPr txBox="1"/>
                  <p:nvPr/>
                </p:nvSpPr>
                <p:spPr>
                  <a:xfrm>
                    <a:off x="1242060" y="0"/>
                    <a:ext cx="277585" cy="283029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000" b="1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</a:t>
                    </a:r>
                    <a:r>
                      <a:rPr lang="en-US" sz="1000" b="1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6" name="Надпись 19"/>
                  <p:cNvSpPr txBox="1"/>
                  <p:nvPr/>
                </p:nvSpPr>
                <p:spPr>
                  <a:xfrm>
                    <a:off x="7620" y="335280"/>
                    <a:ext cx="539115" cy="29718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100" b="1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</a:t>
                    </a:r>
                    <a:r>
                      <a:rPr lang="en-US" sz="1100" b="1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77" name="Прямая со стрелкой 176"/>
                  <p:cNvCxnSpPr/>
                  <p:nvPr/>
                </p:nvCxnSpPr>
                <p:spPr>
                  <a:xfrm>
                    <a:off x="0" y="571500"/>
                    <a:ext cx="254635" cy="5715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headEnd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Полилиния 177"/>
                  <p:cNvSpPr/>
                  <p:nvPr/>
                </p:nvSpPr>
                <p:spPr>
                  <a:xfrm>
                    <a:off x="655320" y="144780"/>
                    <a:ext cx="179816" cy="761564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2FBD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9" name="Полилиния 178"/>
                  <p:cNvSpPr/>
                  <p:nvPr/>
                </p:nvSpPr>
                <p:spPr>
                  <a:xfrm>
                    <a:off x="220980" y="144780"/>
                    <a:ext cx="154767" cy="762152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1BA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0" name="Полилиния 179"/>
                  <p:cNvSpPr/>
                  <p:nvPr/>
                </p:nvSpPr>
                <p:spPr>
                  <a:xfrm>
                    <a:off x="1074420" y="137160"/>
                    <a:ext cx="170989" cy="762152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33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1" name="Полилиния 180"/>
                  <p:cNvSpPr/>
                  <p:nvPr/>
                </p:nvSpPr>
                <p:spPr>
                  <a:xfrm>
                    <a:off x="1501140" y="144780"/>
                    <a:ext cx="158894" cy="762152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00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82" name="Прямая со стрелкой 181"/>
                  <p:cNvCxnSpPr/>
                  <p:nvPr/>
                </p:nvCxnSpPr>
                <p:spPr>
                  <a:xfrm>
                    <a:off x="906780" y="152400"/>
                    <a:ext cx="254635" cy="5715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headEnd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0" name="Группа 159"/>
              <p:cNvGrpSpPr/>
              <p:nvPr/>
            </p:nvGrpSpPr>
            <p:grpSpPr>
              <a:xfrm>
                <a:off x="21771" y="1251857"/>
                <a:ext cx="2332355" cy="1284603"/>
                <a:chOff x="0" y="0"/>
                <a:chExt cx="2332809" cy="1284786"/>
              </a:xfrm>
            </p:grpSpPr>
            <p:sp>
              <p:nvSpPr>
                <p:cNvPr id="161" name="Полилиния 160"/>
                <p:cNvSpPr/>
                <p:nvPr/>
              </p:nvSpPr>
              <p:spPr>
                <a:xfrm>
                  <a:off x="54429" y="381000"/>
                  <a:ext cx="1804814" cy="361950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  <a:gd name="connsiteX0" fmla="*/ 0 w 124643"/>
                    <a:gd name="connsiteY0" fmla="*/ 540025 h 570144"/>
                    <a:gd name="connsiteX1" fmla="*/ 19685 w 124643"/>
                    <a:gd name="connsiteY1" fmla="*/ 406408 h 570144"/>
                    <a:gd name="connsiteX2" fmla="*/ 38041 w 124643"/>
                    <a:gd name="connsiteY2" fmla="*/ 44752 h 570144"/>
                    <a:gd name="connsiteX3" fmla="*/ 62461 w 124643"/>
                    <a:gd name="connsiteY3" fmla="*/ 46723 h 570144"/>
                    <a:gd name="connsiteX4" fmla="*/ 82893 w 124643"/>
                    <a:gd name="connsiteY4" fmla="*/ 416857 h 570144"/>
                    <a:gd name="connsiteX5" fmla="*/ 124643 w 124643"/>
                    <a:gd name="connsiteY5" fmla="*/ 570144 h 570144"/>
                    <a:gd name="connsiteX0" fmla="*/ 0 w 102336"/>
                    <a:gd name="connsiteY0" fmla="*/ 540025 h 570144"/>
                    <a:gd name="connsiteX1" fmla="*/ 19685 w 102336"/>
                    <a:gd name="connsiteY1" fmla="*/ 406408 h 570144"/>
                    <a:gd name="connsiteX2" fmla="*/ 38041 w 102336"/>
                    <a:gd name="connsiteY2" fmla="*/ 44752 h 570144"/>
                    <a:gd name="connsiteX3" fmla="*/ 62461 w 102336"/>
                    <a:gd name="connsiteY3" fmla="*/ 46723 h 570144"/>
                    <a:gd name="connsiteX4" fmla="*/ 82893 w 102336"/>
                    <a:gd name="connsiteY4" fmla="*/ 416857 h 570144"/>
                    <a:gd name="connsiteX5" fmla="*/ 102336 w 102336"/>
                    <a:gd name="connsiteY5" fmla="*/ 570144 h 570144"/>
                    <a:gd name="connsiteX0" fmla="*/ 0 w 102345"/>
                    <a:gd name="connsiteY0" fmla="*/ 540025 h 570144"/>
                    <a:gd name="connsiteX1" fmla="*/ 19685 w 102345"/>
                    <a:gd name="connsiteY1" fmla="*/ 406408 h 570144"/>
                    <a:gd name="connsiteX2" fmla="*/ 38041 w 102345"/>
                    <a:gd name="connsiteY2" fmla="*/ 44752 h 570144"/>
                    <a:gd name="connsiteX3" fmla="*/ 62461 w 102345"/>
                    <a:gd name="connsiteY3" fmla="*/ 46723 h 570144"/>
                    <a:gd name="connsiteX4" fmla="*/ 82893 w 102345"/>
                    <a:gd name="connsiteY4" fmla="*/ 416857 h 570144"/>
                    <a:gd name="connsiteX5" fmla="*/ 102336 w 102345"/>
                    <a:gd name="connsiteY5" fmla="*/ 570144 h 570144"/>
                    <a:gd name="connsiteX0" fmla="*/ 0 w 96266"/>
                    <a:gd name="connsiteY0" fmla="*/ 540025 h 570144"/>
                    <a:gd name="connsiteX1" fmla="*/ 19685 w 96266"/>
                    <a:gd name="connsiteY1" fmla="*/ 406408 h 570144"/>
                    <a:gd name="connsiteX2" fmla="*/ 38041 w 96266"/>
                    <a:gd name="connsiteY2" fmla="*/ 44752 h 570144"/>
                    <a:gd name="connsiteX3" fmla="*/ 62461 w 96266"/>
                    <a:gd name="connsiteY3" fmla="*/ 46723 h 570144"/>
                    <a:gd name="connsiteX4" fmla="*/ 82893 w 96266"/>
                    <a:gd name="connsiteY4" fmla="*/ 416857 h 570144"/>
                    <a:gd name="connsiteX5" fmla="*/ 96252 w 96266"/>
                    <a:gd name="connsiteY5" fmla="*/ 570144 h 570144"/>
                    <a:gd name="connsiteX0" fmla="*/ 0 w 96280"/>
                    <a:gd name="connsiteY0" fmla="*/ 540025 h 540025"/>
                    <a:gd name="connsiteX1" fmla="*/ 19685 w 96280"/>
                    <a:gd name="connsiteY1" fmla="*/ 406408 h 540025"/>
                    <a:gd name="connsiteX2" fmla="*/ 38041 w 96280"/>
                    <a:gd name="connsiteY2" fmla="*/ 44752 h 540025"/>
                    <a:gd name="connsiteX3" fmla="*/ 62461 w 96280"/>
                    <a:gd name="connsiteY3" fmla="*/ 46723 h 540025"/>
                    <a:gd name="connsiteX4" fmla="*/ 82893 w 96280"/>
                    <a:gd name="connsiteY4" fmla="*/ 416857 h 540025"/>
                    <a:gd name="connsiteX5" fmla="*/ 96266 w 96280"/>
                    <a:gd name="connsiteY5" fmla="*/ 540023 h 540025"/>
                    <a:gd name="connsiteX0" fmla="*/ 0 w 95561"/>
                    <a:gd name="connsiteY0" fmla="*/ 556849 h 556850"/>
                    <a:gd name="connsiteX1" fmla="*/ 18966 w 95561"/>
                    <a:gd name="connsiteY1" fmla="*/ 406408 h 556850"/>
                    <a:gd name="connsiteX2" fmla="*/ 37322 w 95561"/>
                    <a:gd name="connsiteY2" fmla="*/ 44752 h 556850"/>
                    <a:gd name="connsiteX3" fmla="*/ 61742 w 95561"/>
                    <a:gd name="connsiteY3" fmla="*/ 46723 h 556850"/>
                    <a:gd name="connsiteX4" fmla="*/ 82174 w 95561"/>
                    <a:gd name="connsiteY4" fmla="*/ 416857 h 556850"/>
                    <a:gd name="connsiteX5" fmla="*/ 95547 w 95561"/>
                    <a:gd name="connsiteY5" fmla="*/ 540023 h 556850"/>
                    <a:gd name="connsiteX0" fmla="*/ 3716 w 99277"/>
                    <a:gd name="connsiteY0" fmla="*/ 556849 h 557618"/>
                    <a:gd name="connsiteX1" fmla="*/ 22682 w 99277"/>
                    <a:gd name="connsiteY1" fmla="*/ 406408 h 557618"/>
                    <a:gd name="connsiteX2" fmla="*/ 41038 w 99277"/>
                    <a:gd name="connsiteY2" fmla="*/ 44752 h 557618"/>
                    <a:gd name="connsiteX3" fmla="*/ 65458 w 99277"/>
                    <a:gd name="connsiteY3" fmla="*/ 46723 h 557618"/>
                    <a:gd name="connsiteX4" fmla="*/ 85890 w 99277"/>
                    <a:gd name="connsiteY4" fmla="*/ 416857 h 557618"/>
                    <a:gd name="connsiteX5" fmla="*/ 99263 w 99277"/>
                    <a:gd name="connsiteY5" fmla="*/ 540023 h 557618"/>
                    <a:gd name="connsiteX0" fmla="*/ 0 w 76595"/>
                    <a:gd name="connsiteY0" fmla="*/ 406408 h 540023"/>
                    <a:gd name="connsiteX1" fmla="*/ 18356 w 76595"/>
                    <a:gd name="connsiteY1" fmla="*/ 44752 h 540023"/>
                    <a:gd name="connsiteX2" fmla="*/ 42776 w 76595"/>
                    <a:gd name="connsiteY2" fmla="*/ 46723 h 540023"/>
                    <a:gd name="connsiteX3" fmla="*/ 63208 w 76595"/>
                    <a:gd name="connsiteY3" fmla="*/ 416857 h 540023"/>
                    <a:gd name="connsiteX4" fmla="*/ 76581 w 76595"/>
                    <a:gd name="connsiteY4" fmla="*/ 540023 h 540023"/>
                    <a:gd name="connsiteX0" fmla="*/ 0 w 86715"/>
                    <a:gd name="connsiteY0" fmla="*/ 513278 h 546528"/>
                    <a:gd name="connsiteX1" fmla="*/ 28476 w 86715"/>
                    <a:gd name="connsiteY1" fmla="*/ 51257 h 546528"/>
                    <a:gd name="connsiteX2" fmla="*/ 52896 w 86715"/>
                    <a:gd name="connsiteY2" fmla="*/ 53228 h 546528"/>
                    <a:gd name="connsiteX3" fmla="*/ 73328 w 86715"/>
                    <a:gd name="connsiteY3" fmla="*/ 423362 h 546528"/>
                    <a:gd name="connsiteX4" fmla="*/ 86701 w 86715"/>
                    <a:gd name="connsiteY4" fmla="*/ 546528 h 546528"/>
                    <a:gd name="connsiteX0" fmla="*/ 0 w 86715"/>
                    <a:gd name="connsiteY0" fmla="*/ 513278 h 546528"/>
                    <a:gd name="connsiteX1" fmla="*/ 28476 w 86715"/>
                    <a:gd name="connsiteY1" fmla="*/ 51257 h 546528"/>
                    <a:gd name="connsiteX2" fmla="*/ 52896 w 86715"/>
                    <a:gd name="connsiteY2" fmla="*/ 53228 h 546528"/>
                    <a:gd name="connsiteX3" fmla="*/ 73328 w 86715"/>
                    <a:gd name="connsiteY3" fmla="*/ 423362 h 546528"/>
                    <a:gd name="connsiteX4" fmla="*/ 86701 w 86715"/>
                    <a:gd name="connsiteY4" fmla="*/ 546528 h 546528"/>
                    <a:gd name="connsiteX0" fmla="*/ 0 w 86715"/>
                    <a:gd name="connsiteY0" fmla="*/ 513278 h 546528"/>
                    <a:gd name="connsiteX1" fmla="*/ 28476 w 86715"/>
                    <a:gd name="connsiteY1" fmla="*/ 51257 h 546528"/>
                    <a:gd name="connsiteX2" fmla="*/ 52896 w 86715"/>
                    <a:gd name="connsiteY2" fmla="*/ 53228 h 546528"/>
                    <a:gd name="connsiteX3" fmla="*/ 73328 w 86715"/>
                    <a:gd name="connsiteY3" fmla="*/ 423362 h 546528"/>
                    <a:gd name="connsiteX4" fmla="*/ 86701 w 86715"/>
                    <a:gd name="connsiteY4" fmla="*/ 546528 h 546528"/>
                    <a:gd name="connsiteX0" fmla="*/ 0 w 86715"/>
                    <a:gd name="connsiteY0" fmla="*/ 548748 h 548748"/>
                    <a:gd name="connsiteX1" fmla="*/ 28476 w 86715"/>
                    <a:gd name="connsiteY1" fmla="*/ 53477 h 548748"/>
                    <a:gd name="connsiteX2" fmla="*/ 52896 w 86715"/>
                    <a:gd name="connsiteY2" fmla="*/ 55448 h 548748"/>
                    <a:gd name="connsiteX3" fmla="*/ 73328 w 86715"/>
                    <a:gd name="connsiteY3" fmla="*/ 425582 h 548748"/>
                    <a:gd name="connsiteX4" fmla="*/ 86701 w 86715"/>
                    <a:gd name="connsiteY4" fmla="*/ 548748 h 54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715" h="548748">
                      <a:moveTo>
                        <a:pt x="0" y="548748"/>
                      </a:moveTo>
                      <a:cubicBezTo>
                        <a:pt x="11171" y="413286"/>
                        <a:pt x="19660" y="135694"/>
                        <a:pt x="28476" y="53477"/>
                      </a:cubicBezTo>
                      <a:cubicBezTo>
                        <a:pt x="37292" y="-28740"/>
                        <a:pt x="45421" y="-6569"/>
                        <a:pt x="52896" y="55448"/>
                      </a:cubicBezTo>
                      <a:cubicBezTo>
                        <a:pt x="60371" y="117465"/>
                        <a:pt x="67694" y="343365"/>
                        <a:pt x="73328" y="425582"/>
                      </a:cubicBezTo>
                      <a:cubicBezTo>
                        <a:pt x="78962" y="507799"/>
                        <a:pt x="87106" y="545828"/>
                        <a:pt x="86701" y="548748"/>
                      </a:cubicBezTo>
                    </a:path>
                  </a:pathLst>
                </a:custGeom>
                <a:solidFill>
                  <a:srgbClr val="FFFF00">
                    <a:alpha val="21000"/>
                  </a:srgbClr>
                </a:solidFill>
                <a:ln w="6350">
                  <a:solidFill>
                    <a:srgbClr val="2A02B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2" name="Надпись 92"/>
                <p:cNvSpPr txBox="1"/>
                <p:nvPr/>
              </p:nvSpPr>
              <p:spPr>
                <a:xfrm>
                  <a:off x="1654629" y="326571"/>
                  <a:ext cx="678180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|f</a:t>
                  </a:r>
                  <a:r>
                    <a:rPr lang="en-US" sz="1000" b="1" baseline="-25000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</a:t>
                  </a: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)|</a:t>
                  </a:r>
                  <a:r>
                    <a:rPr lang="en-US" sz="1000" b="1" baseline="30000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3" name="Полилиния 162"/>
                <p:cNvSpPr/>
                <p:nvPr/>
              </p:nvSpPr>
              <p:spPr>
                <a:xfrm>
                  <a:off x="653143" y="10885"/>
                  <a:ext cx="179771" cy="761564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963" h="570144">
                      <a:moveTo>
                        <a:pt x="0" y="570144"/>
                      </a:moveTo>
                      <a:cubicBezTo>
                        <a:pt x="17684" y="562637"/>
                        <a:pt x="32778" y="493973"/>
                        <a:pt x="43005" y="406408"/>
                      </a:cubicBezTo>
                      <a:cubicBezTo>
                        <a:pt x="53232" y="318843"/>
                        <a:pt x="54232" y="104699"/>
                        <a:pt x="61361" y="44752"/>
                      </a:cubicBezTo>
                      <a:cubicBezTo>
                        <a:pt x="68490" y="-15195"/>
                        <a:pt x="78306" y="-15294"/>
                        <a:pt x="85781" y="46723"/>
                      </a:cubicBezTo>
                      <a:cubicBezTo>
                        <a:pt x="93256" y="108740"/>
                        <a:pt x="95849" y="329620"/>
                        <a:pt x="106213" y="416857"/>
                      </a:cubicBezTo>
                      <a:cubicBezTo>
                        <a:pt x="116577" y="504094"/>
                        <a:pt x="118963" y="552166"/>
                        <a:pt x="147963" y="570144"/>
                      </a:cubicBezTo>
                    </a:path>
                  </a:pathLst>
                </a:custGeom>
                <a:solidFill>
                  <a:srgbClr val="2FBD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4" name="Полилиния 163"/>
                <p:cNvSpPr/>
                <p:nvPr/>
              </p:nvSpPr>
              <p:spPr>
                <a:xfrm>
                  <a:off x="359229" y="10885"/>
                  <a:ext cx="154305" cy="762000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963" h="570144">
                      <a:moveTo>
                        <a:pt x="0" y="570144"/>
                      </a:moveTo>
                      <a:cubicBezTo>
                        <a:pt x="17684" y="562637"/>
                        <a:pt x="32778" y="493973"/>
                        <a:pt x="43005" y="406408"/>
                      </a:cubicBezTo>
                      <a:cubicBezTo>
                        <a:pt x="53232" y="318843"/>
                        <a:pt x="54232" y="104699"/>
                        <a:pt x="61361" y="44752"/>
                      </a:cubicBezTo>
                      <a:cubicBezTo>
                        <a:pt x="68490" y="-15195"/>
                        <a:pt x="78306" y="-15294"/>
                        <a:pt x="85781" y="46723"/>
                      </a:cubicBezTo>
                      <a:cubicBezTo>
                        <a:pt x="93256" y="108740"/>
                        <a:pt x="95849" y="329620"/>
                        <a:pt x="106213" y="416857"/>
                      </a:cubicBezTo>
                      <a:cubicBezTo>
                        <a:pt x="116577" y="504094"/>
                        <a:pt x="118963" y="552166"/>
                        <a:pt x="147963" y="570144"/>
                      </a:cubicBezTo>
                    </a:path>
                  </a:pathLst>
                </a:custGeom>
                <a:solidFill>
                  <a:srgbClr val="01BA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5" name="Полилиния 164"/>
                <p:cNvSpPr/>
                <p:nvPr/>
              </p:nvSpPr>
              <p:spPr>
                <a:xfrm>
                  <a:off x="1066800" y="10885"/>
                  <a:ext cx="170946" cy="762152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963" h="570144">
                      <a:moveTo>
                        <a:pt x="0" y="570144"/>
                      </a:moveTo>
                      <a:cubicBezTo>
                        <a:pt x="17684" y="562637"/>
                        <a:pt x="32778" y="493973"/>
                        <a:pt x="43005" y="406408"/>
                      </a:cubicBezTo>
                      <a:cubicBezTo>
                        <a:pt x="53232" y="318843"/>
                        <a:pt x="54232" y="104699"/>
                        <a:pt x="61361" y="44752"/>
                      </a:cubicBezTo>
                      <a:cubicBezTo>
                        <a:pt x="68490" y="-15195"/>
                        <a:pt x="78306" y="-15294"/>
                        <a:pt x="85781" y="46723"/>
                      </a:cubicBezTo>
                      <a:cubicBezTo>
                        <a:pt x="93256" y="108740"/>
                        <a:pt x="95849" y="329620"/>
                        <a:pt x="106213" y="416857"/>
                      </a:cubicBezTo>
                      <a:cubicBezTo>
                        <a:pt x="116577" y="504094"/>
                        <a:pt x="118963" y="552166"/>
                        <a:pt x="147963" y="570144"/>
                      </a:cubicBezTo>
                    </a:path>
                  </a:pathLst>
                </a:custGeom>
                <a:solidFill>
                  <a:srgbClr val="FF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6" name="Полилиния 165"/>
                <p:cNvSpPr/>
                <p:nvPr/>
              </p:nvSpPr>
              <p:spPr>
                <a:xfrm>
                  <a:off x="1382486" y="10885"/>
                  <a:ext cx="158750" cy="762000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963" h="570144">
                      <a:moveTo>
                        <a:pt x="0" y="570144"/>
                      </a:moveTo>
                      <a:cubicBezTo>
                        <a:pt x="17684" y="562637"/>
                        <a:pt x="32778" y="493973"/>
                        <a:pt x="43005" y="406408"/>
                      </a:cubicBezTo>
                      <a:cubicBezTo>
                        <a:pt x="53232" y="318843"/>
                        <a:pt x="54232" y="104699"/>
                        <a:pt x="61361" y="44752"/>
                      </a:cubicBezTo>
                      <a:cubicBezTo>
                        <a:pt x="68490" y="-15195"/>
                        <a:pt x="78306" y="-15294"/>
                        <a:pt x="85781" y="46723"/>
                      </a:cubicBezTo>
                      <a:cubicBezTo>
                        <a:pt x="93256" y="108740"/>
                        <a:pt x="95849" y="329620"/>
                        <a:pt x="106213" y="416857"/>
                      </a:cubicBezTo>
                      <a:cubicBezTo>
                        <a:pt x="116577" y="504094"/>
                        <a:pt x="118963" y="552166"/>
                        <a:pt x="147963" y="570144"/>
                      </a:cubicBezTo>
                    </a:path>
                  </a:pathLst>
                </a:custGeom>
                <a:solidFill>
                  <a:srgbClr val="CC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7" name="Полилиния 166"/>
                <p:cNvSpPr/>
                <p:nvPr/>
              </p:nvSpPr>
              <p:spPr>
                <a:xfrm>
                  <a:off x="304800" y="10885"/>
                  <a:ext cx="870585" cy="761365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963" h="570144">
                      <a:moveTo>
                        <a:pt x="0" y="570144"/>
                      </a:moveTo>
                      <a:cubicBezTo>
                        <a:pt x="17684" y="562637"/>
                        <a:pt x="32778" y="493973"/>
                        <a:pt x="43005" y="406408"/>
                      </a:cubicBezTo>
                      <a:cubicBezTo>
                        <a:pt x="53232" y="318843"/>
                        <a:pt x="54232" y="104699"/>
                        <a:pt x="61361" y="44752"/>
                      </a:cubicBezTo>
                      <a:cubicBezTo>
                        <a:pt x="68490" y="-15195"/>
                        <a:pt x="78306" y="-15294"/>
                        <a:pt x="85781" y="46723"/>
                      </a:cubicBezTo>
                      <a:cubicBezTo>
                        <a:pt x="93256" y="108740"/>
                        <a:pt x="95849" y="329620"/>
                        <a:pt x="106213" y="416857"/>
                      </a:cubicBezTo>
                      <a:cubicBezTo>
                        <a:pt x="116577" y="504094"/>
                        <a:pt x="118963" y="552166"/>
                        <a:pt x="147963" y="570144"/>
                      </a:cubicBezTo>
                    </a:path>
                  </a:pathLst>
                </a:custGeom>
                <a:solidFill>
                  <a:srgbClr val="00B05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8" name="Полилиния 167"/>
                <p:cNvSpPr/>
                <p:nvPr/>
              </p:nvSpPr>
              <p:spPr>
                <a:xfrm>
                  <a:off x="0" y="0"/>
                  <a:ext cx="870585" cy="769620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963" h="570144">
                      <a:moveTo>
                        <a:pt x="0" y="570144"/>
                      </a:moveTo>
                      <a:cubicBezTo>
                        <a:pt x="17684" y="562637"/>
                        <a:pt x="32778" y="493973"/>
                        <a:pt x="43005" y="406408"/>
                      </a:cubicBezTo>
                      <a:cubicBezTo>
                        <a:pt x="53232" y="318843"/>
                        <a:pt x="54232" y="104699"/>
                        <a:pt x="61361" y="44752"/>
                      </a:cubicBezTo>
                      <a:cubicBezTo>
                        <a:pt x="68490" y="-15195"/>
                        <a:pt x="78306" y="-15294"/>
                        <a:pt x="85781" y="46723"/>
                      </a:cubicBezTo>
                      <a:cubicBezTo>
                        <a:pt x="93256" y="108740"/>
                        <a:pt x="95849" y="329620"/>
                        <a:pt x="106213" y="416857"/>
                      </a:cubicBezTo>
                      <a:cubicBezTo>
                        <a:pt x="116577" y="504094"/>
                        <a:pt x="118963" y="552166"/>
                        <a:pt x="147963" y="570144"/>
                      </a:cubicBezTo>
                    </a:path>
                  </a:pathLst>
                </a:custGeom>
                <a:solidFill>
                  <a:srgbClr val="00B0F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9" name="Полилиния 168"/>
                <p:cNvSpPr/>
                <p:nvPr/>
              </p:nvSpPr>
              <p:spPr>
                <a:xfrm>
                  <a:off x="707572" y="10885"/>
                  <a:ext cx="871635" cy="762000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963" h="570144">
                      <a:moveTo>
                        <a:pt x="0" y="570144"/>
                      </a:moveTo>
                      <a:cubicBezTo>
                        <a:pt x="17684" y="562637"/>
                        <a:pt x="32778" y="493973"/>
                        <a:pt x="43005" y="406408"/>
                      </a:cubicBezTo>
                      <a:cubicBezTo>
                        <a:pt x="53232" y="318843"/>
                        <a:pt x="54232" y="104699"/>
                        <a:pt x="61361" y="44752"/>
                      </a:cubicBezTo>
                      <a:cubicBezTo>
                        <a:pt x="68490" y="-15195"/>
                        <a:pt x="78306" y="-15294"/>
                        <a:pt x="85781" y="46723"/>
                      </a:cubicBezTo>
                      <a:cubicBezTo>
                        <a:pt x="93256" y="108740"/>
                        <a:pt x="95849" y="329620"/>
                        <a:pt x="106213" y="416857"/>
                      </a:cubicBezTo>
                      <a:cubicBezTo>
                        <a:pt x="116577" y="504094"/>
                        <a:pt x="118963" y="552166"/>
                        <a:pt x="147963" y="570144"/>
                      </a:cubicBezTo>
                    </a:path>
                  </a:pathLst>
                </a:custGeom>
                <a:solidFill>
                  <a:srgbClr val="FF33CC">
                    <a:alpha val="2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0" name="Полилиния 169"/>
                <p:cNvSpPr/>
                <p:nvPr/>
              </p:nvSpPr>
              <p:spPr>
                <a:xfrm>
                  <a:off x="1023257" y="0"/>
                  <a:ext cx="870585" cy="770255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963" h="570144">
                      <a:moveTo>
                        <a:pt x="0" y="570144"/>
                      </a:moveTo>
                      <a:cubicBezTo>
                        <a:pt x="17684" y="562637"/>
                        <a:pt x="32778" y="493973"/>
                        <a:pt x="43005" y="406408"/>
                      </a:cubicBezTo>
                      <a:cubicBezTo>
                        <a:pt x="53232" y="318843"/>
                        <a:pt x="54232" y="104699"/>
                        <a:pt x="61361" y="44752"/>
                      </a:cubicBezTo>
                      <a:cubicBezTo>
                        <a:pt x="68490" y="-15195"/>
                        <a:pt x="78306" y="-15294"/>
                        <a:pt x="85781" y="46723"/>
                      </a:cubicBezTo>
                      <a:cubicBezTo>
                        <a:pt x="93256" y="108740"/>
                        <a:pt x="95849" y="329620"/>
                        <a:pt x="106213" y="416857"/>
                      </a:cubicBezTo>
                      <a:cubicBezTo>
                        <a:pt x="116577" y="504094"/>
                        <a:pt x="118963" y="552166"/>
                        <a:pt x="147963" y="570144"/>
                      </a:cubicBezTo>
                    </a:path>
                  </a:pathLst>
                </a:custGeom>
                <a:solidFill>
                  <a:srgbClr val="CC0066">
                    <a:alpha val="2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71" name="Прямая со стрелкой 170"/>
                <p:cNvCxnSpPr/>
                <p:nvPr/>
              </p:nvCxnSpPr>
              <p:spPr>
                <a:xfrm flipH="1">
                  <a:off x="1578429" y="544285"/>
                  <a:ext cx="124732" cy="10885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Надпись 77"/>
                <p:cNvSpPr txBox="1"/>
                <p:nvPr/>
              </p:nvSpPr>
              <p:spPr>
                <a:xfrm>
                  <a:off x="261257" y="783771"/>
                  <a:ext cx="1567543" cy="50101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200" b="1" baseline="-250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200" b="1" baseline="-25000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100" b="1" baseline="-250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57" name="Прямая со стрелкой 156"/>
            <p:cNvCxnSpPr/>
            <p:nvPr/>
          </p:nvCxnSpPr>
          <p:spPr>
            <a:xfrm flipH="1">
              <a:off x="1600200" y="174171"/>
              <a:ext cx="2844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 стрелкой 157"/>
            <p:cNvCxnSpPr/>
            <p:nvPr/>
          </p:nvCxnSpPr>
          <p:spPr>
            <a:xfrm flipH="1">
              <a:off x="348343" y="576942"/>
              <a:ext cx="2844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Прямоугольник 184"/>
          <p:cNvSpPr/>
          <p:nvPr/>
        </p:nvSpPr>
        <p:spPr>
          <a:xfrm>
            <a:off x="8780372" y="3784727"/>
            <a:ext cx="2653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MR10"/>
              </a:rPr>
              <a:t>Small number of combs (N=4)</a:t>
            </a:r>
          </a:p>
        </p:txBody>
      </p:sp>
      <p:sp>
        <p:nvSpPr>
          <p:cNvPr id="187" name="Прямоугольник 186"/>
          <p:cNvSpPr/>
          <p:nvPr/>
        </p:nvSpPr>
        <p:spPr>
          <a:xfrm>
            <a:off x="297549" y="728841"/>
            <a:ext cx="11726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MR10"/>
              </a:rPr>
              <a:t>N.S. </a:t>
            </a:r>
            <a:r>
              <a:rPr lang="en-US" sz="1600" b="1" dirty="0" err="1" smtClean="0">
                <a:latin typeface="CMR10"/>
              </a:rPr>
              <a:t>Perminov</a:t>
            </a:r>
            <a:r>
              <a:rPr lang="ru-RU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R10"/>
              </a:rPr>
              <a:t>and </a:t>
            </a:r>
            <a:r>
              <a:rPr lang="en-US" sz="1600" b="1" dirty="0">
                <a:latin typeface="CMR10"/>
              </a:rPr>
              <a:t>S.A. </a:t>
            </a:r>
            <a:r>
              <a:rPr lang="en-US" sz="1600" b="1" dirty="0" err="1" smtClean="0">
                <a:latin typeface="CMR10"/>
              </a:rPr>
              <a:t>Moiseev</a:t>
            </a:r>
            <a:r>
              <a:rPr lang="en-US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BX12"/>
              </a:rPr>
              <a:t>Spectral-Topological </a:t>
            </a:r>
            <a:r>
              <a:rPr lang="en-US" sz="1600" b="1" dirty="0">
                <a:latin typeface="CMBX12"/>
              </a:rPr>
              <a:t>Superefficient Quantum </a:t>
            </a:r>
            <a:r>
              <a:rPr lang="en-US" sz="1600" b="1" dirty="0" smtClean="0">
                <a:latin typeface="CMBX12"/>
              </a:rPr>
              <a:t>Memory</a:t>
            </a:r>
            <a:r>
              <a:rPr lang="ru-RU" sz="1600" b="1" dirty="0" smtClean="0">
                <a:latin typeface="CMBX12"/>
              </a:rPr>
              <a:t>. </a:t>
            </a:r>
            <a:r>
              <a:rPr lang="en-US" sz="1600" b="1" u="sng" dirty="0">
                <a:hlinkClick r:id="rId7"/>
              </a:rPr>
              <a:t>arXiv:1706.00592</a:t>
            </a:r>
            <a:endParaRPr lang="en-US" sz="1600" b="1" dirty="0">
              <a:latin typeface="CMBX1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04628" y="236041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</a:t>
            </a:r>
            <a:endParaRPr lang="ru-RU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8628112" y="1169937"/>
            <a:ext cx="3078598" cy="3195888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/>
          <p:nvPr/>
        </p:nvSpPr>
        <p:spPr>
          <a:xfrm>
            <a:off x="1485885" y="183863"/>
            <a:ext cx="8539172" cy="39120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3271829" y="164634"/>
            <a:ext cx="663797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 smtClean="0">
                <a:latin typeface="+mn-lt"/>
                <a:cs typeface="Times New Roman" pitchFamily="18" charset="0"/>
              </a:rPr>
              <a:t>Towards superefficient quantum memory</a:t>
            </a:r>
            <a:endParaRPr lang="ru-RU" alt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93988" y="6108079"/>
            <a:ext cx="11281734" cy="613149"/>
            <a:chOff x="148268" y="6123319"/>
            <a:chExt cx="11281734" cy="613149"/>
          </a:xfrm>
        </p:grpSpPr>
        <p:sp>
          <p:nvSpPr>
            <p:cNvPr id="31" name="TextBox 30"/>
            <p:cNvSpPr txBox="1"/>
            <p:nvPr/>
          </p:nvSpPr>
          <p:spPr>
            <a:xfrm>
              <a:off x="10079431" y="6397914"/>
              <a:ext cx="1350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S.A.Moiseev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48268" y="6123319"/>
              <a:ext cx="11226314" cy="587862"/>
              <a:chOff x="217536" y="6123326"/>
              <a:chExt cx="11226314" cy="587862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217536" y="6372711"/>
                <a:ext cx="1152128" cy="338477"/>
                <a:chOff x="7458699" y="4520158"/>
                <a:chExt cx="1152128" cy="338477"/>
              </a:xfrm>
            </p:grpSpPr>
            <p:grpSp>
              <p:nvGrpSpPr>
                <p:cNvPr id="37" name="Group 4"/>
                <p:cNvGrpSpPr>
                  <a:grpSpLocks/>
                </p:cNvGrpSpPr>
                <p:nvPr/>
              </p:nvGrpSpPr>
              <p:grpSpPr bwMode="auto">
                <a:xfrm>
                  <a:off x="8254293" y="4523737"/>
                  <a:ext cx="356534" cy="280636"/>
                  <a:chOff x="5359" y="2335"/>
                  <a:chExt cx="985" cy="756"/>
                </a:xfrm>
              </p:grpSpPr>
              <p:sp>
                <p:nvSpPr>
                  <p:cNvPr id="80" name="AutoShape 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AutoShape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AutoShape 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AutoShape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109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AutoShape 1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88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106" name="AutoShape 1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AutoShape 2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103" name="AutoShape 2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AutoShape 2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101" name="AutoShap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AutoShape 2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99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4" name="Group 32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97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9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 flipH="1">
                  <a:off x="7458699" y="4525964"/>
                  <a:ext cx="355085" cy="280636"/>
                  <a:chOff x="5359" y="2335"/>
                  <a:chExt cx="985" cy="756"/>
                </a:xfrm>
              </p:grpSpPr>
              <p:sp>
                <p:nvSpPr>
                  <p:cNvPr id="48" name="AutoShape 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AutoShape 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AutoShape 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AutoShape 4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56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74" name="AutoShape 5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AutoShape 5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71" name="AutoShape 5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AutoShape 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69" name="AutoShape 6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AutoShape 6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67" name="AutoShape 6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" name="AutoShape 6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65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65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AutoShape 67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63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4" name="AutoShape 6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9" name="Rectangle 70"/>
                <p:cNvSpPr>
                  <a:spLocks noChangeArrowheads="1"/>
                </p:cNvSpPr>
                <p:nvPr/>
              </p:nvSpPr>
              <p:spPr bwMode="auto">
                <a:xfrm>
                  <a:off x="7844914" y="4797691"/>
                  <a:ext cx="387300" cy="5382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0" name="Group 71"/>
                <p:cNvGrpSpPr>
                  <a:grpSpLocks/>
                </p:cNvGrpSpPr>
                <p:nvPr/>
              </p:nvGrpSpPr>
              <p:grpSpPr bwMode="auto">
                <a:xfrm flipH="1">
                  <a:off x="7787000" y="4797319"/>
                  <a:ext cx="110761" cy="54197"/>
                  <a:chOff x="5484" y="2837"/>
                  <a:chExt cx="327" cy="146"/>
                </a:xfrm>
              </p:grpSpPr>
              <p:sp>
                <p:nvSpPr>
                  <p:cNvPr id="46" name="AutoShape 7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AutoShape 7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8180815" y="4796206"/>
                  <a:ext cx="98816" cy="53083"/>
                  <a:chOff x="5484" y="2837"/>
                  <a:chExt cx="327" cy="146"/>
                </a:xfrm>
              </p:grpSpPr>
              <p:sp>
                <p:nvSpPr>
                  <p:cNvPr id="44" name="AutoShape 7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AutoShap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740352" y="4738340"/>
                  <a:ext cx="748403" cy="120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2 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0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 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1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   4</a:t>
                  </a:r>
                  <a:endParaRPr lang="ru-RU" altLang="ru-RU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7724959" y="4520158"/>
                  <a:ext cx="632665" cy="295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en-US" altLang="ru-RU" sz="1400" b="1" dirty="0">
                      <a:solidFill>
                        <a:srgbClr val="0070C0"/>
                      </a:solidFill>
                      <a:latin typeface="Adobe Garamond Pro Bold" pitchFamily="18" charset="0"/>
                    </a:rPr>
                    <a:t>KQC</a:t>
                  </a:r>
                  <a:endParaRPr lang="ru-RU" altLang="ru-RU" sz="14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433762" y="6123326"/>
                <a:ext cx="10010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_____________________________________________________________________________________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Kazan Quantum Center, KNRTU-KAI, Russia</a:t>
                </a:r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97549" y="728841"/>
            <a:ext cx="11726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MR10"/>
              </a:rPr>
              <a:t>N.S. </a:t>
            </a:r>
            <a:r>
              <a:rPr lang="en-US" sz="1600" b="1" dirty="0" err="1" smtClean="0">
                <a:latin typeface="CMR10"/>
              </a:rPr>
              <a:t>Perminov</a:t>
            </a:r>
            <a:r>
              <a:rPr lang="ru-RU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R10"/>
              </a:rPr>
              <a:t>and </a:t>
            </a:r>
            <a:r>
              <a:rPr lang="en-US" sz="1600" b="1" dirty="0">
                <a:latin typeface="CMR10"/>
              </a:rPr>
              <a:t>S.A. </a:t>
            </a:r>
            <a:r>
              <a:rPr lang="en-US" sz="1600" b="1" dirty="0" err="1" smtClean="0">
                <a:latin typeface="CMR10"/>
              </a:rPr>
              <a:t>Moiseev</a:t>
            </a:r>
            <a:r>
              <a:rPr lang="en-US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BX12"/>
              </a:rPr>
              <a:t>Spectral-Topological </a:t>
            </a:r>
            <a:r>
              <a:rPr lang="en-US" sz="1600" b="1" dirty="0">
                <a:latin typeface="CMBX12"/>
              </a:rPr>
              <a:t>Superefficient Quantum </a:t>
            </a:r>
            <a:r>
              <a:rPr lang="en-US" sz="1600" b="1" dirty="0" smtClean="0">
                <a:latin typeface="CMBX12"/>
              </a:rPr>
              <a:t>Memory</a:t>
            </a:r>
            <a:r>
              <a:rPr lang="ru-RU" sz="1600" b="1" dirty="0" smtClean="0">
                <a:latin typeface="CMBX12"/>
              </a:rPr>
              <a:t>. </a:t>
            </a:r>
            <a:r>
              <a:rPr lang="en-US" sz="1600" b="1" u="sng" dirty="0">
                <a:hlinkClick r:id="rId3"/>
              </a:rPr>
              <a:t>arXiv:1706.00592</a:t>
            </a:r>
            <a:endParaRPr lang="en-US" sz="1600" b="1" dirty="0">
              <a:latin typeface="CMBX12"/>
            </a:endParaRPr>
          </a:p>
        </p:txBody>
      </p:sp>
      <p:graphicFrame>
        <p:nvGraphicFramePr>
          <p:cNvPr id="123" name="Object 9"/>
          <p:cNvGraphicFramePr>
            <a:graphicFrameLocks noChangeAspect="1"/>
          </p:cNvGraphicFramePr>
          <p:nvPr/>
        </p:nvGraphicFramePr>
        <p:xfrm>
          <a:off x="3616025" y="1269705"/>
          <a:ext cx="3295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0" name="Уравнение" r:id="rId4" imgW="1955520" imgH="241200" progId="Equation.3">
                  <p:embed/>
                </p:oleObj>
              </mc:Choice>
              <mc:Fallback>
                <p:oleObj name="Уравнение" r:id="rId4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025" y="1269705"/>
                        <a:ext cx="32956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9"/>
          <p:cNvGraphicFramePr>
            <a:graphicFrameLocks noChangeAspect="1"/>
          </p:cNvGraphicFramePr>
          <p:nvPr/>
        </p:nvGraphicFramePr>
        <p:xfrm>
          <a:off x="3638562" y="3454395"/>
          <a:ext cx="44418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1" name="Уравнение" r:id="rId6" imgW="2730240" imgH="419040" progId="Equation.3">
                  <p:embed/>
                </p:oleObj>
              </mc:Choice>
              <mc:Fallback>
                <p:oleObj name="Уравнение" r:id="rId6" imgW="273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62" y="3454395"/>
                        <a:ext cx="4441825" cy="703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9"/>
          <p:cNvGraphicFramePr>
            <a:graphicFrameLocks noChangeAspect="1"/>
          </p:cNvGraphicFramePr>
          <p:nvPr/>
        </p:nvGraphicFramePr>
        <p:xfrm>
          <a:off x="3589333" y="1751016"/>
          <a:ext cx="43862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2" name="Уравнение" r:id="rId8" imgW="2603160" imgH="355320" progId="Equation.3">
                  <p:embed/>
                </p:oleObj>
              </mc:Choice>
              <mc:Fallback>
                <p:oleObj name="Уравнение" r:id="rId8" imgW="2603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3" y="1751016"/>
                        <a:ext cx="4386262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9"/>
          <p:cNvGraphicFramePr>
            <a:graphicFrameLocks noChangeAspect="1"/>
          </p:cNvGraphicFramePr>
          <p:nvPr/>
        </p:nvGraphicFramePr>
        <p:xfrm>
          <a:off x="5989644" y="2622542"/>
          <a:ext cx="21621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3" name="Уравнение" r:id="rId10" imgW="1282680" imgH="228600" progId="Equation.3">
                  <p:embed/>
                </p:oleObj>
              </mc:Choice>
              <mc:Fallback>
                <p:oleObj name="Уравнение" r:id="rId10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44" y="2622542"/>
                        <a:ext cx="216217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9"/>
          <p:cNvGraphicFramePr>
            <a:graphicFrameLocks noChangeAspect="1"/>
          </p:cNvGraphicFramePr>
          <p:nvPr/>
        </p:nvGraphicFramePr>
        <p:xfrm>
          <a:off x="2557476" y="2566986"/>
          <a:ext cx="31892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4" name="Уравнение" r:id="rId12" imgW="1892160" imgH="304560" progId="Equation.3">
                  <p:embed/>
                </p:oleObj>
              </mc:Choice>
              <mc:Fallback>
                <p:oleObj name="Уравнение" r:id="rId12" imgW="18921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76" y="2566986"/>
                        <a:ext cx="318928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" name="Рисунок 18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7049" y="4310469"/>
            <a:ext cx="4729968" cy="57602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4612" y="2449364"/>
            <a:ext cx="5840792" cy="2542361"/>
          </a:xfrm>
          <a:prstGeom prst="roundRect">
            <a:avLst>
              <a:gd name="adj" fmla="val 764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8780372" y="1346516"/>
            <a:ext cx="2776605" cy="4326870"/>
            <a:chOff x="8780372" y="1346516"/>
            <a:chExt cx="2776605" cy="4326870"/>
          </a:xfrm>
        </p:grpSpPr>
        <p:grpSp>
          <p:nvGrpSpPr>
            <p:cNvPr id="126" name="Группа 125"/>
            <p:cNvGrpSpPr/>
            <p:nvPr/>
          </p:nvGrpSpPr>
          <p:grpSpPr>
            <a:xfrm>
              <a:off x="8976685" y="1346516"/>
              <a:ext cx="2353944" cy="2536188"/>
              <a:chOff x="1" y="0"/>
              <a:chExt cx="2354125" cy="2536460"/>
            </a:xfrm>
          </p:grpSpPr>
          <p:grpSp>
            <p:nvGrpSpPr>
              <p:cNvPr id="156" name="Группа 155"/>
              <p:cNvGrpSpPr/>
              <p:nvPr/>
            </p:nvGrpSpPr>
            <p:grpSpPr>
              <a:xfrm>
                <a:off x="1" y="0"/>
                <a:ext cx="2354125" cy="2536460"/>
                <a:chOff x="1" y="0"/>
                <a:chExt cx="2354125" cy="2536460"/>
              </a:xfrm>
            </p:grpSpPr>
            <p:grpSp>
              <p:nvGrpSpPr>
                <p:cNvPr id="159" name="Группа 158"/>
                <p:cNvGrpSpPr/>
                <p:nvPr/>
              </p:nvGrpSpPr>
              <p:grpSpPr>
                <a:xfrm>
                  <a:off x="1" y="0"/>
                  <a:ext cx="2071595" cy="1426301"/>
                  <a:chOff x="1" y="0"/>
                  <a:chExt cx="2071595" cy="1426301"/>
                </a:xfrm>
              </p:grpSpPr>
              <p:sp>
                <p:nvSpPr>
                  <p:cNvPr id="173" name="Надпись 16"/>
                  <p:cNvSpPr txBox="1"/>
                  <p:nvPr/>
                </p:nvSpPr>
                <p:spPr>
                  <a:xfrm>
                    <a:off x="89761" y="925286"/>
                    <a:ext cx="1981835" cy="50101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200" b="1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200" b="1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</a:t>
                    </a:r>
                    <a:r>
                      <a:rPr lang="en-US" sz="1200" b="1" baseline="-250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sz="1200" b="1" baseline="-25000" dirty="0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                                         </a:t>
                    </a:r>
                    <a:r>
                      <a:rPr lang="en-US" sz="1200" b="1" baseline="-25000" dirty="0" smtClean="0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       </a:t>
                    </a:r>
                    <a:r>
                      <a:rPr lang="ru-RU" sz="1200" b="1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</a:t>
                    </a:r>
                    <a:r>
                      <a:rPr lang="en-US" sz="1100" b="1" baseline="-250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en-US" sz="1200" b="1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74" name="Группа 173"/>
                  <p:cNvGrpSpPr/>
                  <p:nvPr/>
                </p:nvGrpSpPr>
                <p:grpSpPr>
                  <a:xfrm>
                    <a:off x="1" y="0"/>
                    <a:ext cx="1659890" cy="906782"/>
                    <a:chOff x="0" y="0"/>
                    <a:chExt cx="1660034" cy="906932"/>
                  </a:xfrm>
                </p:grpSpPr>
                <p:sp>
                  <p:nvSpPr>
                    <p:cNvPr id="175" name="Надпись 18"/>
                    <p:cNvSpPr txBox="1"/>
                    <p:nvPr/>
                  </p:nvSpPr>
                  <p:spPr>
                    <a:xfrm>
                      <a:off x="1242060" y="0"/>
                      <a:ext cx="277585" cy="28302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660066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000" b="1">
                          <a:solidFill>
                            <a:srgbClr val="660066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Надпись 19"/>
                    <p:cNvSpPr txBox="1"/>
                    <p:nvPr/>
                  </p:nvSpPr>
                  <p:spPr>
                    <a:xfrm>
                      <a:off x="7620" y="335280"/>
                      <a:ext cx="539115" cy="29718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660066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100" b="1">
                          <a:solidFill>
                            <a:srgbClr val="660066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77" name="Прямая со стрелкой 176"/>
                    <p:cNvCxnSpPr/>
                    <p:nvPr/>
                  </p:nvCxnSpPr>
                  <p:spPr>
                    <a:xfrm>
                      <a:off x="0" y="571500"/>
                      <a:ext cx="254635" cy="5715"/>
                    </a:xfrm>
                    <a:prstGeom prst="straightConnector1">
                      <a:avLst/>
                    </a:prstGeom>
                    <a:ln w="3175">
                      <a:solidFill>
                        <a:schemeClr val="tx1"/>
                      </a:solidFill>
                      <a:headEnd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8" name="Полилиния 177"/>
                    <p:cNvSpPr/>
                    <p:nvPr/>
                  </p:nvSpPr>
                  <p:spPr>
                    <a:xfrm>
                      <a:off x="655320" y="144780"/>
                      <a:ext cx="179816" cy="761564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2FBD0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9" name="Полилиния 178"/>
                    <p:cNvSpPr/>
                    <p:nvPr/>
                  </p:nvSpPr>
                  <p:spPr>
                    <a:xfrm>
                      <a:off x="220980" y="144780"/>
                      <a:ext cx="154767" cy="762152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01BA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0" name="Полилиния 179"/>
                    <p:cNvSpPr/>
                    <p:nvPr/>
                  </p:nvSpPr>
                  <p:spPr>
                    <a:xfrm>
                      <a:off x="1074420" y="137160"/>
                      <a:ext cx="170989" cy="762152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FF33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1" name="Полилиния 180"/>
                    <p:cNvSpPr/>
                    <p:nvPr/>
                  </p:nvSpPr>
                  <p:spPr>
                    <a:xfrm>
                      <a:off x="1501140" y="144780"/>
                      <a:ext cx="158894" cy="762152"/>
                    </a:xfrm>
                    <a:custGeom>
                      <a:avLst/>
                      <a:gdLst>
                        <a:gd name="connsiteX0" fmla="*/ 0 w 127196"/>
                        <a:gd name="connsiteY0" fmla="*/ 491836 h 512618"/>
                        <a:gd name="connsiteX1" fmla="*/ 0 w 127196"/>
                        <a:gd name="connsiteY1" fmla="*/ 491836 h 512618"/>
                        <a:gd name="connsiteX2" fmla="*/ 20782 w 127196"/>
                        <a:gd name="connsiteY2" fmla="*/ 346363 h 512618"/>
                        <a:gd name="connsiteX3" fmla="*/ 27709 w 127196"/>
                        <a:gd name="connsiteY3" fmla="*/ 62345 h 512618"/>
                        <a:gd name="connsiteX4" fmla="*/ 48491 w 127196"/>
                        <a:gd name="connsiteY4" fmla="*/ 0 h 512618"/>
                        <a:gd name="connsiteX5" fmla="*/ 69273 w 127196"/>
                        <a:gd name="connsiteY5" fmla="*/ 6927 h 512618"/>
                        <a:gd name="connsiteX6" fmla="*/ 83127 w 127196"/>
                        <a:gd name="connsiteY6" fmla="*/ 270163 h 512618"/>
                        <a:gd name="connsiteX7" fmla="*/ 96982 w 127196"/>
                        <a:gd name="connsiteY7" fmla="*/ 367145 h 512618"/>
                        <a:gd name="connsiteX8" fmla="*/ 103909 w 127196"/>
                        <a:gd name="connsiteY8" fmla="*/ 512618 h 512618"/>
                        <a:gd name="connsiteX9" fmla="*/ 124691 w 127196"/>
                        <a:gd name="connsiteY9" fmla="*/ 464127 h 512618"/>
                        <a:gd name="connsiteX10" fmla="*/ 117763 w 127196"/>
                        <a:gd name="connsiteY10" fmla="*/ 491836 h 512618"/>
                        <a:gd name="connsiteX0" fmla="*/ 62441 w 189637"/>
                        <a:gd name="connsiteY0" fmla="*/ 491836 h 512618"/>
                        <a:gd name="connsiteX1" fmla="*/ 0 w 189637"/>
                        <a:gd name="connsiteY1" fmla="*/ 498766 h 512618"/>
                        <a:gd name="connsiteX2" fmla="*/ 83223 w 189637"/>
                        <a:gd name="connsiteY2" fmla="*/ 346363 h 512618"/>
                        <a:gd name="connsiteX3" fmla="*/ 90150 w 189637"/>
                        <a:gd name="connsiteY3" fmla="*/ 62345 h 512618"/>
                        <a:gd name="connsiteX4" fmla="*/ 110932 w 189637"/>
                        <a:gd name="connsiteY4" fmla="*/ 0 h 512618"/>
                        <a:gd name="connsiteX5" fmla="*/ 131714 w 189637"/>
                        <a:gd name="connsiteY5" fmla="*/ 6927 h 512618"/>
                        <a:gd name="connsiteX6" fmla="*/ 145568 w 189637"/>
                        <a:gd name="connsiteY6" fmla="*/ 270163 h 512618"/>
                        <a:gd name="connsiteX7" fmla="*/ 159423 w 189637"/>
                        <a:gd name="connsiteY7" fmla="*/ 367145 h 512618"/>
                        <a:gd name="connsiteX8" fmla="*/ 166350 w 189637"/>
                        <a:gd name="connsiteY8" fmla="*/ 512618 h 512618"/>
                        <a:gd name="connsiteX9" fmla="*/ 187132 w 189637"/>
                        <a:gd name="connsiteY9" fmla="*/ 464127 h 512618"/>
                        <a:gd name="connsiteX10" fmla="*/ 180204 w 189637"/>
                        <a:gd name="connsiteY10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9" fmla="*/ 180204 w 189637"/>
                        <a:gd name="connsiteY9" fmla="*/ 491836 h 512618"/>
                        <a:gd name="connsiteX0" fmla="*/ 0 w 189637"/>
                        <a:gd name="connsiteY0" fmla="*/ 498766 h 512618"/>
                        <a:gd name="connsiteX1" fmla="*/ 83223 w 189637"/>
                        <a:gd name="connsiteY1" fmla="*/ 346363 h 512618"/>
                        <a:gd name="connsiteX2" fmla="*/ 90150 w 189637"/>
                        <a:gd name="connsiteY2" fmla="*/ 62345 h 512618"/>
                        <a:gd name="connsiteX3" fmla="*/ 110932 w 189637"/>
                        <a:gd name="connsiteY3" fmla="*/ 0 h 512618"/>
                        <a:gd name="connsiteX4" fmla="*/ 131714 w 189637"/>
                        <a:gd name="connsiteY4" fmla="*/ 6927 h 512618"/>
                        <a:gd name="connsiteX5" fmla="*/ 145568 w 189637"/>
                        <a:gd name="connsiteY5" fmla="*/ 270163 h 512618"/>
                        <a:gd name="connsiteX6" fmla="*/ 159423 w 189637"/>
                        <a:gd name="connsiteY6" fmla="*/ 367145 h 512618"/>
                        <a:gd name="connsiteX7" fmla="*/ 166350 w 189637"/>
                        <a:gd name="connsiteY7" fmla="*/ 512618 h 512618"/>
                        <a:gd name="connsiteX8" fmla="*/ 187132 w 189637"/>
                        <a:gd name="connsiteY8" fmla="*/ 464127 h 512618"/>
                        <a:gd name="connsiteX0" fmla="*/ 0 w 166350"/>
                        <a:gd name="connsiteY0" fmla="*/ 498766 h 512618"/>
                        <a:gd name="connsiteX1" fmla="*/ 83223 w 166350"/>
                        <a:gd name="connsiteY1" fmla="*/ 346363 h 512618"/>
                        <a:gd name="connsiteX2" fmla="*/ 90150 w 166350"/>
                        <a:gd name="connsiteY2" fmla="*/ 62345 h 512618"/>
                        <a:gd name="connsiteX3" fmla="*/ 110932 w 166350"/>
                        <a:gd name="connsiteY3" fmla="*/ 0 h 512618"/>
                        <a:gd name="connsiteX4" fmla="*/ 131714 w 166350"/>
                        <a:gd name="connsiteY4" fmla="*/ 6927 h 512618"/>
                        <a:gd name="connsiteX5" fmla="*/ 145568 w 166350"/>
                        <a:gd name="connsiteY5" fmla="*/ 270163 h 512618"/>
                        <a:gd name="connsiteX6" fmla="*/ 159423 w 166350"/>
                        <a:gd name="connsiteY6" fmla="*/ 367145 h 512618"/>
                        <a:gd name="connsiteX7" fmla="*/ 166350 w 166350"/>
                        <a:gd name="connsiteY7" fmla="*/ 512618 h 512618"/>
                        <a:gd name="connsiteX0" fmla="*/ 0 w 219888"/>
                        <a:gd name="connsiteY0" fmla="*/ 498766 h 512618"/>
                        <a:gd name="connsiteX1" fmla="*/ 83223 w 219888"/>
                        <a:gd name="connsiteY1" fmla="*/ 346363 h 512618"/>
                        <a:gd name="connsiteX2" fmla="*/ 90150 w 219888"/>
                        <a:gd name="connsiteY2" fmla="*/ 62345 h 512618"/>
                        <a:gd name="connsiteX3" fmla="*/ 110932 w 219888"/>
                        <a:gd name="connsiteY3" fmla="*/ 0 h 512618"/>
                        <a:gd name="connsiteX4" fmla="*/ 131714 w 219888"/>
                        <a:gd name="connsiteY4" fmla="*/ 6927 h 512618"/>
                        <a:gd name="connsiteX5" fmla="*/ 145568 w 219888"/>
                        <a:gd name="connsiteY5" fmla="*/ 270163 h 512618"/>
                        <a:gd name="connsiteX6" fmla="*/ 159423 w 219888"/>
                        <a:gd name="connsiteY6" fmla="*/ 367145 h 512618"/>
                        <a:gd name="connsiteX7" fmla="*/ 219888 w 219888"/>
                        <a:gd name="connsiteY7" fmla="*/ 512618 h 512618"/>
                        <a:gd name="connsiteX0" fmla="*/ 0 w 197009"/>
                        <a:gd name="connsiteY0" fmla="*/ 498766 h 512618"/>
                        <a:gd name="connsiteX1" fmla="*/ 60344 w 197009"/>
                        <a:gd name="connsiteY1" fmla="*/ 346363 h 512618"/>
                        <a:gd name="connsiteX2" fmla="*/ 67271 w 197009"/>
                        <a:gd name="connsiteY2" fmla="*/ 62345 h 512618"/>
                        <a:gd name="connsiteX3" fmla="*/ 88053 w 197009"/>
                        <a:gd name="connsiteY3" fmla="*/ 0 h 512618"/>
                        <a:gd name="connsiteX4" fmla="*/ 108835 w 197009"/>
                        <a:gd name="connsiteY4" fmla="*/ 6927 h 512618"/>
                        <a:gd name="connsiteX5" fmla="*/ 122689 w 197009"/>
                        <a:gd name="connsiteY5" fmla="*/ 270163 h 512618"/>
                        <a:gd name="connsiteX6" fmla="*/ 136544 w 197009"/>
                        <a:gd name="connsiteY6" fmla="*/ 367145 h 512618"/>
                        <a:gd name="connsiteX7" fmla="*/ 197009 w 197009"/>
                        <a:gd name="connsiteY7" fmla="*/ 512618 h 512618"/>
                        <a:gd name="connsiteX0" fmla="*/ 0 w 181757"/>
                        <a:gd name="connsiteY0" fmla="*/ 498766 h 501184"/>
                        <a:gd name="connsiteX1" fmla="*/ 60344 w 181757"/>
                        <a:gd name="connsiteY1" fmla="*/ 346363 h 501184"/>
                        <a:gd name="connsiteX2" fmla="*/ 67271 w 181757"/>
                        <a:gd name="connsiteY2" fmla="*/ 62345 h 501184"/>
                        <a:gd name="connsiteX3" fmla="*/ 88053 w 181757"/>
                        <a:gd name="connsiteY3" fmla="*/ 0 h 501184"/>
                        <a:gd name="connsiteX4" fmla="*/ 108835 w 181757"/>
                        <a:gd name="connsiteY4" fmla="*/ 6927 h 501184"/>
                        <a:gd name="connsiteX5" fmla="*/ 122689 w 181757"/>
                        <a:gd name="connsiteY5" fmla="*/ 270163 h 501184"/>
                        <a:gd name="connsiteX6" fmla="*/ 136544 w 181757"/>
                        <a:gd name="connsiteY6" fmla="*/ 367145 h 501184"/>
                        <a:gd name="connsiteX7" fmla="*/ 181757 w 181757"/>
                        <a:gd name="connsiteY7" fmla="*/ 501184 h 501184"/>
                        <a:gd name="connsiteX0" fmla="*/ 0 w 181757"/>
                        <a:gd name="connsiteY0" fmla="*/ 520387 h 522805"/>
                        <a:gd name="connsiteX1" fmla="*/ 60344 w 181757"/>
                        <a:gd name="connsiteY1" fmla="*/ 367984 h 522805"/>
                        <a:gd name="connsiteX2" fmla="*/ 67271 w 181757"/>
                        <a:gd name="connsiteY2" fmla="*/ 83966 h 522805"/>
                        <a:gd name="connsiteX3" fmla="*/ 88053 w 181757"/>
                        <a:gd name="connsiteY3" fmla="*/ 21621 h 522805"/>
                        <a:gd name="connsiteX4" fmla="*/ 108835 w 181757"/>
                        <a:gd name="connsiteY4" fmla="*/ 28548 h 522805"/>
                        <a:gd name="connsiteX5" fmla="*/ 136544 w 181757"/>
                        <a:gd name="connsiteY5" fmla="*/ 388766 h 522805"/>
                        <a:gd name="connsiteX6" fmla="*/ 181757 w 181757"/>
                        <a:gd name="connsiteY6" fmla="*/ 522805 h 522805"/>
                        <a:gd name="connsiteX0" fmla="*/ 0 w 181757"/>
                        <a:gd name="connsiteY0" fmla="*/ 539531 h 541949"/>
                        <a:gd name="connsiteX1" fmla="*/ 60344 w 181757"/>
                        <a:gd name="connsiteY1" fmla="*/ 387128 h 541949"/>
                        <a:gd name="connsiteX2" fmla="*/ 88053 w 181757"/>
                        <a:gd name="connsiteY2" fmla="*/ 40765 h 541949"/>
                        <a:gd name="connsiteX3" fmla="*/ 108835 w 181757"/>
                        <a:gd name="connsiteY3" fmla="*/ 47692 h 541949"/>
                        <a:gd name="connsiteX4" fmla="*/ 136544 w 181757"/>
                        <a:gd name="connsiteY4" fmla="*/ 407910 h 541949"/>
                        <a:gd name="connsiteX5" fmla="*/ 181757 w 181757"/>
                        <a:gd name="connsiteY5" fmla="*/ 541949 h 541949"/>
                        <a:gd name="connsiteX0" fmla="*/ 0 w 181757"/>
                        <a:gd name="connsiteY0" fmla="*/ 547152 h 549570"/>
                        <a:gd name="connsiteX1" fmla="*/ 52718 w 181757"/>
                        <a:gd name="connsiteY1" fmla="*/ 509111 h 549570"/>
                        <a:gd name="connsiteX2" fmla="*/ 88053 w 181757"/>
                        <a:gd name="connsiteY2" fmla="*/ 48386 h 549570"/>
                        <a:gd name="connsiteX3" fmla="*/ 108835 w 181757"/>
                        <a:gd name="connsiteY3" fmla="*/ 55313 h 549570"/>
                        <a:gd name="connsiteX4" fmla="*/ 136544 w 181757"/>
                        <a:gd name="connsiteY4" fmla="*/ 415531 h 549570"/>
                        <a:gd name="connsiteX5" fmla="*/ 181757 w 181757"/>
                        <a:gd name="connsiteY5" fmla="*/ 549570 h 549570"/>
                        <a:gd name="connsiteX0" fmla="*/ 0 w 258019"/>
                        <a:gd name="connsiteY0" fmla="*/ 549570 h 549570"/>
                        <a:gd name="connsiteX1" fmla="*/ 128980 w 258019"/>
                        <a:gd name="connsiteY1" fmla="*/ 509111 h 549570"/>
                        <a:gd name="connsiteX2" fmla="*/ 164315 w 258019"/>
                        <a:gd name="connsiteY2" fmla="*/ 48386 h 549570"/>
                        <a:gd name="connsiteX3" fmla="*/ 185097 w 258019"/>
                        <a:gd name="connsiteY3" fmla="*/ 55313 h 549570"/>
                        <a:gd name="connsiteX4" fmla="*/ 212806 w 258019"/>
                        <a:gd name="connsiteY4" fmla="*/ 415531 h 549570"/>
                        <a:gd name="connsiteX5" fmla="*/ 258019 w 258019"/>
                        <a:gd name="connsiteY5" fmla="*/ 549570 h 549570"/>
                        <a:gd name="connsiteX0" fmla="*/ 0 w 258019"/>
                        <a:gd name="connsiteY0" fmla="*/ 549570 h 554152"/>
                        <a:gd name="connsiteX1" fmla="*/ 64823 w 258019"/>
                        <a:gd name="connsiteY1" fmla="*/ 541311 h 554152"/>
                        <a:gd name="connsiteX2" fmla="*/ 128980 w 258019"/>
                        <a:gd name="connsiteY2" fmla="*/ 509111 h 554152"/>
                        <a:gd name="connsiteX3" fmla="*/ 164315 w 258019"/>
                        <a:gd name="connsiteY3" fmla="*/ 48386 h 554152"/>
                        <a:gd name="connsiteX4" fmla="*/ 185097 w 258019"/>
                        <a:gd name="connsiteY4" fmla="*/ 55313 h 554152"/>
                        <a:gd name="connsiteX5" fmla="*/ 212806 w 258019"/>
                        <a:gd name="connsiteY5" fmla="*/ 415531 h 554152"/>
                        <a:gd name="connsiteX6" fmla="*/ 258019 w 258019"/>
                        <a:gd name="connsiteY6" fmla="*/ 549570 h 554152"/>
                        <a:gd name="connsiteX0" fmla="*/ 0 w 193196"/>
                        <a:gd name="connsiteY0" fmla="*/ 541311 h 554152"/>
                        <a:gd name="connsiteX1" fmla="*/ 64157 w 193196"/>
                        <a:gd name="connsiteY1" fmla="*/ 509111 h 554152"/>
                        <a:gd name="connsiteX2" fmla="*/ 99492 w 193196"/>
                        <a:gd name="connsiteY2" fmla="*/ 48386 h 554152"/>
                        <a:gd name="connsiteX3" fmla="*/ 120274 w 193196"/>
                        <a:gd name="connsiteY3" fmla="*/ 55313 h 554152"/>
                        <a:gd name="connsiteX4" fmla="*/ 147983 w 193196"/>
                        <a:gd name="connsiteY4" fmla="*/ 415531 h 554152"/>
                        <a:gd name="connsiteX5" fmla="*/ 193196 w 193196"/>
                        <a:gd name="connsiteY5" fmla="*/ 549570 h 554152"/>
                        <a:gd name="connsiteX0" fmla="*/ 0 w 235140"/>
                        <a:gd name="connsiteY0" fmla="*/ 554152 h 560714"/>
                        <a:gd name="connsiteX1" fmla="*/ 106101 w 235140"/>
                        <a:gd name="connsiteY1" fmla="*/ 509111 h 560714"/>
                        <a:gd name="connsiteX2" fmla="*/ 141436 w 235140"/>
                        <a:gd name="connsiteY2" fmla="*/ 48386 h 560714"/>
                        <a:gd name="connsiteX3" fmla="*/ 162218 w 235140"/>
                        <a:gd name="connsiteY3" fmla="*/ 55313 h 560714"/>
                        <a:gd name="connsiteX4" fmla="*/ 189927 w 235140"/>
                        <a:gd name="connsiteY4" fmla="*/ 415531 h 560714"/>
                        <a:gd name="connsiteX5" fmla="*/ 235140 w 235140"/>
                        <a:gd name="connsiteY5" fmla="*/ 549570 h 560714"/>
                        <a:gd name="connsiteX0" fmla="*/ 0 w 235140"/>
                        <a:gd name="connsiteY0" fmla="*/ 554152 h 563866"/>
                        <a:gd name="connsiteX1" fmla="*/ 80075 w 235140"/>
                        <a:gd name="connsiteY1" fmla="*/ 560079 h 563866"/>
                        <a:gd name="connsiteX2" fmla="*/ 106101 w 235140"/>
                        <a:gd name="connsiteY2" fmla="*/ 509111 h 563866"/>
                        <a:gd name="connsiteX3" fmla="*/ 141436 w 235140"/>
                        <a:gd name="connsiteY3" fmla="*/ 48386 h 563866"/>
                        <a:gd name="connsiteX4" fmla="*/ 162218 w 235140"/>
                        <a:gd name="connsiteY4" fmla="*/ 55313 h 563866"/>
                        <a:gd name="connsiteX5" fmla="*/ 189927 w 235140"/>
                        <a:gd name="connsiteY5" fmla="*/ 415531 h 563866"/>
                        <a:gd name="connsiteX6" fmla="*/ 235140 w 235140"/>
                        <a:gd name="connsiteY6" fmla="*/ 549570 h 563866"/>
                        <a:gd name="connsiteX0" fmla="*/ 0 w 155065"/>
                        <a:gd name="connsiteY0" fmla="*/ 560079 h 563866"/>
                        <a:gd name="connsiteX1" fmla="*/ 26026 w 155065"/>
                        <a:gd name="connsiteY1" fmla="*/ 509111 h 563866"/>
                        <a:gd name="connsiteX2" fmla="*/ 61361 w 155065"/>
                        <a:gd name="connsiteY2" fmla="*/ 48386 h 563866"/>
                        <a:gd name="connsiteX3" fmla="*/ 82143 w 155065"/>
                        <a:gd name="connsiteY3" fmla="*/ 55313 h 563866"/>
                        <a:gd name="connsiteX4" fmla="*/ 109852 w 155065"/>
                        <a:gd name="connsiteY4" fmla="*/ 415531 h 563866"/>
                        <a:gd name="connsiteX5" fmla="*/ 155065 w 155065"/>
                        <a:gd name="connsiteY5" fmla="*/ 549570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60079 h 563866"/>
                        <a:gd name="connsiteX1" fmla="*/ 26026 w 158878"/>
                        <a:gd name="connsiteY1" fmla="*/ 509111 h 563866"/>
                        <a:gd name="connsiteX2" fmla="*/ 61361 w 158878"/>
                        <a:gd name="connsiteY2" fmla="*/ 48386 h 563866"/>
                        <a:gd name="connsiteX3" fmla="*/ 82143 w 158878"/>
                        <a:gd name="connsiteY3" fmla="*/ 55313 h 563866"/>
                        <a:gd name="connsiteX4" fmla="*/ 109852 w 158878"/>
                        <a:gd name="connsiteY4" fmla="*/ 415531 h 563866"/>
                        <a:gd name="connsiteX5" fmla="*/ 158878 w 158878"/>
                        <a:gd name="connsiteY5" fmla="*/ 563866 h 563866"/>
                        <a:gd name="connsiteX0" fmla="*/ 0 w 158878"/>
                        <a:gd name="connsiteY0" fmla="*/ 553455 h 557242"/>
                        <a:gd name="connsiteX1" fmla="*/ 43005 w 158878"/>
                        <a:gd name="connsiteY1" fmla="*/ 403418 h 557242"/>
                        <a:gd name="connsiteX2" fmla="*/ 61361 w 158878"/>
                        <a:gd name="connsiteY2" fmla="*/ 41762 h 557242"/>
                        <a:gd name="connsiteX3" fmla="*/ 82143 w 158878"/>
                        <a:gd name="connsiteY3" fmla="*/ 48689 h 557242"/>
                        <a:gd name="connsiteX4" fmla="*/ 109852 w 158878"/>
                        <a:gd name="connsiteY4" fmla="*/ 408907 h 557242"/>
                        <a:gd name="connsiteX5" fmla="*/ 158878 w 158878"/>
                        <a:gd name="connsiteY5" fmla="*/ 557242 h 557242"/>
                        <a:gd name="connsiteX0" fmla="*/ 0 w 158878"/>
                        <a:gd name="connsiteY0" fmla="*/ 553749 h 557536"/>
                        <a:gd name="connsiteX1" fmla="*/ 43005 w 158878"/>
                        <a:gd name="connsiteY1" fmla="*/ 403712 h 557536"/>
                        <a:gd name="connsiteX2" fmla="*/ 61361 w 158878"/>
                        <a:gd name="connsiteY2" fmla="*/ 42056 h 557536"/>
                        <a:gd name="connsiteX3" fmla="*/ 82143 w 158878"/>
                        <a:gd name="connsiteY3" fmla="*/ 48983 h 557536"/>
                        <a:gd name="connsiteX4" fmla="*/ 106213 w 158878"/>
                        <a:gd name="connsiteY4" fmla="*/ 414161 h 557536"/>
                        <a:gd name="connsiteX5" fmla="*/ 158878 w 158878"/>
                        <a:gd name="connsiteY5" fmla="*/ 557536 h 557536"/>
                        <a:gd name="connsiteX0" fmla="*/ 0 w 147963"/>
                        <a:gd name="connsiteY0" fmla="*/ 553749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67448 h 567448"/>
                        <a:gd name="connsiteX1" fmla="*/ 43005 w 147963"/>
                        <a:gd name="connsiteY1" fmla="*/ 403712 h 567448"/>
                        <a:gd name="connsiteX2" fmla="*/ 61361 w 147963"/>
                        <a:gd name="connsiteY2" fmla="*/ 42056 h 567448"/>
                        <a:gd name="connsiteX3" fmla="*/ 82143 w 147963"/>
                        <a:gd name="connsiteY3" fmla="*/ 48983 h 567448"/>
                        <a:gd name="connsiteX4" fmla="*/ 106213 w 147963"/>
                        <a:gd name="connsiteY4" fmla="*/ 414161 h 567448"/>
                        <a:gd name="connsiteX5" fmla="*/ 147963 w 147963"/>
                        <a:gd name="connsiteY5" fmla="*/ 567448 h 567448"/>
                        <a:gd name="connsiteX0" fmla="*/ 0 w 147963"/>
                        <a:gd name="connsiteY0" fmla="*/ 570144 h 570144"/>
                        <a:gd name="connsiteX1" fmla="*/ 43005 w 147963"/>
                        <a:gd name="connsiteY1" fmla="*/ 406408 h 570144"/>
                        <a:gd name="connsiteX2" fmla="*/ 61361 w 147963"/>
                        <a:gd name="connsiteY2" fmla="*/ 44752 h 570144"/>
                        <a:gd name="connsiteX3" fmla="*/ 85781 w 147963"/>
                        <a:gd name="connsiteY3" fmla="*/ 46723 h 570144"/>
                        <a:gd name="connsiteX4" fmla="*/ 106213 w 147963"/>
                        <a:gd name="connsiteY4" fmla="*/ 416857 h 570144"/>
                        <a:gd name="connsiteX5" fmla="*/ 147963 w 147963"/>
                        <a:gd name="connsiteY5" fmla="*/ 570144 h 570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963" h="570144">
                          <a:moveTo>
                            <a:pt x="0" y="570144"/>
                          </a:moveTo>
                          <a:cubicBezTo>
                            <a:pt x="17684" y="562637"/>
                            <a:pt x="32778" y="493973"/>
                            <a:pt x="43005" y="406408"/>
                          </a:cubicBezTo>
                          <a:cubicBezTo>
                            <a:pt x="53232" y="318843"/>
                            <a:pt x="54232" y="104699"/>
                            <a:pt x="61361" y="44752"/>
                          </a:cubicBezTo>
                          <a:cubicBezTo>
                            <a:pt x="68490" y="-15195"/>
                            <a:pt x="78306" y="-15294"/>
                            <a:pt x="85781" y="46723"/>
                          </a:cubicBezTo>
                          <a:cubicBezTo>
                            <a:pt x="93256" y="108740"/>
                            <a:pt x="95849" y="329620"/>
                            <a:pt x="106213" y="416857"/>
                          </a:cubicBezTo>
                          <a:cubicBezTo>
                            <a:pt x="116577" y="504094"/>
                            <a:pt x="118963" y="552166"/>
                            <a:pt x="147963" y="570144"/>
                          </a:cubicBezTo>
                        </a:path>
                      </a:pathLst>
                    </a:custGeom>
                    <a:solidFill>
                      <a:srgbClr val="CC009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82" name="Прямая со стрелкой 181"/>
                    <p:cNvCxnSpPr/>
                    <p:nvPr/>
                  </p:nvCxnSpPr>
                  <p:spPr>
                    <a:xfrm>
                      <a:off x="906780" y="152400"/>
                      <a:ext cx="254635" cy="5715"/>
                    </a:xfrm>
                    <a:prstGeom prst="straightConnector1">
                      <a:avLst/>
                    </a:prstGeom>
                    <a:ln w="3175">
                      <a:solidFill>
                        <a:schemeClr val="tx1"/>
                      </a:solidFill>
                      <a:headEnd w="sm" len="sm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0" name="Группа 159"/>
                <p:cNvGrpSpPr/>
                <p:nvPr/>
              </p:nvGrpSpPr>
              <p:grpSpPr>
                <a:xfrm>
                  <a:off x="21771" y="1251857"/>
                  <a:ext cx="2332355" cy="1284603"/>
                  <a:chOff x="0" y="0"/>
                  <a:chExt cx="2332809" cy="1284786"/>
                </a:xfrm>
              </p:grpSpPr>
              <p:sp>
                <p:nvSpPr>
                  <p:cNvPr id="161" name="Полилиния 160"/>
                  <p:cNvSpPr/>
                  <p:nvPr/>
                </p:nvSpPr>
                <p:spPr>
                  <a:xfrm>
                    <a:off x="54429" y="381000"/>
                    <a:ext cx="1804814" cy="361950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  <a:gd name="connsiteX0" fmla="*/ 0 w 124643"/>
                      <a:gd name="connsiteY0" fmla="*/ 540025 h 570144"/>
                      <a:gd name="connsiteX1" fmla="*/ 19685 w 124643"/>
                      <a:gd name="connsiteY1" fmla="*/ 406408 h 570144"/>
                      <a:gd name="connsiteX2" fmla="*/ 38041 w 124643"/>
                      <a:gd name="connsiteY2" fmla="*/ 44752 h 570144"/>
                      <a:gd name="connsiteX3" fmla="*/ 62461 w 124643"/>
                      <a:gd name="connsiteY3" fmla="*/ 46723 h 570144"/>
                      <a:gd name="connsiteX4" fmla="*/ 82893 w 124643"/>
                      <a:gd name="connsiteY4" fmla="*/ 416857 h 570144"/>
                      <a:gd name="connsiteX5" fmla="*/ 124643 w 124643"/>
                      <a:gd name="connsiteY5" fmla="*/ 570144 h 570144"/>
                      <a:gd name="connsiteX0" fmla="*/ 0 w 102336"/>
                      <a:gd name="connsiteY0" fmla="*/ 540025 h 570144"/>
                      <a:gd name="connsiteX1" fmla="*/ 19685 w 102336"/>
                      <a:gd name="connsiteY1" fmla="*/ 406408 h 570144"/>
                      <a:gd name="connsiteX2" fmla="*/ 38041 w 102336"/>
                      <a:gd name="connsiteY2" fmla="*/ 44752 h 570144"/>
                      <a:gd name="connsiteX3" fmla="*/ 62461 w 102336"/>
                      <a:gd name="connsiteY3" fmla="*/ 46723 h 570144"/>
                      <a:gd name="connsiteX4" fmla="*/ 82893 w 102336"/>
                      <a:gd name="connsiteY4" fmla="*/ 416857 h 570144"/>
                      <a:gd name="connsiteX5" fmla="*/ 102336 w 102336"/>
                      <a:gd name="connsiteY5" fmla="*/ 570144 h 570144"/>
                      <a:gd name="connsiteX0" fmla="*/ 0 w 102345"/>
                      <a:gd name="connsiteY0" fmla="*/ 540025 h 570144"/>
                      <a:gd name="connsiteX1" fmla="*/ 19685 w 102345"/>
                      <a:gd name="connsiteY1" fmla="*/ 406408 h 570144"/>
                      <a:gd name="connsiteX2" fmla="*/ 38041 w 102345"/>
                      <a:gd name="connsiteY2" fmla="*/ 44752 h 570144"/>
                      <a:gd name="connsiteX3" fmla="*/ 62461 w 102345"/>
                      <a:gd name="connsiteY3" fmla="*/ 46723 h 570144"/>
                      <a:gd name="connsiteX4" fmla="*/ 82893 w 102345"/>
                      <a:gd name="connsiteY4" fmla="*/ 416857 h 570144"/>
                      <a:gd name="connsiteX5" fmla="*/ 102336 w 102345"/>
                      <a:gd name="connsiteY5" fmla="*/ 570144 h 570144"/>
                      <a:gd name="connsiteX0" fmla="*/ 0 w 96266"/>
                      <a:gd name="connsiteY0" fmla="*/ 540025 h 570144"/>
                      <a:gd name="connsiteX1" fmla="*/ 19685 w 96266"/>
                      <a:gd name="connsiteY1" fmla="*/ 406408 h 570144"/>
                      <a:gd name="connsiteX2" fmla="*/ 38041 w 96266"/>
                      <a:gd name="connsiteY2" fmla="*/ 44752 h 570144"/>
                      <a:gd name="connsiteX3" fmla="*/ 62461 w 96266"/>
                      <a:gd name="connsiteY3" fmla="*/ 46723 h 570144"/>
                      <a:gd name="connsiteX4" fmla="*/ 82893 w 96266"/>
                      <a:gd name="connsiteY4" fmla="*/ 416857 h 570144"/>
                      <a:gd name="connsiteX5" fmla="*/ 96252 w 96266"/>
                      <a:gd name="connsiteY5" fmla="*/ 570144 h 570144"/>
                      <a:gd name="connsiteX0" fmla="*/ 0 w 96280"/>
                      <a:gd name="connsiteY0" fmla="*/ 540025 h 540025"/>
                      <a:gd name="connsiteX1" fmla="*/ 19685 w 96280"/>
                      <a:gd name="connsiteY1" fmla="*/ 406408 h 540025"/>
                      <a:gd name="connsiteX2" fmla="*/ 38041 w 96280"/>
                      <a:gd name="connsiteY2" fmla="*/ 44752 h 540025"/>
                      <a:gd name="connsiteX3" fmla="*/ 62461 w 96280"/>
                      <a:gd name="connsiteY3" fmla="*/ 46723 h 540025"/>
                      <a:gd name="connsiteX4" fmla="*/ 82893 w 96280"/>
                      <a:gd name="connsiteY4" fmla="*/ 416857 h 540025"/>
                      <a:gd name="connsiteX5" fmla="*/ 96266 w 96280"/>
                      <a:gd name="connsiteY5" fmla="*/ 540023 h 540025"/>
                      <a:gd name="connsiteX0" fmla="*/ 0 w 95561"/>
                      <a:gd name="connsiteY0" fmla="*/ 556849 h 556850"/>
                      <a:gd name="connsiteX1" fmla="*/ 18966 w 95561"/>
                      <a:gd name="connsiteY1" fmla="*/ 406408 h 556850"/>
                      <a:gd name="connsiteX2" fmla="*/ 37322 w 95561"/>
                      <a:gd name="connsiteY2" fmla="*/ 44752 h 556850"/>
                      <a:gd name="connsiteX3" fmla="*/ 61742 w 95561"/>
                      <a:gd name="connsiteY3" fmla="*/ 46723 h 556850"/>
                      <a:gd name="connsiteX4" fmla="*/ 82174 w 95561"/>
                      <a:gd name="connsiteY4" fmla="*/ 416857 h 556850"/>
                      <a:gd name="connsiteX5" fmla="*/ 95547 w 95561"/>
                      <a:gd name="connsiteY5" fmla="*/ 540023 h 556850"/>
                      <a:gd name="connsiteX0" fmla="*/ 3716 w 99277"/>
                      <a:gd name="connsiteY0" fmla="*/ 556849 h 557618"/>
                      <a:gd name="connsiteX1" fmla="*/ 22682 w 99277"/>
                      <a:gd name="connsiteY1" fmla="*/ 406408 h 557618"/>
                      <a:gd name="connsiteX2" fmla="*/ 41038 w 99277"/>
                      <a:gd name="connsiteY2" fmla="*/ 44752 h 557618"/>
                      <a:gd name="connsiteX3" fmla="*/ 65458 w 99277"/>
                      <a:gd name="connsiteY3" fmla="*/ 46723 h 557618"/>
                      <a:gd name="connsiteX4" fmla="*/ 85890 w 99277"/>
                      <a:gd name="connsiteY4" fmla="*/ 416857 h 557618"/>
                      <a:gd name="connsiteX5" fmla="*/ 99263 w 99277"/>
                      <a:gd name="connsiteY5" fmla="*/ 540023 h 557618"/>
                      <a:gd name="connsiteX0" fmla="*/ 0 w 76595"/>
                      <a:gd name="connsiteY0" fmla="*/ 406408 h 540023"/>
                      <a:gd name="connsiteX1" fmla="*/ 18356 w 76595"/>
                      <a:gd name="connsiteY1" fmla="*/ 44752 h 540023"/>
                      <a:gd name="connsiteX2" fmla="*/ 42776 w 76595"/>
                      <a:gd name="connsiteY2" fmla="*/ 46723 h 540023"/>
                      <a:gd name="connsiteX3" fmla="*/ 63208 w 76595"/>
                      <a:gd name="connsiteY3" fmla="*/ 416857 h 540023"/>
                      <a:gd name="connsiteX4" fmla="*/ 76581 w 76595"/>
                      <a:gd name="connsiteY4" fmla="*/ 540023 h 540023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13278 h 546528"/>
                      <a:gd name="connsiteX1" fmla="*/ 28476 w 86715"/>
                      <a:gd name="connsiteY1" fmla="*/ 51257 h 546528"/>
                      <a:gd name="connsiteX2" fmla="*/ 52896 w 86715"/>
                      <a:gd name="connsiteY2" fmla="*/ 53228 h 546528"/>
                      <a:gd name="connsiteX3" fmla="*/ 73328 w 86715"/>
                      <a:gd name="connsiteY3" fmla="*/ 423362 h 546528"/>
                      <a:gd name="connsiteX4" fmla="*/ 86701 w 86715"/>
                      <a:gd name="connsiteY4" fmla="*/ 546528 h 546528"/>
                      <a:gd name="connsiteX0" fmla="*/ 0 w 86715"/>
                      <a:gd name="connsiteY0" fmla="*/ 548748 h 548748"/>
                      <a:gd name="connsiteX1" fmla="*/ 28476 w 86715"/>
                      <a:gd name="connsiteY1" fmla="*/ 53477 h 548748"/>
                      <a:gd name="connsiteX2" fmla="*/ 52896 w 86715"/>
                      <a:gd name="connsiteY2" fmla="*/ 55448 h 548748"/>
                      <a:gd name="connsiteX3" fmla="*/ 73328 w 86715"/>
                      <a:gd name="connsiteY3" fmla="*/ 425582 h 548748"/>
                      <a:gd name="connsiteX4" fmla="*/ 86701 w 86715"/>
                      <a:gd name="connsiteY4" fmla="*/ 548748 h 548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715" h="548748">
                        <a:moveTo>
                          <a:pt x="0" y="548748"/>
                        </a:moveTo>
                        <a:cubicBezTo>
                          <a:pt x="11171" y="413286"/>
                          <a:pt x="19660" y="135694"/>
                          <a:pt x="28476" y="53477"/>
                        </a:cubicBezTo>
                        <a:cubicBezTo>
                          <a:pt x="37292" y="-28740"/>
                          <a:pt x="45421" y="-6569"/>
                          <a:pt x="52896" y="55448"/>
                        </a:cubicBezTo>
                        <a:cubicBezTo>
                          <a:pt x="60371" y="117465"/>
                          <a:pt x="67694" y="343365"/>
                          <a:pt x="73328" y="425582"/>
                        </a:cubicBezTo>
                        <a:cubicBezTo>
                          <a:pt x="78962" y="507799"/>
                          <a:pt x="87106" y="545828"/>
                          <a:pt x="86701" y="548748"/>
                        </a:cubicBezTo>
                      </a:path>
                    </a:pathLst>
                  </a:custGeom>
                  <a:solidFill>
                    <a:srgbClr val="FFFF00">
                      <a:alpha val="21000"/>
                    </a:srgbClr>
                  </a:solidFill>
                  <a:ln w="6350">
                    <a:solidFill>
                      <a:srgbClr val="2A02B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2" name="Надпись 92"/>
                  <p:cNvSpPr txBox="1"/>
                  <p:nvPr/>
                </p:nvSpPr>
                <p:spPr>
                  <a:xfrm>
                    <a:off x="1654629" y="326571"/>
                    <a:ext cx="678180" cy="54419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000" b="1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|f</a:t>
                    </a:r>
                    <a:r>
                      <a:rPr lang="en-US" sz="1000" b="1" baseline="-25000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</a:t>
                    </a:r>
                    <a:r>
                      <a:rPr lang="en-US" sz="1000" b="1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ru-RU" sz="1200" b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</a:t>
                    </a:r>
                    <a:r>
                      <a:rPr lang="en-US" sz="1000" b="1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)|</a:t>
                    </a:r>
                    <a:r>
                      <a:rPr lang="en-US" sz="1000" b="1" baseline="30000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000" b="1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3" name="Полилиния 162"/>
                  <p:cNvSpPr/>
                  <p:nvPr/>
                </p:nvSpPr>
                <p:spPr>
                  <a:xfrm>
                    <a:off x="653143" y="10885"/>
                    <a:ext cx="179771" cy="761564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2FBD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4" name="Полилиния 163"/>
                  <p:cNvSpPr/>
                  <p:nvPr/>
                </p:nvSpPr>
                <p:spPr>
                  <a:xfrm>
                    <a:off x="359229" y="10885"/>
                    <a:ext cx="154305" cy="762000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1BA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5" name="Полилиния 164"/>
                  <p:cNvSpPr/>
                  <p:nvPr/>
                </p:nvSpPr>
                <p:spPr>
                  <a:xfrm>
                    <a:off x="1066800" y="10885"/>
                    <a:ext cx="170946" cy="762152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33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6" name="Полилиния 165"/>
                  <p:cNvSpPr/>
                  <p:nvPr/>
                </p:nvSpPr>
                <p:spPr>
                  <a:xfrm>
                    <a:off x="1382486" y="10885"/>
                    <a:ext cx="158750" cy="762000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00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7" name="Полилиния 166"/>
                  <p:cNvSpPr/>
                  <p:nvPr/>
                </p:nvSpPr>
                <p:spPr>
                  <a:xfrm>
                    <a:off x="304800" y="10885"/>
                    <a:ext cx="870585" cy="76136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5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8" name="Полилиния 167"/>
                  <p:cNvSpPr/>
                  <p:nvPr/>
                </p:nvSpPr>
                <p:spPr>
                  <a:xfrm>
                    <a:off x="0" y="0"/>
                    <a:ext cx="870585" cy="769620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F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9" name="Полилиния 168"/>
                  <p:cNvSpPr/>
                  <p:nvPr/>
                </p:nvSpPr>
                <p:spPr>
                  <a:xfrm>
                    <a:off x="707572" y="10885"/>
                    <a:ext cx="871635" cy="762000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33CC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 169"/>
                  <p:cNvSpPr/>
                  <p:nvPr/>
                </p:nvSpPr>
                <p:spPr>
                  <a:xfrm>
                    <a:off x="1023257" y="0"/>
                    <a:ext cx="870585" cy="77025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0066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71" name="Прямая со стрелкой 170"/>
                  <p:cNvCxnSpPr/>
                  <p:nvPr/>
                </p:nvCxnSpPr>
                <p:spPr>
                  <a:xfrm flipH="1">
                    <a:off x="1578429" y="544285"/>
                    <a:ext cx="124732" cy="10885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2" name="Надпись 77"/>
                  <p:cNvSpPr txBox="1"/>
                  <p:nvPr/>
                </p:nvSpPr>
                <p:spPr>
                  <a:xfrm>
                    <a:off x="261257" y="783771"/>
                    <a:ext cx="1567543" cy="50101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200" b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200" b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</a:t>
                    </a:r>
                    <a:r>
                      <a:rPr lang="en-US" sz="1200" b="1" baseline="-250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sz="1200" b="1" baseline="-25000">
                        <a:solidFill>
                          <a:srgbClr val="660066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                                  </a:t>
                    </a:r>
                    <a:r>
                      <a:rPr lang="ru-RU" sz="1200" b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</a:t>
                    </a:r>
                    <a:r>
                      <a:rPr lang="en-US" sz="1100" b="1" baseline="-250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en-US" sz="1200" b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ru-RU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157" name="Прямая со стрелкой 156"/>
              <p:cNvCxnSpPr/>
              <p:nvPr/>
            </p:nvCxnSpPr>
            <p:spPr>
              <a:xfrm flipH="1">
                <a:off x="1600200" y="174171"/>
                <a:ext cx="284400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 стрелкой 157"/>
              <p:cNvCxnSpPr/>
              <p:nvPr/>
            </p:nvCxnSpPr>
            <p:spPr>
              <a:xfrm flipH="1">
                <a:off x="348343" y="576942"/>
                <a:ext cx="284400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Прямоугольник 184"/>
            <p:cNvSpPr/>
            <p:nvPr/>
          </p:nvSpPr>
          <p:spPr>
            <a:xfrm>
              <a:off x="8780372" y="3784727"/>
              <a:ext cx="26534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latin typeface="CMR10"/>
                </a:rPr>
                <a:t>Small number of combs (N=4)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807506" y="4473057"/>
              <a:ext cx="274947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CMR10"/>
                </a:rPr>
                <a:t>Squeezing of </a:t>
              </a:r>
              <a:endParaRPr lang="en-US" b="1" dirty="0" smtClean="0">
                <a:solidFill>
                  <a:srgbClr val="7030A0"/>
                </a:solidFill>
                <a:latin typeface="CMR10"/>
              </a:endParaRPr>
            </a:p>
            <a:p>
              <a:pPr algn="ctr"/>
              <a:r>
                <a:rPr lang="en-US" b="1" dirty="0" smtClean="0">
                  <a:solidFill>
                    <a:srgbClr val="7030A0"/>
                  </a:solidFill>
                  <a:latin typeface="CMR10"/>
                </a:rPr>
                <a:t>spectral distances</a:t>
              </a:r>
            </a:p>
            <a:p>
              <a:pPr algn="ctr"/>
              <a:r>
                <a:rPr lang="en-US" b="1" dirty="0" smtClean="0">
                  <a:solidFill>
                    <a:srgbClr val="7030A0"/>
                  </a:solidFill>
                  <a:latin typeface="CMR10"/>
                </a:rPr>
                <a:t>due to strong coupling </a:t>
              </a:r>
            </a:p>
            <a:p>
              <a:pPr algn="ctr"/>
              <a:r>
                <a:rPr lang="en-US" b="1" dirty="0" smtClean="0">
                  <a:solidFill>
                    <a:srgbClr val="7030A0"/>
                  </a:solidFill>
                  <a:latin typeface="CMR10"/>
                </a:rPr>
                <a:t>with cavity mode </a:t>
              </a:r>
              <a:endParaRPr lang="en-US" b="1" dirty="0">
                <a:solidFill>
                  <a:srgbClr val="7030A0"/>
                </a:solidFill>
                <a:latin typeface="CMBX12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9303170" y="2271703"/>
              <a:ext cx="49201" cy="2952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10477579" y="2271703"/>
              <a:ext cx="61692" cy="2952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9705833" y="2271703"/>
              <a:ext cx="0" cy="2952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10125151" y="2245583"/>
              <a:ext cx="0" cy="321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4" name="Object 9"/>
          <p:cNvGraphicFramePr>
            <a:graphicFrameLocks noChangeAspect="1"/>
          </p:cNvGraphicFramePr>
          <p:nvPr/>
        </p:nvGraphicFramePr>
        <p:xfrm>
          <a:off x="4032610" y="5404355"/>
          <a:ext cx="2811469" cy="6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5" name="Уравнение" r:id="rId15" imgW="1155600" imgH="241200" progId="Equation.3">
                  <p:embed/>
                </p:oleObj>
              </mc:Choice>
              <mc:Fallback>
                <p:oleObj name="Уравнение" r:id="rId15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610" y="5404355"/>
                        <a:ext cx="2811469" cy="604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5959664" y="6063109"/>
            <a:ext cx="6509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704628" y="246709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</a:t>
            </a:r>
            <a:endParaRPr lang="ru-RU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8628112" y="1169937"/>
            <a:ext cx="3078598" cy="3195888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93988" y="6108079"/>
            <a:ext cx="11281734" cy="613149"/>
            <a:chOff x="148268" y="6123319"/>
            <a:chExt cx="11281734" cy="613149"/>
          </a:xfrm>
        </p:grpSpPr>
        <p:sp>
          <p:nvSpPr>
            <p:cNvPr id="31" name="TextBox 30"/>
            <p:cNvSpPr txBox="1"/>
            <p:nvPr/>
          </p:nvSpPr>
          <p:spPr>
            <a:xfrm>
              <a:off x="10079431" y="6397914"/>
              <a:ext cx="1350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S.A.Moiseev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48268" y="6123319"/>
              <a:ext cx="11226314" cy="587862"/>
              <a:chOff x="217536" y="6123326"/>
              <a:chExt cx="11226314" cy="587862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217536" y="6372711"/>
                <a:ext cx="1152128" cy="338477"/>
                <a:chOff x="7458699" y="4520158"/>
                <a:chExt cx="1152128" cy="338477"/>
              </a:xfrm>
            </p:grpSpPr>
            <p:grpSp>
              <p:nvGrpSpPr>
                <p:cNvPr id="37" name="Group 4"/>
                <p:cNvGrpSpPr>
                  <a:grpSpLocks/>
                </p:cNvGrpSpPr>
                <p:nvPr/>
              </p:nvGrpSpPr>
              <p:grpSpPr bwMode="auto">
                <a:xfrm>
                  <a:off x="8254293" y="4523737"/>
                  <a:ext cx="356534" cy="280636"/>
                  <a:chOff x="5359" y="2335"/>
                  <a:chExt cx="985" cy="756"/>
                </a:xfrm>
              </p:grpSpPr>
              <p:sp>
                <p:nvSpPr>
                  <p:cNvPr id="80" name="AutoShape 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AutoShape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AutoShape 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AutoShape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109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AutoShape 1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88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106" name="AutoShape 1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AutoShape 2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103" name="AutoShape 2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AutoShape 2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101" name="AutoShap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AutoShape 2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99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4" name="Group 32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97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9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 flipH="1">
                  <a:off x="7458699" y="4525964"/>
                  <a:ext cx="355085" cy="280636"/>
                  <a:chOff x="5359" y="2335"/>
                  <a:chExt cx="985" cy="756"/>
                </a:xfrm>
              </p:grpSpPr>
              <p:sp>
                <p:nvSpPr>
                  <p:cNvPr id="48" name="AutoShape 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AutoShape 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AutoShape 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AutoShape 4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56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74" name="AutoShape 5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AutoShape 5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71" name="AutoShape 5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AutoShape 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69" name="AutoShape 6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AutoShape 6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67" name="AutoShape 6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" name="AutoShape 6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65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65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AutoShape 67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63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4" name="AutoShape 6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9" name="Rectangle 70"/>
                <p:cNvSpPr>
                  <a:spLocks noChangeArrowheads="1"/>
                </p:cNvSpPr>
                <p:nvPr/>
              </p:nvSpPr>
              <p:spPr bwMode="auto">
                <a:xfrm>
                  <a:off x="7844914" y="4797691"/>
                  <a:ext cx="387300" cy="5382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0" name="Group 71"/>
                <p:cNvGrpSpPr>
                  <a:grpSpLocks/>
                </p:cNvGrpSpPr>
                <p:nvPr/>
              </p:nvGrpSpPr>
              <p:grpSpPr bwMode="auto">
                <a:xfrm flipH="1">
                  <a:off x="7787000" y="4797319"/>
                  <a:ext cx="110761" cy="54197"/>
                  <a:chOff x="5484" y="2837"/>
                  <a:chExt cx="327" cy="146"/>
                </a:xfrm>
              </p:grpSpPr>
              <p:sp>
                <p:nvSpPr>
                  <p:cNvPr id="46" name="AutoShape 7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AutoShape 7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8180815" y="4796206"/>
                  <a:ext cx="98816" cy="53083"/>
                  <a:chOff x="5484" y="2837"/>
                  <a:chExt cx="327" cy="146"/>
                </a:xfrm>
              </p:grpSpPr>
              <p:sp>
                <p:nvSpPr>
                  <p:cNvPr id="44" name="AutoShape 7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AutoShap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740352" y="4738340"/>
                  <a:ext cx="748403" cy="120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2 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0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 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1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   4</a:t>
                  </a:r>
                  <a:endParaRPr lang="ru-RU" altLang="ru-RU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7724959" y="4520158"/>
                  <a:ext cx="632665" cy="295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en-US" altLang="ru-RU" sz="1400" b="1" dirty="0">
                      <a:solidFill>
                        <a:srgbClr val="0070C0"/>
                      </a:solidFill>
                      <a:latin typeface="Adobe Garamond Pro Bold" pitchFamily="18" charset="0"/>
                    </a:rPr>
                    <a:t>KQC</a:t>
                  </a:r>
                  <a:endParaRPr lang="ru-RU" altLang="ru-RU" sz="14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433762" y="6123326"/>
                <a:ext cx="10010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_____________________________________________________________________________________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Kazan Quantum Center, KNRTU-KAI, Russia</a:t>
                </a:r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97549" y="728841"/>
            <a:ext cx="11726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MR10"/>
              </a:rPr>
              <a:t>N.S. </a:t>
            </a:r>
            <a:r>
              <a:rPr lang="en-US" sz="1600" b="1" dirty="0" err="1" smtClean="0">
                <a:latin typeface="CMR10"/>
              </a:rPr>
              <a:t>Perminov</a:t>
            </a:r>
            <a:r>
              <a:rPr lang="ru-RU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R10"/>
              </a:rPr>
              <a:t>and </a:t>
            </a:r>
            <a:r>
              <a:rPr lang="en-US" sz="1600" b="1" dirty="0">
                <a:latin typeface="CMR10"/>
              </a:rPr>
              <a:t>S.A. </a:t>
            </a:r>
            <a:r>
              <a:rPr lang="en-US" sz="1600" b="1" dirty="0" err="1" smtClean="0">
                <a:latin typeface="CMR10"/>
              </a:rPr>
              <a:t>Moiseev</a:t>
            </a:r>
            <a:r>
              <a:rPr lang="en-US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BX12"/>
              </a:rPr>
              <a:t>Spectral-Topological </a:t>
            </a:r>
            <a:r>
              <a:rPr lang="en-US" sz="1600" b="1" dirty="0">
                <a:latin typeface="CMBX12"/>
              </a:rPr>
              <a:t>Superefficient Quantum </a:t>
            </a:r>
            <a:r>
              <a:rPr lang="en-US" sz="1600" b="1" dirty="0" smtClean="0">
                <a:latin typeface="CMBX12"/>
              </a:rPr>
              <a:t>Memory</a:t>
            </a:r>
            <a:r>
              <a:rPr lang="ru-RU" sz="1600" b="1" dirty="0" smtClean="0">
                <a:latin typeface="CMBX12"/>
              </a:rPr>
              <a:t>. </a:t>
            </a:r>
            <a:r>
              <a:rPr lang="en-US" sz="1600" b="1" dirty="0" err="1"/>
              <a:t>arXiv</a:t>
            </a:r>
            <a:r>
              <a:rPr lang="en-US" sz="1600" b="1" dirty="0"/>
              <a:t>: 1706.00592</a:t>
            </a:r>
            <a:endParaRPr lang="en-US" sz="1600" b="1" dirty="0">
              <a:latin typeface="CMBX1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86" y="1588959"/>
            <a:ext cx="4035690" cy="3744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784" y="1308483"/>
            <a:ext cx="4107480" cy="4030156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4823840" y="1904964"/>
            <a:ext cx="2849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srgbClr val="0070C0"/>
                </a:solidFill>
                <a:latin typeface="CMR10"/>
                <a:sym typeface="Symbol" panose="05050102010706020507" pitchFamily="18" charset="2"/>
              </a:rPr>
              <a:t></a:t>
            </a:r>
            <a:r>
              <a:rPr lang="nn-NO" dirty="0" smtClean="0">
                <a:solidFill>
                  <a:srgbClr val="0070C0"/>
                </a:solidFill>
                <a:latin typeface="CMMI10"/>
              </a:rPr>
              <a:t> </a:t>
            </a:r>
            <a:r>
              <a:rPr lang="nn-NO" sz="1000" dirty="0" smtClean="0">
                <a:solidFill>
                  <a:srgbClr val="0070C0"/>
                </a:solidFill>
                <a:latin typeface="CMSY7"/>
              </a:rPr>
              <a:t>±</a:t>
            </a:r>
            <a:r>
              <a:rPr lang="nn-NO" sz="1000" dirty="0" smtClean="0">
                <a:solidFill>
                  <a:srgbClr val="0070C0"/>
                </a:solidFill>
                <a:latin typeface="CMR7"/>
              </a:rPr>
              <a:t>1 </a:t>
            </a:r>
            <a:r>
              <a:rPr lang="nn-NO" dirty="0">
                <a:solidFill>
                  <a:srgbClr val="0070C0"/>
                </a:solidFill>
                <a:latin typeface="CMR10"/>
              </a:rPr>
              <a:t>=</a:t>
            </a:r>
            <a:r>
              <a:rPr lang="nn-NO" dirty="0" smtClean="0">
                <a:solidFill>
                  <a:srgbClr val="0070C0"/>
                </a:solidFill>
                <a:latin typeface="CMR10"/>
                <a:sym typeface="Symbol" panose="05050102010706020507" pitchFamily="18" charset="2"/>
              </a:rPr>
              <a:t> </a:t>
            </a:r>
            <a:r>
              <a:rPr lang="nn-NO" dirty="0" smtClean="0">
                <a:solidFill>
                  <a:srgbClr val="0070C0"/>
                </a:solidFill>
                <a:latin typeface="CMR10"/>
              </a:rPr>
              <a:t>= </a:t>
            </a:r>
            <a:r>
              <a:rPr lang="nn-NO" dirty="0">
                <a:solidFill>
                  <a:srgbClr val="0070C0"/>
                </a:solidFill>
                <a:latin typeface="CMSY10"/>
              </a:rPr>
              <a:t>±</a:t>
            </a:r>
            <a:r>
              <a:rPr lang="nn-NO" dirty="0">
                <a:solidFill>
                  <a:srgbClr val="0070C0"/>
                </a:solidFill>
                <a:latin typeface="CMR10"/>
              </a:rPr>
              <a:t>0</a:t>
            </a:r>
            <a:r>
              <a:rPr lang="nn-NO" dirty="0">
                <a:solidFill>
                  <a:srgbClr val="0070C0"/>
                </a:solidFill>
                <a:latin typeface="CMMI10"/>
              </a:rPr>
              <a:t>.</a:t>
            </a:r>
            <a:r>
              <a:rPr lang="nn-NO" dirty="0">
                <a:solidFill>
                  <a:srgbClr val="0070C0"/>
                </a:solidFill>
                <a:latin typeface="CMR10"/>
              </a:rPr>
              <a:t>5</a:t>
            </a:r>
            <a:r>
              <a:rPr lang="nn-NO" dirty="0" smtClean="0">
                <a:solidFill>
                  <a:srgbClr val="0070C0"/>
                </a:solidFill>
                <a:latin typeface="CMMI10"/>
              </a:rPr>
              <a:t>,</a:t>
            </a:r>
            <a:r>
              <a:rPr lang="nn-NO" dirty="0">
                <a:solidFill>
                  <a:srgbClr val="0070C0"/>
                </a:solidFill>
                <a:latin typeface="CMR10"/>
                <a:sym typeface="Symbol" panose="05050102010706020507" pitchFamily="18" charset="2"/>
              </a:rPr>
              <a:t> </a:t>
            </a:r>
            <a:r>
              <a:rPr lang="nn-NO" dirty="0" smtClean="0">
                <a:solidFill>
                  <a:srgbClr val="0070C0"/>
                </a:solidFill>
                <a:latin typeface="CMMI10"/>
              </a:rPr>
              <a:t> </a:t>
            </a:r>
            <a:r>
              <a:rPr lang="nn-NO" sz="800" dirty="0">
                <a:solidFill>
                  <a:srgbClr val="0070C0"/>
                </a:solidFill>
                <a:latin typeface="CMSY7"/>
              </a:rPr>
              <a:t>±</a:t>
            </a:r>
            <a:r>
              <a:rPr lang="nn-NO" sz="800" dirty="0">
                <a:solidFill>
                  <a:srgbClr val="0070C0"/>
                </a:solidFill>
                <a:latin typeface="CMR7"/>
              </a:rPr>
              <a:t>2 </a:t>
            </a:r>
            <a:r>
              <a:rPr lang="nn-NO" dirty="0">
                <a:solidFill>
                  <a:srgbClr val="0070C0"/>
                </a:solidFill>
                <a:latin typeface="CMR10"/>
              </a:rPr>
              <a:t>= </a:t>
            </a:r>
            <a:r>
              <a:rPr lang="nn-NO" dirty="0">
                <a:solidFill>
                  <a:srgbClr val="0070C0"/>
                </a:solidFill>
                <a:latin typeface="CMSY10"/>
              </a:rPr>
              <a:t>±</a:t>
            </a:r>
            <a:r>
              <a:rPr lang="nn-NO" dirty="0" smtClean="0">
                <a:solidFill>
                  <a:srgbClr val="0070C0"/>
                </a:solidFill>
                <a:latin typeface="CMR10"/>
              </a:rPr>
              <a:t>1</a:t>
            </a:r>
            <a:r>
              <a:rPr lang="nn-NO" dirty="0" smtClean="0">
                <a:solidFill>
                  <a:srgbClr val="0070C0"/>
                </a:solidFill>
                <a:latin typeface="CMMI10"/>
              </a:rPr>
              <a:t>.5, </a:t>
            </a:r>
          </a:p>
          <a:p>
            <a:r>
              <a:rPr lang="nn-NO" dirty="0" smtClean="0">
                <a:solidFill>
                  <a:srgbClr val="0070C0"/>
                </a:solidFill>
                <a:latin typeface="CMMI10"/>
              </a:rPr>
              <a:t>g</a:t>
            </a:r>
            <a:r>
              <a:rPr lang="nn-NO" sz="800" dirty="0" smtClean="0">
                <a:solidFill>
                  <a:srgbClr val="0070C0"/>
                </a:solidFill>
                <a:latin typeface="CMSY7"/>
              </a:rPr>
              <a:t>±</a:t>
            </a:r>
            <a:r>
              <a:rPr lang="nn-NO" sz="800" dirty="0" smtClean="0">
                <a:solidFill>
                  <a:srgbClr val="0070C0"/>
                </a:solidFill>
                <a:latin typeface="CMR7"/>
              </a:rPr>
              <a:t>1 </a:t>
            </a:r>
            <a:r>
              <a:rPr lang="nn-NO" dirty="0" smtClean="0">
                <a:solidFill>
                  <a:srgbClr val="0070C0"/>
                </a:solidFill>
                <a:latin typeface="CMR10"/>
              </a:rPr>
              <a:t>= </a:t>
            </a:r>
            <a:r>
              <a:rPr lang="en-US" dirty="0" smtClean="0">
                <a:solidFill>
                  <a:srgbClr val="0070C0"/>
                </a:solidFill>
                <a:latin typeface="CMR10"/>
              </a:rPr>
              <a:t>0</a:t>
            </a:r>
            <a:r>
              <a:rPr lang="en-US" dirty="0" smtClean="0">
                <a:solidFill>
                  <a:srgbClr val="0070C0"/>
                </a:solidFill>
                <a:latin typeface="CMMI1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CMR10"/>
              </a:rPr>
              <a:t>318</a:t>
            </a:r>
            <a:r>
              <a:rPr lang="en-US" dirty="0">
                <a:solidFill>
                  <a:srgbClr val="0070C0"/>
                </a:solidFill>
                <a:latin typeface="CMMI10"/>
              </a:rPr>
              <a:t>, g</a:t>
            </a:r>
            <a:r>
              <a:rPr lang="en-US" sz="800" dirty="0">
                <a:solidFill>
                  <a:srgbClr val="0070C0"/>
                </a:solidFill>
                <a:latin typeface="CMSY7"/>
              </a:rPr>
              <a:t>±</a:t>
            </a:r>
            <a:r>
              <a:rPr lang="en-US" sz="800" dirty="0">
                <a:solidFill>
                  <a:srgbClr val="0070C0"/>
                </a:solidFill>
                <a:latin typeface="CMR7"/>
              </a:rPr>
              <a:t>2 </a:t>
            </a:r>
            <a:r>
              <a:rPr lang="en-US" dirty="0">
                <a:solidFill>
                  <a:srgbClr val="0070C0"/>
                </a:solidFill>
                <a:latin typeface="CMR10"/>
              </a:rPr>
              <a:t>= </a:t>
            </a:r>
            <a:r>
              <a:rPr lang="en-US" dirty="0" smtClean="0">
                <a:solidFill>
                  <a:srgbClr val="0070C0"/>
                </a:solidFill>
                <a:latin typeface="CMR10"/>
              </a:rPr>
              <a:t>0</a:t>
            </a:r>
            <a:r>
              <a:rPr lang="en-US" dirty="0" smtClean="0">
                <a:solidFill>
                  <a:srgbClr val="0070C0"/>
                </a:solidFill>
                <a:latin typeface="CMMI10"/>
              </a:rPr>
              <a:t>.318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914807" y="2036736"/>
            <a:ext cx="1533280" cy="41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4077325" y="1578150"/>
            <a:ext cx="4052459" cy="346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MBX12"/>
              </a:rPr>
              <a:t>Initially periodic comb structure </a:t>
            </a:r>
            <a:endParaRPr lang="en-US" sz="1600" b="1" dirty="0">
              <a:solidFill>
                <a:srgbClr val="0070C0"/>
              </a:solidFill>
              <a:latin typeface="CMBX12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391540" y="1261130"/>
            <a:ext cx="3567740" cy="1634033"/>
          </a:xfrm>
          <a:prstGeom prst="round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Rectangle 30"/>
          <p:cNvSpPr/>
          <p:nvPr/>
        </p:nvSpPr>
        <p:spPr>
          <a:xfrm>
            <a:off x="1485885" y="183863"/>
            <a:ext cx="8539172" cy="39120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56" name="Text Box 44"/>
          <p:cNvSpPr txBox="1">
            <a:spLocks noChangeArrowheads="1"/>
          </p:cNvSpPr>
          <p:nvPr/>
        </p:nvSpPr>
        <p:spPr bwMode="auto">
          <a:xfrm>
            <a:off x="3271829" y="164634"/>
            <a:ext cx="663797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superefficient quantum memory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93988" y="6108079"/>
            <a:ext cx="11281734" cy="613149"/>
            <a:chOff x="148268" y="6123319"/>
            <a:chExt cx="11281734" cy="613149"/>
          </a:xfrm>
        </p:grpSpPr>
        <p:sp>
          <p:nvSpPr>
            <p:cNvPr id="31" name="TextBox 30"/>
            <p:cNvSpPr txBox="1"/>
            <p:nvPr/>
          </p:nvSpPr>
          <p:spPr>
            <a:xfrm>
              <a:off x="10079431" y="6397914"/>
              <a:ext cx="1350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S.A.Moiseev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48268" y="6123319"/>
              <a:ext cx="11226314" cy="587862"/>
              <a:chOff x="217536" y="6123326"/>
              <a:chExt cx="11226314" cy="587862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217536" y="6372711"/>
                <a:ext cx="1152128" cy="338477"/>
                <a:chOff x="7458699" y="4520158"/>
                <a:chExt cx="1152128" cy="338477"/>
              </a:xfrm>
            </p:grpSpPr>
            <p:grpSp>
              <p:nvGrpSpPr>
                <p:cNvPr id="37" name="Group 4"/>
                <p:cNvGrpSpPr>
                  <a:grpSpLocks/>
                </p:cNvGrpSpPr>
                <p:nvPr/>
              </p:nvGrpSpPr>
              <p:grpSpPr bwMode="auto">
                <a:xfrm>
                  <a:off x="8254293" y="4523737"/>
                  <a:ext cx="356534" cy="280636"/>
                  <a:chOff x="5359" y="2335"/>
                  <a:chExt cx="985" cy="756"/>
                </a:xfrm>
              </p:grpSpPr>
              <p:sp>
                <p:nvSpPr>
                  <p:cNvPr id="80" name="AutoShape 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AutoShape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AutoShape 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AutoShape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109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AutoShape 1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88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106" name="AutoShape 1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AutoShape 2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103" name="AutoShape 2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AutoShape 2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101" name="AutoShap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AutoShape 2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99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4" name="Group 32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97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9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 flipH="1">
                  <a:off x="7458699" y="4525964"/>
                  <a:ext cx="355085" cy="280636"/>
                  <a:chOff x="5359" y="2335"/>
                  <a:chExt cx="985" cy="756"/>
                </a:xfrm>
              </p:grpSpPr>
              <p:sp>
                <p:nvSpPr>
                  <p:cNvPr id="48" name="AutoShape 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AutoShape 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AutoShape 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AutoShape 4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56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74" name="AutoShape 5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AutoShape 5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71" name="AutoShape 5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AutoShape 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69" name="AutoShape 6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AutoShape 6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67" name="AutoShape 6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" name="AutoShape 6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65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65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AutoShape 67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63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4" name="AutoShape 6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9" name="Rectangle 70"/>
                <p:cNvSpPr>
                  <a:spLocks noChangeArrowheads="1"/>
                </p:cNvSpPr>
                <p:nvPr/>
              </p:nvSpPr>
              <p:spPr bwMode="auto">
                <a:xfrm>
                  <a:off x="7844914" y="4797691"/>
                  <a:ext cx="387300" cy="5382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0" name="Group 71"/>
                <p:cNvGrpSpPr>
                  <a:grpSpLocks/>
                </p:cNvGrpSpPr>
                <p:nvPr/>
              </p:nvGrpSpPr>
              <p:grpSpPr bwMode="auto">
                <a:xfrm flipH="1">
                  <a:off x="7787000" y="4797319"/>
                  <a:ext cx="110761" cy="54197"/>
                  <a:chOff x="5484" y="2837"/>
                  <a:chExt cx="327" cy="146"/>
                </a:xfrm>
              </p:grpSpPr>
              <p:sp>
                <p:nvSpPr>
                  <p:cNvPr id="46" name="AutoShape 7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AutoShape 7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8180815" y="4796206"/>
                  <a:ext cx="98816" cy="53083"/>
                  <a:chOff x="5484" y="2837"/>
                  <a:chExt cx="327" cy="146"/>
                </a:xfrm>
              </p:grpSpPr>
              <p:sp>
                <p:nvSpPr>
                  <p:cNvPr id="44" name="AutoShape 7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AutoShap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740352" y="4738340"/>
                  <a:ext cx="748403" cy="120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2 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0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 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1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   4</a:t>
                  </a:r>
                  <a:endParaRPr lang="ru-RU" altLang="ru-RU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7724959" y="4520158"/>
                  <a:ext cx="632665" cy="295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en-US" altLang="ru-RU" sz="1400" b="1" dirty="0">
                      <a:solidFill>
                        <a:srgbClr val="0070C0"/>
                      </a:solidFill>
                      <a:latin typeface="Adobe Garamond Pro Bold" pitchFamily="18" charset="0"/>
                    </a:rPr>
                    <a:t>KQC</a:t>
                  </a:r>
                  <a:endParaRPr lang="ru-RU" altLang="ru-RU" sz="14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433762" y="6123326"/>
                <a:ext cx="10010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_____________________________________________________________________________________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Kazan Quantum Center, KNRTU-KAI, Russia</a:t>
                </a:r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97549" y="728841"/>
            <a:ext cx="11726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MR10"/>
              </a:rPr>
              <a:t>N.S. </a:t>
            </a:r>
            <a:r>
              <a:rPr lang="en-US" sz="1600" b="1" dirty="0" err="1" smtClean="0">
                <a:latin typeface="CMR10"/>
              </a:rPr>
              <a:t>Perminov</a:t>
            </a:r>
            <a:r>
              <a:rPr lang="ru-RU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R10"/>
              </a:rPr>
              <a:t>and </a:t>
            </a:r>
            <a:r>
              <a:rPr lang="en-US" sz="1600" b="1" dirty="0">
                <a:latin typeface="CMR10"/>
              </a:rPr>
              <a:t>S.A. </a:t>
            </a:r>
            <a:r>
              <a:rPr lang="en-US" sz="1600" b="1" dirty="0" err="1" smtClean="0">
                <a:latin typeface="CMR10"/>
              </a:rPr>
              <a:t>Moiseev</a:t>
            </a:r>
            <a:r>
              <a:rPr lang="en-US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BX12"/>
              </a:rPr>
              <a:t>Spectral-Topological </a:t>
            </a:r>
            <a:r>
              <a:rPr lang="en-US" sz="1600" b="1" dirty="0">
                <a:latin typeface="CMBX12"/>
              </a:rPr>
              <a:t>Superefficient Quantum </a:t>
            </a:r>
            <a:r>
              <a:rPr lang="en-US" sz="1600" b="1" dirty="0" smtClean="0">
                <a:latin typeface="CMBX12"/>
              </a:rPr>
              <a:t>Memory</a:t>
            </a:r>
            <a:r>
              <a:rPr lang="ru-RU" sz="1600" b="1" dirty="0" smtClean="0">
                <a:latin typeface="CMBX12"/>
              </a:rPr>
              <a:t>. </a:t>
            </a:r>
            <a:r>
              <a:rPr lang="en-US" sz="1600" b="1" dirty="0" err="1"/>
              <a:t>arXiv</a:t>
            </a:r>
            <a:r>
              <a:rPr lang="en-US" sz="1600" b="1" dirty="0"/>
              <a:t>: 1706.00592</a:t>
            </a:r>
            <a:endParaRPr lang="en-US" sz="1600" b="1" dirty="0">
              <a:latin typeface="CMBX1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86" y="1588959"/>
            <a:ext cx="4035690" cy="3744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784" y="1308483"/>
            <a:ext cx="4107480" cy="40301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56999" y="4061792"/>
            <a:ext cx="2849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srgbClr val="FF0000"/>
                </a:solidFill>
                <a:latin typeface="CMR10"/>
                <a:sym typeface="Symbol" panose="05050102010706020507" pitchFamily="18" charset="2"/>
              </a:rPr>
              <a:t></a:t>
            </a:r>
            <a:r>
              <a:rPr lang="nn-NO" dirty="0" smtClean="0">
                <a:solidFill>
                  <a:srgbClr val="FF0000"/>
                </a:solidFill>
                <a:latin typeface="CMMI10"/>
              </a:rPr>
              <a:t> </a:t>
            </a:r>
            <a:r>
              <a:rPr lang="nn-NO" sz="1000" dirty="0" smtClean="0">
                <a:solidFill>
                  <a:srgbClr val="FF0000"/>
                </a:solidFill>
                <a:latin typeface="CMSY7"/>
              </a:rPr>
              <a:t>±</a:t>
            </a:r>
            <a:r>
              <a:rPr lang="nn-NO" sz="1000" dirty="0" smtClean="0">
                <a:solidFill>
                  <a:srgbClr val="FF0000"/>
                </a:solidFill>
                <a:latin typeface="CMR7"/>
              </a:rPr>
              <a:t>1 </a:t>
            </a:r>
            <a:r>
              <a:rPr lang="nn-NO" dirty="0" smtClean="0">
                <a:solidFill>
                  <a:srgbClr val="FF0000"/>
                </a:solidFill>
                <a:latin typeface="CMR10"/>
              </a:rPr>
              <a:t>= </a:t>
            </a:r>
            <a:r>
              <a:rPr lang="nn-NO" dirty="0">
                <a:solidFill>
                  <a:srgbClr val="FF0000"/>
                </a:solidFill>
                <a:latin typeface="CMSY10"/>
              </a:rPr>
              <a:t>±</a:t>
            </a:r>
            <a:r>
              <a:rPr lang="nn-NO" dirty="0">
                <a:solidFill>
                  <a:srgbClr val="FF0000"/>
                </a:solidFill>
                <a:latin typeface="CMR10"/>
              </a:rPr>
              <a:t>0</a:t>
            </a:r>
            <a:r>
              <a:rPr lang="nn-NO" dirty="0">
                <a:solidFill>
                  <a:srgbClr val="FF0000"/>
                </a:solidFill>
                <a:latin typeface="CMMI10"/>
              </a:rPr>
              <a:t>.</a:t>
            </a:r>
            <a:r>
              <a:rPr lang="nn-NO" dirty="0">
                <a:solidFill>
                  <a:srgbClr val="FF0000"/>
                </a:solidFill>
                <a:latin typeface="CMR10"/>
              </a:rPr>
              <a:t>5</a:t>
            </a:r>
            <a:r>
              <a:rPr lang="nn-NO" dirty="0" smtClean="0">
                <a:solidFill>
                  <a:srgbClr val="FF0000"/>
                </a:solidFill>
                <a:latin typeface="CMMI10"/>
              </a:rPr>
              <a:t>,</a:t>
            </a:r>
            <a:r>
              <a:rPr lang="nn-NO" dirty="0">
                <a:solidFill>
                  <a:srgbClr val="FF0000"/>
                </a:solidFill>
                <a:latin typeface="CMR10"/>
                <a:sym typeface="Symbol" panose="05050102010706020507" pitchFamily="18" charset="2"/>
              </a:rPr>
              <a:t> </a:t>
            </a:r>
            <a:r>
              <a:rPr lang="nn-NO" dirty="0" smtClean="0">
                <a:solidFill>
                  <a:srgbClr val="FF0000"/>
                </a:solidFill>
                <a:latin typeface="CMMI10"/>
              </a:rPr>
              <a:t> </a:t>
            </a:r>
            <a:r>
              <a:rPr lang="nn-NO" sz="800" dirty="0">
                <a:solidFill>
                  <a:srgbClr val="FF0000"/>
                </a:solidFill>
                <a:latin typeface="CMSY7"/>
              </a:rPr>
              <a:t>±</a:t>
            </a:r>
            <a:r>
              <a:rPr lang="nn-NO" sz="800" dirty="0">
                <a:solidFill>
                  <a:srgbClr val="FF0000"/>
                </a:solidFill>
                <a:latin typeface="CMR7"/>
              </a:rPr>
              <a:t>2 </a:t>
            </a:r>
            <a:r>
              <a:rPr lang="nn-NO" dirty="0">
                <a:solidFill>
                  <a:srgbClr val="FF0000"/>
                </a:solidFill>
                <a:latin typeface="CMR10"/>
              </a:rPr>
              <a:t>= </a:t>
            </a:r>
            <a:r>
              <a:rPr lang="nn-NO" dirty="0">
                <a:solidFill>
                  <a:srgbClr val="FF0000"/>
                </a:solidFill>
                <a:latin typeface="CMSY10"/>
              </a:rPr>
              <a:t>±</a:t>
            </a:r>
            <a:r>
              <a:rPr lang="nn-NO" dirty="0">
                <a:solidFill>
                  <a:srgbClr val="FF0000"/>
                </a:solidFill>
                <a:latin typeface="CMR10"/>
              </a:rPr>
              <a:t>1</a:t>
            </a:r>
            <a:r>
              <a:rPr lang="nn-NO" dirty="0">
                <a:solidFill>
                  <a:srgbClr val="FF0000"/>
                </a:solidFill>
                <a:latin typeface="CMMI10"/>
              </a:rPr>
              <a:t>.</a:t>
            </a:r>
            <a:r>
              <a:rPr lang="nn-NO" dirty="0">
                <a:solidFill>
                  <a:srgbClr val="FF0000"/>
                </a:solidFill>
                <a:latin typeface="CMR10"/>
              </a:rPr>
              <a:t>92</a:t>
            </a:r>
            <a:r>
              <a:rPr lang="nn-NO" dirty="0">
                <a:solidFill>
                  <a:srgbClr val="FF0000"/>
                </a:solidFill>
                <a:latin typeface="CMMI10"/>
              </a:rPr>
              <a:t>, </a:t>
            </a:r>
            <a:endParaRPr lang="nn-NO" dirty="0" smtClean="0">
              <a:solidFill>
                <a:srgbClr val="FF0000"/>
              </a:solidFill>
              <a:latin typeface="CMMI10"/>
            </a:endParaRPr>
          </a:p>
          <a:p>
            <a:r>
              <a:rPr lang="nn-NO" dirty="0" smtClean="0">
                <a:solidFill>
                  <a:srgbClr val="FF0000"/>
                </a:solidFill>
                <a:latin typeface="CMMI10"/>
              </a:rPr>
              <a:t>g</a:t>
            </a:r>
            <a:r>
              <a:rPr lang="nn-NO" sz="800" dirty="0" smtClean="0">
                <a:solidFill>
                  <a:srgbClr val="FF0000"/>
                </a:solidFill>
                <a:latin typeface="CMSY7"/>
              </a:rPr>
              <a:t>±</a:t>
            </a:r>
            <a:r>
              <a:rPr lang="nn-NO" sz="800" dirty="0" smtClean="0">
                <a:solidFill>
                  <a:srgbClr val="FF0000"/>
                </a:solidFill>
                <a:latin typeface="CMR7"/>
              </a:rPr>
              <a:t>1 </a:t>
            </a:r>
            <a:r>
              <a:rPr lang="nn-NO" dirty="0" smtClean="0">
                <a:solidFill>
                  <a:srgbClr val="FF0000"/>
                </a:solidFill>
                <a:latin typeface="CMR1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CMR1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CMMI10"/>
              </a:rPr>
              <a:t>.</a:t>
            </a:r>
            <a:r>
              <a:rPr lang="en-US" dirty="0" smtClean="0">
                <a:solidFill>
                  <a:srgbClr val="FF0000"/>
                </a:solidFill>
                <a:latin typeface="CMR10"/>
              </a:rPr>
              <a:t>318</a:t>
            </a:r>
            <a:r>
              <a:rPr lang="en-US" dirty="0">
                <a:solidFill>
                  <a:srgbClr val="FF0000"/>
                </a:solidFill>
                <a:latin typeface="CMMI10"/>
              </a:rPr>
              <a:t>, g</a:t>
            </a:r>
            <a:r>
              <a:rPr lang="en-US" sz="800" dirty="0">
                <a:solidFill>
                  <a:srgbClr val="FF0000"/>
                </a:solidFill>
                <a:latin typeface="CMSY7"/>
              </a:rPr>
              <a:t>±</a:t>
            </a:r>
            <a:r>
              <a:rPr lang="en-US" sz="800" dirty="0">
                <a:solidFill>
                  <a:srgbClr val="FF0000"/>
                </a:solidFill>
                <a:latin typeface="CMR7"/>
              </a:rPr>
              <a:t>2 </a:t>
            </a:r>
            <a:r>
              <a:rPr lang="en-US" dirty="0">
                <a:solidFill>
                  <a:srgbClr val="FF0000"/>
                </a:solidFill>
                <a:latin typeface="CMR10"/>
              </a:rPr>
              <a:t>= 1</a:t>
            </a:r>
            <a:r>
              <a:rPr lang="en-US" dirty="0">
                <a:solidFill>
                  <a:srgbClr val="FF0000"/>
                </a:solidFill>
                <a:latin typeface="CMMI10"/>
              </a:rPr>
              <a:t>.</a:t>
            </a:r>
            <a:r>
              <a:rPr lang="en-US" dirty="0">
                <a:solidFill>
                  <a:srgbClr val="FF0000"/>
                </a:solidFill>
                <a:latin typeface="CMR10"/>
              </a:rPr>
              <a:t>09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823840" y="1904964"/>
            <a:ext cx="2849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srgbClr val="0070C0"/>
                </a:solidFill>
                <a:latin typeface="CMR10"/>
                <a:sym typeface="Symbol" panose="05050102010706020507" pitchFamily="18" charset="2"/>
              </a:rPr>
              <a:t></a:t>
            </a:r>
            <a:r>
              <a:rPr lang="nn-NO" dirty="0" smtClean="0">
                <a:solidFill>
                  <a:srgbClr val="0070C0"/>
                </a:solidFill>
                <a:latin typeface="CMMI10"/>
              </a:rPr>
              <a:t> </a:t>
            </a:r>
            <a:r>
              <a:rPr lang="nn-NO" sz="1000" dirty="0" smtClean="0">
                <a:solidFill>
                  <a:srgbClr val="0070C0"/>
                </a:solidFill>
                <a:latin typeface="CMSY7"/>
              </a:rPr>
              <a:t>±</a:t>
            </a:r>
            <a:r>
              <a:rPr lang="nn-NO" sz="1000" dirty="0" smtClean="0">
                <a:solidFill>
                  <a:srgbClr val="0070C0"/>
                </a:solidFill>
                <a:latin typeface="CMR7"/>
              </a:rPr>
              <a:t>1 </a:t>
            </a:r>
            <a:r>
              <a:rPr lang="nn-NO" dirty="0">
                <a:solidFill>
                  <a:srgbClr val="0070C0"/>
                </a:solidFill>
                <a:latin typeface="CMR10"/>
              </a:rPr>
              <a:t>=</a:t>
            </a:r>
            <a:r>
              <a:rPr lang="nn-NO" dirty="0" smtClean="0">
                <a:solidFill>
                  <a:srgbClr val="0070C0"/>
                </a:solidFill>
                <a:latin typeface="CMR10"/>
                <a:sym typeface="Symbol" panose="05050102010706020507" pitchFamily="18" charset="2"/>
              </a:rPr>
              <a:t> </a:t>
            </a:r>
            <a:r>
              <a:rPr lang="nn-NO" dirty="0" smtClean="0">
                <a:solidFill>
                  <a:srgbClr val="0070C0"/>
                </a:solidFill>
                <a:latin typeface="CMR10"/>
              </a:rPr>
              <a:t>= </a:t>
            </a:r>
            <a:r>
              <a:rPr lang="nn-NO" dirty="0">
                <a:solidFill>
                  <a:srgbClr val="0070C0"/>
                </a:solidFill>
                <a:latin typeface="CMSY10"/>
              </a:rPr>
              <a:t>±</a:t>
            </a:r>
            <a:r>
              <a:rPr lang="nn-NO" dirty="0">
                <a:solidFill>
                  <a:srgbClr val="0070C0"/>
                </a:solidFill>
                <a:latin typeface="CMR10"/>
              </a:rPr>
              <a:t>0</a:t>
            </a:r>
            <a:r>
              <a:rPr lang="nn-NO" dirty="0">
                <a:solidFill>
                  <a:srgbClr val="0070C0"/>
                </a:solidFill>
                <a:latin typeface="CMMI10"/>
              </a:rPr>
              <a:t>.</a:t>
            </a:r>
            <a:r>
              <a:rPr lang="nn-NO" dirty="0">
                <a:solidFill>
                  <a:srgbClr val="0070C0"/>
                </a:solidFill>
                <a:latin typeface="CMR10"/>
              </a:rPr>
              <a:t>5</a:t>
            </a:r>
            <a:r>
              <a:rPr lang="nn-NO" dirty="0" smtClean="0">
                <a:solidFill>
                  <a:srgbClr val="0070C0"/>
                </a:solidFill>
                <a:latin typeface="CMMI10"/>
              </a:rPr>
              <a:t>,</a:t>
            </a:r>
            <a:r>
              <a:rPr lang="nn-NO" dirty="0">
                <a:solidFill>
                  <a:srgbClr val="0070C0"/>
                </a:solidFill>
                <a:latin typeface="CMR10"/>
                <a:sym typeface="Symbol" panose="05050102010706020507" pitchFamily="18" charset="2"/>
              </a:rPr>
              <a:t> </a:t>
            </a:r>
            <a:r>
              <a:rPr lang="nn-NO" dirty="0" smtClean="0">
                <a:solidFill>
                  <a:srgbClr val="0070C0"/>
                </a:solidFill>
                <a:latin typeface="CMMI10"/>
              </a:rPr>
              <a:t> </a:t>
            </a:r>
            <a:r>
              <a:rPr lang="nn-NO" sz="800" dirty="0">
                <a:solidFill>
                  <a:srgbClr val="0070C0"/>
                </a:solidFill>
                <a:latin typeface="CMSY7"/>
              </a:rPr>
              <a:t>±</a:t>
            </a:r>
            <a:r>
              <a:rPr lang="nn-NO" sz="800" dirty="0">
                <a:solidFill>
                  <a:srgbClr val="0070C0"/>
                </a:solidFill>
                <a:latin typeface="CMR7"/>
              </a:rPr>
              <a:t>2 </a:t>
            </a:r>
            <a:r>
              <a:rPr lang="nn-NO" dirty="0">
                <a:solidFill>
                  <a:srgbClr val="0070C0"/>
                </a:solidFill>
                <a:latin typeface="CMR10"/>
              </a:rPr>
              <a:t>= </a:t>
            </a:r>
            <a:r>
              <a:rPr lang="nn-NO" dirty="0">
                <a:solidFill>
                  <a:srgbClr val="0070C0"/>
                </a:solidFill>
                <a:latin typeface="CMSY10"/>
              </a:rPr>
              <a:t>±</a:t>
            </a:r>
            <a:r>
              <a:rPr lang="nn-NO" dirty="0" smtClean="0">
                <a:solidFill>
                  <a:srgbClr val="0070C0"/>
                </a:solidFill>
                <a:latin typeface="CMR10"/>
              </a:rPr>
              <a:t>1</a:t>
            </a:r>
            <a:r>
              <a:rPr lang="nn-NO" dirty="0" smtClean="0">
                <a:solidFill>
                  <a:srgbClr val="0070C0"/>
                </a:solidFill>
                <a:latin typeface="CMMI10"/>
              </a:rPr>
              <a:t>.5, </a:t>
            </a:r>
          </a:p>
          <a:p>
            <a:r>
              <a:rPr lang="nn-NO" dirty="0" smtClean="0">
                <a:solidFill>
                  <a:srgbClr val="0070C0"/>
                </a:solidFill>
                <a:latin typeface="CMMI10"/>
              </a:rPr>
              <a:t>g</a:t>
            </a:r>
            <a:r>
              <a:rPr lang="nn-NO" sz="800" dirty="0" smtClean="0">
                <a:solidFill>
                  <a:srgbClr val="0070C0"/>
                </a:solidFill>
                <a:latin typeface="CMSY7"/>
              </a:rPr>
              <a:t>±</a:t>
            </a:r>
            <a:r>
              <a:rPr lang="nn-NO" sz="800" dirty="0" smtClean="0">
                <a:solidFill>
                  <a:srgbClr val="0070C0"/>
                </a:solidFill>
                <a:latin typeface="CMR7"/>
              </a:rPr>
              <a:t>1 </a:t>
            </a:r>
            <a:r>
              <a:rPr lang="nn-NO" dirty="0" smtClean="0">
                <a:solidFill>
                  <a:srgbClr val="0070C0"/>
                </a:solidFill>
                <a:latin typeface="CMR10"/>
              </a:rPr>
              <a:t>= </a:t>
            </a:r>
            <a:r>
              <a:rPr lang="en-US" dirty="0" smtClean="0">
                <a:solidFill>
                  <a:srgbClr val="0070C0"/>
                </a:solidFill>
                <a:latin typeface="CMR10"/>
              </a:rPr>
              <a:t>0</a:t>
            </a:r>
            <a:r>
              <a:rPr lang="en-US" dirty="0" smtClean="0">
                <a:solidFill>
                  <a:srgbClr val="0070C0"/>
                </a:solidFill>
                <a:latin typeface="CMMI1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CMR10"/>
              </a:rPr>
              <a:t>318</a:t>
            </a:r>
            <a:r>
              <a:rPr lang="en-US" dirty="0">
                <a:solidFill>
                  <a:srgbClr val="0070C0"/>
                </a:solidFill>
                <a:latin typeface="CMMI10"/>
              </a:rPr>
              <a:t>, g</a:t>
            </a:r>
            <a:r>
              <a:rPr lang="en-US" sz="800" dirty="0">
                <a:solidFill>
                  <a:srgbClr val="0070C0"/>
                </a:solidFill>
                <a:latin typeface="CMSY7"/>
              </a:rPr>
              <a:t>±</a:t>
            </a:r>
            <a:r>
              <a:rPr lang="en-US" sz="800" dirty="0">
                <a:solidFill>
                  <a:srgbClr val="0070C0"/>
                </a:solidFill>
                <a:latin typeface="CMR7"/>
              </a:rPr>
              <a:t>2 </a:t>
            </a:r>
            <a:r>
              <a:rPr lang="en-US" dirty="0">
                <a:solidFill>
                  <a:srgbClr val="0070C0"/>
                </a:solidFill>
                <a:latin typeface="CMR10"/>
              </a:rPr>
              <a:t>= </a:t>
            </a:r>
            <a:r>
              <a:rPr lang="en-US" dirty="0" smtClean="0">
                <a:solidFill>
                  <a:srgbClr val="0070C0"/>
                </a:solidFill>
                <a:latin typeface="CMR10"/>
              </a:rPr>
              <a:t>0</a:t>
            </a:r>
            <a:r>
              <a:rPr lang="en-US" dirty="0" smtClean="0">
                <a:solidFill>
                  <a:srgbClr val="0070C0"/>
                </a:solidFill>
                <a:latin typeface="CMMI10"/>
              </a:rPr>
              <a:t>.318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914807" y="2036736"/>
            <a:ext cx="1533280" cy="41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7977383" y="3537680"/>
            <a:ext cx="1346499" cy="734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Объект 113"/>
          <p:cNvGraphicFramePr>
            <a:graphicFrameLocks noChangeAspect="1"/>
          </p:cNvGraphicFramePr>
          <p:nvPr>
            <p:extLst/>
          </p:nvPr>
        </p:nvGraphicFramePr>
        <p:xfrm>
          <a:off x="5499631" y="5246307"/>
          <a:ext cx="1397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4" name="Уравнение" r:id="rId5" imgW="863280" imgH="228600" progId="Equation.3">
                  <p:embed/>
                </p:oleObj>
              </mc:Choice>
              <mc:Fallback>
                <p:oleObj name="Уравнение" r:id="rId5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631" y="5246307"/>
                        <a:ext cx="1397000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047444" y="4943177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R10"/>
              </a:rPr>
              <a:t>the spectral </a:t>
            </a:r>
            <a:r>
              <a:rPr lang="en-US" dirty="0" smtClean="0">
                <a:solidFill>
                  <a:srgbClr val="FF0000"/>
                </a:solidFill>
                <a:latin typeface="CMR10"/>
              </a:rPr>
              <a:t>errors: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99798" y="3388635"/>
            <a:ext cx="3459481" cy="2307189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1" name="Объект 150"/>
          <p:cNvGraphicFramePr>
            <a:graphicFrameLocks noChangeAspect="1"/>
          </p:cNvGraphicFramePr>
          <p:nvPr>
            <p:extLst/>
          </p:nvPr>
        </p:nvGraphicFramePr>
        <p:xfrm>
          <a:off x="5588531" y="4636064"/>
          <a:ext cx="8429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5" name="Уравнение" r:id="rId7" imgW="520560" imgH="228600" progId="Equation.3">
                  <p:embed/>
                </p:oleObj>
              </mc:Choice>
              <mc:Fallback>
                <p:oleObj name="Уравнение" r:id="rId7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531" y="4636064"/>
                        <a:ext cx="842963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Прямоугольник 151"/>
          <p:cNvSpPr/>
          <p:nvPr/>
        </p:nvSpPr>
        <p:spPr>
          <a:xfrm>
            <a:off x="4077325" y="1578150"/>
            <a:ext cx="4052459" cy="346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MBX12"/>
              </a:rPr>
              <a:t>Initially periodic comb structure </a:t>
            </a:r>
            <a:endParaRPr lang="en-US" sz="1600" b="1" dirty="0">
              <a:solidFill>
                <a:srgbClr val="0070C0"/>
              </a:solidFill>
              <a:latin typeface="CMBX12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391540" y="1261130"/>
            <a:ext cx="3567740" cy="1634033"/>
          </a:xfrm>
          <a:prstGeom prst="round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4229725" y="3634297"/>
            <a:ext cx="4052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MBX12"/>
              </a:rPr>
              <a:t>Optimized comb structure:</a:t>
            </a:r>
            <a:r>
              <a:rPr lang="en-US" sz="1600" b="1" dirty="0" smtClean="0">
                <a:solidFill>
                  <a:srgbClr val="0070C0"/>
                </a:solidFill>
                <a:latin typeface="CMBX12"/>
              </a:rPr>
              <a:t> </a:t>
            </a:r>
            <a:endParaRPr lang="en-US" sz="1600" b="1" dirty="0">
              <a:solidFill>
                <a:srgbClr val="0070C0"/>
              </a:solidFill>
              <a:latin typeface="CMBX12"/>
            </a:endParaRPr>
          </a:p>
        </p:txBody>
      </p:sp>
      <p:sp>
        <p:nvSpPr>
          <p:cNvPr id="115" name="Rectangle 30"/>
          <p:cNvSpPr/>
          <p:nvPr/>
        </p:nvSpPr>
        <p:spPr>
          <a:xfrm>
            <a:off x="1770695" y="183863"/>
            <a:ext cx="8539172" cy="39120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16" name="Text Box 44"/>
          <p:cNvSpPr txBox="1">
            <a:spLocks noChangeArrowheads="1"/>
          </p:cNvSpPr>
          <p:nvPr/>
        </p:nvSpPr>
        <p:spPr bwMode="auto">
          <a:xfrm>
            <a:off x="2777153" y="164634"/>
            <a:ext cx="663797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 smtClean="0">
                <a:latin typeface="+mn-lt"/>
                <a:cs typeface="Times New Roman" pitchFamily="18" charset="0"/>
              </a:rPr>
              <a:t>Towards superefficient quantum memory</a:t>
            </a:r>
            <a:endParaRPr lang="ru-RU" altLang="ru-RU" sz="2400" b="1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93988" y="6108079"/>
            <a:ext cx="11281734" cy="613149"/>
            <a:chOff x="148268" y="6123319"/>
            <a:chExt cx="11281734" cy="613149"/>
          </a:xfrm>
        </p:grpSpPr>
        <p:sp>
          <p:nvSpPr>
            <p:cNvPr id="31" name="TextBox 30"/>
            <p:cNvSpPr txBox="1"/>
            <p:nvPr/>
          </p:nvSpPr>
          <p:spPr>
            <a:xfrm>
              <a:off x="10079431" y="6397914"/>
              <a:ext cx="1350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S.A.Moiseev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48268" y="6123319"/>
              <a:ext cx="11226314" cy="587862"/>
              <a:chOff x="217536" y="6123326"/>
              <a:chExt cx="11226314" cy="587862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217536" y="6372711"/>
                <a:ext cx="1152128" cy="338477"/>
                <a:chOff x="7458699" y="4520158"/>
                <a:chExt cx="1152128" cy="338477"/>
              </a:xfrm>
            </p:grpSpPr>
            <p:grpSp>
              <p:nvGrpSpPr>
                <p:cNvPr id="37" name="Group 4"/>
                <p:cNvGrpSpPr>
                  <a:grpSpLocks/>
                </p:cNvGrpSpPr>
                <p:nvPr/>
              </p:nvGrpSpPr>
              <p:grpSpPr bwMode="auto">
                <a:xfrm>
                  <a:off x="8254293" y="4523737"/>
                  <a:ext cx="356534" cy="280636"/>
                  <a:chOff x="5359" y="2335"/>
                  <a:chExt cx="985" cy="756"/>
                </a:xfrm>
              </p:grpSpPr>
              <p:sp>
                <p:nvSpPr>
                  <p:cNvPr id="80" name="AutoShape 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AutoShape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AutoShape 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AutoShape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109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AutoShape 1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88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106" name="AutoShape 1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AutoShape 2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103" name="AutoShape 2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AutoShape 2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101" name="AutoShap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AutoShape 2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99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4" name="Group 32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97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9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 flipH="1">
                  <a:off x="7458699" y="4525964"/>
                  <a:ext cx="355085" cy="280636"/>
                  <a:chOff x="5359" y="2335"/>
                  <a:chExt cx="985" cy="756"/>
                </a:xfrm>
              </p:grpSpPr>
              <p:sp>
                <p:nvSpPr>
                  <p:cNvPr id="48" name="AutoShape 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AutoShape 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AutoShape 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AutoShape 4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56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74" name="AutoShape 5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AutoShape 5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71" name="AutoShape 5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AutoShape 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69" name="AutoShape 6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AutoShape 6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67" name="AutoShape 6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" name="AutoShape 6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65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65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AutoShape 67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63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4" name="AutoShape 6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9" name="Rectangle 70"/>
                <p:cNvSpPr>
                  <a:spLocks noChangeArrowheads="1"/>
                </p:cNvSpPr>
                <p:nvPr/>
              </p:nvSpPr>
              <p:spPr bwMode="auto">
                <a:xfrm>
                  <a:off x="7844914" y="4797691"/>
                  <a:ext cx="387300" cy="5382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0" name="Group 71"/>
                <p:cNvGrpSpPr>
                  <a:grpSpLocks/>
                </p:cNvGrpSpPr>
                <p:nvPr/>
              </p:nvGrpSpPr>
              <p:grpSpPr bwMode="auto">
                <a:xfrm flipH="1">
                  <a:off x="7787000" y="4797319"/>
                  <a:ext cx="110761" cy="54197"/>
                  <a:chOff x="5484" y="2837"/>
                  <a:chExt cx="327" cy="146"/>
                </a:xfrm>
              </p:grpSpPr>
              <p:sp>
                <p:nvSpPr>
                  <p:cNvPr id="46" name="AutoShape 7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AutoShape 7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8180815" y="4796206"/>
                  <a:ext cx="98816" cy="53083"/>
                  <a:chOff x="5484" y="2837"/>
                  <a:chExt cx="327" cy="146"/>
                </a:xfrm>
              </p:grpSpPr>
              <p:sp>
                <p:nvSpPr>
                  <p:cNvPr id="44" name="AutoShape 7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AutoShap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740352" y="4738340"/>
                  <a:ext cx="748403" cy="120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2 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0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 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1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   4</a:t>
                  </a:r>
                  <a:endParaRPr lang="ru-RU" altLang="ru-RU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7724959" y="4520158"/>
                  <a:ext cx="632665" cy="295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en-US" altLang="ru-RU" sz="1400" b="1" dirty="0">
                      <a:solidFill>
                        <a:srgbClr val="0070C0"/>
                      </a:solidFill>
                      <a:latin typeface="Adobe Garamond Pro Bold" pitchFamily="18" charset="0"/>
                    </a:rPr>
                    <a:t>KQC</a:t>
                  </a:r>
                  <a:endParaRPr lang="ru-RU" altLang="ru-RU" sz="14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433762" y="6123326"/>
                <a:ext cx="10010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_____________________________________________________________________________________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Kazan Quantum Center, KNRTU-KAI, Russia</a:t>
                </a:r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97549" y="728841"/>
            <a:ext cx="11726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MR10"/>
              </a:rPr>
              <a:t>N.S. </a:t>
            </a:r>
            <a:r>
              <a:rPr lang="en-US" sz="1600" b="1" dirty="0" err="1" smtClean="0">
                <a:latin typeface="CMR10"/>
              </a:rPr>
              <a:t>Perminov</a:t>
            </a:r>
            <a:r>
              <a:rPr lang="ru-RU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R10"/>
              </a:rPr>
              <a:t>and </a:t>
            </a:r>
            <a:r>
              <a:rPr lang="en-US" sz="1600" b="1" dirty="0">
                <a:latin typeface="CMR10"/>
              </a:rPr>
              <a:t>S.A. </a:t>
            </a:r>
            <a:r>
              <a:rPr lang="en-US" sz="1600" b="1" dirty="0" err="1" smtClean="0">
                <a:latin typeface="CMR10"/>
              </a:rPr>
              <a:t>Moiseev</a:t>
            </a:r>
            <a:r>
              <a:rPr lang="en-US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BX12"/>
              </a:rPr>
              <a:t>Spectral-Topological </a:t>
            </a:r>
            <a:r>
              <a:rPr lang="en-US" sz="1600" b="1" dirty="0">
                <a:latin typeface="CMBX12"/>
              </a:rPr>
              <a:t>Superefficient Quantum </a:t>
            </a:r>
            <a:r>
              <a:rPr lang="en-US" sz="1600" b="1" dirty="0" smtClean="0">
                <a:latin typeface="CMBX12"/>
              </a:rPr>
              <a:t>Memory</a:t>
            </a:r>
            <a:r>
              <a:rPr lang="ru-RU" sz="1600" b="1" dirty="0" smtClean="0">
                <a:latin typeface="CMBX12"/>
              </a:rPr>
              <a:t>. </a:t>
            </a:r>
            <a:r>
              <a:rPr lang="en-US" sz="1600" b="1" dirty="0" err="1"/>
              <a:t>arXiv</a:t>
            </a:r>
            <a:r>
              <a:rPr lang="en-US" sz="1600" b="1" dirty="0"/>
              <a:t>: 1706.00592</a:t>
            </a:r>
            <a:endParaRPr lang="en-US" sz="1600" b="1" dirty="0">
              <a:latin typeface="CMBX12"/>
            </a:endParaRPr>
          </a:p>
        </p:txBody>
      </p:sp>
      <p:sp>
        <p:nvSpPr>
          <p:cNvPr id="199" name="Rectangle 30"/>
          <p:cNvSpPr/>
          <p:nvPr/>
        </p:nvSpPr>
        <p:spPr>
          <a:xfrm>
            <a:off x="1770695" y="183863"/>
            <a:ext cx="8539172" cy="39120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00" name="Text Box 44"/>
          <p:cNvSpPr txBox="1">
            <a:spLocks noChangeArrowheads="1"/>
          </p:cNvSpPr>
          <p:nvPr/>
        </p:nvSpPr>
        <p:spPr bwMode="auto">
          <a:xfrm>
            <a:off x="2777153" y="164634"/>
            <a:ext cx="663797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superefficient quantum memory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6475" y="1698308"/>
            <a:ext cx="9330125" cy="1685728"/>
            <a:chOff x="1566475" y="1698308"/>
            <a:chExt cx="9330125" cy="1685728"/>
          </a:xfrm>
        </p:grpSpPr>
        <p:grpSp>
          <p:nvGrpSpPr>
            <p:cNvPr id="157" name="Группа 156"/>
            <p:cNvGrpSpPr/>
            <p:nvPr/>
          </p:nvGrpSpPr>
          <p:grpSpPr>
            <a:xfrm>
              <a:off x="7953860" y="1698308"/>
              <a:ext cx="2252980" cy="1576458"/>
              <a:chOff x="0" y="0"/>
              <a:chExt cx="2253253" cy="1576705"/>
            </a:xfrm>
          </p:grpSpPr>
          <p:sp>
            <p:nvSpPr>
              <p:cNvPr id="184" name="Надпись 26"/>
              <p:cNvSpPr txBox="1"/>
              <p:nvPr/>
            </p:nvSpPr>
            <p:spPr>
              <a:xfrm>
                <a:off x="108858" y="859971"/>
                <a:ext cx="1981835" cy="5010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200" b="1" baseline="-25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b="1" baseline="-25000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</a:t>
                </a:r>
                <a:r>
                  <a:rPr lang="ru-RU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100" b="1" baseline="-25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Надпись 28"/>
              <p:cNvSpPr txBox="1"/>
              <p:nvPr/>
            </p:nvSpPr>
            <p:spPr>
              <a:xfrm>
                <a:off x="947058" y="0"/>
                <a:ext cx="348343" cy="34788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Надпись 29"/>
              <p:cNvSpPr txBox="1"/>
              <p:nvPr/>
            </p:nvSpPr>
            <p:spPr>
              <a:xfrm>
                <a:off x="0" y="185057"/>
                <a:ext cx="538480" cy="29654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7" name="Прямая со стрелкой 186"/>
              <p:cNvCxnSpPr/>
              <p:nvPr/>
            </p:nvCxnSpPr>
            <p:spPr>
              <a:xfrm>
                <a:off x="21772" y="468086"/>
                <a:ext cx="254000" cy="508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Полилиния 187"/>
              <p:cNvSpPr/>
              <p:nvPr/>
            </p:nvSpPr>
            <p:spPr>
              <a:xfrm>
                <a:off x="794658" y="217714"/>
                <a:ext cx="179800" cy="761436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2FB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261258" y="217714"/>
                <a:ext cx="108857" cy="739866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01BA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1219200" y="217714"/>
                <a:ext cx="170974" cy="762024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1785258" y="228600"/>
                <a:ext cx="108585" cy="739775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92" name="Прямая со стрелкой 191"/>
              <p:cNvCxnSpPr/>
              <p:nvPr/>
            </p:nvCxnSpPr>
            <p:spPr>
              <a:xfrm>
                <a:off x="1034143" y="1393371"/>
                <a:ext cx="254000" cy="508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Надпись 39"/>
              <p:cNvSpPr txBox="1"/>
              <p:nvPr/>
            </p:nvSpPr>
            <p:spPr>
              <a:xfrm>
                <a:off x="1251858" y="1143000"/>
                <a:ext cx="1001395" cy="43370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1.42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4" name="Прямая со стрелкой 193"/>
              <p:cNvCxnSpPr/>
              <p:nvPr/>
            </p:nvCxnSpPr>
            <p:spPr>
              <a:xfrm>
                <a:off x="43543" y="1382486"/>
                <a:ext cx="254000" cy="508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Надпись 41"/>
              <p:cNvSpPr txBox="1"/>
              <p:nvPr/>
            </p:nvSpPr>
            <p:spPr>
              <a:xfrm>
                <a:off x="250372" y="1099457"/>
                <a:ext cx="1001395" cy="43370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1.42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8" name="Группа 157"/>
            <p:cNvGrpSpPr/>
            <p:nvPr/>
          </p:nvGrpSpPr>
          <p:grpSpPr>
            <a:xfrm>
              <a:off x="8236888" y="1981293"/>
              <a:ext cx="1862273" cy="1348160"/>
              <a:chOff x="0" y="0"/>
              <a:chExt cx="1862273" cy="1348371"/>
            </a:xfrm>
          </p:grpSpPr>
          <p:cxnSp>
            <p:nvCxnSpPr>
              <p:cNvPr id="176" name="Прямая со стрелкой 175"/>
              <p:cNvCxnSpPr/>
              <p:nvPr/>
            </p:nvCxnSpPr>
            <p:spPr>
              <a:xfrm flipH="1">
                <a:off x="1578428" y="1121228"/>
                <a:ext cx="283845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 стрелкой 176"/>
              <p:cNvCxnSpPr/>
              <p:nvPr/>
            </p:nvCxnSpPr>
            <p:spPr>
              <a:xfrm flipH="1">
                <a:off x="54428" y="174171"/>
                <a:ext cx="213257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 стрелкой 177"/>
              <p:cNvCxnSpPr/>
              <p:nvPr/>
            </p:nvCxnSpPr>
            <p:spPr>
              <a:xfrm>
                <a:off x="609600" y="0"/>
                <a:ext cx="4102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 стрелкой 178"/>
              <p:cNvCxnSpPr/>
              <p:nvPr/>
            </p:nvCxnSpPr>
            <p:spPr>
              <a:xfrm flipH="1">
                <a:off x="598714" y="1110342"/>
                <a:ext cx="283845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flipV="1">
                <a:off x="0" y="827314"/>
                <a:ext cx="0" cy="504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 flipV="1">
                <a:off x="576943" y="707571"/>
                <a:ext cx="0" cy="640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 flipV="1">
                <a:off x="1001485" y="707571"/>
                <a:ext cx="0" cy="6407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 flipV="1">
                <a:off x="1567543" y="849085"/>
                <a:ext cx="0" cy="480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Прямоугольник 197"/>
            <p:cNvSpPr/>
            <p:nvPr/>
          </p:nvSpPr>
          <p:spPr>
            <a:xfrm>
              <a:off x="1566475" y="2261708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  <a:latin typeface="CMR10"/>
                </a:rPr>
                <a:t>Initial spectral comb structure:</a:t>
              </a:r>
              <a:endParaRPr lang="en-US" b="1" dirty="0">
                <a:solidFill>
                  <a:srgbClr val="7030A0"/>
                </a:solidFill>
                <a:latin typeface="CMBX12"/>
              </a:endParaRPr>
            </a:p>
          </p:txBody>
        </p:sp>
        <p:sp>
          <p:nvSpPr>
            <p:cNvPr id="131" name="Скругленный прямоугольник 130"/>
            <p:cNvSpPr/>
            <p:nvPr/>
          </p:nvSpPr>
          <p:spPr>
            <a:xfrm>
              <a:off x="2260222" y="1698308"/>
              <a:ext cx="8636378" cy="1685728"/>
            </a:xfrm>
            <a:prstGeom prst="roundRect">
              <a:avLst>
                <a:gd name="adj" fmla="val 8999"/>
              </a:avLst>
            </a:prstGeom>
            <a:noFill/>
            <a:ln w="412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648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76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93988" y="6108079"/>
            <a:ext cx="11281734" cy="613149"/>
            <a:chOff x="148268" y="6123319"/>
            <a:chExt cx="11281734" cy="613149"/>
          </a:xfrm>
        </p:grpSpPr>
        <p:sp>
          <p:nvSpPr>
            <p:cNvPr id="31" name="TextBox 30"/>
            <p:cNvSpPr txBox="1"/>
            <p:nvPr/>
          </p:nvSpPr>
          <p:spPr>
            <a:xfrm>
              <a:off x="10079431" y="6397914"/>
              <a:ext cx="1350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S.A.Moiseev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48268" y="6123319"/>
              <a:ext cx="11226314" cy="587862"/>
              <a:chOff x="217536" y="6123326"/>
              <a:chExt cx="11226314" cy="587862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217536" y="6372711"/>
                <a:ext cx="1152128" cy="338477"/>
                <a:chOff x="7458699" y="4520158"/>
                <a:chExt cx="1152128" cy="338477"/>
              </a:xfrm>
            </p:grpSpPr>
            <p:grpSp>
              <p:nvGrpSpPr>
                <p:cNvPr id="37" name="Group 4"/>
                <p:cNvGrpSpPr>
                  <a:grpSpLocks/>
                </p:cNvGrpSpPr>
                <p:nvPr/>
              </p:nvGrpSpPr>
              <p:grpSpPr bwMode="auto">
                <a:xfrm>
                  <a:off x="8254293" y="4523737"/>
                  <a:ext cx="356534" cy="280636"/>
                  <a:chOff x="5359" y="2335"/>
                  <a:chExt cx="985" cy="756"/>
                </a:xfrm>
              </p:grpSpPr>
              <p:sp>
                <p:nvSpPr>
                  <p:cNvPr id="80" name="AutoShape 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AutoShape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AutoShape 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AutoShape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109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AutoShape 1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88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106" name="AutoShape 1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AutoShape 2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103" name="AutoShape 2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AutoShape 2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101" name="AutoShap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AutoShape 2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99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4" name="Group 32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97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9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 flipH="1">
                  <a:off x="7458699" y="4525964"/>
                  <a:ext cx="355085" cy="280636"/>
                  <a:chOff x="5359" y="2335"/>
                  <a:chExt cx="985" cy="756"/>
                </a:xfrm>
              </p:grpSpPr>
              <p:sp>
                <p:nvSpPr>
                  <p:cNvPr id="48" name="AutoShape 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AutoShape 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AutoShape 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AutoShape 4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56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74" name="AutoShape 5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AutoShape 5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71" name="AutoShape 5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AutoShape 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69" name="AutoShape 6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AutoShape 6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67" name="AutoShape 6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" name="AutoShape 6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65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65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AutoShape 67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63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4" name="AutoShape 6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9" name="Rectangle 70"/>
                <p:cNvSpPr>
                  <a:spLocks noChangeArrowheads="1"/>
                </p:cNvSpPr>
                <p:nvPr/>
              </p:nvSpPr>
              <p:spPr bwMode="auto">
                <a:xfrm>
                  <a:off x="7844914" y="4797691"/>
                  <a:ext cx="387300" cy="5382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0" name="Group 71"/>
                <p:cNvGrpSpPr>
                  <a:grpSpLocks/>
                </p:cNvGrpSpPr>
                <p:nvPr/>
              </p:nvGrpSpPr>
              <p:grpSpPr bwMode="auto">
                <a:xfrm flipH="1">
                  <a:off x="7787000" y="4797319"/>
                  <a:ext cx="110761" cy="54197"/>
                  <a:chOff x="5484" y="2837"/>
                  <a:chExt cx="327" cy="146"/>
                </a:xfrm>
              </p:grpSpPr>
              <p:sp>
                <p:nvSpPr>
                  <p:cNvPr id="46" name="AutoShape 7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AutoShape 7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8180815" y="4796206"/>
                  <a:ext cx="98816" cy="53083"/>
                  <a:chOff x="5484" y="2837"/>
                  <a:chExt cx="327" cy="146"/>
                </a:xfrm>
              </p:grpSpPr>
              <p:sp>
                <p:nvSpPr>
                  <p:cNvPr id="44" name="AutoShape 7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AutoShap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740352" y="4738340"/>
                  <a:ext cx="748403" cy="120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2 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0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 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1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   4</a:t>
                  </a:r>
                  <a:endParaRPr lang="ru-RU" altLang="ru-RU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7724959" y="4520158"/>
                  <a:ext cx="632665" cy="295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en-US" altLang="ru-RU" sz="1400" b="1" dirty="0">
                      <a:solidFill>
                        <a:srgbClr val="0070C0"/>
                      </a:solidFill>
                      <a:latin typeface="Adobe Garamond Pro Bold" pitchFamily="18" charset="0"/>
                    </a:rPr>
                    <a:t>KQC</a:t>
                  </a:r>
                  <a:endParaRPr lang="ru-RU" altLang="ru-RU" sz="14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433762" y="6123326"/>
                <a:ext cx="10010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_____________________________________________________________________________________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Kazan Quantum Center, KNRTU-KAI, Russia</a:t>
                </a:r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97549" y="728841"/>
            <a:ext cx="11726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MR10"/>
              </a:rPr>
              <a:t>N.S. </a:t>
            </a:r>
            <a:r>
              <a:rPr lang="en-US" sz="1600" b="1" dirty="0" err="1" smtClean="0">
                <a:latin typeface="CMR10"/>
              </a:rPr>
              <a:t>Perminov</a:t>
            </a:r>
            <a:r>
              <a:rPr lang="ru-RU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R10"/>
              </a:rPr>
              <a:t>and </a:t>
            </a:r>
            <a:r>
              <a:rPr lang="en-US" sz="1600" b="1" dirty="0">
                <a:latin typeface="CMR10"/>
              </a:rPr>
              <a:t>S.A. </a:t>
            </a:r>
            <a:r>
              <a:rPr lang="en-US" sz="1600" b="1" dirty="0" err="1" smtClean="0">
                <a:latin typeface="CMR10"/>
              </a:rPr>
              <a:t>Moiseev</a:t>
            </a:r>
            <a:r>
              <a:rPr lang="en-US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BX12"/>
              </a:rPr>
              <a:t>Spectral-Topological </a:t>
            </a:r>
            <a:r>
              <a:rPr lang="en-US" sz="1600" b="1" dirty="0">
                <a:latin typeface="CMBX12"/>
              </a:rPr>
              <a:t>Superefficient Quantum </a:t>
            </a:r>
            <a:r>
              <a:rPr lang="en-US" sz="1600" b="1" dirty="0" smtClean="0">
                <a:latin typeface="CMBX12"/>
              </a:rPr>
              <a:t>Memory</a:t>
            </a:r>
            <a:r>
              <a:rPr lang="ru-RU" sz="1600" b="1" dirty="0" smtClean="0">
                <a:latin typeface="CMBX12"/>
              </a:rPr>
              <a:t>. </a:t>
            </a:r>
            <a:r>
              <a:rPr lang="en-US" sz="1600" b="1" dirty="0" err="1" smtClean="0"/>
              <a:t>arXiv</a:t>
            </a:r>
            <a:r>
              <a:rPr lang="en-US" sz="1600" b="1" dirty="0" smtClean="0"/>
              <a:t>: 1706.00592</a:t>
            </a:r>
            <a:r>
              <a:rPr lang="en-US" sz="1600" dirty="0"/>
              <a:t>,</a:t>
            </a:r>
            <a:endParaRPr lang="en-US" sz="1600" b="1" dirty="0">
              <a:latin typeface="CMBX12"/>
            </a:endParaRPr>
          </a:p>
        </p:txBody>
      </p:sp>
      <p:grpSp>
        <p:nvGrpSpPr>
          <p:cNvPr id="156" name="Группа 155"/>
          <p:cNvGrpSpPr/>
          <p:nvPr/>
        </p:nvGrpSpPr>
        <p:grpSpPr>
          <a:xfrm>
            <a:off x="7953860" y="1698308"/>
            <a:ext cx="2550160" cy="3461385"/>
            <a:chOff x="0" y="0"/>
            <a:chExt cx="2550160" cy="3461928"/>
          </a:xfrm>
        </p:grpSpPr>
        <p:grpSp>
          <p:nvGrpSpPr>
            <p:cNvPr id="157" name="Группа 156"/>
            <p:cNvGrpSpPr/>
            <p:nvPr/>
          </p:nvGrpSpPr>
          <p:grpSpPr>
            <a:xfrm>
              <a:off x="0" y="0"/>
              <a:ext cx="2252980" cy="1576705"/>
              <a:chOff x="0" y="0"/>
              <a:chExt cx="2253253" cy="1576705"/>
            </a:xfrm>
          </p:grpSpPr>
          <p:sp>
            <p:nvSpPr>
              <p:cNvPr id="184" name="Надпись 26"/>
              <p:cNvSpPr txBox="1"/>
              <p:nvPr/>
            </p:nvSpPr>
            <p:spPr>
              <a:xfrm>
                <a:off x="108858" y="859971"/>
                <a:ext cx="1981835" cy="5010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200" b="1" baseline="-25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b="1" baseline="-25000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</a:t>
                </a:r>
                <a:r>
                  <a:rPr lang="ru-RU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100" b="1" baseline="-25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Надпись 28"/>
              <p:cNvSpPr txBox="1"/>
              <p:nvPr/>
            </p:nvSpPr>
            <p:spPr>
              <a:xfrm>
                <a:off x="947058" y="0"/>
                <a:ext cx="348343" cy="34788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Надпись 29"/>
              <p:cNvSpPr txBox="1"/>
              <p:nvPr/>
            </p:nvSpPr>
            <p:spPr>
              <a:xfrm>
                <a:off x="0" y="185057"/>
                <a:ext cx="538480" cy="29654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7" name="Прямая со стрелкой 186"/>
              <p:cNvCxnSpPr/>
              <p:nvPr/>
            </p:nvCxnSpPr>
            <p:spPr>
              <a:xfrm>
                <a:off x="21772" y="468086"/>
                <a:ext cx="254000" cy="508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Полилиния 187"/>
              <p:cNvSpPr/>
              <p:nvPr/>
            </p:nvSpPr>
            <p:spPr>
              <a:xfrm>
                <a:off x="794658" y="217714"/>
                <a:ext cx="179800" cy="761436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2FB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261258" y="217714"/>
                <a:ext cx="108857" cy="739866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01BA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1219200" y="217714"/>
                <a:ext cx="170974" cy="762024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1785258" y="228600"/>
                <a:ext cx="108585" cy="739775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92" name="Прямая со стрелкой 191"/>
              <p:cNvCxnSpPr/>
              <p:nvPr/>
            </p:nvCxnSpPr>
            <p:spPr>
              <a:xfrm>
                <a:off x="1034143" y="1393371"/>
                <a:ext cx="254000" cy="508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Надпись 39"/>
              <p:cNvSpPr txBox="1"/>
              <p:nvPr/>
            </p:nvSpPr>
            <p:spPr>
              <a:xfrm>
                <a:off x="1251858" y="1143000"/>
                <a:ext cx="1001395" cy="43370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1.42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4" name="Прямая со стрелкой 193"/>
              <p:cNvCxnSpPr/>
              <p:nvPr/>
            </p:nvCxnSpPr>
            <p:spPr>
              <a:xfrm>
                <a:off x="43543" y="1382486"/>
                <a:ext cx="254000" cy="508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Надпись 41"/>
              <p:cNvSpPr txBox="1"/>
              <p:nvPr/>
            </p:nvSpPr>
            <p:spPr>
              <a:xfrm>
                <a:off x="250372" y="1099457"/>
                <a:ext cx="1001395" cy="43370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1.42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8" name="Группа 157"/>
            <p:cNvGrpSpPr/>
            <p:nvPr/>
          </p:nvGrpSpPr>
          <p:grpSpPr>
            <a:xfrm>
              <a:off x="283028" y="283029"/>
              <a:ext cx="1862273" cy="1348371"/>
              <a:chOff x="0" y="0"/>
              <a:chExt cx="1862273" cy="1348371"/>
            </a:xfrm>
          </p:grpSpPr>
          <p:cxnSp>
            <p:nvCxnSpPr>
              <p:cNvPr id="176" name="Прямая со стрелкой 175"/>
              <p:cNvCxnSpPr/>
              <p:nvPr/>
            </p:nvCxnSpPr>
            <p:spPr>
              <a:xfrm flipH="1">
                <a:off x="1578428" y="1121228"/>
                <a:ext cx="283845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 стрелкой 176"/>
              <p:cNvCxnSpPr/>
              <p:nvPr/>
            </p:nvCxnSpPr>
            <p:spPr>
              <a:xfrm flipH="1">
                <a:off x="54428" y="174171"/>
                <a:ext cx="213257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 стрелкой 177"/>
              <p:cNvCxnSpPr/>
              <p:nvPr/>
            </p:nvCxnSpPr>
            <p:spPr>
              <a:xfrm>
                <a:off x="609600" y="0"/>
                <a:ext cx="4102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 стрелкой 178"/>
              <p:cNvCxnSpPr/>
              <p:nvPr/>
            </p:nvCxnSpPr>
            <p:spPr>
              <a:xfrm flipH="1">
                <a:off x="598714" y="1110342"/>
                <a:ext cx="283845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flipV="1">
                <a:off x="0" y="827314"/>
                <a:ext cx="0" cy="504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 flipV="1">
                <a:off x="576943" y="707571"/>
                <a:ext cx="0" cy="640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 flipV="1">
                <a:off x="1001485" y="707571"/>
                <a:ext cx="0" cy="6407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 flipV="1">
                <a:off x="1567543" y="849085"/>
                <a:ext cx="0" cy="480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Группа 158"/>
            <p:cNvGrpSpPr/>
            <p:nvPr/>
          </p:nvGrpSpPr>
          <p:grpSpPr>
            <a:xfrm>
              <a:off x="0" y="1817914"/>
              <a:ext cx="2550160" cy="1644014"/>
              <a:chOff x="0" y="0"/>
              <a:chExt cx="2550160" cy="1644014"/>
            </a:xfrm>
          </p:grpSpPr>
          <p:cxnSp>
            <p:nvCxnSpPr>
              <p:cNvPr id="160" name="Прямая со стрелкой 159"/>
              <p:cNvCxnSpPr/>
              <p:nvPr/>
            </p:nvCxnSpPr>
            <p:spPr>
              <a:xfrm>
                <a:off x="805543" y="1273629"/>
                <a:ext cx="494665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Группа 160"/>
              <p:cNvGrpSpPr/>
              <p:nvPr/>
            </p:nvGrpSpPr>
            <p:grpSpPr>
              <a:xfrm>
                <a:off x="0" y="0"/>
                <a:ext cx="2550160" cy="1644014"/>
                <a:chOff x="0" y="0"/>
                <a:chExt cx="2550523" cy="1644014"/>
              </a:xfrm>
            </p:grpSpPr>
            <p:sp>
              <p:nvSpPr>
                <p:cNvPr id="162" name="Полилиния 161"/>
                <p:cNvSpPr/>
                <p:nvPr/>
              </p:nvSpPr>
              <p:spPr>
                <a:xfrm>
                  <a:off x="195943" y="794657"/>
                  <a:ext cx="1804670" cy="361950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  <a:gd name="connsiteX0" fmla="*/ 0 w 124643"/>
                    <a:gd name="connsiteY0" fmla="*/ 540025 h 570144"/>
                    <a:gd name="connsiteX1" fmla="*/ 19685 w 124643"/>
                    <a:gd name="connsiteY1" fmla="*/ 406408 h 570144"/>
                    <a:gd name="connsiteX2" fmla="*/ 38041 w 124643"/>
                    <a:gd name="connsiteY2" fmla="*/ 44752 h 570144"/>
                    <a:gd name="connsiteX3" fmla="*/ 62461 w 124643"/>
                    <a:gd name="connsiteY3" fmla="*/ 46723 h 570144"/>
                    <a:gd name="connsiteX4" fmla="*/ 82893 w 124643"/>
                    <a:gd name="connsiteY4" fmla="*/ 416857 h 570144"/>
                    <a:gd name="connsiteX5" fmla="*/ 124643 w 124643"/>
                    <a:gd name="connsiteY5" fmla="*/ 570144 h 570144"/>
                    <a:gd name="connsiteX0" fmla="*/ 0 w 102336"/>
                    <a:gd name="connsiteY0" fmla="*/ 540025 h 570144"/>
                    <a:gd name="connsiteX1" fmla="*/ 19685 w 102336"/>
                    <a:gd name="connsiteY1" fmla="*/ 406408 h 570144"/>
                    <a:gd name="connsiteX2" fmla="*/ 38041 w 102336"/>
                    <a:gd name="connsiteY2" fmla="*/ 44752 h 570144"/>
                    <a:gd name="connsiteX3" fmla="*/ 62461 w 102336"/>
                    <a:gd name="connsiteY3" fmla="*/ 46723 h 570144"/>
                    <a:gd name="connsiteX4" fmla="*/ 82893 w 102336"/>
                    <a:gd name="connsiteY4" fmla="*/ 416857 h 570144"/>
                    <a:gd name="connsiteX5" fmla="*/ 102336 w 102336"/>
                    <a:gd name="connsiteY5" fmla="*/ 570144 h 570144"/>
                    <a:gd name="connsiteX0" fmla="*/ 0 w 102345"/>
                    <a:gd name="connsiteY0" fmla="*/ 540025 h 570144"/>
                    <a:gd name="connsiteX1" fmla="*/ 19685 w 102345"/>
                    <a:gd name="connsiteY1" fmla="*/ 406408 h 570144"/>
                    <a:gd name="connsiteX2" fmla="*/ 38041 w 102345"/>
                    <a:gd name="connsiteY2" fmla="*/ 44752 h 570144"/>
                    <a:gd name="connsiteX3" fmla="*/ 62461 w 102345"/>
                    <a:gd name="connsiteY3" fmla="*/ 46723 h 570144"/>
                    <a:gd name="connsiteX4" fmla="*/ 82893 w 102345"/>
                    <a:gd name="connsiteY4" fmla="*/ 416857 h 570144"/>
                    <a:gd name="connsiteX5" fmla="*/ 102336 w 102345"/>
                    <a:gd name="connsiteY5" fmla="*/ 570144 h 570144"/>
                    <a:gd name="connsiteX0" fmla="*/ 0 w 96266"/>
                    <a:gd name="connsiteY0" fmla="*/ 540025 h 570144"/>
                    <a:gd name="connsiteX1" fmla="*/ 19685 w 96266"/>
                    <a:gd name="connsiteY1" fmla="*/ 406408 h 570144"/>
                    <a:gd name="connsiteX2" fmla="*/ 38041 w 96266"/>
                    <a:gd name="connsiteY2" fmla="*/ 44752 h 570144"/>
                    <a:gd name="connsiteX3" fmla="*/ 62461 w 96266"/>
                    <a:gd name="connsiteY3" fmla="*/ 46723 h 570144"/>
                    <a:gd name="connsiteX4" fmla="*/ 82893 w 96266"/>
                    <a:gd name="connsiteY4" fmla="*/ 416857 h 570144"/>
                    <a:gd name="connsiteX5" fmla="*/ 96252 w 96266"/>
                    <a:gd name="connsiteY5" fmla="*/ 570144 h 570144"/>
                    <a:gd name="connsiteX0" fmla="*/ 0 w 96280"/>
                    <a:gd name="connsiteY0" fmla="*/ 540025 h 540025"/>
                    <a:gd name="connsiteX1" fmla="*/ 19685 w 96280"/>
                    <a:gd name="connsiteY1" fmla="*/ 406408 h 540025"/>
                    <a:gd name="connsiteX2" fmla="*/ 38041 w 96280"/>
                    <a:gd name="connsiteY2" fmla="*/ 44752 h 540025"/>
                    <a:gd name="connsiteX3" fmla="*/ 62461 w 96280"/>
                    <a:gd name="connsiteY3" fmla="*/ 46723 h 540025"/>
                    <a:gd name="connsiteX4" fmla="*/ 82893 w 96280"/>
                    <a:gd name="connsiteY4" fmla="*/ 416857 h 540025"/>
                    <a:gd name="connsiteX5" fmla="*/ 96266 w 96280"/>
                    <a:gd name="connsiteY5" fmla="*/ 540023 h 540025"/>
                    <a:gd name="connsiteX0" fmla="*/ 0 w 95561"/>
                    <a:gd name="connsiteY0" fmla="*/ 556849 h 556850"/>
                    <a:gd name="connsiteX1" fmla="*/ 18966 w 95561"/>
                    <a:gd name="connsiteY1" fmla="*/ 406408 h 556850"/>
                    <a:gd name="connsiteX2" fmla="*/ 37322 w 95561"/>
                    <a:gd name="connsiteY2" fmla="*/ 44752 h 556850"/>
                    <a:gd name="connsiteX3" fmla="*/ 61742 w 95561"/>
                    <a:gd name="connsiteY3" fmla="*/ 46723 h 556850"/>
                    <a:gd name="connsiteX4" fmla="*/ 82174 w 95561"/>
                    <a:gd name="connsiteY4" fmla="*/ 416857 h 556850"/>
                    <a:gd name="connsiteX5" fmla="*/ 95547 w 95561"/>
                    <a:gd name="connsiteY5" fmla="*/ 540023 h 556850"/>
                    <a:gd name="connsiteX0" fmla="*/ 3716 w 99277"/>
                    <a:gd name="connsiteY0" fmla="*/ 556849 h 557618"/>
                    <a:gd name="connsiteX1" fmla="*/ 22682 w 99277"/>
                    <a:gd name="connsiteY1" fmla="*/ 406408 h 557618"/>
                    <a:gd name="connsiteX2" fmla="*/ 41038 w 99277"/>
                    <a:gd name="connsiteY2" fmla="*/ 44752 h 557618"/>
                    <a:gd name="connsiteX3" fmla="*/ 65458 w 99277"/>
                    <a:gd name="connsiteY3" fmla="*/ 46723 h 557618"/>
                    <a:gd name="connsiteX4" fmla="*/ 85890 w 99277"/>
                    <a:gd name="connsiteY4" fmla="*/ 416857 h 557618"/>
                    <a:gd name="connsiteX5" fmla="*/ 99263 w 99277"/>
                    <a:gd name="connsiteY5" fmla="*/ 540023 h 557618"/>
                    <a:gd name="connsiteX0" fmla="*/ 0 w 76595"/>
                    <a:gd name="connsiteY0" fmla="*/ 406408 h 540023"/>
                    <a:gd name="connsiteX1" fmla="*/ 18356 w 76595"/>
                    <a:gd name="connsiteY1" fmla="*/ 44752 h 540023"/>
                    <a:gd name="connsiteX2" fmla="*/ 42776 w 76595"/>
                    <a:gd name="connsiteY2" fmla="*/ 46723 h 540023"/>
                    <a:gd name="connsiteX3" fmla="*/ 63208 w 76595"/>
                    <a:gd name="connsiteY3" fmla="*/ 416857 h 540023"/>
                    <a:gd name="connsiteX4" fmla="*/ 76581 w 76595"/>
                    <a:gd name="connsiteY4" fmla="*/ 540023 h 540023"/>
                    <a:gd name="connsiteX0" fmla="*/ 0 w 86715"/>
                    <a:gd name="connsiteY0" fmla="*/ 513278 h 546528"/>
                    <a:gd name="connsiteX1" fmla="*/ 28476 w 86715"/>
                    <a:gd name="connsiteY1" fmla="*/ 51257 h 546528"/>
                    <a:gd name="connsiteX2" fmla="*/ 52896 w 86715"/>
                    <a:gd name="connsiteY2" fmla="*/ 53228 h 546528"/>
                    <a:gd name="connsiteX3" fmla="*/ 73328 w 86715"/>
                    <a:gd name="connsiteY3" fmla="*/ 423362 h 546528"/>
                    <a:gd name="connsiteX4" fmla="*/ 86701 w 86715"/>
                    <a:gd name="connsiteY4" fmla="*/ 546528 h 546528"/>
                    <a:gd name="connsiteX0" fmla="*/ 0 w 86715"/>
                    <a:gd name="connsiteY0" fmla="*/ 513278 h 546528"/>
                    <a:gd name="connsiteX1" fmla="*/ 28476 w 86715"/>
                    <a:gd name="connsiteY1" fmla="*/ 51257 h 546528"/>
                    <a:gd name="connsiteX2" fmla="*/ 52896 w 86715"/>
                    <a:gd name="connsiteY2" fmla="*/ 53228 h 546528"/>
                    <a:gd name="connsiteX3" fmla="*/ 73328 w 86715"/>
                    <a:gd name="connsiteY3" fmla="*/ 423362 h 546528"/>
                    <a:gd name="connsiteX4" fmla="*/ 86701 w 86715"/>
                    <a:gd name="connsiteY4" fmla="*/ 546528 h 546528"/>
                    <a:gd name="connsiteX0" fmla="*/ 0 w 86715"/>
                    <a:gd name="connsiteY0" fmla="*/ 513278 h 546528"/>
                    <a:gd name="connsiteX1" fmla="*/ 28476 w 86715"/>
                    <a:gd name="connsiteY1" fmla="*/ 51257 h 546528"/>
                    <a:gd name="connsiteX2" fmla="*/ 52896 w 86715"/>
                    <a:gd name="connsiteY2" fmla="*/ 53228 h 546528"/>
                    <a:gd name="connsiteX3" fmla="*/ 73328 w 86715"/>
                    <a:gd name="connsiteY3" fmla="*/ 423362 h 546528"/>
                    <a:gd name="connsiteX4" fmla="*/ 86701 w 86715"/>
                    <a:gd name="connsiteY4" fmla="*/ 546528 h 546528"/>
                    <a:gd name="connsiteX0" fmla="*/ 0 w 86715"/>
                    <a:gd name="connsiteY0" fmla="*/ 548748 h 548748"/>
                    <a:gd name="connsiteX1" fmla="*/ 28476 w 86715"/>
                    <a:gd name="connsiteY1" fmla="*/ 53477 h 548748"/>
                    <a:gd name="connsiteX2" fmla="*/ 52896 w 86715"/>
                    <a:gd name="connsiteY2" fmla="*/ 55448 h 548748"/>
                    <a:gd name="connsiteX3" fmla="*/ 73328 w 86715"/>
                    <a:gd name="connsiteY3" fmla="*/ 425582 h 548748"/>
                    <a:gd name="connsiteX4" fmla="*/ 86701 w 86715"/>
                    <a:gd name="connsiteY4" fmla="*/ 548748 h 54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715" h="548748">
                      <a:moveTo>
                        <a:pt x="0" y="548748"/>
                      </a:moveTo>
                      <a:cubicBezTo>
                        <a:pt x="11171" y="413286"/>
                        <a:pt x="19660" y="135694"/>
                        <a:pt x="28476" y="53477"/>
                      </a:cubicBezTo>
                      <a:cubicBezTo>
                        <a:pt x="37292" y="-28740"/>
                        <a:pt x="45421" y="-6569"/>
                        <a:pt x="52896" y="55448"/>
                      </a:cubicBezTo>
                      <a:cubicBezTo>
                        <a:pt x="60371" y="117465"/>
                        <a:pt x="67694" y="343365"/>
                        <a:pt x="73328" y="425582"/>
                      </a:cubicBezTo>
                      <a:cubicBezTo>
                        <a:pt x="78962" y="507799"/>
                        <a:pt x="87106" y="545828"/>
                        <a:pt x="86701" y="548748"/>
                      </a:cubicBezTo>
                    </a:path>
                  </a:pathLst>
                </a:custGeom>
                <a:solidFill>
                  <a:srgbClr val="FFFF00">
                    <a:alpha val="21000"/>
                  </a:srgbClr>
                </a:solidFill>
                <a:ln w="6350">
                  <a:solidFill>
                    <a:srgbClr val="2A02B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3" name="Группа 162"/>
                <p:cNvGrpSpPr/>
                <p:nvPr/>
              </p:nvGrpSpPr>
              <p:grpSpPr>
                <a:xfrm>
                  <a:off x="0" y="0"/>
                  <a:ext cx="2159000" cy="1191351"/>
                  <a:chOff x="0" y="-413690"/>
                  <a:chExt cx="2159000" cy="1191476"/>
                </a:xfrm>
              </p:grpSpPr>
              <p:sp>
                <p:nvSpPr>
                  <p:cNvPr id="168" name="Полилиния 167"/>
                  <p:cNvSpPr/>
                  <p:nvPr/>
                </p:nvSpPr>
                <p:spPr>
                  <a:xfrm>
                    <a:off x="792480" y="15240"/>
                    <a:ext cx="179816" cy="761564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2FBD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9" name="Полилиния 168"/>
                  <p:cNvSpPr/>
                  <p:nvPr/>
                </p:nvSpPr>
                <p:spPr>
                  <a:xfrm>
                    <a:off x="358140" y="15240"/>
                    <a:ext cx="154767" cy="762152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1BA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 169"/>
                  <p:cNvSpPr/>
                  <p:nvPr/>
                </p:nvSpPr>
                <p:spPr>
                  <a:xfrm>
                    <a:off x="1211580" y="7620"/>
                    <a:ext cx="170989" cy="762152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33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1" name="Полилиния 170"/>
                  <p:cNvSpPr/>
                  <p:nvPr/>
                </p:nvSpPr>
                <p:spPr>
                  <a:xfrm>
                    <a:off x="1638300" y="15240"/>
                    <a:ext cx="158894" cy="762152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00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2" name="Полилиния 171"/>
                  <p:cNvSpPr/>
                  <p:nvPr/>
                </p:nvSpPr>
                <p:spPr>
                  <a:xfrm>
                    <a:off x="434340" y="7620"/>
                    <a:ext cx="871345" cy="761564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5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0" y="-402803"/>
                    <a:ext cx="871220" cy="117215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F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4" name="Полилиния 173"/>
                  <p:cNvSpPr/>
                  <p:nvPr/>
                </p:nvSpPr>
                <p:spPr>
                  <a:xfrm>
                    <a:off x="853440" y="7620"/>
                    <a:ext cx="871855" cy="762000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33CC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5" name="Полилиния 174"/>
                  <p:cNvSpPr/>
                  <p:nvPr/>
                </p:nvSpPr>
                <p:spPr>
                  <a:xfrm>
                    <a:off x="1287780" y="-413690"/>
                    <a:ext cx="871220" cy="1191476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0066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4" name="Надпись 70"/>
                <p:cNvSpPr txBox="1"/>
                <p:nvPr/>
              </p:nvSpPr>
              <p:spPr>
                <a:xfrm>
                  <a:off x="903514" y="1251857"/>
                  <a:ext cx="347980" cy="3473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14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Надпись 72"/>
                <p:cNvSpPr txBox="1"/>
                <p:nvPr/>
              </p:nvSpPr>
              <p:spPr>
                <a:xfrm>
                  <a:off x="1872343" y="718457"/>
                  <a:ext cx="678180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|f</a:t>
                  </a:r>
                  <a:r>
                    <a:rPr lang="en-US" sz="1000" b="1" baseline="-25000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</a:t>
                  </a: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)|</a:t>
                  </a:r>
                  <a:r>
                    <a:rPr lang="en-US" sz="1000" b="1" baseline="30000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6" name="Прямая со стрелкой 165"/>
                <p:cNvCxnSpPr/>
                <p:nvPr/>
              </p:nvCxnSpPr>
              <p:spPr>
                <a:xfrm flipH="1">
                  <a:off x="1817914" y="968828"/>
                  <a:ext cx="124732" cy="10885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Надпись 88"/>
                <p:cNvSpPr txBox="1"/>
                <p:nvPr/>
              </p:nvSpPr>
              <p:spPr>
                <a:xfrm>
                  <a:off x="239485" y="1142999"/>
                  <a:ext cx="1761128" cy="50101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200" b="1" baseline="-250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200" b="1" baseline="-25000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100" b="1" baseline="-250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1623935" y="43278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MR10"/>
              </a:rPr>
              <a:t>Periodic final spectral comb structure:</a:t>
            </a:r>
            <a:endParaRPr lang="en-US" b="1" dirty="0">
              <a:solidFill>
                <a:srgbClr val="7030A0"/>
              </a:solidFill>
              <a:latin typeface="CMBX12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1566475" y="22617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MR10"/>
              </a:rPr>
              <a:t>Initial spectral comb structure:</a:t>
            </a:r>
            <a:endParaRPr lang="en-US" b="1" dirty="0">
              <a:solidFill>
                <a:srgbClr val="7030A0"/>
              </a:solidFill>
              <a:latin typeface="CMBX12"/>
            </a:endParaRPr>
          </a:p>
        </p:txBody>
      </p:sp>
      <p:sp>
        <p:nvSpPr>
          <p:cNvPr id="199" name="Rectangle 30"/>
          <p:cNvSpPr/>
          <p:nvPr/>
        </p:nvSpPr>
        <p:spPr>
          <a:xfrm>
            <a:off x="1770695" y="183863"/>
            <a:ext cx="8539172" cy="39120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00" name="Text Box 44"/>
          <p:cNvSpPr txBox="1">
            <a:spLocks noChangeArrowheads="1"/>
          </p:cNvSpPr>
          <p:nvPr/>
        </p:nvSpPr>
        <p:spPr bwMode="auto">
          <a:xfrm>
            <a:off x="2777153" y="164634"/>
            <a:ext cx="663797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superefficient quantum memory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2260222" y="1698308"/>
            <a:ext cx="8636378" cy="1685728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2244982" y="3450908"/>
            <a:ext cx="8636378" cy="1685728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93988" y="6108079"/>
            <a:ext cx="11281734" cy="613149"/>
            <a:chOff x="148268" y="6123319"/>
            <a:chExt cx="11281734" cy="613149"/>
          </a:xfrm>
        </p:grpSpPr>
        <p:sp>
          <p:nvSpPr>
            <p:cNvPr id="31" name="TextBox 30"/>
            <p:cNvSpPr txBox="1"/>
            <p:nvPr/>
          </p:nvSpPr>
          <p:spPr>
            <a:xfrm>
              <a:off x="10079431" y="6397914"/>
              <a:ext cx="1350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S.A.Moiseev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48268" y="6123319"/>
              <a:ext cx="11226314" cy="587862"/>
              <a:chOff x="217536" y="6123326"/>
              <a:chExt cx="11226314" cy="587862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217536" y="6372711"/>
                <a:ext cx="1152128" cy="338477"/>
                <a:chOff x="7458699" y="4520158"/>
                <a:chExt cx="1152128" cy="338477"/>
              </a:xfrm>
            </p:grpSpPr>
            <p:grpSp>
              <p:nvGrpSpPr>
                <p:cNvPr id="37" name="Group 4"/>
                <p:cNvGrpSpPr>
                  <a:grpSpLocks/>
                </p:cNvGrpSpPr>
                <p:nvPr/>
              </p:nvGrpSpPr>
              <p:grpSpPr bwMode="auto">
                <a:xfrm>
                  <a:off x="8254293" y="4523737"/>
                  <a:ext cx="356534" cy="280636"/>
                  <a:chOff x="5359" y="2335"/>
                  <a:chExt cx="985" cy="756"/>
                </a:xfrm>
              </p:grpSpPr>
              <p:sp>
                <p:nvSpPr>
                  <p:cNvPr id="80" name="AutoShape 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AutoShape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AutoShape 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AutoShape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109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AutoShape 1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88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106" name="AutoShape 1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AutoShape 2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103" name="AutoShape 2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AutoShape 2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101" name="AutoShap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AutoShape 2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99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AutoShape 31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4" name="Group 32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97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AutoShape 3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9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 flipH="1">
                  <a:off x="7458699" y="4525964"/>
                  <a:ext cx="355085" cy="280636"/>
                  <a:chOff x="5359" y="2335"/>
                  <a:chExt cx="985" cy="756"/>
                </a:xfrm>
              </p:grpSpPr>
              <p:sp>
                <p:nvSpPr>
                  <p:cNvPr id="48" name="AutoShape 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58" y="2470"/>
                    <a:ext cx="306" cy="144"/>
                  </a:xfrm>
                  <a:prstGeom prst="homePlate">
                    <a:avLst>
                      <a:gd name="adj" fmla="val 531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734" y="2470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AutoShape 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18" y="2527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AutoShape 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83" y="2594"/>
                    <a:ext cx="260" cy="143"/>
                  </a:xfrm>
                  <a:prstGeom prst="homePlate">
                    <a:avLst>
                      <a:gd name="adj" fmla="val 4545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1" y="2391"/>
                    <a:ext cx="271" cy="143"/>
                  </a:xfrm>
                  <a:prstGeom prst="homePlate">
                    <a:avLst>
                      <a:gd name="adj" fmla="val 47378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645" y="2361"/>
                    <a:ext cx="663" cy="143"/>
                    <a:chOff x="5473" y="2393"/>
                    <a:chExt cx="663" cy="143"/>
                  </a:xfrm>
                </p:grpSpPr>
                <p:sp>
                  <p:nvSpPr>
                    <p:cNvPr id="7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1" y="2393"/>
                      <a:ext cx="205" cy="143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AutoShape 4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73" y="2393"/>
                      <a:ext cx="260" cy="143"/>
                    </a:xfrm>
                    <a:prstGeom prst="homePlate">
                      <a:avLst>
                        <a:gd name="adj" fmla="val 45455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6" y="2393"/>
                      <a:ext cx="220" cy="142"/>
                    </a:xfrm>
                    <a:prstGeom prst="homePlate">
                      <a:avLst>
                        <a:gd name="adj" fmla="val 38732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417" y="2335"/>
                    <a:ext cx="923" cy="11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885" y="2478"/>
                    <a:ext cx="205" cy="143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56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21" y="2820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754" y="2844"/>
                    <a:ext cx="345" cy="1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940" y="2461"/>
                    <a:ext cx="355" cy="146"/>
                    <a:chOff x="5551" y="2844"/>
                    <a:chExt cx="287" cy="81"/>
                  </a:xfrm>
                </p:grpSpPr>
                <p:sp>
                  <p:nvSpPr>
                    <p:cNvPr id="74" name="AutoShape 5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AutoShape 5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676" y="2628"/>
                    <a:ext cx="482" cy="193"/>
                    <a:chOff x="5551" y="2844"/>
                    <a:chExt cx="287" cy="81"/>
                  </a:xfrm>
                </p:grpSpPr>
                <p:sp>
                  <p:nvSpPr>
                    <p:cNvPr id="71" name="AutoShape 5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737" y="2844"/>
                      <a:ext cx="101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AutoShape 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551" y="2844"/>
                      <a:ext cx="89" cy="81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2844"/>
                      <a:ext cx="94" cy="8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5488" y="2857"/>
                    <a:ext cx="307" cy="146"/>
                    <a:chOff x="5484" y="2837"/>
                    <a:chExt cx="327" cy="146"/>
                  </a:xfrm>
                </p:grpSpPr>
                <p:sp>
                  <p:nvSpPr>
                    <p:cNvPr id="69" name="AutoShape 6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654" y="2837"/>
                      <a:ext cx="157" cy="146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AutoShape 6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5484" y="2840"/>
                      <a:ext cx="159" cy="143"/>
                    </a:xfrm>
                    <a:prstGeom prst="rtTriangle">
                      <a:avLst/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359" y="2384"/>
                    <a:ext cx="184" cy="427"/>
                    <a:chOff x="5359" y="2384"/>
                    <a:chExt cx="184" cy="427"/>
                  </a:xfrm>
                </p:grpSpPr>
                <p:sp>
                  <p:nvSpPr>
                    <p:cNvPr id="67" name="AutoShape 63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" name="AutoShape 64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65"/>
                  <p:cNvGrpSpPr>
                    <a:grpSpLocks/>
                  </p:cNvGrpSpPr>
                  <p:nvPr/>
                </p:nvGrpSpPr>
                <p:grpSpPr bwMode="auto">
                  <a:xfrm flipH="1">
                    <a:off x="5359" y="2664"/>
                    <a:ext cx="180" cy="427"/>
                    <a:chOff x="5359" y="2384"/>
                    <a:chExt cx="184" cy="427"/>
                  </a:xfrm>
                </p:grpSpPr>
                <p:sp>
                  <p:nvSpPr>
                    <p:cNvPr id="65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237" y="2506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AutoShape 67"/>
                    <p:cNvSpPr>
                      <a:spLocks noChangeArrowheads="1"/>
                    </p:cNvSpPr>
                    <p:nvPr/>
                  </p:nvSpPr>
                  <p:spPr bwMode="auto">
                    <a:xfrm rot="13525621">
                      <a:off x="5341" y="2610"/>
                      <a:ext cx="323" cy="80"/>
                    </a:xfrm>
                    <a:prstGeom prst="parallelogram">
                      <a:avLst>
                        <a:gd name="adj" fmla="val 100937"/>
                      </a:avLst>
                    </a:prstGeom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63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0" y="2628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4" name="AutoShape 6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06" y="2844"/>
                    <a:ext cx="723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9" name="Rectangle 70"/>
                <p:cNvSpPr>
                  <a:spLocks noChangeArrowheads="1"/>
                </p:cNvSpPr>
                <p:nvPr/>
              </p:nvSpPr>
              <p:spPr bwMode="auto">
                <a:xfrm>
                  <a:off x="7844914" y="4797691"/>
                  <a:ext cx="387300" cy="5382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0" name="Group 71"/>
                <p:cNvGrpSpPr>
                  <a:grpSpLocks/>
                </p:cNvGrpSpPr>
                <p:nvPr/>
              </p:nvGrpSpPr>
              <p:grpSpPr bwMode="auto">
                <a:xfrm flipH="1">
                  <a:off x="7787000" y="4797319"/>
                  <a:ext cx="110761" cy="54197"/>
                  <a:chOff x="5484" y="2837"/>
                  <a:chExt cx="327" cy="146"/>
                </a:xfrm>
              </p:grpSpPr>
              <p:sp>
                <p:nvSpPr>
                  <p:cNvPr id="46" name="AutoShape 7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AutoShape 7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8180815" y="4796206"/>
                  <a:ext cx="98816" cy="53083"/>
                  <a:chOff x="5484" y="2837"/>
                  <a:chExt cx="327" cy="146"/>
                </a:xfrm>
              </p:grpSpPr>
              <p:sp>
                <p:nvSpPr>
                  <p:cNvPr id="44" name="AutoShape 7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54" y="2837"/>
                    <a:ext cx="157" cy="146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AutoShap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84" y="2840"/>
                    <a:ext cx="159" cy="143"/>
                  </a:xfrm>
                  <a:prstGeom prst="rtTriangle">
                    <a:avLst/>
                  </a:prstGeom>
                  <a:solidFill>
                    <a:srgbClr val="0070C0"/>
                  </a:solidFill>
                  <a:ln w="9525">
                    <a:solidFill>
                      <a:srgbClr val="0070C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7740352" y="4738340"/>
                  <a:ext cx="748403" cy="120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2 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0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 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1</a:t>
                  </a:r>
                  <a:r>
                    <a:rPr lang="ru-RU" altLang="ru-RU" sz="500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ru-RU" sz="500" b="1" dirty="0">
                      <a:solidFill>
                        <a:srgbClr val="FFFFFF"/>
                      </a:solidFill>
                      <a:latin typeface="Adobe Caslon Pro" charset="0"/>
                    </a:rPr>
                    <a:t>    4</a:t>
                  </a:r>
                  <a:endParaRPr lang="ru-RU" altLang="ru-RU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7724959" y="4520158"/>
                  <a:ext cx="632665" cy="295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ts val="800"/>
                    </a:spcAft>
                  </a:pPr>
                  <a:r>
                    <a:rPr lang="en-US" altLang="ru-RU" sz="1400" b="1" dirty="0">
                      <a:solidFill>
                        <a:srgbClr val="0070C0"/>
                      </a:solidFill>
                      <a:latin typeface="Adobe Garamond Pro Bold" pitchFamily="18" charset="0"/>
                    </a:rPr>
                    <a:t>KQC</a:t>
                  </a:r>
                  <a:endParaRPr lang="ru-RU" altLang="ru-RU" sz="14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433762" y="6123326"/>
                <a:ext cx="10010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_____________________________________________________________________________________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Kazan Quantum Center, KNRTU-KAI, Russia</a:t>
                </a:r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97549" y="728841"/>
            <a:ext cx="11726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MR10"/>
              </a:rPr>
              <a:t>N.S. </a:t>
            </a:r>
            <a:r>
              <a:rPr lang="en-US" sz="1600" b="1" dirty="0" err="1" smtClean="0">
                <a:latin typeface="CMR10"/>
              </a:rPr>
              <a:t>Perminov</a:t>
            </a:r>
            <a:r>
              <a:rPr lang="ru-RU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R10"/>
              </a:rPr>
              <a:t>and </a:t>
            </a:r>
            <a:r>
              <a:rPr lang="en-US" sz="1600" b="1" dirty="0">
                <a:latin typeface="CMR10"/>
              </a:rPr>
              <a:t>S.A. </a:t>
            </a:r>
            <a:r>
              <a:rPr lang="en-US" sz="1600" b="1" dirty="0" err="1" smtClean="0">
                <a:latin typeface="CMR10"/>
              </a:rPr>
              <a:t>Moiseev</a:t>
            </a:r>
            <a:r>
              <a:rPr lang="en-US" sz="1600" b="1" dirty="0" smtClean="0">
                <a:latin typeface="CMR10"/>
              </a:rPr>
              <a:t> </a:t>
            </a:r>
            <a:r>
              <a:rPr lang="en-US" sz="1600" b="1" dirty="0" smtClean="0">
                <a:latin typeface="CMBX12"/>
              </a:rPr>
              <a:t>Spectral-Topological </a:t>
            </a:r>
            <a:r>
              <a:rPr lang="en-US" sz="1600" b="1" dirty="0">
                <a:latin typeface="CMBX12"/>
              </a:rPr>
              <a:t>Superefficient Quantum </a:t>
            </a:r>
            <a:r>
              <a:rPr lang="en-US" sz="1600" b="1" dirty="0" smtClean="0">
                <a:latin typeface="CMBX12"/>
              </a:rPr>
              <a:t>Memory</a:t>
            </a:r>
            <a:r>
              <a:rPr lang="ru-RU" sz="1600" b="1" dirty="0" smtClean="0">
                <a:latin typeface="CMBX12"/>
              </a:rPr>
              <a:t>. </a:t>
            </a:r>
            <a:r>
              <a:rPr lang="en-US" sz="1600" b="1" dirty="0" err="1" smtClean="0"/>
              <a:t>arXiv</a:t>
            </a:r>
            <a:r>
              <a:rPr lang="en-US" sz="1600" b="1" dirty="0" smtClean="0"/>
              <a:t>: 1706.00592</a:t>
            </a:r>
            <a:r>
              <a:rPr lang="en-US" sz="1600" dirty="0"/>
              <a:t>,</a:t>
            </a:r>
            <a:endParaRPr lang="en-US" sz="1600" b="1" dirty="0">
              <a:latin typeface="CMBX12"/>
            </a:endParaRPr>
          </a:p>
        </p:txBody>
      </p:sp>
      <p:grpSp>
        <p:nvGrpSpPr>
          <p:cNvPr id="156" name="Группа 155"/>
          <p:cNvGrpSpPr/>
          <p:nvPr/>
        </p:nvGrpSpPr>
        <p:grpSpPr>
          <a:xfrm>
            <a:off x="7953860" y="1698308"/>
            <a:ext cx="2550160" cy="3461385"/>
            <a:chOff x="0" y="0"/>
            <a:chExt cx="2550160" cy="3461928"/>
          </a:xfrm>
        </p:grpSpPr>
        <p:grpSp>
          <p:nvGrpSpPr>
            <p:cNvPr id="157" name="Группа 156"/>
            <p:cNvGrpSpPr/>
            <p:nvPr/>
          </p:nvGrpSpPr>
          <p:grpSpPr>
            <a:xfrm>
              <a:off x="0" y="0"/>
              <a:ext cx="2252980" cy="1576705"/>
              <a:chOff x="0" y="0"/>
              <a:chExt cx="2253253" cy="1576705"/>
            </a:xfrm>
          </p:grpSpPr>
          <p:sp>
            <p:nvSpPr>
              <p:cNvPr id="184" name="Надпись 26"/>
              <p:cNvSpPr txBox="1"/>
              <p:nvPr/>
            </p:nvSpPr>
            <p:spPr>
              <a:xfrm>
                <a:off x="108858" y="859971"/>
                <a:ext cx="1981835" cy="5010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200" b="1" baseline="-25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b="1" baseline="-25000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</a:t>
                </a:r>
                <a:r>
                  <a:rPr lang="ru-RU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100" b="1" baseline="-25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Надпись 28"/>
              <p:cNvSpPr txBox="1"/>
              <p:nvPr/>
            </p:nvSpPr>
            <p:spPr>
              <a:xfrm>
                <a:off x="947058" y="0"/>
                <a:ext cx="348343" cy="34788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Надпись 29"/>
              <p:cNvSpPr txBox="1"/>
              <p:nvPr/>
            </p:nvSpPr>
            <p:spPr>
              <a:xfrm>
                <a:off x="0" y="185057"/>
                <a:ext cx="538480" cy="29654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7" name="Прямая со стрелкой 186"/>
              <p:cNvCxnSpPr/>
              <p:nvPr/>
            </p:nvCxnSpPr>
            <p:spPr>
              <a:xfrm>
                <a:off x="21772" y="468086"/>
                <a:ext cx="254000" cy="508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Полилиния 187"/>
              <p:cNvSpPr/>
              <p:nvPr/>
            </p:nvSpPr>
            <p:spPr>
              <a:xfrm>
                <a:off x="794658" y="217714"/>
                <a:ext cx="179800" cy="761436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2FB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261258" y="217714"/>
                <a:ext cx="108857" cy="739866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01BA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1219200" y="217714"/>
                <a:ext cx="170974" cy="762024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1785258" y="228600"/>
                <a:ext cx="108585" cy="739775"/>
              </a:xfrm>
              <a:custGeom>
                <a:avLst/>
                <a:gdLst>
                  <a:gd name="connsiteX0" fmla="*/ 0 w 127196"/>
                  <a:gd name="connsiteY0" fmla="*/ 491836 h 512618"/>
                  <a:gd name="connsiteX1" fmla="*/ 0 w 127196"/>
                  <a:gd name="connsiteY1" fmla="*/ 491836 h 512618"/>
                  <a:gd name="connsiteX2" fmla="*/ 20782 w 127196"/>
                  <a:gd name="connsiteY2" fmla="*/ 346363 h 512618"/>
                  <a:gd name="connsiteX3" fmla="*/ 27709 w 127196"/>
                  <a:gd name="connsiteY3" fmla="*/ 62345 h 512618"/>
                  <a:gd name="connsiteX4" fmla="*/ 48491 w 127196"/>
                  <a:gd name="connsiteY4" fmla="*/ 0 h 512618"/>
                  <a:gd name="connsiteX5" fmla="*/ 69273 w 127196"/>
                  <a:gd name="connsiteY5" fmla="*/ 6927 h 512618"/>
                  <a:gd name="connsiteX6" fmla="*/ 83127 w 127196"/>
                  <a:gd name="connsiteY6" fmla="*/ 270163 h 512618"/>
                  <a:gd name="connsiteX7" fmla="*/ 96982 w 127196"/>
                  <a:gd name="connsiteY7" fmla="*/ 367145 h 512618"/>
                  <a:gd name="connsiteX8" fmla="*/ 103909 w 127196"/>
                  <a:gd name="connsiteY8" fmla="*/ 512618 h 512618"/>
                  <a:gd name="connsiteX9" fmla="*/ 124691 w 127196"/>
                  <a:gd name="connsiteY9" fmla="*/ 464127 h 512618"/>
                  <a:gd name="connsiteX10" fmla="*/ 117763 w 127196"/>
                  <a:gd name="connsiteY10" fmla="*/ 491836 h 512618"/>
                  <a:gd name="connsiteX0" fmla="*/ 62441 w 189637"/>
                  <a:gd name="connsiteY0" fmla="*/ 491836 h 512618"/>
                  <a:gd name="connsiteX1" fmla="*/ 0 w 189637"/>
                  <a:gd name="connsiteY1" fmla="*/ 498766 h 512618"/>
                  <a:gd name="connsiteX2" fmla="*/ 83223 w 189637"/>
                  <a:gd name="connsiteY2" fmla="*/ 346363 h 512618"/>
                  <a:gd name="connsiteX3" fmla="*/ 90150 w 189637"/>
                  <a:gd name="connsiteY3" fmla="*/ 62345 h 512618"/>
                  <a:gd name="connsiteX4" fmla="*/ 110932 w 189637"/>
                  <a:gd name="connsiteY4" fmla="*/ 0 h 512618"/>
                  <a:gd name="connsiteX5" fmla="*/ 131714 w 189637"/>
                  <a:gd name="connsiteY5" fmla="*/ 6927 h 512618"/>
                  <a:gd name="connsiteX6" fmla="*/ 145568 w 189637"/>
                  <a:gd name="connsiteY6" fmla="*/ 270163 h 512618"/>
                  <a:gd name="connsiteX7" fmla="*/ 159423 w 189637"/>
                  <a:gd name="connsiteY7" fmla="*/ 367145 h 512618"/>
                  <a:gd name="connsiteX8" fmla="*/ 166350 w 189637"/>
                  <a:gd name="connsiteY8" fmla="*/ 512618 h 512618"/>
                  <a:gd name="connsiteX9" fmla="*/ 187132 w 189637"/>
                  <a:gd name="connsiteY9" fmla="*/ 464127 h 512618"/>
                  <a:gd name="connsiteX10" fmla="*/ 180204 w 189637"/>
                  <a:gd name="connsiteY10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9" fmla="*/ 180204 w 189637"/>
                  <a:gd name="connsiteY9" fmla="*/ 491836 h 512618"/>
                  <a:gd name="connsiteX0" fmla="*/ 0 w 189637"/>
                  <a:gd name="connsiteY0" fmla="*/ 498766 h 512618"/>
                  <a:gd name="connsiteX1" fmla="*/ 83223 w 189637"/>
                  <a:gd name="connsiteY1" fmla="*/ 346363 h 512618"/>
                  <a:gd name="connsiteX2" fmla="*/ 90150 w 189637"/>
                  <a:gd name="connsiteY2" fmla="*/ 62345 h 512618"/>
                  <a:gd name="connsiteX3" fmla="*/ 110932 w 189637"/>
                  <a:gd name="connsiteY3" fmla="*/ 0 h 512618"/>
                  <a:gd name="connsiteX4" fmla="*/ 131714 w 189637"/>
                  <a:gd name="connsiteY4" fmla="*/ 6927 h 512618"/>
                  <a:gd name="connsiteX5" fmla="*/ 145568 w 189637"/>
                  <a:gd name="connsiteY5" fmla="*/ 270163 h 512618"/>
                  <a:gd name="connsiteX6" fmla="*/ 159423 w 189637"/>
                  <a:gd name="connsiteY6" fmla="*/ 367145 h 512618"/>
                  <a:gd name="connsiteX7" fmla="*/ 166350 w 189637"/>
                  <a:gd name="connsiteY7" fmla="*/ 512618 h 512618"/>
                  <a:gd name="connsiteX8" fmla="*/ 187132 w 189637"/>
                  <a:gd name="connsiteY8" fmla="*/ 464127 h 512618"/>
                  <a:gd name="connsiteX0" fmla="*/ 0 w 166350"/>
                  <a:gd name="connsiteY0" fmla="*/ 498766 h 512618"/>
                  <a:gd name="connsiteX1" fmla="*/ 83223 w 166350"/>
                  <a:gd name="connsiteY1" fmla="*/ 346363 h 512618"/>
                  <a:gd name="connsiteX2" fmla="*/ 90150 w 166350"/>
                  <a:gd name="connsiteY2" fmla="*/ 62345 h 512618"/>
                  <a:gd name="connsiteX3" fmla="*/ 110932 w 166350"/>
                  <a:gd name="connsiteY3" fmla="*/ 0 h 512618"/>
                  <a:gd name="connsiteX4" fmla="*/ 131714 w 166350"/>
                  <a:gd name="connsiteY4" fmla="*/ 6927 h 512618"/>
                  <a:gd name="connsiteX5" fmla="*/ 145568 w 166350"/>
                  <a:gd name="connsiteY5" fmla="*/ 270163 h 512618"/>
                  <a:gd name="connsiteX6" fmla="*/ 159423 w 166350"/>
                  <a:gd name="connsiteY6" fmla="*/ 367145 h 512618"/>
                  <a:gd name="connsiteX7" fmla="*/ 166350 w 166350"/>
                  <a:gd name="connsiteY7" fmla="*/ 512618 h 512618"/>
                  <a:gd name="connsiteX0" fmla="*/ 0 w 219888"/>
                  <a:gd name="connsiteY0" fmla="*/ 498766 h 512618"/>
                  <a:gd name="connsiteX1" fmla="*/ 83223 w 219888"/>
                  <a:gd name="connsiteY1" fmla="*/ 346363 h 512618"/>
                  <a:gd name="connsiteX2" fmla="*/ 90150 w 219888"/>
                  <a:gd name="connsiteY2" fmla="*/ 62345 h 512618"/>
                  <a:gd name="connsiteX3" fmla="*/ 110932 w 219888"/>
                  <a:gd name="connsiteY3" fmla="*/ 0 h 512618"/>
                  <a:gd name="connsiteX4" fmla="*/ 131714 w 219888"/>
                  <a:gd name="connsiteY4" fmla="*/ 6927 h 512618"/>
                  <a:gd name="connsiteX5" fmla="*/ 145568 w 219888"/>
                  <a:gd name="connsiteY5" fmla="*/ 270163 h 512618"/>
                  <a:gd name="connsiteX6" fmla="*/ 159423 w 219888"/>
                  <a:gd name="connsiteY6" fmla="*/ 367145 h 512618"/>
                  <a:gd name="connsiteX7" fmla="*/ 219888 w 219888"/>
                  <a:gd name="connsiteY7" fmla="*/ 512618 h 512618"/>
                  <a:gd name="connsiteX0" fmla="*/ 0 w 197009"/>
                  <a:gd name="connsiteY0" fmla="*/ 498766 h 512618"/>
                  <a:gd name="connsiteX1" fmla="*/ 60344 w 197009"/>
                  <a:gd name="connsiteY1" fmla="*/ 346363 h 512618"/>
                  <a:gd name="connsiteX2" fmla="*/ 67271 w 197009"/>
                  <a:gd name="connsiteY2" fmla="*/ 62345 h 512618"/>
                  <a:gd name="connsiteX3" fmla="*/ 88053 w 197009"/>
                  <a:gd name="connsiteY3" fmla="*/ 0 h 512618"/>
                  <a:gd name="connsiteX4" fmla="*/ 108835 w 197009"/>
                  <a:gd name="connsiteY4" fmla="*/ 6927 h 512618"/>
                  <a:gd name="connsiteX5" fmla="*/ 122689 w 197009"/>
                  <a:gd name="connsiteY5" fmla="*/ 270163 h 512618"/>
                  <a:gd name="connsiteX6" fmla="*/ 136544 w 197009"/>
                  <a:gd name="connsiteY6" fmla="*/ 367145 h 512618"/>
                  <a:gd name="connsiteX7" fmla="*/ 197009 w 197009"/>
                  <a:gd name="connsiteY7" fmla="*/ 512618 h 512618"/>
                  <a:gd name="connsiteX0" fmla="*/ 0 w 181757"/>
                  <a:gd name="connsiteY0" fmla="*/ 498766 h 501184"/>
                  <a:gd name="connsiteX1" fmla="*/ 60344 w 181757"/>
                  <a:gd name="connsiteY1" fmla="*/ 346363 h 501184"/>
                  <a:gd name="connsiteX2" fmla="*/ 67271 w 181757"/>
                  <a:gd name="connsiteY2" fmla="*/ 62345 h 501184"/>
                  <a:gd name="connsiteX3" fmla="*/ 88053 w 181757"/>
                  <a:gd name="connsiteY3" fmla="*/ 0 h 501184"/>
                  <a:gd name="connsiteX4" fmla="*/ 108835 w 181757"/>
                  <a:gd name="connsiteY4" fmla="*/ 6927 h 501184"/>
                  <a:gd name="connsiteX5" fmla="*/ 122689 w 181757"/>
                  <a:gd name="connsiteY5" fmla="*/ 270163 h 501184"/>
                  <a:gd name="connsiteX6" fmla="*/ 136544 w 181757"/>
                  <a:gd name="connsiteY6" fmla="*/ 367145 h 501184"/>
                  <a:gd name="connsiteX7" fmla="*/ 181757 w 181757"/>
                  <a:gd name="connsiteY7" fmla="*/ 501184 h 501184"/>
                  <a:gd name="connsiteX0" fmla="*/ 0 w 181757"/>
                  <a:gd name="connsiteY0" fmla="*/ 520387 h 522805"/>
                  <a:gd name="connsiteX1" fmla="*/ 60344 w 181757"/>
                  <a:gd name="connsiteY1" fmla="*/ 367984 h 522805"/>
                  <a:gd name="connsiteX2" fmla="*/ 67271 w 181757"/>
                  <a:gd name="connsiteY2" fmla="*/ 83966 h 522805"/>
                  <a:gd name="connsiteX3" fmla="*/ 88053 w 181757"/>
                  <a:gd name="connsiteY3" fmla="*/ 21621 h 522805"/>
                  <a:gd name="connsiteX4" fmla="*/ 108835 w 181757"/>
                  <a:gd name="connsiteY4" fmla="*/ 28548 h 522805"/>
                  <a:gd name="connsiteX5" fmla="*/ 136544 w 181757"/>
                  <a:gd name="connsiteY5" fmla="*/ 388766 h 522805"/>
                  <a:gd name="connsiteX6" fmla="*/ 181757 w 181757"/>
                  <a:gd name="connsiteY6" fmla="*/ 522805 h 522805"/>
                  <a:gd name="connsiteX0" fmla="*/ 0 w 181757"/>
                  <a:gd name="connsiteY0" fmla="*/ 539531 h 541949"/>
                  <a:gd name="connsiteX1" fmla="*/ 60344 w 181757"/>
                  <a:gd name="connsiteY1" fmla="*/ 387128 h 541949"/>
                  <a:gd name="connsiteX2" fmla="*/ 88053 w 181757"/>
                  <a:gd name="connsiteY2" fmla="*/ 40765 h 541949"/>
                  <a:gd name="connsiteX3" fmla="*/ 108835 w 181757"/>
                  <a:gd name="connsiteY3" fmla="*/ 47692 h 541949"/>
                  <a:gd name="connsiteX4" fmla="*/ 136544 w 181757"/>
                  <a:gd name="connsiteY4" fmla="*/ 407910 h 541949"/>
                  <a:gd name="connsiteX5" fmla="*/ 181757 w 181757"/>
                  <a:gd name="connsiteY5" fmla="*/ 541949 h 541949"/>
                  <a:gd name="connsiteX0" fmla="*/ 0 w 181757"/>
                  <a:gd name="connsiteY0" fmla="*/ 547152 h 549570"/>
                  <a:gd name="connsiteX1" fmla="*/ 52718 w 181757"/>
                  <a:gd name="connsiteY1" fmla="*/ 509111 h 549570"/>
                  <a:gd name="connsiteX2" fmla="*/ 88053 w 181757"/>
                  <a:gd name="connsiteY2" fmla="*/ 48386 h 549570"/>
                  <a:gd name="connsiteX3" fmla="*/ 108835 w 181757"/>
                  <a:gd name="connsiteY3" fmla="*/ 55313 h 549570"/>
                  <a:gd name="connsiteX4" fmla="*/ 136544 w 181757"/>
                  <a:gd name="connsiteY4" fmla="*/ 415531 h 549570"/>
                  <a:gd name="connsiteX5" fmla="*/ 181757 w 181757"/>
                  <a:gd name="connsiteY5" fmla="*/ 549570 h 549570"/>
                  <a:gd name="connsiteX0" fmla="*/ 0 w 258019"/>
                  <a:gd name="connsiteY0" fmla="*/ 549570 h 549570"/>
                  <a:gd name="connsiteX1" fmla="*/ 128980 w 258019"/>
                  <a:gd name="connsiteY1" fmla="*/ 509111 h 549570"/>
                  <a:gd name="connsiteX2" fmla="*/ 164315 w 258019"/>
                  <a:gd name="connsiteY2" fmla="*/ 48386 h 549570"/>
                  <a:gd name="connsiteX3" fmla="*/ 185097 w 258019"/>
                  <a:gd name="connsiteY3" fmla="*/ 55313 h 549570"/>
                  <a:gd name="connsiteX4" fmla="*/ 212806 w 258019"/>
                  <a:gd name="connsiteY4" fmla="*/ 415531 h 549570"/>
                  <a:gd name="connsiteX5" fmla="*/ 258019 w 258019"/>
                  <a:gd name="connsiteY5" fmla="*/ 549570 h 549570"/>
                  <a:gd name="connsiteX0" fmla="*/ 0 w 258019"/>
                  <a:gd name="connsiteY0" fmla="*/ 549570 h 554152"/>
                  <a:gd name="connsiteX1" fmla="*/ 64823 w 258019"/>
                  <a:gd name="connsiteY1" fmla="*/ 541311 h 554152"/>
                  <a:gd name="connsiteX2" fmla="*/ 128980 w 258019"/>
                  <a:gd name="connsiteY2" fmla="*/ 509111 h 554152"/>
                  <a:gd name="connsiteX3" fmla="*/ 164315 w 258019"/>
                  <a:gd name="connsiteY3" fmla="*/ 48386 h 554152"/>
                  <a:gd name="connsiteX4" fmla="*/ 185097 w 258019"/>
                  <a:gd name="connsiteY4" fmla="*/ 55313 h 554152"/>
                  <a:gd name="connsiteX5" fmla="*/ 212806 w 258019"/>
                  <a:gd name="connsiteY5" fmla="*/ 415531 h 554152"/>
                  <a:gd name="connsiteX6" fmla="*/ 258019 w 258019"/>
                  <a:gd name="connsiteY6" fmla="*/ 549570 h 554152"/>
                  <a:gd name="connsiteX0" fmla="*/ 0 w 193196"/>
                  <a:gd name="connsiteY0" fmla="*/ 541311 h 554152"/>
                  <a:gd name="connsiteX1" fmla="*/ 64157 w 193196"/>
                  <a:gd name="connsiteY1" fmla="*/ 509111 h 554152"/>
                  <a:gd name="connsiteX2" fmla="*/ 99492 w 193196"/>
                  <a:gd name="connsiteY2" fmla="*/ 48386 h 554152"/>
                  <a:gd name="connsiteX3" fmla="*/ 120274 w 193196"/>
                  <a:gd name="connsiteY3" fmla="*/ 55313 h 554152"/>
                  <a:gd name="connsiteX4" fmla="*/ 147983 w 193196"/>
                  <a:gd name="connsiteY4" fmla="*/ 415531 h 554152"/>
                  <a:gd name="connsiteX5" fmla="*/ 193196 w 193196"/>
                  <a:gd name="connsiteY5" fmla="*/ 549570 h 554152"/>
                  <a:gd name="connsiteX0" fmla="*/ 0 w 235140"/>
                  <a:gd name="connsiteY0" fmla="*/ 554152 h 560714"/>
                  <a:gd name="connsiteX1" fmla="*/ 106101 w 235140"/>
                  <a:gd name="connsiteY1" fmla="*/ 509111 h 560714"/>
                  <a:gd name="connsiteX2" fmla="*/ 141436 w 235140"/>
                  <a:gd name="connsiteY2" fmla="*/ 48386 h 560714"/>
                  <a:gd name="connsiteX3" fmla="*/ 162218 w 235140"/>
                  <a:gd name="connsiteY3" fmla="*/ 55313 h 560714"/>
                  <a:gd name="connsiteX4" fmla="*/ 189927 w 235140"/>
                  <a:gd name="connsiteY4" fmla="*/ 415531 h 560714"/>
                  <a:gd name="connsiteX5" fmla="*/ 235140 w 235140"/>
                  <a:gd name="connsiteY5" fmla="*/ 549570 h 560714"/>
                  <a:gd name="connsiteX0" fmla="*/ 0 w 235140"/>
                  <a:gd name="connsiteY0" fmla="*/ 554152 h 563866"/>
                  <a:gd name="connsiteX1" fmla="*/ 80075 w 235140"/>
                  <a:gd name="connsiteY1" fmla="*/ 560079 h 563866"/>
                  <a:gd name="connsiteX2" fmla="*/ 106101 w 235140"/>
                  <a:gd name="connsiteY2" fmla="*/ 509111 h 563866"/>
                  <a:gd name="connsiteX3" fmla="*/ 141436 w 235140"/>
                  <a:gd name="connsiteY3" fmla="*/ 48386 h 563866"/>
                  <a:gd name="connsiteX4" fmla="*/ 162218 w 235140"/>
                  <a:gd name="connsiteY4" fmla="*/ 55313 h 563866"/>
                  <a:gd name="connsiteX5" fmla="*/ 189927 w 235140"/>
                  <a:gd name="connsiteY5" fmla="*/ 415531 h 563866"/>
                  <a:gd name="connsiteX6" fmla="*/ 235140 w 235140"/>
                  <a:gd name="connsiteY6" fmla="*/ 549570 h 563866"/>
                  <a:gd name="connsiteX0" fmla="*/ 0 w 155065"/>
                  <a:gd name="connsiteY0" fmla="*/ 560079 h 563866"/>
                  <a:gd name="connsiteX1" fmla="*/ 26026 w 155065"/>
                  <a:gd name="connsiteY1" fmla="*/ 509111 h 563866"/>
                  <a:gd name="connsiteX2" fmla="*/ 61361 w 155065"/>
                  <a:gd name="connsiteY2" fmla="*/ 48386 h 563866"/>
                  <a:gd name="connsiteX3" fmla="*/ 82143 w 155065"/>
                  <a:gd name="connsiteY3" fmla="*/ 55313 h 563866"/>
                  <a:gd name="connsiteX4" fmla="*/ 109852 w 155065"/>
                  <a:gd name="connsiteY4" fmla="*/ 415531 h 563866"/>
                  <a:gd name="connsiteX5" fmla="*/ 155065 w 155065"/>
                  <a:gd name="connsiteY5" fmla="*/ 549570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60079 h 563866"/>
                  <a:gd name="connsiteX1" fmla="*/ 26026 w 158878"/>
                  <a:gd name="connsiteY1" fmla="*/ 509111 h 563866"/>
                  <a:gd name="connsiteX2" fmla="*/ 61361 w 158878"/>
                  <a:gd name="connsiteY2" fmla="*/ 48386 h 563866"/>
                  <a:gd name="connsiteX3" fmla="*/ 82143 w 158878"/>
                  <a:gd name="connsiteY3" fmla="*/ 55313 h 563866"/>
                  <a:gd name="connsiteX4" fmla="*/ 109852 w 158878"/>
                  <a:gd name="connsiteY4" fmla="*/ 415531 h 563866"/>
                  <a:gd name="connsiteX5" fmla="*/ 158878 w 158878"/>
                  <a:gd name="connsiteY5" fmla="*/ 563866 h 563866"/>
                  <a:gd name="connsiteX0" fmla="*/ 0 w 158878"/>
                  <a:gd name="connsiteY0" fmla="*/ 553455 h 557242"/>
                  <a:gd name="connsiteX1" fmla="*/ 43005 w 158878"/>
                  <a:gd name="connsiteY1" fmla="*/ 403418 h 557242"/>
                  <a:gd name="connsiteX2" fmla="*/ 61361 w 158878"/>
                  <a:gd name="connsiteY2" fmla="*/ 41762 h 557242"/>
                  <a:gd name="connsiteX3" fmla="*/ 82143 w 158878"/>
                  <a:gd name="connsiteY3" fmla="*/ 48689 h 557242"/>
                  <a:gd name="connsiteX4" fmla="*/ 109852 w 158878"/>
                  <a:gd name="connsiteY4" fmla="*/ 408907 h 557242"/>
                  <a:gd name="connsiteX5" fmla="*/ 158878 w 158878"/>
                  <a:gd name="connsiteY5" fmla="*/ 557242 h 557242"/>
                  <a:gd name="connsiteX0" fmla="*/ 0 w 158878"/>
                  <a:gd name="connsiteY0" fmla="*/ 553749 h 557536"/>
                  <a:gd name="connsiteX1" fmla="*/ 43005 w 158878"/>
                  <a:gd name="connsiteY1" fmla="*/ 403712 h 557536"/>
                  <a:gd name="connsiteX2" fmla="*/ 61361 w 158878"/>
                  <a:gd name="connsiteY2" fmla="*/ 42056 h 557536"/>
                  <a:gd name="connsiteX3" fmla="*/ 82143 w 158878"/>
                  <a:gd name="connsiteY3" fmla="*/ 48983 h 557536"/>
                  <a:gd name="connsiteX4" fmla="*/ 106213 w 158878"/>
                  <a:gd name="connsiteY4" fmla="*/ 414161 h 557536"/>
                  <a:gd name="connsiteX5" fmla="*/ 158878 w 158878"/>
                  <a:gd name="connsiteY5" fmla="*/ 557536 h 557536"/>
                  <a:gd name="connsiteX0" fmla="*/ 0 w 147963"/>
                  <a:gd name="connsiteY0" fmla="*/ 553749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67448 h 567448"/>
                  <a:gd name="connsiteX1" fmla="*/ 43005 w 147963"/>
                  <a:gd name="connsiteY1" fmla="*/ 403712 h 567448"/>
                  <a:gd name="connsiteX2" fmla="*/ 61361 w 147963"/>
                  <a:gd name="connsiteY2" fmla="*/ 42056 h 567448"/>
                  <a:gd name="connsiteX3" fmla="*/ 82143 w 147963"/>
                  <a:gd name="connsiteY3" fmla="*/ 48983 h 567448"/>
                  <a:gd name="connsiteX4" fmla="*/ 106213 w 147963"/>
                  <a:gd name="connsiteY4" fmla="*/ 414161 h 567448"/>
                  <a:gd name="connsiteX5" fmla="*/ 147963 w 147963"/>
                  <a:gd name="connsiteY5" fmla="*/ 567448 h 567448"/>
                  <a:gd name="connsiteX0" fmla="*/ 0 w 147963"/>
                  <a:gd name="connsiteY0" fmla="*/ 570144 h 570144"/>
                  <a:gd name="connsiteX1" fmla="*/ 43005 w 147963"/>
                  <a:gd name="connsiteY1" fmla="*/ 406408 h 570144"/>
                  <a:gd name="connsiteX2" fmla="*/ 61361 w 147963"/>
                  <a:gd name="connsiteY2" fmla="*/ 44752 h 570144"/>
                  <a:gd name="connsiteX3" fmla="*/ 85781 w 147963"/>
                  <a:gd name="connsiteY3" fmla="*/ 46723 h 570144"/>
                  <a:gd name="connsiteX4" fmla="*/ 106213 w 147963"/>
                  <a:gd name="connsiteY4" fmla="*/ 416857 h 570144"/>
                  <a:gd name="connsiteX5" fmla="*/ 147963 w 147963"/>
                  <a:gd name="connsiteY5" fmla="*/ 570144 h 5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63" h="570144">
                    <a:moveTo>
                      <a:pt x="0" y="570144"/>
                    </a:moveTo>
                    <a:cubicBezTo>
                      <a:pt x="17684" y="562637"/>
                      <a:pt x="32778" y="493973"/>
                      <a:pt x="43005" y="406408"/>
                    </a:cubicBezTo>
                    <a:cubicBezTo>
                      <a:pt x="53232" y="318843"/>
                      <a:pt x="54232" y="104699"/>
                      <a:pt x="61361" y="44752"/>
                    </a:cubicBezTo>
                    <a:cubicBezTo>
                      <a:pt x="68490" y="-15195"/>
                      <a:pt x="78306" y="-15294"/>
                      <a:pt x="85781" y="46723"/>
                    </a:cubicBezTo>
                    <a:cubicBezTo>
                      <a:pt x="93256" y="108740"/>
                      <a:pt x="95849" y="329620"/>
                      <a:pt x="106213" y="416857"/>
                    </a:cubicBezTo>
                    <a:cubicBezTo>
                      <a:pt x="116577" y="504094"/>
                      <a:pt x="118963" y="552166"/>
                      <a:pt x="147963" y="570144"/>
                    </a:cubicBezTo>
                  </a:path>
                </a:pathLst>
              </a:cu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92" name="Прямая со стрелкой 191"/>
              <p:cNvCxnSpPr/>
              <p:nvPr/>
            </p:nvCxnSpPr>
            <p:spPr>
              <a:xfrm>
                <a:off x="1034143" y="1393371"/>
                <a:ext cx="254000" cy="508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Надпись 39"/>
              <p:cNvSpPr txBox="1"/>
              <p:nvPr/>
            </p:nvSpPr>
            <p:spPr>
              <a:xfrm>
                <a:off x="1251858" y="1143000"/>
                <a:ext cx="1001395" cy="43370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1.42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4" name="Прямая со стрелкой 193"/>
              <p:cNvCxnSpPr/>
              <p:nvPr/>
            </p:nvCxnSpPr>
            <p:spPr>
              <a:xfrm>
                <a:off x="43543" y="1382486"/>
                <a:ext cx="254000" cy="508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Надпись 41"/>
              <p:cNvSpPr txBox="1"/>
              <p:nvPr/>
            </p:nvSpPr>
            <p:spPr>
              <a:xfrm>
                <a:off x="250372" y="1099457"/>
                <a:ext cx="1001395" cy="43370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1.42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400" b="1">
                    <a:solidFill>
                      <a:srgbClr val="660066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8" name="Группа 157"/>
            <p:cNvGrpSpPr/>
            <p:nvPr/>
          </p:nvGrpSpPr>
          <p:grpSpPr>
            <a:xfrm>
              <a:off x="283028" y="283029"/>
              <a:ext cx="1862273" cy="1348371"/>
              <a:chOff x="0" y="0"/>
              <a:chExt cx="1862273" cy="1348371"/>
            </a:xfrm>
          </p:grpSpPr>
          <p:cxnSp>
            <p:nvCxnSpPr>
              <p:cNvPr id="176" name="Прямая со стрелкой 175"/>
              <p:cNvCxnSpPr/>
              <p:nvPr/>
            </p:nvCxnSpPr>
            <p:spPr>
              <a:xfrm flipH="1">
                <a:off x="1578428" y="1121228"/>
                <a:ext cx="283845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 стрелкой 176"/>
              <p:cNvCxnSpPr/>
              <p:nvPr/>
            </p:nvCxnSpPr>
            <p:spPr>
              <a:xfrm flipH="1">
                <a:off x="54428" y="174171"/>
                <a:ext cx="213257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 стрелкой 177"/>
              <p:cNvCxnSpPr/>
              <p:nvPr/>
            </p:nvCxnSpPr>
            <p:spPr>
              <a:xfrm>
                <a:off x="609600" y="0"/>
                <a:ext cx="4102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 стрелкой 178"/>
              <p:cNvCxnSpPr/>
              <p:nvPr/>
            </p:nvCxnSpPr>
            <p:spPr>
              <a:xfrm flipH="1">
                <a:off x="598714" y="1110342"/>
                <a:ext cx="283845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flipV="1">
                <a:off x="0" y="827314"/>
                <a:ext cx="0" cy="504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 flipV="1">
                <a:off x="576943" y="707571"/>
                <a:ext cx="0" cy="640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 flipV="1">
                <a:off x="1001485" y="707571"/>
                <a:ext cx="0" cy="6407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 flipV="1">
                <a:off x="1567543" y="849085"/>
                <a:ext cx="0" cy="480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Группа 158"/>
            <p:cNvGrpSpPr/>
            <p:nvPr/>
          </p:nvGrpSpPr>
          <p:grpSpPr>
            <a:xfrm>
              <a:off x="0" y="1817914"/>
              <a:ext cx="2550160" cy="1644014"/>
              <a:chOff x="0" y="0"/>
              <a:chExt cx="2550160" cy="1644014"/>
            </a:xfrm>
          </p:grpSpPr>
          <p:cxnSp>
            <p:nvCxnSpPr>
              <p:cNvPr id="160" name="Прямая со стрелкой 159"/>
              <p:cNvCxnSpPr/>
              <p:nvPr/>
            </p:nvCxnSpPr>
            <p:spPr>
              <a:xfrm>
                <a:off x="805543" y="1273629"/>
                <a:ext cx="494665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Группа 160"/>
              <p:cNvGrpSpPr/>
              <p:nvPr/>
            </p:nvGrpSpPr>
            <p:grpSpPr>
              <a:xfrm>
                <a:off x="0" y="0"/>
                <a:ext cx="2550160" cy="1644014"/>
                <a:chOff x="0" y="0"/>
                <a:chExt cx="2550523" cy="1644014"/>
              </a:xfrm>
            </p:grpSpPr>
            <p:sp>
              <p:nvSpPr>
                <p:cNvPr id="162" name="Полилиния 161"/>
                <p:cNvSpPr/>
                <p:nvPr/>
              </p:nvSpPr>
              <p:spPr>
                <a:xfrm>
                  <a:off x="195943" y="794657"/>
                  <a:ext cx="1804670" cy="361950"/>
                </a:xfrm>
                <a:custGeom>
                  <a:avLst/>
                  <a:gdLst>
                    <a:gd name="connsiteX0" fmla="*/ 0 w 127196"/>
                    <a:gd name="connsiteY0" fmla="*/ 491836 h 512618"/>
                    <a:gd name="connsiteX1" fmla="*/ 0 w 127196"/>
                    <a:gd name="connsiteY1" fmla="*/ 491836 h 512618"/>
                    <a:gd name="connsiteX2" fmla="*/ 20782 w 127196"/>
                    <a:gd name="connsiteY2" fmla="*/ 346363 h 512618"/>
                    <a:gd name="connsiteX3" fmla="*/ 27709 w 127196"/>
                    <a:gd name="connsiteY3" fmla="*/ 62345 h 512618"/>
                    <a:gd name="connsiteX4" fmla="*/ 48491 w 127196"/>
                    <a:gd name="connsiteY4" fmla="*/ 0 h 512618"/>
                    <a:gd name="connsiteX5" fmla="*/ 69273 w 127196"/>
                    <a:gd name="connsiteY5" fmla="*/ 6927 h 512618"/>
                    <a:gd name="connsiteX6" fmla="*/ 83127 w 127196"/>
                    <a:gd name="connsiteY6" fmla="*/ 270163 h 512618"/>
                    <a:gd name="connsiteX7" fmla="*/ 96982 w 127196"/>
                    <a:gd name="connsiteY7" fmla="*/ 367145 h 512618"/>
                    <a:gd name="connsiteX8" fmla="*/ 103909 w 127196"/>
                    <a:gd name="connsiteY8" fmla="*/ 512618 h 512618"/>
                    <a:gd name="connsiteX9" fmla="*/ 124691 w 127196"/>
                    <a:gd name="connsiteY9" fmla="*/ 464127 h 512618"/>
                    <a:gd name="connsiteX10" fmla="*/ 117763 w 127196"/>
                    <a:gd name="connsiteY10" fmla="*/ 491836 h 512618"/>
                    <a:gd name="connsiteX0" fmla="*/ 62441 w 189637"/>
                    <a:gd name="connsiteY0" fmla="*/ 491836 h 512618"/>
                    <a:gd name="connsiteX1" fmla="*/ 0 w 189637"/>
                    <a:gd name="connsiteY1" fmla="*/ 498766 h 512618"/>
                    <a:gd name="connsiteX2" fmla="*/ 83223 w 189637"/>
                    <a:gd name="connsiteY2" fmla="*/ 346363 h 512618"/>
                    <a:gd name="connsiteX3" fmla="*/ 90150 w 189637"/>
                    <a:gd name="connsiteY3" fmla="*/ 62345 h 512618"/>
                    <a:gd name="connsiteX4" fmla="*/ 110932 w 189637"/>
                    <a:gd name="connsiteY4" fmla="*/ 0 h 512618"/>
                    <a:gd name="connsiteX5" fmla="*/ 131714 w 189637"/>
                    <a:gd name="connsiteY5" fmla="*/ 6927 h 512618"/>
                    <a:gd name="connsiteX6" fmla="*/ 145568 w 189637"/>
                    <a:gd name="connsiteY6" fmla="*/ 270163 h 512618"/>
                    <a:gd name="connsiteX7" fmla="*/ 159423 w 189637"/>
                    <a:gd name="connsiteY7" fmla="*/ 367145 h 512618"/>
                    <a:gd name="connsiteX8" fmla="*/ 166350 w 189637"/>
                    <a:gd name="connsiteY8" fmla="*/ 512618 h 512618"/>
                    <a:gd name="connsiteX9" fmla="*/ 187132 w 189637"/>
                    <a:gd name="connsiteY9" fmla="*/ 464127 h 512618"/>
                    <a:gd name="connsiteX10" fmla="*/ 180204 w 189637"/>
                    <a:gd name="connsiteY10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9" fmla="*/ 180204 w 189637"/>
                    <a:gd name="connsiteY9" fmla="*/ 491836 h 512618"/>
                    <a:gd name="connsiteX0" fmla="*/ 0 w 189637"/>
                    <a:gd name="connsiteY0" fmla="*/ 498766 h 512618"/>
                    <a:gd name="connsiteX1" fmla="*/ 83223 w 189637"/>
                    <a:gd name="connsiteY1" fmla="*/ 346363 h 512618"/>
                    <a:gd name="connsiteX2" fmla="*/ 90150 w 189637"/>
                    <a:gd name="connsiteY2" fmla="*/ 62345 h 512618"/>
                    <a:gd name="connsiteX3" fmla="*/ 110932 w 189637"/>
                    <a:gd name="connsiteY3" fmla="*/ 0 h 512618"/>
                    <a:gd name="connsiteX4" fmla="*/ 131714 w 189637"/>
                    <a:gd name="connsiteY4" fmla="*/ 6927 h 512618"/>
                    <a:gd name="connsiteX5" fmla="*/ 145568 w 189637"/>
                    <a:gd name="connsiteY5" fmla="*/ 270163 h 512618"/>
                    <a:gd name="connsiteX6" fmla="*/ 159423 w 189637"/>
                    <a:gd name="connsiteY6" fmla="*/ 367145 h 512618"/>
                    <a:gd name="connsiteX7" fmla="*/ 166350 w 189637"/>
                    <a:gd name="connsiteY7" fmla="*/ 512618 h 512618"/>
                    <a:gd name="connsiteX8" fmla="*/ 187132 w 189637"/>
                    <a:gd name="connsiteY8" fmla="*/ 464127 h 512618"/>
                    <a:gd name="connsiteX0" fmla="*/ 0 w 166350"/>
                    <a:gd name="connsiteY0" fmla="*/ 498766 h 512618"/>
                    <a:gd name="connsiteX1" fmla="*/ 83223 w 166350"/>
                    <a:gd name="connsiteY1" fmla="*/ 346363 h 512618"/>
                    <a:gd name="connsiteX2" fmla="*/ 90150 w 166350"/>
                    <a:gd name="connsiteY2" fmla="*/ 62345 h 512618"/>
                    <a:gd name="connsiteX3" fmla="*/ 110932 w 166350"/>
                    <a:gd name="connsiteY3" fmla="*/ 0 h 512618"/>
                    <a:gd name="connsiteX4" fmla="*/ 131714 w 166350"/>
                    <a:gd name="connsiteY4" fmla="*/ 6927 h 512618"/>
                    <a:gd name="connsiteX5" fmla="*/ 145568 w 166350"/>
                    <a:gd name="connsiteY5" fmla="*/ 270163 h 512618"/>
                    <a:gd name="connsiteX6" fmla="*/ 159423 w 166350"/>
                    <a:gd name="connsiteY6" fmla="*/ 367145 h 512618"/>
                    <a:gd name="connsiteX7" fmla="*/ 166350 w 166350"/>
                    <a:gd name="connsiteY7" fmla="*/ 512618 h 512618"/>
                    <a:gd name="connsiteX0" fmla="*/ 0 w 219888"/>
                    <a:gd name="connsiteY0" fmla="*/ 498766 h 512618"/>
                    <a:gd name="connsiteX1" fmla="*/ 83223 w 219888"/>
                    <a:gd name="connsiteY1" fmla="*/ 346363 h 512618"/>
                    <a:gd name="connsiteX2" fmla="*/ 90150 w 219888"/>
                    <a:gd name="connsiteY2" fmla="*/ 62345 h 512618"/>
                    <a:gd name="connsiteX3" fmla="*/ 110932 w 219888"/>
                    <a:gd name="connsiteY3" fmla="*/ 0 h 512618"/>
                    <a:gd name="connsiteX4" fmla="*/ 131714 w 219888"/>
                    <a:gd name="connsiteY4" fmla="*/ 6927 h 512618"/>
                    <a:gd name="connsiteX5" fmla="*/ 145568 w 219888"/>
                    <a:gd name="connsiteY5" fmla="*/ 270163 h 512618"/>
                    <a:gd name="connsiteX6" fmla="*/ 159423 w 219888"/>
                    <a:gd name="connsiteY6" fmla="*/ 367145 h 512618"/>
                    <a:gd name="connsiteX7" fmla="*/ 219888 w 219888"/>
                    <a:gd name="connsiteY7" fmla="*/ 512618 h 512618"/>
                    <a:gd name="connsiteX0" fmla="*/ 0 w 197009"/>
                    <a:gd name="connsiteY0" fmla="*/ 498766 h 512618"/>
                    <a:gd name="connsiteX1" fmla="*/ 60344 w 197009"/>
                    <a:gd name="connsiteY1" fmla="*/ 346363 h 512618"/>
                    <a:gd name="connsiteX2" fmla="*/ 67271 w 197009"/>
                    <a:gd name="connsiteY2" fmla="*/ 62345 h 512618"/>
                    <a:gd name="connsiteX3" fmla="*/ 88053 w 197009"/>
                    <a:gd name="connsiteY3" fmla="*/ 0 h 512618"/>
                    <a:gd name="connsiteX4" fmla="*/ 108835 w 197009"/>
                    <a:gd name="connsiteY4" fmla="*/ 6927 h 512618"/>
                    <a:gd name="connsiteX5" fmla="*/ 122689 w 197009"/>
                    <a:gd name="connsiteY5" fmla="*/ 270163 h 512618"/>
                    <a:gd name="connsiteX6" fmla="*/ 136544 w 197009"/>
                    <a:gd name="connsiteY6" fmla="*/ 367145 h 512618"/>
                    <a:gd name="connsiteX7" fmla="*/ 197009 w 197009"/>
                    <a:gd name="connsiteY7" fmla="*/ 512618 h 512618"/>
                    <a:gd name="connsiteX0" fmla="*/ 0 w 181757"/>
                    <a:gd name="connsiteY0" fmla="*/ 498766 h 501184"/>
                    <a:gd name="connsiteX1" fmla="*/ 60344 w 181757"/>
                    <a:gd name="connsiteY1" fmla="*/ 346363 h 501184"/>
                    <a:gd name="connsiteX2" fmla="*/ 67271 w 181757"/>
                    <a:gd name="connsiteY2" fmla="*/ 62345 h 501184"/>
                    <a:gd name="connsiteX3" fmla="*/ 88053 w 181757"/>
                    <a:gd name="connsiteY3" fmla="*/ 0 h 501184"/>
                    <a:gd name="connsiteX4" fmla="*/ 108835 w 181757"/>
                    <a:gd name="connsiteY4" fmla="*/ 6927 h 501184"/>
                    <a:gd name="connsiteX5" fmla="*/ 122689 w 181757"/>
                    <a:gd name="connsiteY5" fmla="*/ 270163 h 501184"/>
                    <a:gd name="connsiteX6" fmla="*/ 136544 w 181757"/>
                    <a:gd name="connsiteY6" fmla="*/ 367145 h 501184"/>
                    <a:gd name="connsiteX7" fmla="*/ 181757 w 181757"/>
                    <a:gd name="connsiteY7" fmla="*/ 501184 h 501184"/>
                    <a:gd name="connsiteX0" fmla="*/ 0 w 181757"/>
                    <a:gd name="connsiteY0" fmla="*/ 520387 h 522805"/>
                    <a:gd name="connsiteX1" fmla="*/ 60344 w 181757"/>
                    <a:gd name="connsiteY1" fmla="*/ 367984 h 522805"/>
                    <a:gd name="connsiteX2" fmla="*/ 67271 w 181757"/>
                    <a:gd name="connsiteY2" fmla="*/ 83966 h 522805"/>
                    <a:gd name="connsiteX3" fmla="*/ 88053 w 181757"/>
                    <a:gd name="connsiteY3" fmla="*/ 21621 h 522805"/>
                    <a:gd name="connsiteX4" fmla="*/ 108835 w 181757"/>
                    <a:gd name="connsiteY4" fmla="*/ 28548 h 522805"/>
                    <a:gd name="connsiteX5" fmla="*/ 136544 w 181757"/>
                    <a:gd name="connsiteY5" fmla="*/ 388766 h 522805"/>
                    <a:gd name="connsiteX6" fmla="*/ 181757 w 181757"/>
                    <a:gd name="connsiteY6" fmla="*/ 522805 h 522805"/>
                    <a:gd name="connsiteX0" fmla="*/ 0 w 181757"/>
                    <a:gd name="connsiteY0" fmla="*/ 539531 h 541949"/>
                    <a:gd name="connsiteX1" fmla="*/ 60344 w 181757"/>
                    <a:gd name="connsiteY1" fmla="*/ 387128 h 541949"/>
                    <a:gd name="connsiteX2" fmla="*/ 88053 w 181757"/>
                    <a:gd name="connsiteY2" fmla="*/ 40765 h 541949"/>
                    <a:gd name="connsiteX3" fmla="*/ 108835 w 181757"/>
                    <a:gd name="connsiteY3" fmla="*/ 47692 h 541949"/>
                    <a:gd name="connsiteX4" fmla="*/ 136544 w 181757"/>
                    <a:gd name="connsiteY4" fmla="*/ 407910 h 541949"/>
                    <a:gd name="connsiteX5" fmla="*/ 181757 w 181757"/>
                    <a:gd name="connsiteY5" fmla="*/ 541949 h 541949"/>
                    <a:gd name="connsiteX0" fmla="*/ 0 w 181757"/>
                    <a:gd name="connsiteY0" fmla="*/ 547152 h 549570"/>
                    <a:gd name="connsiteX1" fmla="*/ 52718 w 181757"/>
                    <a:gd name="connsiteY1" fmla="*/ 509111 h 549570"/>
                    <a:gd name="connsiteX2" fmla="*/ 88053 w 181757"/>
                    <a:gd name="connsiteY2" fmla="*/ 48386 h 549570"/>
                    <a:gd name="connsiteX3" fmla="*/ 108835 w 181757"/>
                    <a:gd name="connsiteY3" fmla="*/ 55313 h 549570"/>
                    <a:gd name="connsiteX4" fmla="*/ 136544 w 181757"/>
                    <a:gd name="connsiteY4" fmla="*/ 415531 h 549570"/>
                    <a:gd name="connsiteX5" fmla="*/ 181757 w 181757"/>
                    <a:gd name="connsiteY5" fmla="*/ 549570 h 549570"/>
                    <a:gd name="connsiteX0" fmla="*/ 0 w 258019"/>
                    <a:gd name="connsiteY0" fmla="*/ 549570 h 549570"/>
                    <a:gd name="connsiteX1" fmla="*/ 128980 w 258019"/>
                    <a:gd name="connsiteY1" fmla="*/ 509111 h 549570"/>
                    <a:gd name="connsiteX2" fmla="*/ 164315 w 258019"/>
                    <a:gd name="connsiteY2" fmla="*/ 48386 h 549570"/>
                    <a:gd name="connsiteX3" fmla="*/ 185097 w 258019"/>
                    <a:gd name="connsiteY3" fmla="*/ 55313 h 549570"/>
                    <a:gd name="connsiteX4" fmla="*/ 212806 w 258019"/>
                    <a:gd name="connsiteY4" fmla="*/ 415531 h 549570"/>
                    <a:gd name="connsiteX5" fmla="*/ 258019 w 258019"/>
                    <a:gd name="connsiteY5" fmla="*/ 549570 h 549570"/>
                    <a:gd name="connsiteX0" fmla="*/ 0 w 258019"/>
                    <a:gd name="connsiteY0" fmla="*/ 549570 h 554152"/>
                    <a:gd name="connsiteX1" fmla="*/ 64823 w 258019"/>
                    <a:gd name="connsiteY1" fmla="*/ 541311 h 554152"/>
                    <a:gd name="connsiteX2" fmla="*/ 128980 w 258019"/>
                    <a:gd name="connsiteY2" fmla="*/ 509111 h 554152"/>
                    <a:gd name="connsiteX3" fmla="*/ 164315 w 258019"/>
                    <a:gd name="connsiteY3" fmla="*/ 48386 h 554152"/>
                    <a:gd name="connsiteX4" fmla="*/ 185097 w 258019"/>
                    <a:gd name="connsiteY4" fmla="*/ 55313 h 554152"/>
                    <a:gd name="connsiteX5" fmla="*/ 212806 w 258019"/>
                    <a:gd name="connsiteY5" fmla="*/ 415531 h 554152"/>
                    <a:gd name="connsiteX6" fmla="*/ 258019 w 258019"/>
                    <a:gd name="connsiteY6" fmla="*/ 549570 h 554152"/>
                    <a:gd name="connsiteX0" fmla="*/ 0 w 193196"/>
                    <a:gd name="connsiteY0" fmla="*/ 541311 h 554152"/>
                    <a:gd name="connsiteX1" fmla="*/ 64157 w 193196"/>
                    <a:gd name="connsiteY1" fmla="*/ 509111 h 554152"/>
                    <a:gd name="connsiteX2" fmla="*/ 99492 w 193196"/>
                    <a:gd name="connsiteY2" fmla="*/ 48386 h 554152"/>
                    <a:gd name="connsiteX3" fmla="*/ 120274 w 193196"/>
                    <a:gd name="connsiteY3" fmla="*/ 55313 h 554152"/>
                    <a:gd name="connsiteX4" fmla="*/ 147983 w 193196"/>
                    <a:gd name="connsiteY4" fmla="*/ 415531 h 554152"/>
                    <a:gd name="connsiteX5" fmla="*/ 193196 w 193196"/>
                    <a:gd name="connsiteY5" fmla="*/ 549570 h 554152"/>
                    <a:gd name="connsiteX0" fmla="*/ 0 w 235140"/>
                    <a:gd name="connsiteY0" fmla="*/ 554152 h 560714"/>
                    <a:gd name="connsiteX1" fmla="*/ 106101 w 235140"/>
                    <a:gd name="connsiteY1" fmla="*/ 509111 h 560714"/>
                    <a:gd name="connsiteX2" fmla="*/ 141436 w 235140"/>
                    <a:gd name="connsiteY2" fmla="*/ 48386 h 560714"/>
                    <a:gd name="connsiteX3" fmla="*/ 162218 w 235140"/>
                    <a:gd name="connsiteY3" fmla="*/ 55313 h 560714"/>
                    <a:gd name="connsiteX4" fmla="*/ 189927 w 235140"/>
                    <a:gd name="connsiteY4" fmla="*/ 415531 h 560714"/>
                    <a:gd name="connsiteX5" fmla="*/ 235140 w 235140"/>
                    <a:gd name="connsiteY5" fmla="*/ 549570 h 560714"/>
                    <a:gd name="connsiteX0" fmla="*/ 0 w 235140"/>
                    <a:gd name="connsiteY0" fmla="*/ 554152 h 563866"/>
                    <a:gd name="connsiteX1" fmla="*/ 80075 w 235140"/>
                    <a:gd name="connsiteY1" fmla="*/ 560079 h 563866"/>
                    <a:gd name="connsiteX2" fmla="*/ 106101 w 235140"/>
                    <a:gd name="connsiteY2" fmla="*/ 509111 h 563866"/>
                    <a:gd name="connsiteX3" fmla="*/ 141436 w 235140"/>
                    <a:gd name="connsiteY3" fmla="*/ 48386 h 563866"/>
                    <a:gd name="connsiteX4" fmla="*/ 162218 w 235140"/>
                    <a:gd name="connsiteY4" fmla="*/ 55313 h 563866"/>
                    <a:gd name="connsiteX5" fmla="*/ 189927 w 235140"/>
                    <a:gd name="connsiteY5" fmla="*/ 415531 h 563866"/>
                    <a:gd name="connsiteX6" fmla="*/ 235140 w 235140"/>
                    <a:gd name="connsiteY6" fmla="*/ 549570 h 563866"/>
                    <a:gd name="connsiteX0" fmla="*/ 0 w 155065"/>
                    <a:gd name="connsiteY0" fmla="*/ 560079 h 563866"/>
                    <a:gd name="connsiteX1" fmla="*/ 26026 w 155065"/>
                    <a:gd name="connsiteY1" fmla="*/ 509111 h 563866"/>
                    <a:gd name="connsiteX2" fmla="*/ 61361 w 155065"/>
                    <a:gd name="connsiteY2" fmla="*/ 48386 h 563866"/>
                    <a:gd name="connsiteX3" fmla="*/ 82143 w 155065"/>
                    <a:gd name="connsiteY3" fmla="*/ 55313 h 563866"/>
                    <a:gd name="connsiteX4" fmla="*/ 109852 w 155065"/>
                    <a:gd name="connsiteY4" fmla="*/ 415531 h 563866"/>
                    <a:gd name="connsiteX5" fmla="*/ 155065 w 155065"/>
                    <a:gd name="connsiteY5" fmla="*/ 549570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60079 h 563866"/>
                    <a:gd name="connsiteX1" fmla="*/ 26026 w 158878"/>
                    <a:gd name="connsiteY1" fmla="*/ 509111 h 563866"/>
                    <a:gd name="connsiteX2" fmla="*/ 61361 w 158878"/>
                    <a:gd name="connsiteY2" fmla="*/ 48386 h 563866"/>
                    <a:gd name="connsiteX3" fmla="*/ 82143 w 158878"/>
                    <a:gd name="connsiteY3" fmla="*/ 55313 h 563866"/>
                    <a:gd name="connsiteX4" fmla="*/ 109852 w 158878"/>
                    <a:gd name="connsiteY4" fmla="*/ 415531 h 563866"/>
                    <a:gd name="connsiteX5" fmla="*/ 158878 w 158878"/>
                    <a:gd name="connsiteY5" fmla="*/ 563866 h 563866"/>
                    <a:gd name="connsiteX0" fmla="*/ 0 w 158878"/>
                    <a:gd name="connsiteY0" fmla="*/ 553455 h 557242"/>
                    <a:gd name="connsiteX1" fmla="*/ 43005 w 158878"/>
                    <a:gd name="connsiteY1" fmla="*/ 403418 h 557242"/>
                    <a:gd name="connsiteX2" fmla="*/ 61361 w 158878"/>
                    <a:gd name="connsiteY2" fmla="*/ 41762 h 557242"/>
                    <a:gd name="connsiteX3" fmla="*/ 82143 w 158878"/>
                    <a:gd name="connsiteY3" fmla="*/ 48689 h 557242"/>
                    <a:gd name="connsiteX4" fmla="*/ 109852 w 158878"/>
                    <a:gd name="connsiteY4" fmla="*/ 408907 h 557242"/>
                    <a:gd name="connsiteX5" fmla="*/ 158878 w 158878"/>
                    <a:gd name="connsiteY5" fmla="*/ 557242 h 557242"/>
                    <a:gd name="connsiteX0" fmla="*/ 0 w 158878"/>
                    <a:gd name="connsiteY0" fmla="*/ 553749 h 557536"/>
                    <a:gd name="connsiteX1" fmla="*/ 43005 w 158878"/>
                    <a:gd name="connsiteY1" fmla="*/ 403712 h 557536"/>
                    <a:gd name="connsiteX2" fmla="*/ 61361 w 158878"/>
                    <a:gd name="connsiteY2" fmla="*/ 42056 h 557536"/>
                    <a:gd name="connsiteX3" fmla="*/ 82143 w 158878"/>
                    <a:gd name="connsiteY3" fmla="*/ 48983 h 557536"/>
                    <a:gd name="connsiteX4" fmla="*/ 106213 w 158878"/>
                    <a:gd name="connsiteY4" fmla="*/ 414161 h 557536"/>
                    <a:gd name="connsiteX5" fmla="*/ 158878 w 158878"/>
                    <a:gd name="connsiteY5" fmla="*/ 557536 h 557536"/>
                    <a:gd name="connsiteX0" fmla="*/ 0 w 147963"/>
                    <a:gd name="connsiteY0" fmla="*/ 553749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67448 h 567448"/>
                    <a:gd name="connsiteX1" fmla="*/ 43005 w 147963"/>
                    <a:gd name="connsiteY1" fmla="*/ 403712 h 567448"/>
                    <a:gd name="connsiteX2" fmla="*/ 61361 w 147963"/>
                    <a:gd name="connsiteY2" fmla="*/ 42056 h 567448"/>
                    <a:gd name="connsiteX3" fmla="*/ 82143 w 147963"/>
                    <a:gd name="connsiteY3" fmla="*/ 48983 h 567448"/>
                    <a:gd name="connsiteX4" fmla="*/ 106213 w 147963"/>
                    <a:gd name="connsiteY4" fmla="*/ 414161 h 567448"/>
                    <a:gd name="connsiteX5" fmla="*/ 147963 w 147963"/>
                    <a:gd name="connsiteY5" fmla="*/ 567448 h 567448"/>
                    <a:gd name="connsiteX0" fmla="*/ 0 w 147963"/>
                    <a:gd name="connsiteY0" fmla="*/ 570144 h 570144"/>
                    <a:gd name="connsiteX1" fmla="*/ 43005 w 147963"/>
                    <a:gd name="connsiteY1" fmla="*/ 406408 h 570144"/>
                    <a:gd name="connsiteX2" fmla="*/ 61361 w 147963"/>
                    <a:gd name="connsiteY2" fmla="*/ 44752 h 570144"/>
                    <a:gd name="connsiteX3" fmla="*/ 85781 w 147963"/>
                    <a:gd name="connsiteY3" fmla="*/ 46723 h 570144"/>
                    <a:gd name="connsiteX4" fmla="*/ 106213 w 147963"/>
                    <a:gd name="connsiteY4" fmla="*/ 416857 h 570144"/>
                    <a:gd name="connsiteX5" fmla="*/ 147963 w 147963"/>
                    <a:gd name="connsiteY5" fmla="*/ 570144 h 570144"/>
                    <a:gd name="connsiteX0" fmla="*/ 0 w 124643"/>
                    <a:gd name="connsiteY0" fmla="*/ 540025 h 570144"/>
                    <a:gd name="connsiteX1" fmla="*/ 19685 w 124643"/>
                    <a:gd name="connsiteY1" fmla="*/ 406408 h 570144"/>
                    <a:gd name="connsiteX2" fmla="*/ 38041 w 124643"/>
                    <a:gd name="connsiteY2" fmla="*/ 44752 h 570144"/>
                    <a:gd name="connsiteX3" fmla="*/ 62461 w 124643"/>
                    <a:gd name="connsiteY3" fmla="*/ 46723 h 570144"/>
                    <a:gd name="connsiteX4" fmla="*/ 82893 w 124643"/>
                    <a:gd name="connsiteY4" fmla="*/ 416857 h 570144"/>
                    <a:gd name="connsiteX5" fmla="*/ 124643 w 124643"/>
                    <a:gd name="connsiteY5" fmla="*/ 570144 h 570144"/>
                    <a:gd name="connsiteX0" fmla="*/ 0 w 102336"/>
                    <a:gd name="connsiteY0" fmla="*/ 540025 h 570144"/>
                    <a:gd name="connsiteX1" fmla="*/ 19685 w 102336"/>
                    <a:gd name="connsiteY1" fmla="*/ 406408 h 570144"/>
                    <a:gd name="connsiteX2" fmla="*/ 38041 w 102336"/>
                    <a:gd name="connsiteY2" fmla="*/ 44752 h 570144"/>
                    <a:gd name="connsiteX3" fmla="*/ 62461 w 102336"/>
                    <a:gd name="connsiteY3" fmla="*/ 46723 h 570144"/>
                    <a:gd name="connsiteX4" fmla="*/ 82893 w 102336"/>
                    <a:gd name="connsiteY4" fmla="*/ 416857 h 570144"/>
                    <a:gd name="connsiteX5" fmla="*/ 102336 w 102336"/>
                    <a:gd name="connsiteY5" fmla="*/ 570144 h 570144"/>
                    <a:gd name="connsiteX0" fmla="*/ 0 w 102345"/>
                    <a:gd name="connsiteY0" fmla="*/ 540025 h 570144"/>
                    <a:gd name="connsiteX1" fmla="*/ 19685 w 102345"/>
                    <a:gd name="connsiteY1" fmla="*/ 406408 h 570144"/>
                    <a:gd name="connsiteX2" fmla="*/ 38041 w 102345"/>
                    <a:gd name="connsiteY2" fmla="*/ 44752 h 570144"/>
                    <a:gd name="connsiteX3" fmla="*/ 62461 w 102345"/>
                    <a:gd name="connsiteY3" fmla="*/ 46723 h 570144"/>
                    <a:gd name="connsiteX4" fmla="*/ 82893 w 102345"/>
                    <a:gd name="connsiteY4" fmla="*/ 416857 h 570144"/>
                    <a:gd name="connsiteX5" fmla="*/ 102336 w 102345"/>
                    <a:gd name="connsiteY5" fmla="*/ 570144 h 570144"/>
                    <a:gd name="connsiteX0" fmla="*/ 0 w 96266"/>
                    <a:gd name="connsiteY0" fmla="*/ 540025 h 570144"/>
                    <a:gd name="connsiteX1" fmla="*/ 19685 w 96266"/>
                    <a:gd name="connsiteY1" fmla="*/ 406408 h 570144"/>
                    <a:gd name="connsiteX2" fmla="*/ 38041 w 96266"/>
                    <a:gd name="connsiteY2" fmla="*/ 44752 h 570144"/>
                    <a:gd name="connsiteX3" fmla="*/ 62461 w 96266"/>
                    <a:gd name="connsiteY3" fmla="*/ 46723 h 570144"/>
                    <a:gd name="connsiteX4" fmla="*/ 82893 w 96266"/>
                    <a:gd name="connsiteY4" fmla="*/ 416857 h 570144"/>
                    <a:gd name="connsiteX5" fmla="*/ 96252 w 96266"/>
                    <a:gd name="connsiteY5" fmla="*/ 570144 h 570144"/>
                    <a:gd name="connsiteX0" fmla="*/ 0 w 96280"/>
                    <a:gd name="connsiteY0" fmla="*/ 540025 h 540025"/>
                    <a:gd name="connsiteX1" fmla="*/ 19685 w 96280"/>
                    <a:gd name="connsiteY1" fmla="*/ 406408 h 540025"/>
                    <a:gd name="connsiteX2" fmla="*/ 38041 w 96280"/>
                    <a:gd name="connsiteY2" fmla="*/ 44752 h 540025"/>
                    <a:gd name="connsiteX3" fmla="*/ 62461 w 96280"/>
                    <a:gd name="connsiteY3" fmla="*/ 46723 h 540025"/>
                    <a:gd name="connsiteX4" fmla="*/ 82893 w 96280"/>
                    <a:gd name="connsiteY4" fmla="*/ 416857 h 540025"/>
                    <a:gd name="connsiteX5" fmla="*/ 96266 w 96280"/>
                    <a:gd name="connsiteY5" fmla="*/ 540023 h 540025"/>
                    <a:gd name="connsiteX0" fmla="*/ 0 w 95561"/>
                    <a:gd name="connsiteY0" fmla="*/ 556849 h 556850"/>
                    <a:gd name="connsiteX1" fmla="*/ 18966 w 95561"/>
                    <a:gd name="connsiteY1" fmla="*/ 406408 h 556850"/>
                    <a:gd name="connsiteX2" fmla="*/ 37322 w 95561"/>
                    <a:gd name="connsiteY2" fmla="*/ 44752 h 556850"/>
                    <a:gd name="connsiteX3" fmla="*/ 61742 w 95561"/>
                    <a:gd name="connsiteY3" fmla="*/ 46723 h 556850"/>
                    <a:gd name="connsiteX4" fmla="*/ 82174 w 95561"/>
                    <a:gd name="connsiteY4" fmla="*/ 416857 h 556850"/>
                    <a:gd name="connsiteX5" fmla="*/ 95547 w 95561"/>
                    <a:gd name="connsiteY5" fmla="*/ 540023 h 556850"/>
                    <a:gd name="connsiteX0" fmla="*/ 3716 w 99277"/>
                    <a:gd name="connsiteY0" fmla="*/ 556849 h 557618"/>
                    <a:gd name="connsiteX1" fmla="*/ 22682 w 99277"/>
                    <a:gd name="connsiteY1" fmla="*/ 406408 h 557618"/>
                    <a:gd name="connsiteX2" fmla="*/ 41038 w 99277"/>
                    <a:gd name="connsiteY2" fmla="*/ 44752 h 557618"/>
                    <a:gd name="connsiteX3" fmla="*/ 65458 w 99277"/>
                    <a:gd name="connsiteY3" fmla="*/ 46723 h 557618"/>
                    <a:gd name="connsiteX4" fmla="*/ 85890 w 99277"/>
                    <a:gd name="connsiteY4" fmla="*/ 416857 h 557618"/>
                    <a:gd name="connsiteX5" fmla="*/ 99263 w 99277"/>
                    <a:gd name="connsiteY5" fmla="*/ 540023 h 557618"/>
                    <a:gd name="connsiteX0" fmla="*/ 0 w 76595"/>
                    <a:gd name="connsiteY0" fmla="*/ 406408 h 540023"/>
                    <a:gd name="connsiteX1" fmla="*/ 18356 w 76595"/>
                    <a:gd name="connsiteY1" fmla="*/ 44752 h 540023"/>
                    <a:gd name="connsiteX2" fmla="*/ 42776 w 76595"/>
                    <a:gd name="connsiteY2" fmla="*/ 46723 h 540023"/>
                    <a:gd name="connsiteX3" fmla="*/ 63208 w 76595"/>
                    <a:gd name="connsiteY3" fmla="*/ 416857 h 540023"/>
                    <a:gd name="connsiteX4" fmla="*/ 76581 w 76595"/>
                    <a:gd name="connsiteY4" fmla="*/ 540023 h 540023"/>
                    <a:gd name="connsiteX0" fmla="*/ 0 w 86715"/>
                    <a:gd name="connsiteY0" fmla="*/ 513278 h 546528"/>
                    <a:gd name="connsiteX1" fmla="*/ 28476 w 86715"/>
                    <a:gd name="connsiteY1" fmla="*/ 51257 h 546528"/>
                    <a:gd name="connsiteX2" fmla="*/ 52896 w 86715"/>
                    <a:gd name="connsiteY2" fmla="*/ 53228 h 546528"/>
                    <a:gd name="connsiteX3" fmla="*/ 73328 w 86715"/>
                    <a:gd name="connsiteY3" fmla="*/ 423362 h 546528"/>
                    <a:gd name="connsiteX4" fmla="*/ 86701 w 86715"/>
                    <a:gd name="connsiteY4" fmla="*/ 546528 h 546528"/>
                    <a:gd name="connsiteX0" fmla="*/ 0 w 86715"/>
                    <a:gd name="connsiteY0" fmla="*/ 513278 h 546528"/>
                    <a:gd name="connsiteX1" fmla="*/ 28476 w 86715"/>
                    <a:gd name="connsiteY1" fmla="*/ 51257 h 546528"/>
                    <a:gd name="connsiteX2" fmla="*/ 52896 w 86715"/>
                    <a:gd name="connsiteY2" fmla="*/ 53228 h 546528"/>
                    <a:gd name="connsiteX3" fmla="*/ 73328 w 86715"/>
                    <a:gd name="connsiteY3" fmla="*/ 423362 h 546528"/>
                    <a:gd name="connsiteX4" fmla="*/ 86701 w 86715"/>
                    <a:gd name="connsiteY4" fmla="*/ 546528 h 546528"/>
                    <a:gd name="connsiteX0" fmla="*/ 0 w 86715"/>
                    <a:gd name="connsiteY0" fmla="*/ 513278 h 546528"/>
                    <a:gd name="connsiteX1" fmla="*/ 28476 w 86715"/>
                    <a:gd name="connsiteY1" fmla="*/ 51257 h 546528"/>
                    <a:gd name="connsiteX2" fmla="*/ 52896 w 86715"/>
                    <a:gd name="connsiteY2" fmla="*/ 53228 h 546528"/>
                    <a:gd name="connsiteX3" fmla="*/ 73328 w 86715"/>
                    <a:gd name="connsiteY3" fmla="*/ 423362 h 546528"/>
                    <a:gd name="connsiteX4" fmla="*/ 86701 w 86715"/>
                    <a:gd name="connsiteY4" fmla="*/ 546528 h 546528"/>
                    <a:gd name="connsiteX0" fmla="*/ 0 w 86715"/>
                    <a:gd name="connsiteY0" fmla="*/ 548748 h 548748"/>
                    <a:gd name="connsiteX1" fmla="*/ 28476 w 86715"/>
                    <a:gd name="connsiteY1" fmla="*/ 53477 h 548748"/>
                    <a:gd name="connsiteX2" fmla="*/ 52896 w 86715"/>
                    <a:gd name="connsiteY2" fmla="*/ 55448 h 548748"/>
                    <a:gd name="connsiteX3" fmla="*/ 73328 w 86715"/>
                    <a:gd name="connsiteY3" fmla="*/ 425582 h 548748"/>
                    <a:gd name="connsiteX4" fmla="*/ 86701 w 86715"/>
                    <a:gd name="connsiteY4" fmla="*/ 548748 h 54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715" h="548748">
                      <a:moveTo>
                        <a:pt x="0" y="548748"/>
                      </a:moveTo>
                      <a:cubicBezTo>
                        <a:pt x="11171" y="413286"/>
                        <a:pt x="19660" y="135694"/>
                        <a:pt x="28476" y="53477"/>
                      </a:cubicBezTo>
                      <a:cubicBezTo>
                        <a:pt x="37292" y="-28740"/>
                        <a:pt x="45421" y="-6569"/>
                        <a:pt x="52896" y="55448"/>
                      </a:cubicBezTo>
                      <a:cubicBezTo>
                        <a:pt x="60371" y="117465"/>
                        <a:pt x="67694" y="343365"/>
                        <a:pt x="73328" y="425582"/>
                      </a:cubicBezTo>
                      <a:cubicBezTo>
                        <a:pt x="78962" y="507799"/>
                        <a:pt x="87106" y="545828"/>
                        <a:pt x="86701" y="548748"/>
                      </a:cubicBezTo>
                    </a:path>
                  </a:pathLst>
                </a:custGeom>
                <a:solidFill>
                  <a:srgbClr val="FFFF00">
                    <a:alpha val="21000"/>
                  </a:srgbClr>
                </a:solidFill>
                <a:ln w="6350">
                  <a:solidFill>
                    <a:srgbClr val="2A02B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3" name="Группа 162"/>
                <p:cNvGrpSpPr/>
                <p:nvPr/>
              </p:nvGrpSpPr>
              <p:grpSpPr>
                <a:xfrm>
                  <a:off x="0" y="0"/>
                  <a:ext cx="2159000" cy="1191351"/>
                  <a:chOff x="0" y="-413690"/>
                  <a:chExt cx="2159000" cy="1191476"/>
                </a:xfrm>
              </p:grpSpPr>
              <p:sp>
                <p:nvSpPr>
                  <p:cNvPr id="168" name="Полилиния 167"/>
                  <p:cNvSpPr/>
                  <p:nvPr/>
                </p:nvSpPr>
                <p:spPr>
                  <a:xfrm>
                    <a:off x="792480" y="15240"/>
                    <a:ext cx="179816" cy="761564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2FBD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9" name="Полилиния 168"/>
                  <p:cNvSpPr/>
                  <p:nvPr/>
                </p:nvSpPr>
                <p:spPr>
                  <a:xfrm>
                    <a:off x="358140" y="15240"/>
                    <a:ext cx="154767" cy="762152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1BA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 169"/>
                  <p:cNvSpPr/>
                  <p:nvPr/>
                </p:nvSpPr>
                <p:spPr>
                  <a:xfrm>
                    <a:off x="1211580" y="7620"/>
                    <a:ext cx="170989" cy="762152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33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1" name="Полилиния 170"/>
                  <p:cNvSpPr/>
                  <p:nvPr/>
                </p:nvSpPr>
                <p:spPr>
                  <a:xfrm>
                    <a:off x="1638300" y="15240"/>
                    <a:ext cx="158894" cy="762152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00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2" name="Полилиния 171"/>
                  <p:cNvSpPr/>
                  <p:nvPr/>
                </p:nvSpPr>
                <p:spPr>
                  <a:xfrm>
                    <a:off x="434340" y="7620"/>
                    <a:ext cx="871345" cy="761564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5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0" y="-402803"/>
                    <a:ext cx="871220" cy="1172155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00B0F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4" name="Полилиния 173"/>
                  <p:cNvSpPr/>
                  <p:nvPr/>
                </p:nvSpPr>
                <p:spPr>
                  <a:xfrm>
                    <a:off x="853440" y="7620"/>
                    <a:ext cx="871855" cy="762000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FF33CC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5" name="Полилиния 174"/>
                  <p:cNvSpPr/>
                  <p:nvPr/>
                </p:nvSpPr>
                <p:spPr>
                  <a:xfrm>
                    <a:off x="1287780" y="-413690"/>
                    <a:ext cx="871220" cy="1191476"/>
                  </a:xfrm>
                  <a:custGeom>
                    <a:avLst/>
                    <a:gdLst>
                      <a:gd name="connsiteX0" fmla="*/ 0 w 127196"/>
                      <a:gd name="connsiteY0" fmla="*/ 491836 h 512618"/>
                      <a:gd name="connsiteX1" fmla="*/ 0 w 127196"/>
                      <a:gd name="connsiteY1" fmla="*/ 491836 h 512618"/>
                      <a:gd name="connsiteX2" fmla="*/ 20782 w 127196"/>
                      <a:gd name="connsiteY2" fmla="*/ 346363 h 512618"/>
                      <a:gd name="connsiteX3" fmla="*/ 27709 w 127196"/>
                      <a:gd name="connsiteY3" fmla="*/ 62345 h 512618"/>
                      <a:gd name="connsiteX4" fmla="*/ 48491 w 127196"/>
                      <a:gd name="connsiteY4" fmla="*/ 0 h 512618"/>
                      <a:gd name="connsiteX5" fmla="*/ 69273 w 127196"/>
                      <a:gd name="connsiteY5" fmla="*/ 6927 h 512618"/>
                      <a:gd name="connsiteX6" fmla="*/ 83127 w 127196"/>
                      <a:gd name="connsiteY6" fmla="*/ 270163 h 512618"/>
                      <a:gd name="connsiteX7" fmla="*/ 96982 w 127196"/>
                      <a:gd name="connsiteY7" fmla="*/ 367145 h 512618"/>
                      <a:gd name="connsiteX8" fmla="*/ 103909 w 127196"/>
                      <a:gd name="connsiteY8" fmla="*/ 512618 h 512618"/>
                      <a:gd name="connsiteX9" fmla="*/ 124691 w 127196"/>
                      <a:gd name="connsiteY9" fmla="*/ 464127 h 512618"/>
                      <a:gd name="connsiteX10" fmla="*/ 117763 w 127196"/>
                      <a:gd name="connsiteY10" fmla="*/ 491836 h 512618"/>
                      <a:gd name="connsiteX0" fmla="*/ 62441 w 189637"/>
                      <a:gd name="connsiteY0" fmla="*/ 491836 h 512618"/>
                      <a:gd name="connsiteX1" fmla="*/ 0 w 189637"/>
                      <a:gd name="connsiteY1" fmla="*/ 498766 h 512618"/>
                      <a:gd name="connsiteX2" fmla="*/ 83223 w 189637"/>
                      <a:gd name="connsiteY2" fmla="*/ 346363 h 512618"/>
                      <a:gd name="connsiteX3" fmla="*/ 90150 w 189637"/>
                      <a:gd name="connsiteY3" fmla="*/ 62345 h 512618"/>
                      <a:gd name="connsiteX4" fmla="*/ 110932 w 189637"/>
                      <a:gd name="connsiteY4" fmla="*/ 0 h 512618"/>
                      <a:gd name="connsiteX5" fmla="*/ 131714 w 189637"/>
                      <a:gd name="connsiteY5" fmla="*/ 6927 h 512618"/>
                      <a:gd name="connsiteX6" fmla="*/ 145568 w 189637"/>
                      <a:gd name="connsiteY6" fmla="*/ 270163 h 512618"/>
                      <a:gd name="connsiteX7" fmla="*/ 159423 w 189637"/>
                      <a:gd name="connsiteY7" fmla="*/ 367145 h 512618"/>
                      <a:gd name="connsiteX8" fmla="*/ 166350 w 189637"/>
                      <a:gd name="connsiteY8" fmla="*/ 512618 h 512618"/>
                      <a:gd name="connsiteX9" fmla="*/ 187132 w 189637"/>
                      <a:gd name="connsiteY9" fmla="*/ 464127 h 512618"/>
                      <a:gd name="connsiteX10" fmla="*/ 180204 w 189637"/>
                      <a:gd name="connsiteY10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9" fmla="*/ 180204 w 189637"/>
                      <a:gd name="connsiteY9" fmla="*/ 491836 h 512618"/>
                      <a:gd name="connsiteX0" fmla="*/ 0 w 189637"/>
                      <a:gd name="connsiteY0" fmla="*/ 498766 h 512618"/>
                      <a:gd name="connsiteX1" fmla="*/ 83223 w 189637"/>
                      <a:gd name="connsiteY1" fmla="*/ 346363 h 512618"/>
                      <a:gd name="connsiteX2" fmla="*/ 90150 w 189637"/>
                      <a:gd name="connsiteY2" fmla="*/ 62345 h 512618"/>
                      <a:gd name="connsiteX3" fmla="*/ 110932 w 189637"/>
                      <a:gd name="connsiteY3" fmla="*/ 0 h 512618"/>
                      <a:gd name="connsiteX4" fmla="*/ 131714 w 189637"/>
                      <a:gd name="connsiteY4" fmla="*/ 6927 h 512618"/>
                      <a:gd name="connsiteX5" fmla="*/ 145568 w 189637"/>
                      <a:gd name="connsiteY5" fmla="*/ 270163 h 512618"/>
                      <a:gd name="connsiteX6" fmla="*/ 159423 w 189637"/>
                      <a:gd name="connsiteY6" fmla="*/ 367145 h 512618"/>
                      <a:gd name="connsiteX7" fmla="*/ 166350 w 189637"/>
                      <a:gd name="connsiteY7" fmla="*/ 512618 h 512618"/>
                      <a:gd name="connsiteX8" fmla="*/ 187132 w 189637"/>
                      <a:gd name="connsiteY8" fmla="*/ 464127 h 512618"/>
                      <a:gd name="connsiteX0" fmla="*/ 0 w 166350"/>
                      <a:gd name="connsiteY0" fmla="*/ 498766 h 512618"/>
                      <a:gd name="connsiteX1" fmla="*/ 83223 w 166350"/>
                      <a:gd name="connsiteY1" fmla="*/ 346363 h 512618"/>
                      <a:gd name="connsiteX2" fmla="*/ 90150 w 166350"/>
                      <a:gd name="connsiteY2" fmla="*/ 62345 h 512618"/>
                      <a:gd name="connsiteX3" fmla="*/ 110932 w 166350"/>
                      <a:gd name="connsiteY3" fmla="*/ 0 h 512618"/>
                      <a:gd name="connsiteX4" fmla="*/ 131714 w 166350"/>
                      <a:gd name="connsiteY4" fmla="*/ 6927 h 512618"/>
                      <a:gd name="connsiteX5" fmla="*/ 145568 w 166350"/>
                      <a:gd name="connsiteY5" fmla="*/ 270163 h 512618"/>
                      <a:gd name="connsiteX6" fmla="*/ 159423 w 166350"/>
                      <a:gd name="connsiteY6" fmla="*/ 367145 h 512618"/>
                      <a:gd name="connsiteX7" fmla="*/ 166350 w 166350"/>
                      <a:gd name="connsiteY7" fmla="*/ 512618 h 512618"/>
                      <a:gd name="connsiteX0" fmla="*/ 0 w 219888"/>
                      <a:gd name="connsiteY0" fmla="*/ 498766 h 512618"/>
                      <a:gd name="connsiteX1" fmla="*/ 83223 w 219888"/>
                      <a:gd name="connsiteY1" fmla="*/ 346363 h 512618"/>
                      <a:gd name="connsiteX2" fmla="*/ 90150 w 219888"/>
                      <a:gd name="connsiteY2" fmla="*/ 62345 h 512618"/>
                      <a:gd name="connsiteX3" fmla="*/ 110932 w 219888"/>
                      <a:gd name="connsiteY3" fmla="*/ 0 h 512618"/>
                      <a:gd name="connsiteX4" fmla="*/ 131714 w 219888"/>
                      <a:gd name="connsiteY4" fmla="*/ 6927 h 512618"/>
                      <a:gd name="connsiteX5" fmla="*/ 145568 w 219888"/>
                      <a:gd name="connsiteY5" fmla="*/ 270163 h 512618"/>
                      <a:gd name="connsiteX6" fmla="*/ 159423 w 219888"/>
                      <a:gd name="connsiteY6" fmla="*/ 367145 h 512618"/>
                      <a:gd name="connsiteX7" fmla="*/ 219888 w 219888"/>
                      <a:gd name="connsiteY7" fmla="*/ 512618 h 512618"/>
                      <a:gd name="connsiteX0" fmla="*/ 0 w 197009"/>
                      <a:gd name="connsiteY0" fmla="*/ 498766 h 512618"/>
                      <a:gd name="connsiteX1" fmla="*/ 60344 w 197009"/>
                      <a:gd name="connsiteY1" fmla="*/ 346363 h 512618"/>
                      <a:gd name="connsiteX2" fmla="*/ 67271 w 197009"/>
                      <a:gd name="connsiteY2" fmla="*/ 62345 h 512618"/>
                      <a:gd name="connsiteX3" fmla="*/ 88053 w 197009"/>
                      <a:gd name="connsiteY3" fmla="*/ 0 h 512618"/>
                      <a:gd name="connsiteX4" fmla="*/ 108835 w 197009"/>
                      <a:gd name="connsiteY4" fmla="*/ 6927 h 512618"/>
                      <a:gd name="connsiteX5" fmla="*/ 122689 w 197009"/>
                      <a:gd name="connsiteY5" fmla="*/ 270163 h 512618"/>
                      <a:gd name="connsiteX6" fmla="*/ 136544 w 197009"/>
                      <a:gd name="connsiteY6" fmla="*/ 367145 h 512618"/>
                      <a:gd name="connsiteX7" fmla="*/ 197009 w 197009"/>
                      <a:gd name="connsiteY7" fmla="*/ 512618 h 512618"/>
                      <a:gd name="connsiteX0" fmla="*/ 0 w 181757"/>
                      <a:gd name="connsiteY0" fmla="*/ 498766 h 501184"/>
                      <a:gd name="connsiteX1" fmla="*/ 60344 w 181757"/>
                      <a:gd name="connsiteY1" fmla="*/ 346363 h 501184"/>
                      <a:gd name="connsiteX2" fmla="*/ 67271 w 181757"/>
                      <a:gd name="connsiteY2" fmla="*/ 62345 h 501184"/>
                      <a:gd name="connsiteX3" fmla="*/ 88053 w 181757"/>
                      <a:gd name="connsiteY3" fmla="*/ 0 h 501184"/>
                      <a:gd name="connsiteX4" fmla="*/ 108835 w 181757"/>
                      <a:gd name="connsiteY4" fmla="*/ 6927 h 501184"/>
                      <a:gd name="connsiteX5" fmla="*/ 122689 w 181757"/>
                      <a:gd name="connsiteY5" fmla="*/ 270163 h 501184"/>
                      <a:gd name="connsiteX6" fmla="*/ 136544 w 181757"/>
                      <a:gd name="connsiteY6" fmla="*/ 367145 h 501184"/>
                      <a:gd name="connsiteX7" fmla="*/ 181757 w 181757"/>
                      <a:gd name="connsiteY7" fmla="*/ 501184 h 501184"/>
                      <a:gd name="connsiteX0" fmla="*/ 0 w 181757"/>
                      <a:gd name="connsiteY0" fmla="*/ 520387 h 522805"/>
                      <a:gd name="connsiteX1" fmla="*/ 60344 w 181757"/>
                      <a:gd name="connsiteY1" fmla="*/ 367984 h 522805"/>
                      <a:gd name="connsiteX2" fmla="*/ 67271 w 181757"/>
                      <a:gd name="connsiteY2" fmla="*/ 83966 h 522805"/>
                      <a:gd name="connsiteX3" fmla="*/ 88053 w 181757"/>
                      <a:gd name="connsiteY3" fmla="*/ 21621 h 522805"/>
                      <a:gd name="connsiteX4" fmla="*/ 108835 w 181757"/>
                      <a:gd name="connsiteY4" fmla="*/ 28548 h 522805"/>
                      <a:gd name="connsiteX5" fmla="*/ 136544 w 181757"/>
                      <a:gd name="connsiteY5" fmla="*/ 388766 h 522805"/>
                      <a:gd name="connsiteX6" fmla="*/ 181757 w 181757"/>
                      <a:gd name="connsiteY6" fmla="*/ 522805 h 522805"/>
                      <a:gd name="connsiteX0" fmla="*/ 0 w 181757"/>
                      <a:gd name="connsiteY0" fmla="*/ 539531 h 541949"/>
                      <a:gd name="connsiteX1" fmla="*/ 60344 w 181757"/>
                      <a:gd name="connsiteY1" fmla="*/ 387128 h 541949"/>
                      <a:gd name="connsiteX2" fmla="*/ 88053 w 181757"/>
                      <a:gd name="connsiteY2" fmla="*/ 40765 h 541949"/>
                      <a:gd name="connsiteX3" fmla="*/ 108835 w 181757"/>
                      <a:gd name="connsiteY3" fmla="*/ 47692 h 541949"/>
                      <a:gd name="connsiteX4" fmla="*/ 136544 w 181757"/>
                      <a:gd name="connsiteY4" fmla="*/ 407910 h 541949"/>
                      <a:gd name="connsiteX5" fmla="*/ 181757 w 181757"/>
                      <a:gd name="connsiteY5" fmla="*/ 541949 h 541949"/>
                      <a:gd name="connsiteX0" fmla="*/ 0 w 181757"/>
                      <a:gd name="connsiteY0" fmla="*/ 547152 h 549570"/>
                      <a:gd name="connsiteX1" fmla="*/ 52718 w 181757"/>
                      <a:gd name="connsiteY1" fmla="*/ 509111 h 549570"/>
                      <a:gd name="connsiteX2" fmla="*/ 88053 w 181757"/>
                      <a:gd name="connsiteY2" fmla="*/ 48386 h 549570"/>
                      <a:gd name="connsiteX3" fmla="*/ 108835 w 181757"/>
                      <a:gd name="connsiteY3" fmla="*/ 55313 h 549570"/>
                      <a:gd name="connsiteX4" fmla="*/ 136544 w 181757"/>
                      <a:gd name="connsiteY4" fmla="*/ 415531 h 549570"/>
                      <a:gd name="connsiteX5" fmla="*/ 181757 w 181757"/>
                      <a:gd name="connsiteY5" fmla="*/ 549570 h 549570"/>
                      <a:gd name="connsiteX0" fmla="*/ 0 w 258019"/>
                      <a:gd name="connsiteY0" fmla="*/ 549570 h 549570"/>
                      <a:gd name="connsiteX1" fmla="*/ 128980 w 258019"/>
                      <a:gd name="connsiteY1" fmla="*/ 509111 h 549570"/>
                      <a:gd name="connsiteX2" fmla="*/ 164315 w 258019"/>
                      <a:gd name="connsiteY2" fmla="*/ 48386 h 549570"/>
                      <a:gd name="connsiteX3" fmla="*/ 185097 w 258019"/>
                      <a:gd name="connsiteY3" fmla="*/ 55313 h 549570"/>
                      <a:gd name="connsiteX4" fmla="*/ 212806 w 258019"/>
                      <a:gd name="connsiteY4" fmla="*/ 415531 h 549570"/>
                      <a:gd name="connsiteX5" fmla="*/ 258019 w 258019"/>
                      <a:gd name="connsiteY5" fmla="*/ 549570 h 549570"/>
                      <a:gd name="connsiteX0" fmla="*/ 0 w 258019"/>
                      <a:gd name="connsiteY0" fmla="*/ 549570 h 554152"/>
                      <a:gd name="connsiteX1" fmla="*/ 64823 w 258019"/>
                      <a:gd name="connsiteY1" fmla="*/ 541311 h 554152"/>
                      <a:gd name="connsiteX2" fmla="*/ 128980 w 258019"/>
                      <a:gd name="connsiteY2" fmla="*/ 509111 h 554152"/>
                      <a:gd name="connsiteX3" fmla="*/ 164315 w 258019"/>
                      <a:gd name="connsiteY3" fmla="*/ 48386 h 554152"/>
                      <a:gd name="connsiteX4" fmla="*/ 185097 w 258019"/>
                      <a:gd name="connsiteY4" fmla="*/ 55313 h 554152"/>
                      <a:gd name="connsiteX5" fmla="*/ 212806 w 258019"/>
                      <a:gd name="connsiteY5" fmla="*/ 415531 h 554152"/>
                      <a:gd name="connsiteX6" fmla="*/ 258019 w 258019"/>
                      <a:gd name="connsiteY6" fmla="*/ 549570 h 554152"/>
                      <a:gd name="connsiteX0" fmla="*/ 0 w 193196"/>
                      <a:gd name="connsiteY0" fmla="*/ 541311 h 554152"/>
                      <a:gd name="connsiteX1" fmla="*/ 64157 w 193196"/>
                      <a:gd name="connsiteY1" fmla="*/ 509111 h 554152"/>
                      <a:gd name="connsiteX2" fmla="*/ 99492 w 193196"/>
                      <a:gd name="connsiteY2" fmla="*/ 48386 h 554152"/>
                      <a:gd name="connsiteX3" fmla="*/ 120274 w 193196"/>
                      <a:gd name="connsiteY3" fmla="*/ 55313 h 554152"/>
                      <a:gd name="connsiteX4" fmla="*/ 147983 w 193196"/>
                      <a:gd name="connsiteY4" fmla="*/ 415531 h 554152"/>
                      <a:gd name="connsiteX5" fmla="*/ 193196 w 193196"/>
                      <a:gd name="connsiteY5" fmla="*/ 549570 h 554152"/>
                      <a:gd name="connsiteX0" fmla="*/ 0 w 235140"/>
                      <a:gd name="connsiteY0" fmla="*/ 554152 h 560714"/>
                      <a:gd name="connsiteX1" fmla="*/ 106101 w 235140"/>
                      <a:gd name="connsiteY1" fmla="*/ 509111 h 560714"/>
                      <a:gd name="connsiteX2" fmla="*/ 141436 w 235140"/>
                      <a:gd name="connsiteY2" fmla="*/ 48386 h 560714"/>
                      <a:gd name="connsiteX3" fmla="*/ 162218 w 235140"/>
                      <a:gd name="connsiteY3" fmla="*/ 55313 h 560714"/>
                      <a:gd name="connsiteX4" fmla="*/ 189927 w 235140"/>
                      <a:gd name="connsiteY4" fmla="*/ 415531 h 560714"/>
                      <a:gd name="connsiteX5" fmla="*/ 235140 w 235140"/>
                      <a:gd name="connsiteY5" fmla="*/ 549570 h 560714"/>
                      <a:gd name="connsiteX0" fmla="*/ 0 w 235140"/>
                      <a:gd name="connsiteY0" fmla="*/ 554152 h 563866"/>
                      <a:gd name="connsiteX1" fmla="*/ 80075 w 235140"/>
                      <a:gd name="connsiteY1" fmla="*/ 560079 h 563866"/>
                      <a:gd name="connsiteX2" fmla="*/ 106101 w 235140"/>
                      <a:gd name="connsiteY2" fmla="*/ 509111 h 563866"/>
                      <a:gd name="connsiteX3" fmla="*/ 141436 w 235140"/>
                      <a:gd name="connsiteY3" fmla="*/ 48386 h 563866"/>
                      <a:gd name="connsiteX4" fmla="*/ 162218 w 235140"/>
                      <a:gd name="connsiteY4" fmla="*/ 55313 h 563866"/>
                      <a:gd name="connsiteX5" fmla="*/ 189927 w 235140"/>
                      <a:gd name="connsiteY5" fmla="*/ 415531 h 563866"/>
                      <a:gd name="connsiteX6" fmla="*/ 235140 w 235140"/>
                      <a:gd name="connsiteY6" fmla="*/ 549570 h 563866"/>
                      <a:gd name="connsiteX0" fmla="*/ 0 w 155065"/>
                      <a:gd name="connsiteY0" fmla="*/ 560079 h 563866"/>
                      <a:gd name="connsiteX1" fmla="*/ 26026 w 155065"/>
                      <a:gd name="connsiteY1" fmla="*/ 509111 h 563866"/>
                      <a:gd name="connsiteX2" fmla="*/ 61361 w 155065"/>
                      <a:gd name="connsiteY2" fmla="*/ 48386 h 563866"/>
                      <a:gd name="connsiteX3" fmla="*/ 82143 w 155065"/>
                      <a:gd name="connsiteY3" fmla="*/ 55313 h 563866"/>
                      <a:gd name="connsiteX4" fmla="*/ 109852 w 155065"/>
                      <a:gd name="connsiteY4" fmla="*/ 415531 h 563866"/>
                      <a:gd name="connsiteX5" fmla="*/ 155065 w 155065"/>
                      <a:gd name="connsiteY5" fmla="*/ 549570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60079 h 563866"/>
                      <a:gd name="connsiteX1" fmla="*/ 26026 w 158878"/>
                      <a:gd name="connsiteY1" fmla="*/ 509111 h 563866"/>
                      <a:gd name="connsiteX2" fmla="*/ 61361 w 158878"/>
                      <a:gd name="connsiteY2" fmla="*/ 48386 h 563866"/>
                      <a:gd name="connsiteX3" fmla="*/ 82143 w 158878"/>
                      <a:gd name="connsiteY3" fmla="*/ 55313 h 563866"/>
                      <a:gd name="connsiteX4" fmla="*/ 109852 w 158878"/>
                      <a:gd name="connsiteY4" fmla="*/ 415531 h 563866"/>
                      <a:gd name="connsiteX5" fmla="*/ 158878 w 158878"/>
                      <a:gd name="connsiteY5" fmla="*/ 563866 h 563866"/>
                      <a:gd name="connsiteX0" fmla="*/ 0 w 158878"/>
                      <a:gd name="connsiteY0" fmla="*/ 553455 h 557242"/>
                      <a:gd name="connsiteX1" fmla="*/ 43005 w 158878"/>
                      <a:gd name="connsiteY1" fmla="*/ 403418 h 557242"/>
                      <a:gd name="connsiteX2" fmla="*/ 61361 w 158878"/>
                      <a:gd name="connsiteY2" fmla="*/ 41762 h 557242"/>
                      <a:gd name="connsiteX3" fmla="*/ 82143 w 158878"/>
                      <a:gd name="connsiteY3" fmla="*/ 48689 h 557242"/>
                      <a:gd name="connsiteX4" fmla="*/ 109852 w 158878"/>
                      <a:gd name="connsiteY4" fmla="*/ 408907 h 557242"/>
                      <a:gd name="connsiteX5" fmla="*/ 158878 w 158878"/>
                      <a:gd name="connsiteY5" fmla="*/ 557242 h 557242"/>
                      <a:gd name="connsiteX0" fmla="*/ 0 w 158878"/>
                      <a:gd name="connsiteY0" fmla="*/ 553749 h 557536"/>
                      <a:gd name="connsiteX1" fmla="*/ 43005 w 158878"/>
                      <a:gd name="connsiteY1" fmla="*/ 403712 h 557536"/>
                      <a:gd name="connsiteX2" fmla="*/ 61361 w 158878"/>
                      <a:gd name="connsiteY2" fmla="*/ 42056 h 557536"/>
                      <a:gd name="connsiteX3" fmla="*/ 82143 w 158878"/>
                      <a:gd name="connsiteY3" fmla="*/ 48983 h 557536"/>
                      <a:gd name="connsiteX4" fmla="*/ 106213 w 158878"/>
                      <a:gd name="connsiteY4" fmla="*/ 414161 h 557536"/>
                      <a:gd name="connsiteX5" fmla="*/ 158878 w 158878"/>
                      <a:gd name="connsiteY5" fmla="*/ 557536 h 557536"/>
                      <a:gd name="connsiteX0" fmla="*/ 0 w 147963"/>
                      <a:gd name="connsiteY0" fmla="*/ 553749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67448 h 567448"/>
                      <a:gd name="connsiteX1" fmla="*/ 43005 w 147963"/>
                      <a:gd name="connsiteY1" fmla="*/ 403712 h 567448"/>
                      <a:gd name="connsiteX2" fmla="*/ 61361 w 147963"/>
                      <a:gd name="connsiteY2" fmla="*/ 42056 h 567448"/>
                      <a:gd name="connsiteX3" fmla="*/ 82143 w 147963"/>
                      <a:gd name="connsiteY3" fmla="*/ 48983 h 567448"/>
                      <a:gd name="connsiteX4" fmla="*/ 106213 w 147963"/>
                      <a:gd name="connsiteY4" fmla="*/ 414161 h 567448"/>
                      <a:gd name="connsiteX5" fmla="*/ 147963 w 147963"/>
                      <a:gd name="connsiteY5" fmla="*/ 567448 h 567448"/>
                      <a:gd name="connsiteX0" fmla="*/ 0 w 147963"/>
                      <a:gd name="connsiteY0" fmla="*/ 570144 h 570144"/>
                      <a:gd name="connsiteX1" fmla="*/ 43005 w 147963"/>
                      <a:gd name="connsiteY1" fmla="*/ 406408 h 570144"/>
                      <a:gd name="connsiteX2" fmla="*/ 61361 w 147963"/>
                      <a:gd name="connsiteY2" fmla="*/ 44752 h 570144"/>
                      <a:gd name="connsiteX3" fmla="*/ 85781 w 147963"/>
                      <a:gd name="connsiteY3" fmla="*/ 46723 h 570144"/>
                      <a:gd name="connsiteX4" fmla="*/ 106213 w 147963"/>
                      <a:gd name="connsiteY4" fmla="*/ 416857 h 570144"/>
                      <a:gd name="connsiteX5" fmla="*/ 147963 w 147963"/>
                      <a:gd name="connsiteY5" fmla="*/ 570144 h 570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963" h="570144">
                        <a:moveTo>
                          <a:pt x="0" y="570144"/>
                        </a:moveTo>
                        <a:cubicBezTo>
                          <a:pt x="17684" y="562637"/>
                          <a:pt x="32778" y="493973"/>
                          <a:pt x="43005" y="406408"/>
                        </a:cubicBezTo>
                        <a:cubicBezTo>
                          <a:pt x="53232" y="318843"/>
                          <a:pt x="54232" y="104699"/>
                          <a:pt x="61361" y="44752"/>
                        </a:cubicBezTo>
                        <a:cubicBezTo>
                          <a:pt x="68490" y="-15195"/>
                          <a:pt x="78306" y="-15294"/>
                          <a:pt x="85781" y="46723"/>
                        </a:cubicBezTo>
                        <a:cubicBezTo>
                          <a:pt x="93256" y="108740"/>
                          <a:pt x="95849" y="329620"/>
                          <a:pt x="106213" y="416857"/>
                        </a:cubicBezTo>
                        <a:cubicBezTo>
                          <a:pt x="116577" y="504094"/>
                          <a:pt x="118963" y="552166"/>
                          <a:pt x="147963" y="570144"/>
                        </a:cubicBezTo>
                      </a:path>
                    </a:pathLst>
                  </a:custGeom>
                  <a:solidFill>
                    <a:srgbClr val="CC0066">
                      <a:alpha val="2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4" name="Надпись 70"/>
                <p:cNvSpPr txBox="1"/>
                <p:nvPr/>
              </p:nvSpPr>
              <p:spPr>
                <a:xfrm>
                  <a:off x="903514" y="1251857"/>
                  <a:ext cx="347980" cy="3473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14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Надпись 72"/>
                <p:cNvSpPr txBox="1"/>
                <p:nvPr/>
              </p:nvSpPr>
              <p:spPr>
                <a:xfrm>
                  <a:off x="1872343" y="718457"/>
                  <a:ext cx="678180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|f</a:t>
                  </a:r>
                  <a:r>
                    <a:rPr lang="en-US" sz="1000" b="1" baseline="-25000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</a:t>
                  </a: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)|</a:t>
                  </a:r>
                  <a:r>
                    <a:rPr lang="en-US" sz="1000" b="1" baseline="30000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1000" b="1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6" name="Прямая со стрелкой 165"/>
                <p:cNvCxnSpPr/>
                <p:nvPr/>
              </p:nvCxnSpPr>
              <p:spPr>
                <a:xfrm flipH="1">
                  <a:off x="1817914" y="968828"/>
                  <a:ext cx="124732" cy="10885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Надпись 88"/>
                <p:cNvSpPr txBox="1"/>
                <p:nvPr/>
              </p:nvSpPr>
              <p:spPr>
                <a:xfrm>
                  <a:off x="239485" y="1142999"/>
                  <a:ext cx="1761128" cy="50101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200" b="1" baseline="-250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1200" b="1" baseline="-25000">
                      <a:solidFill>
                        <a:srgbClr val="66006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ru-RU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sz="1100" b="1" baseline="-250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sz="12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aphicFrame>
        <p:nvGraphicFramePr>
          <p:cNvPr id="196" name="Object 9"/>
          <p:cNvGraphicFramePr>
            <a:graphicFrameLocks noChangeAspect="1"/>
          </p:cNvGraphicFramePr>
          <p:nvPr/>
        </p:nvGraphicFramePr>
        <p:xfrm>
          <a:off x="5576602" y="5479138"/>
          <a:ext cx="2812244" cy="60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9" name="Уравнение" r:id="rId3" imgW="1155600" imgH="241200" progId="Equation.3">
                  <p:embed/>
                </p:oleObj>
              </mc:Choice>
              <mc:Fallback>
                <p:oleObj name="Уравнение" r:id="rId3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602" y="5479138"/>
                        <a:ext cx="2812244" cy="6050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9"/>
          <p:cNvGraphicFramePr>
            <a:graphicFrameLocks noChangeAspect="1"/>
          </p:cNvGraphicFramePr>
          <p:nvPr/>
        </p:nvGraphicFramePr>
        <p:xfrm>
          <a:off x="2260222" y="5516267"/>
          <a:ext cx="30591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0" name="Уравнение" r:id="rId5" imgW="1257120" imgH="228600" progId="Equation.3">
                  <p:embed/>
                </p:oleObj>
              </mc:Choice>
              <mc:Fallback>
                <p:oleObj name="Уравнение" r:id="rId5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222" y="5516267"/>
                        <a:ext cx="3059113" cy="573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23935" y="43278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MR10"/>
              </a:rPr>
              <a:t>Periodic final spectral comb structure:</a:t>
            </a:r>
            <a:endParaRPr lang="en-US" b="1" dirty="0">
              <a:solidFill>
                <a:srgbClr val="7030A0"/>
              </a:solidFill>
              <a:latin typeface="CMBX12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1566475" y="22617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MR10"/>
              </a:rPr>
              <a:t>Initial spectral comb structure:</a:t>
            </a:r>
            <a:endParaRPr lang="en-US" b="1" dirty="0">
              <a:solidFill>
                <a:srgbClr val="7030A0"/>
              </a:solidFill>
              <a:latin typeface="CMBX12"/>
            </a:endParaRPr>
          </a:p>
        </p:txBody>
      </p:sp>
      <p:sp>
        <p:nvSpPr>
          <p:cNvPr id="199" name="Rectangle 30"/>
          <p:cNvSpPr/>
          <p:nvPr/>
        </p:nvSpPr>
        <p:spPr>
          <a:xfrm>
            <a:off x="1770695" y="183863"/>
            <a:ext cx="8539172" cy="39120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00" name="Text Box 44"/>
          <p:cNvSpPr txBox="1">
            <a:spLocks noChangeArrowheads="1"/>
          </p:cNvSpPr>
          <p:nvPr/>
        </p:nvSpPr>
        <p:spPr bwMode="auto">
          <a:xfrm>
            <a:off x="2777153" y="164634"/>
            <a:ext cx="663797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superefficient quantum memory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2260222" y="1698308"/>
            <a:ext cx="8636378" cy="1685728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2244982" y="3450908"/>
            <a:ext cx="8636378" cy="1685728"/>
          </a:xfrm>
          <a:prstGeom prst="roundRect">
            <a:avLst>
              <a:gd name="adj" fmla="val 8999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051056"/>
              </p:ext>
            </p:extLst>
          </p:nvPr>
        </p:nvGraphicFramePr>
        <p:xfrm>
          <a:off x="8812213" y="5564188"/>
          <a:ext cx="19780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1" name="Уравнение" r:id="rId7" imgW="812520" imgH="203040" progId="Equation.3">
                  <p:embed/>
                </p:oleObj>
              </mc:Choice>
              <mc:Fallback>
                <p:oleObj name="Уравнение" r:id="rId7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2213" y="5564188"/>
                        <a:ext cx="1978025" cy="509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14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0950" y="590048"/>
            <a:ext cx="11726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MR10"/>
              </a:rPr>
              <a:t>N.S. </a:t>
            </a:r>
            <a:r>
              <a:rPr lang="en-US" sz="1400" b="1" dirty="0" err="1" smtClean="0">
                <a:latin typeface="CMR10"/>
              </a:rPr>
              <a:t>Perminov</a:t>
            </a:r>
            <a:r>
              <a:rPr lang="en-US" sz="1400" b="1" dirty="0" smtClean="0">
                <a:latin typeface="CMR10"/>
              </a:rPr>
              <a:t>, </a:t>
            </a:r>
            <a:r>
              <a:rPr lang="en-US" sz="1400" b="1" dirty="0" err="1" smtClean="0">
                <a:latin typeface="CMR10"/>
              </a:rPr>
              <a:t>D.Yu</a:t>
            </a:r>
            <a:r>
              <a:rPr lang="en-US" sz="1400" b="1" dirty="0" smtClean="0">
                <a:latin typeface="CMR10"/>
              </a:rPr>
              <a:t>. </a:t>
            </a:r>
            <a:r>
              <a:rPr lang="en-US" sz="1400" b="1" dirty="0" err="1" smtClean="0">
                <a:latin typeface="CMR10"/>
              </a:rPr>
              <a:t>Tarankova</a:t>
            </a:r>
            <a:r>
              <a:rPr lang="en-US" sz="1400" b="1" dirty="0" smtClean="0">
                <a:latin typeface="CMR10"/>
              </a:rPr>
              <a:t>,</a:t>
            </a:r>
            <a:r>
              <a:rPr lang="ru-RU" sz="1400" b="1" dirty="0" smtClean="0">
                <a:latin typeface="CMR10"/>
              </a:rPr>
              <a:t> </a:t>
            </a:r>
            <a:r>
              <a:rPr lang="en-US" sz="1400" b="1" dirty="0" smtClean="0">
                <a:latin typeface="CMR10"/>
              </a:rPr>
              <a:t>and </a:t>
            </a:r>
            <a:r>
              <a:rPr lang="en-US" sz="1400" b="1" dirty="0">
                <a:latin typeface="CMR10"/>
              </a:rPr>
              <a:t>S.A. </a:t>
            </a:r>
            <a:r>
              <a:rPr lang="en-US" sz="1400" b="1" dirty="0" err="1" smtClean="0">
                <a:latin typeface="CMR10"/>
              </a:rPr>
              <a:t>Moiseev</a:t>
            </a:r>
            <a:r>
              <a:rPr lang="en-US" sz="1400" b="1" dirty="0" smtClean="0">
                <a:latin typeface="CMR10"/>
              </a:rPr>
              <a:t>, </a:t>
            </a:r>
            <a:r>
              <a:rPr lang="en-US" sz="1400" dirty="0" smtClean="0">
                <a:latin typeface="CMR10"/>
              </a:rPr>
              <a:t>Superefficient </a:t>
            </a:r>
            <a:r>
              <a:rPr lang="en-US" sz="1400" dirty="0">
                <a:latin typeface="CMR10"/>
              </a:rPr>
              <a:t>long-lived </a:t>
            </a:r>
            <a:r>
              <a:rPr lang="en-US" sz="1400" dirty="0" err="1">
                <a:latin typeface="CMR10"/>
              </a:rPr>
              <a:t>multiresonator</a:t>
            </a:r>
            <a:r>
              <a:rPr lang="en-US" sz="1400" dirty="0">
                <a:latin typeface="CMR10"/>
              </a:rPr>
              <a:t> quantum </a:t>
            </a:r>
            <a:r>
              <a:rPr lang="en-US" sz="1400" dirty="0" smtClean="0">
                <a:latin typeface="CMR10"/>
              </a:rPr>
              <a:t>memory </a:t>
            </a:r>
            <a:r>
              <a:rPr lang="en-US" sz="1400" b="1" dirty="0"/>
              <a:t>arxiv:1711.07014, </a:t>
            </a:r>
            <a:r>
              <a:rPr lang="en-US" sz="1400" dirty="0" smtClean="0">
                <a:latin typeface="CMR10"/>
              </a:rPr>
              <a:t>(2017) .</a:t>
            </a:r>
            <a:endParaRPr lang="en-US" sz="1400" dirty="0">
              <a:latin typeface="CMBX1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" y="1757291"/>
            <a:ext cx="3843528" cy="2764536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-207784" y="990717"/>
            <a:ext cx="531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MR10"/>
              </a:rPr>
              <a:t>Principal scheme of a</a:t>
            </a:r>
            <a:br>
              <a:rPr lang="en-US" sz="1600" b="1" dirty="0" smtClean="0">
                <a:latin typeface="CMR10"/>
              </a:rPr>
            </a:br>
            <a:r>
              <a:rPr lang="en-US" sz="1600" b="1" dirty="0" smtClean="0">
                <a:latin typeface="CMR10"/>
              </a:rPr>
              <a:t>hybrid MR QM</a:t>
            </a:r>
            <a:endParaRPr lang="en-US" sz="1600" b="1" dirty="0">
              <a:latin typeface="CMBX12"/>
            </a:endParaRPr>
          </a:p>
        </p:txBody>
      </p:sp>
      <p:sp>
        <p:nvSpPr>
          <p:cNvPr id="14" name="Rectangle 30"/>
          <p:cNvSpPr/>
          <p:nvPr/>
        </p:nvSpPr>
        <p:spPr>
          <a:xfrm>
            <a:off x="2423160" y="149709"/>
            <a:ext cx="6829205" cy="4483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2834640" y="149708"/>
            <a:ext cx="621029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long-lived superefficient quantum memory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0950" y="590048"/>
            <a:ext cx="11726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MR10"/>
              </a:rPr>
              <a:t>N.S. </a:t>
            </a:r>
            <a:r>
              <a:rPr lang="en-US" sz="1400" b="1" dirty="0" err="1" smtClean="0">
                <a:latin typeface="CMR10"/>
              </a:rPr>
              <a:t>Perminov</a:t>
            </a:r>
            <a:r>
              <a:rPr lang="en-US" sz="1400" b="1" dirty="0" smtClean="0">
                <a:latin typeface="CMR10"/>
              </a:rPr>
              <a:t>, </a:t>
            </a:r>
            <a:r>
              <a:rPr lang="en-US" sz="1400" b="1" dirty="0" err="1" smtClean="0">
                <a:latin typeface="CMR10"/>
              </a:rPr>
              <a:t>D.Yu</a:t>
            </a:r>
            <a:r>
              <a:rPr lang="en-US" sz="1400" b="1" dirty="0" smtClean="0">
                <a:latin typeface="CMR10"/>
              </a:rPr>
              <a:t>. </a:t>
            </a:r>
            <a:r>
              <a:rPr lang="en-US" sz="1400" b="1" dirty="0" err="1" smtClean="0">
                <a:latin typeface="CMR10"/>
              </a:rPr>
              <a:t>Tarankova</a:t>
            </a:r>
            <a:r>
              <a:rPr lang="en-US" sz="1400" b="1" dirty="0" smtClean="0">
                <a:latin typeface="CMR10"/>
              </a:rPr>
              <a:t>,</a:t>
            </a:r>
            <a:r>
              <a:rPr lang="ru-RU" sz="1400" b="1" dirty="0" smtClean="0">
                <a:latin typeface="CMR10"/>
              </a:rPr>
              <a:t> </a:t>
            </a:r>
            <a:r>
              <a:rPr lang="en-US" sz="1400" b="1" dirty="0" smtClean="0">
                <a:latin typeface="CMR10"/>
              </a:rPr>
              <a:t>and </a:t>
            </a:r>
            <a:r>
              <a:rPr lang="en-US" sz="1400" b="1" dirty="0">
                <a:latin typeface="CMR10"/>
              </a:rPr>
              <a:t>S.A. </a:t>
            </a:r>
            <a:r>
              <a:rPr lang="en-US" sz="1400" b="1" dirty="0" err="1" smtClean="0">
                <a:latin typeface="CMR10"/>
              </a:rPr>
              <a:t>Moiseev</a:t>
            </a:r>
            <a:r>
              <a:rPr lang="en-US" sz="1400" b="1" dirty="0" smtClean="0">
                <a:latin typeface="CMR10"/>
              </a:rPr>
              <a:t>, </a:t>
            </a:r>
            <a:r>
              <a:rPr lang="en-US" sz="1400" dirty="0" smtClean="0">
                <a:latin typeface="CMR10"/>
              </a:rPr>
              <a:t>Superefficient </a:t>
            </a:r>
            <a:r>
              <a:rPr lang="en-US" sz="1400" dirty="0">
                <a:latin typeface="CMR10"/>
              </a:rPr>
              <a:t>long-lived </a:t>
            </a:r>
            <a:r>
              <a:rPr lang="en-US" sz="1400" dirty="0" err="1">
                <a:latin typeface="CMR10"/>
              </a:rPr>
              <a:t>multiresonator</a:t>
            </a:r>
            <a:r>
              <a:rPr lang="en-US" sz="1400" dirty="0">
                <a:latin typeface="CMR10"/>
              </a:rPr>
              <a:t> quantum </a:t>
            </a:r>
            <a:r>
              <a:rPr lang="en-US" sz="1400" dirty="0" smtClean="0">
                <a:latin typeface="CMR10"/>
              </a:rPr>
              <a:t>memory </a:t>
            </a:r>
            <a:r>
              <a:rPr lang="en-US" sz="1400" b="1" dirty="0"/>
              <a:t>arxiv:1711.07014, </a:t>
            </a:r>
            <a:r>
              <a:rPr lang="en-US" sz="1400" dirty="0" smtClean="0">
                <a:latin typeface="CMR10"/>
              </a:rPr>
              <a:t>(2017) .</a:t>
            </a:r>
            <a:endParaRPr lang="en-US" sz="1400" dirty="0">
              <a:latin typeface="CMBX1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" y="1757291"/>
            <a:ext cx="3843528" cy="2764536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-207784" y="990717"/>
            <a:ext cx="531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MR10"/>
              </a:rPr>
              <a:t>Principal scheme of a</a:t>
            </a:r>
            <a:br>
              <a:rPr lang="en-US" sz="1600" b="1" dirty="0" smtClean="0">
                <a:latin typeface="CMR10"/>
              </a:rPr>
            </a:br>
            <a:r>
              <a:rPr lang="en-US" sz="1600" b="1" dirty="0" smtClean="0">
                <a:latin typeface="CMR10"/>
              </a:rPr>
              <a:t>hybrid MR QM</a:t>
            </a:r>
            <a:endParaRPr lang="en-US" sz="1600" b="1" dirty="0">
              <a:latin typeface="CMBX1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06" y="1537066"/>
            <a:ext cx="7027895" cy="3195908"/>
          </a:xfrm>
          <a:prstGeom prst="rect">
            <a:avLst/>
          </a:prstGeom>
        </p:spPr>
      </p:pic>
      <p:sp>
        <p:nvSpPr>
          <p:cNvPr id="137" name="Прямоугольник 136"/>
          <p:cNvSpPr/>
          <p:nvPr/>
        </p:nvSpPr>
        <p:spPr>
          <a:xfrm>
            <a:off x="4941284" y="990717"/>
            <a:ext cx="6371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MR10"/>
              </a:rPr>
              <a:t>Typical transmission spectra of HMR QM (recording stage) after</a:t>
            </a:r>
            <a:br>
              <a:rPr lang="en-US" sz="1600" b="1" dirty="0" smtClean="0">
                <a:latin typeface="CMR10"/>
              </a:rPr>
            </a:br>
            <a:r>
              <a:rPr lang="en-US" sz="1600" b="1" dirty="0" smtClean="0">
                <a:latin typeface="CMR10"/>
              </a:rPr>
              <a:t>spectral-topological optimization in wide frequency band</a:t>
            </a:r>
            <a:endParaRPr lang="en-US" sz="1600" b="1" dirty="0">
              <a:latin typeface="CMBX12"/>
            </a:endParaRPr>
          </a:p>
        </p:txBody>
      </p:sp>
      <p:sp>
        <p:nvSpPr>
          <p:cNvPr id="16" name="Rectangle 30"/>
          <p:cNvSpPr/>
          <p:nvPr/>
        </p:nvSpPr>
        <p:spPr>
          <a:xfrm>
            <a:off x="2423160" y="149709"/>
            <a:ext cx="6829205" cy="4483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2834640" y="149708"/>
            <a:ext cx="621029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long-lived superefficient quantum memory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11640" y="6356350"/>
            <a:ext cx="2743200" cy="365125"/>
          </a:xfrm>
        </p:spPr>
        <p:txBody>
          <a:bodyPr/>
          <a:lstStyle/>
          <a:p>
            <a:fld id="{DF1C2AA1-7D19-4999-9E0D-D324BA2E866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227690" y="911896"/>
            <a:ext cx="3596503" cy="1054933"/>
          </a:xfrm>
          <a:prstGeom prst="round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11302" y="1030174"/>
            <a:ext cx="3244072" cy="1015663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85763" indent="-385763">
              <a:defRPr/>
            </a:pPr>
            <a:r>
              <a:rPr lang="en-US" sz="1200" b="1" dirty="0">
                <a:solidFill>
                  <a:srgbClr val="800000"/>
                </a:solidFill>
              </a:rPr>
              <a:t>                               CRIB</a:t>
            </a:r>
          </a:p>
          <a:p>
            <a:pPr marL="385763" indent="-385763">
              <a:buFontTx/>
              <a:buAutoNum type="arabicPeriod"/>
              <a:defRPr/>
            </a:pPr>
            <a:r>
              <a:rPr lang="en-US" sz="1200" b="1" dirty="0">
                <a:solidFill>
                  <a:srgbClr val="800000"/>
                </a:solidFill>
              </a:rPr>
              <a:t>Complete absorption within IB line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200" b="1" dirty="0">
                <a:solidFill>
                  <a:srgbClr val="800000"/>
                </a:solidFill>
              </a:rPr>
              <a:t> Inversion of IB line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200" b="1" dirty="0">
                <a:solidFill>
                  <a:srgbClr val="800000"/>
                </a:solidFill>
              </a:rPr>
              <a:t>Backward echo field emission</a:t>
            </a:r>
          </a:p>
          <a:p>
            <a:pPr marL="342900" indent="-342900">
              <a:defRPr/>
            </a:pPr>
            <a:r>
              <a:rPr lang="en-US" sz="1200" b="1" dirty="0">
                <a:solidFill>
                  <a:srgbClr val="800000"/>
                </a:solidFill>
              </a:rPr>
              <a:t>                  </a:t>
            </a:r>
            <a:r>
              <a:rPr lang="en-US" sz="1200" b="1" u="sng" dirty="0">
                <a:solidFill>
                  <a:srgbClr val="800000"/>
                </a:solidFill>
              </a:rPr>
              <a:t>   </a:t>
            </a:r>
            <a:endParaRPr lang="en-US" sz="1200" b="1" u="sng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531946" y="2157804"/>
            <a:ext cx="3596503" cy="1134665"/>
          </a:xfrm>
          <a:prstGeom prst="roundRect">
            <a:avLst/>
          </a:prstGeom>
          <a:solidFill>
            <a:srgbClr val="FF33C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550594" y="2194060"/>
            <a:ext cx="3438967" cy="1015663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85763" indent="-385763">
              <a:defRPr/>
            </a:pPr>
            <a:r>
              <a:rPr lang="en-US" sz="1200" b="1" dirty="0">
                <a:solidFill>
                  <a:srgbClr val="800000"/>
                </a:solidFill>
              </a:rPr>
              <a:t>                               AFC</a:t>
            </a:r>
          </a:p>
          <a:p>
            <a:pPr marL="385763" indent="-385763">
              <a:buFontTx/>
              <a:buAutoNum type="arabicPeriod"/>
              <a:defRPr/>
            </a:pPr>
            <a:r>
              <a:rPr lang="en-US" sz="1200" b="1" dirty="0">
                <a:solidFill>
                  <a:srgbClr val="800000"/>
                </a:solidFill>
                <a:latin typeface="+mj-lt"/>
              </a:rPr>
              <a:t>Complete absorption within IB line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200" b="1" dirty="0">
                <a:solidFill>
                  <a:srgbClr val="800000"/>
                </a:solidFill>
                <a:latin typeface="+mj-lt"/>
              </a:rPr>
              <a:t> Backward echo field emission</a:t>
            </a:r>
          </a:p>
          <a:p>
            <a:pPr marL="342900" indent="-342900">
              <a:defRPr/>
            </a:pPr>
            <a:r>
              <a:rPr lang="en-US" sz="1200" b="1" dirty="0">
                <a:solidFill>
                  <a:srgbClr val="800000"/>
                </a:solidFill>
                <a:latin typeface="+mj-lt"/>
              </a:rPr>
              <a:t>                  </a:t>
            </a:r>
          </a:p>
          <a:p>
            <a:pPr marL="342900" indent="-342900">
              <a:defRPr/>
            </a:pPr>
            <a:r>
              <a:rPr lang="en-US" sz="1200" b="1" dirty="0">
                <a:solidFill>
                  <a:srgbClr val="800000"/>
                </a:solidFill>
                <a:latin typeface="+mj-lt"/>
              </a:rPr>
              <a:t> IB line consists of periodic structure of narrow lines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574856" y="3503615"/>
            <a:ext cx="3595088" cy="947285"/>
          </a:xfrm>
          <a:prstGeom prst="round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943350" y="1974552"/>
            <a:ext cx="216694" cy="287204"/>
          </a:xfrm>
          <a:prstGeom prst="up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7464151" y="1946088"/>
            <a:ext cx="200823" cy="273516"/>
          </a:xfrm>
          <a:prstGeom prst="up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6171975" y="2091730"/>
            <a:ext cx="226219" cy="1250975"/>
          </a:xfrm>
          <a:prstGeom prst="up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grpSp>
        <p:nvGrpSpPr>
          <p:cNvPr id="3" name="Группа 2"/>
          <p:cNvGrpSpPr/>
          <p:nvPr/>
        </p:nvGrpSpPr>
        <p:grpSpPr>
          <a:xfrm>
            <a:off x="7638876" y="1163300"/>
            <a:ext cx="1985516" cy="523220"/>
            <a:chOff x="5826844" y="1548518"/>
            <a:chExt cx="1985516" cy="523220"/>
          </a:xfrm>
        </p:grpSpPr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6226955" y="1548518"/>
              <a:ext cx="1585405" cy="5232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400" b="1" dirty="0">
                  <a:latin typeface="+mj-lt"/>
                  <a:cs typeface="Times New Roman" pitchFamily="18" charset="0"/>
                </a:rPr>
                <a:t>Perfect time reversibility</a:t>
              </a:r>
              <a:endParaRPr lang="ru-RU" altLang="ru-RU" sz="14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" name="Стрелка влево 1"/>
            <p:cNvSpPr/>
            <p:nvPr/>
          </p:nvSpPr>
          <p:spPr>
            <a:xfrm>
              <a:off x="5826844" y="1688108"/>
              <a:ext cx="397024" cy="17051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6451622" y="2045836"/>
            <a:ext cx="3771068" cy="1317960"/>
          </a:xfrm>
          <a:prstGeom prst="roundRect">
            <a:avLst>
              <a:gd name="adj" fmla="val 101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706810" y="3519820"/>
            <a:ext cx="3837463" cy="830997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85763" indent="-385763">
              <a:defRPr/>
            </a:pPr>
            <a:r>
              <a:rPr lang="en-US" sz="1000" b="1" dirty="0">
                <a:solidFill>
                  <a:srgbClr val="800000"/>
                </a:solidFill>
              </a:rPr>
              <a:t>   </a:t>
            </a:r>
            <a:r>
              <a:rPr lang="en-US" sz="1200" b="1" dirty="0">
                <a:solidFill>
                  <a:srgbClr val="800000"/>
                </a:solidFill>
              </a:rPr>
              <a:t>PEQM on natural IB (ROSE,…)</a:t>
            </a:r>
          </a:p>
          <a:p>
            <a:pPr marL="385763" indent="-385763">
              <a:buFontTx/>
              <a:buAutoNum type="arabicPeriod"/>
              <a:defRPr/>
            </a:pPr>
            <a:r>
              <a:rPr lang="en-US" sz="1200" b="1" dirty="0">
                <a:solidFill>
                  <a:srgbClr val="800000"/>
                </a:solidFill>
              </a:rPr>
              <a:t>Complete absorption within IB line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200" b="1" dirty="0">
                <a:solidFill>
                  <a:srgbClr val="800000"/>
                </a:solidFill>
              </a:rPr>
              <a:t> Backward echo field emission</a:t>
            </a:r>
          </a:p>
          <a:p>
            <a:pPr marL="342900" indent="-342900">
              <a:defRPr/>
            </a:pPr>
            <a:r>
              <a:rPr lang="en-US" sz="1200" b="1" dirty="0">
                <a:solidFill>
                  <a:srgbClr val="800000"/>
                </a:solidFill>
              </a:rPr>
              <a:t>+ </a:t>
            </a:r>
            <a:r>
              <a:rPr lang="en-US" sz="1200" b="1" dirty="0" err="1">
                <a:solidFill>
                  <a:srgbClr val="800000"/>
                </a:solidFill>
              </a:rPr>
              <a:t>Rephasing</a:t>
            </a:r>
            <a:r>
              <a:rPr lang="en-US" sz="1200" b="1" dirty="0">
                <a:solidFill>
                  <a:srgbClr val="800000"/>
                </a:solidFill>
              </a:rPr>
              <a:t> by sequence of intensive laser pulses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2251568" y="2251524"/>
            <a:ext cx="3596504" cy="1076893"/>
            <a:chOff x="511544" y="2769867"/>
            <a:chExt cx="3596504" cy="1076893"/>
          </a:xfrm>
        </p:grpSpPr>
        <p:sp>
          <p:nvSpPr>
            <p:cNvPr id="40" name="Скругленный прямоугольник 39"/>
            <p:cNvSpPr/>
            <p:nvPr/>
          </p:nvSpPr>
          <p:spPr bwMode="auto">
            <a:xfrm>
              <a:off x="511544" y="2769867"/>
              <a:ext cx="3596504" cy="107689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1553" y="2773377"/>
              <a:ext cx="3244072" cy="1015663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85763" indent="-385763">
                <a:defRPr/>
              </a:pPr>
              <a:r>
                <a:rPr lang="en-US" sz="1200" b="1" dirty="0">
                  <a:solidFill>
                    <a:srgbClr val="800000"/>
                  </a:solidFill>
                </a:rPr>
                <a:t>                               GEM</a:t>
              </a:r>
            </a:p>
            <a:p>
              <a:pPr marL="385763" indent="-385763">
                <a:buFontTx/>
                <a:buAutoNum type="arabicPeriod"/>
                <a:defRPr/>
              </a:pPr>
              <a:r>
                <a:rPr lang="en-US" sz="1200" b="1" dirty="0">
                  <a:solidFill>
                    <a:srgbClr val="800000"/>
                  </a:solidFill>
                </a:rPr>
                <a:t>Complete absorption within IB line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US" sz="1200" b="1" dirty="0">
                  <a:solidFill>
                    <a:srgbClr val="800000"/>
                  </a:solidFill>
                </a:rPr>
                <a:t> Inversion of IB line</a:t>
              </a:r>
            </a:p>
            <a:p>
              <a:pPr marL="342900" indent="-342900">
                <a:defRPr/>
              </a:pPr>
              <a:r>
                <a:rPr lang="en-US" sz="1200" b="1" dirty="0">
                  <a:solidFill>
                    <a:srgbClr val="800000"/>
                  </a:solidFill>
                </a:rPr>
                <a:t>+ IB is determined by controllable gradient of Stark (Zeeman) shifts</a:t>
              </a:r>
            </a:p>
          </p:txBody>
        </p:sp>
      </p:grpSp>
      <p:sp>
        <p:nvSpPr>
          <p:cNvPr id="45" name="Скругленный прямоугольник 44"/>
          <p:cNvSpPr/>
          <p:nvPr/>
        </p:nvSpPr>
        <p:spPr bwMode="auto">
          <a:xfrm>
            <a:off x="2769471" y="5203798"/>
            <a:ext cx="3595088" cy="1134666"/>
          </a:xfrm>
          <a:prstGeom prst="roundRect">
            <a:avLst/>
          </a:prstGeom>
          <a:solidFill>
            <a:srgbClr val="CCCC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2841479" y="5282152"/>
            <a:ext cx="3667096" cy="1015663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85763" indent="-385763">
              <a:defRPr/>
            </a:pPr>
            <a:r>
              <a:rPr lang="en-US" sz="1000" b="1" dirty="0">
                <a:solidFill>
                  <a:srgbClr val="800000"/>
                </a:solidFill>
              </a:rPr>
              <a:t>             </a:t>
            </a:r>
            <a:r>
              <a:rPr lang="en-US" sz="1200" b="1" dirty="0">
                <a:solidFill>
                  <a:srgbClr val="800000"/>
                </a:solidFill>
              </a:rPr>
              <a:t>Off-resonant Raman echo M</a:t>
            </a:r>
          </a:p>
          <a:p>
            <a:pPr marL="385763" indent="-385763">
              <a:defRPr/>
            </a:pPr>
            <a:r>
              <a:rPr lang="en-US" sz="1200" b="1" dirty="0">
                <a:solidFill>
                  <a:srgbClr val="800000"/>
                </a:solidFill>
              </a:rPr>
              <a:t>                           </a:t>
            </a:r>
            <a:r>
              <a:rPr lang="en-US" sz="1200" b="1" dirty="0"/>
              <a:t>promising properties:</a:t>
            </a:r>
          </a:p>
          <a:p>
            <a:pPr>
              <a:defRPr/>
            </a:pPr>
            <a:r>
              <a:rPr lang="en-US" sz="1200" b="1" dirty="0">
                <a:solidFill>
                  <a:srgbClr val="800000"/>
                </a:solidFill>
              </a:rPr>
              <a:t>1. Provides generalized time reversibility</a:t>
            </a:r>
          </a:p>
          <a:p>
            <a:pPr>
              <a:defRPr/>
            </a:pPr>
            <a:r>
              <a:rPr lang="en-US" sz="1200" b="1" dirty="0">
                <a:solidFill>
                  <a:srgbClr val="800000"/>
                </a:solidFill>
              </a:rPr>
              <a:t>2. It can be used for CRIB/GEM, AFC, ROSE protocols  </a:t>
            </a:r>
          </a:p>
          <a:p>
            <a:pPr>
              <a:defRPr/>
            </a:pPr>
            <a:r>
              <a:rPr lang="en-US" sz="1200" b="1" dirty="0">
                <a:solidFill>
                  <a:srgbClr val="800000"/>
                </a:solidFill>
              </a:rPr>
              <a:t>3. Provides a direct storage on long-lived levels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4713688" y="5177045"/>
            <a:ext cx="1886369" cy="276999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85763" indent="-385763">
              <a:defRPr/>
            </a:pPr>
            <a:r>
              <a:rPr lang="en-US" sz="1200" b="1" dirty="0">
                <a:solidFill>
                  <a:srgbClr val="800000"/>
                </a:solidFill>
              </a:rPr>
              <a:t>                               (</a:t>
            </a:r>
            <a:r>
              <a:rPr lang="en-US" sz="1200" b="1" dirty="0" smtClean="0">
                <a:solidFill>
                  <a:srgbClr val="800000"/>
                </a:solidFill>
              </a:rPr>
              <a:t>2008)</a:t>
            </a:r>
            <a:endParaRPr lang="en-US" sz="1200" b="1" u="sng" dirty="0"/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5649664" y="929046"/>
            <a:ext cx="1945352" cy="276999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85763" indent="-385763">
              <a:defRPr/>
            </a:pPr>
            <a:r>
              <a:rPr lang="en-US" sz="1200" b="1" dirty="0">
                <a:solidFill>
                  <a:srgbClr val="800000"/>
                </a:solidFill>
              </a:rPr>
              <a:t>                               (2001</a:t>
            </a:r>
            <a:r>
              <a:rPr lang="en-US" sz="1200" b="1" dirty="0" smtClean="0">
                <a:solidFill>
                  <a:srgbClr val="800000"/>
                </a:solidFill>
              </a:rPr>
              <a:t>,)</a:t>
            </a:r>
            <a:endParaRPr lang="en-US" sz="1200" b="1" u="sng" dirty="0"/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2927649" y="2245042"/>
            <a:ext cx="2725519" cy="276999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85763" indent="-385763">
              <a:defRPr/>
            </a:pPr>
            <a:r>
              <a:rPr lang="en-US" sz="1200" b="1" dirty="0">
                <a:solidFill>
                  <a:srgbClr val="800000"/>
                </a:solidFill>
              </a:rPr>
              <a:t>                               (</a:t>
            </a:r>
            <a:r>
              <a:rPr lang="en-US" sz="1200" b="1" dirty="0" smtClean="0">
                <a:solidFill>
                  <a:srgbClr val="800000"/>
                </a:solidFill>
              </a:rPr>
              <a:t>2006)</a:t>
            </a:r>
            <a:endParaRPr lang="en-US" sz="1200" b="1" u="sng" dirty="0"/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7609305" y="1916833"/>
            <a:ext cx="1947617" cy="461665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85763" indent="-385763">
              <a:defRPr/>
            </a:pPr>
            <a:r>
              <a:rPr lang="en-US" sz="1200" b="1" dirty="0">
                <a:solidFill>
                  <a:srgbClr val="800000"/>
                </a:solidFill>
              </a:rPr>
              <a:t>                               (</a:t>
            </a:r>
            <a:r>
              <a:rPr lang="en-US" sz="1200" b="1" dirty="0" smtClean="0">
                <a:solidFill>
                  <a:srgbClr val="800000"/>
                </a:solidFill>
              </a:rPr>
              <a:t>2008,2012)</a:t>
            </a:r>
            <a:endParaRPr lang="en-US" sz="1200" b="1" u="sng" dirty="0"/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6441753" y="3327376"/>
            <a:ext cx="1443871" cy="461665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85763" indent="-385763">
              <a:defRPr/>
            </a:pPr>
            <a:r>
              <a:rPr lang="en-US" sz="1200" b="1" dirty="0">
                <a:solidFill>
                  <a:srgbClr val="800000"/>
                </a:solidFill>
              </a:rPr>
              <a:t>                               (</a:t>
            </a:r>
            <a:r>
              <a:rPr lang="en-US" sz="1200" b="1" dirty="0" smtClean="0">
                <a:solidFill>
                  <a:srgbClr val="800000"/>
                </a:solidFill>
              </a:rPr>
              <a:t>2011)</a:t>
            </a:r>
            <a:endParaRPr lang="en-US" sz="1200" b="1" u="sng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7536160" y="4924370"/>
            <a:ext cx="2620342" cy="1102491"/>
            <a:chOff x="-5415" y="3773651"/>
            <a:chExt cx="2620342" cy="1102491"/>
          </a:xfrm>
        </p:grpSpPr>
        <p:sp>
          <p:nvSpPr>
            <p:cNvPr id="53" name="Скругленный прямоугольник 52"/>
            <p:cNvSpPr/>
            <p:nvPr/>
          </p:nvSpPr>
          <p:spPr bwMode="auto">
            <a:xfrm>
              <a:off x="224897" y="3789039"/>
              <a:ext cx="2258871" cy="1087103"/>
            </a:xfrm>
            <a:prstGeom prst="roundRect">
              <a:avLst/>
            </a:pr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-5415" y="4114195"/>
              <a:ext cx="2620342" cy="738664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800000"/>
                  </a:solidFill>
                </a:rPr>
                <a:t>  1</a:t>
              </a:r>
              <a:r>
                <a:rPr lang="en-US" sz="1400" b="1" dirty="0">
                  <a:solidFill>
                    <a:srgbClr val="800000"/>
                  </a:solidFill>
                </a:rPr>
                <a:t>)  Microwave </a:t>
              </a:r>
              <a:r>
                <a:rPr lang="en-US" sz="1400" b="1" dirty="0" err="1">
                  <a:solidFill>
                    <a:srgbClr val="800000"/>
                  </a:solidFill>
                </a:rPr>
                <a:t>multiresonator</a:t>
              </a:r>
              <a:r>
                <a:rPr lang="en-US" sz="1400" b="1" dirty="0">
                  <a:solidFill>
                    <a:srgbClr val="800000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800000"/>
                  </a:solidFill>
                </a:rPr>
                <a:t>2)  On-chip multi-ring optical scheme</a:t>
              </a:r>
            </a:p>
          </p:txBody>
        </p:sp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>
              <a:off x="426633" y="3773651"/>
              <a:ext cx="1803864" cy="307777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385763" indent="-385763">
                <a:defRPr/>
              </a:pPr>
              <a:r>
                <a:rPr lang="en-US" sz="1200" b="1" dirty="0">
                  <a:solidFill>
                    <a:srgbClr val="800000"/>
                  </a:solidFill>
                </a:rPr>
                <a:t>            </a:t>
              </a:r>
              <a:r>
                <a:rPr lang="en-US" sz="1400" b="1" dirty="0">
                  <a:solidFill>
                    <a:srgbClr val="FF0000"/>
                  </a:solidFill>
                </a:rPr>
                <a:t>(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2017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,2018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)</a:t>
              </a:r>
              <a:endParaRPr lang="en-US" sz="1400" b="1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927920" y="3914245"/>
            <a:ext cx="2402887" cy="1134666"/>
            <a:chOff x="224897" y="3789040"/>
            <a:chExt cx="2402887" cy="1134666"/>
          </a:xfrm>
        </p:grpSpPr>
        <p:sp>
          <p:nvSpPr>
            <p:cNvPr id="66" name="Скругленный прямоугольник 65"/>
            <p:cNvSpPr/>
            <p:nvPr/>
          </p:nvSpPr>
          <p:spPr bwMode="auto">
            <a:xfrm>
              <a:off x="224897" y="3789040"/>
              <a:ext cx="2258871" cy="1134666"/>
            </a:xfrm>
            <a:prstGeom prst="roundRect">
              <a:avLst/>
            </a:prstGeom>
            <a:solidFill>
              <a:srgbClr val="9966FF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295474" y="4047928"/>
              <a:ext cx="2332310" cy="830997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385763" indent="-385763">
                <a:defRPr/>
              </a:pPr>
              <a:r>
                <a:rPr lang="en-US" sz="1000" b="1" dirty="0">
                  <a:solidFill>
                    <a:srgbClr val="800000"/>
                  </a:solidFill>
                </a:rPr>
                <a:t>   </a:t>
              </a:r>
              <a:r>
                <a:rPr lang="en-US" sz="1200" b="1" dirty="0">
                  <a:solidFill>
                    <a:srgbClr val="800000"/>
                  </a:solidFill>
                </a:rPr>
                <a:t>Impedance matching schemes</a:t>
              </a:r>
            </a:p>
            <a:p>
              <a:pPr marL="385763" indent="-385763">
                <a:defRPr/>
              </a:pPr>
              <a:r>
                <a:rPr lang="en-US" sz="1200" b="1" dirty="0">
                  <a:solidFill>
                    <a:srgbClr val="800000"/>
                  </a:solidFill>
                </a:rPr>
                <a:t>   </a:t>
              </a:r>
              <a:r>
                <a:rPr lang="en-US" sz="1200" b="1" dirty="0"/>
                <a:t>promising properties:</a:t>
              </a:r>
            </a:p>
            <a:p>
              <a:pPr marL="228600" indent="-228600">
                <a:buAutoNum type="arabicPeriod"/>
                <a:defRPr/>
              </a:pPr>
              <a:r>
                <a:rPr lang="en-US" sz="1200" b="1" dirty="0">
                  <a:solidFill>
                    <a:srgbClr val="800000"/>
                  </a:solidFill>
                </a:rPr>
                <a:t>Small size samples</a:t>
              </a:r>
            </a:p>
            <a:p>
              <a:pPr>
                <a:defRPr/>
              </a:pPr>
              <a:r>
                <a:rPr lang="en-US" sz="1200" b="1" dirty="0">
                  <a:solidFill>
                    <a:srgbClr val="800000"/>
                  </a:solidFill>
                </a:rPr>
                <a:t>2.   Perfect integration</a:t>
              </a:r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391872" y="3789040"/>
              <a:ext cx="1803864" cy="276999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385763" indent="-385763">
                <a:defRPr/>
              </a:pPr>
              <a:r>
                <a:rPr lang="en-US" sz="1200" b="1" dirty="0">
                  <a:solidFill>
                    <a:srgbClr val="800000"/>
                  </a:solidFill>
                </a:rPr>
                <a:t>            (</a:t>
              </a:r>
              <a:r>
                <a:rPr lang="en-US" sz="1200" b="1" dirty="0" smtClean="0">
                  <a:solidFill>
                    <a:srgbClr val="800000"/>
                  </a:solidFill>
                </a:rPr>
                <a:t>2010)</a:t>
              </a:r>
              <a:endParaRPr lang="en-US" sz="1200" b="1" u="sng" dirty="0"/>
            </a:p>
          </p:txBody>
        </p:sp>
      </p:grpSp>
      <p:sp>
        <p:nvSpPr>
          <p:cNvPr id="70" name="Двойная стрелка вверх/вниз 69"/>
          <p:cNvSpPr/>
          <p:nvPr/>
        </p:nvSpPr>
        <p:spPr>
          <a:xfrm>
            <a:off x="8750102" y="3546178"/>
            <a:ext cx="226219" cy="1250975"/>
          </a:xfrm>
          <a:prstGeom prst="up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2" name="Rectangle 30"/>
          <p:cNvSpPr/>
          <p:nvPr/>
        </p:nvSpPr>
        <p:spPr>
          <a:xfrm>
            <a:off x="1326125" y="220973"/>
            <a:ext cx="9908104" cy="47705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5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1737360" y="226840"/>
            <a:ext cx="896374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квантовой памяти на фотонном эхе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0950" y="590048"/>
            <a:ext cx="11726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MR10"/>
              </a:rPr>
              <a:t>N.S. </a:t>
            </a:r>
            <a:r>
              <a:rPr lang="en-US" sz="1400" b="1" dirty="0" err="1" smtClean="0">
                <a:latin typeface="CMR10"/>
              </a:rPr>
              <a:t>Perminov</a:t>
            </a:r>
            <a:r>
              <a:rPr lang="en-US" sz="1400" b="1" dirty="0" smtClean="0">
                <a:latin typeface="CMR10"/>
              </a:rPr>
              <a:t>, </a:t>
            </a:r>
            <a:r>
              <a:rPr lang="en-US" sz="1400" b="1" dirty="0" err="1" smtClean="0">
                <a:latin typeface="CMR10"/>
              </a:rPr>
              <a:t>D.Yu</a:t>
            </a:r>
            <a:r>
              <a:rPr lang="en-US" sz="1400" b="1" dirty="0" smtClean="0">
                <a:latin typeface="CMR10"/>
              </a:rPr>
              <a:t>. </a:t>
            </a:r>
            <a:r>
              <a:rPr lang="en-US" sz="1400" b="1" dirty="0" err="1" smtClean="0">
                <a:latin typeface="CMR10"/>
              </a:rPr>
              <a:t>Tarankova</a:t>
            </a:r>
            <a:r>
              <a:rPr lang="en-US" sz="1400" b="1" dirty="0" smtClean="0">
                <a:latin typeface="CMR10"/>
              </a:rPr>
              <a:t>,</a:t>
            </a:r>
            <a:r>
              <a:rPr lang="ru-RU" sz="1400" b="1" dirty="0" smtClean="0">
                <a:latin typeface="CMR10"/>
              </a:rPr>
              <a:t> </a:t>
            </a:r>
            <a:r>
              <a:rPr lang="en-US" sz="1400" b="1" dirty="0" smtClean="0">
                <a:latin typeface="CMR10"/>
              </a:rPr>
              <a:t>and </a:t>
            </a:r>
            <a:r>
              <a:rPr lang="en-US" sz="1400" b="1" dirty="0">
                <a:latin typeface="CMR10"/>
              </a:rPr>
              <a:t>S.A. </a:t>
            </a:r>
            <a:r>
              <a:rPr lang="en-US" sz="1400" b="1" dirty="0" err="1" smtClean="0">
                <a:latin typeface="CMR10"/>
              </a:rPr>
              <a:t>Moiseev</a:t>
            </a:r>
            <a:r>
              <a:rPr lang="en-US" sz="1400" b="1" dirty="0" smtClean="0">
                <a:latin typeface="CMR10"/>
              </a:rPr>
              <a:t>, </a:t>
            </a:r>
            <a:r>
              <a:rPr lang="en-US" sz="1400" dirty="0" smtClean="0">
                <a:latin typeface="CMR10"/>
              </a:rPr>
              <a:t>Superefficient </a:t>
            </a:r>
            <a:r>
              <a:rPr lang="en-US" sz="1400" dirty="0">
                <a:latin typeface="CMR10"/>
              </a:rPr>
              <a:t>long-lived </a:t>
            </a:r>
            <a:r>
              <a:rPr lang="en-US" sz="1400" dirty="0" err="1">
                <a:latin typeface="CMR10"/>
              </a:rPr>
              <a:t>multiresonator</a:t>
            </a:r>
            <a:r>
              <a:rPr lang="en-US" sz="1400" dirty="0">
                <a:latin typeface="CMR10"/>
              </a:rPr>
              <a:t> quantum </a:t>
            </a:r>
            <a:r>
              <a:rPr lang="en-US" sz="1400" dirty="0" smtClean="0">
                <a:latin typeface="CMR10"/>
              </a:rPr>
              <a:t>memory </a:t>
            </a:r>
            <a:r>
              <a:rPr lang="en-US" sz="1400" b="1" dirty="0"/>
              <a:t>arxiv:1711.07014, </a:t>
            </a:r>
            <a:r>
              <a:rPr lang="en-US" sz="1400" dirty="0" smtClean="0">
                <a:latin typeface="CMR10"/>
              </a:rPr>
              <a:t>(2017) .</a:t>
            </a:r>
            <a:endParaRPr lang="en-US" sz="1400" dirty="0">
              <a:latin typeface="CMBX1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" y="1757291"/>
            <a:ext cx="3843528" cy="2764536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-207784" y="990717"/>
            <a:ext cx="531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MR10"/>
              </a:rPr>
              <a:t>Principal scheme of a</a:t>
            </a:r>
            <a:br>
              <a:rPr lang="en-US" sz="1600" b="1" dirty="0" smtClean="0">
                <a:latin typeface="CMR10"/>
              </a:rPr>
            </a:br>
            <a:r>
              <a:rPr lang="en-US" sz="1600" b="1" dirty="0" smtClean="0">
                <a:latin typeface="CMR10"/>
              </a:rPr>
              <a:t>hybrid MR QM</a:t>
            </a:r>
            <a:endParaRPr lang="en-US" sz="1600" b="1" dirty="0">
              <a:latin typeface="CMBX1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06" y="1537066"/>
            <a:ext cx="7027895" cy="3195908"/>
          </a:xfrm>
          <a:prstGeom prst="rect">
            <a:avLst/>
          </a:prstGeom>
        </p:spPr>
      </p:pic>
      <p:sp>
        <p:nvSpPr>
          <p:cNvPr id="137" name="Прямоугольник 136"/>
          <p:cNvSpPr/>
          <p:nvPr/>
        </p:nvSpPr>
        <p:spPr>
          <a:xfrm>
            <a:off x="4941284" y="990717"/>
            <a:ext cx="6371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MR10"/>
              </a:rPr>
              <a:t>Typical transmission spectra of HMR QM (recording stage) after</a:t>
            </a:r>
            <a:br>
              <a:rPr lang="en-US" sz="1600" b="1" dirty="0" smtClean="0">
                <a:latin typeface="CMR10"/>
              </a:rPr>
            </a:br>
            <a:r>
              <a:rPr lang="en-US" sz="1600" b="1" dirty="0" smtClean="0">
                <a:latin typeface="CMR10"/>
              </a:rPr>
              <a:t>spectral-topological optimization in wide frequency band</a:t>
            </a:r>
            <a:endParaRPr lang="en-US" sz="1600" b="1" dirty="0">
              <a:latin typeface="CMBX12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93252" y="4686104"/>
            <a:ext cx="11532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00FF"/>
                </a:solidFill>
                <a:latin typeface="CMBX12"/>
              </a:rPr>
              <a:t>[1] </a:t>
            </a:r>
            <a:r>
              <a:rPr lang="en-US" sz="1600" dirty="0" smtClean="0">
                <a:latin typeface="CMBX12"/>
              </a:rPr>
              <a:t>We </a:t>
            </a:r>
            <a:r>
              <a:rPr lang="en-US" sz="1600" dirty="0">
                <a:latin typeface="CMBX12"/>
              </a:rPr>
              <a:t>have shown that the broadband input signal is almost </a:t>
            </a:r>
            <a:r>
              <a:rPr lang="en-US" sz="1600" b="1" dirty="0">
                <a:solidFill>
                  <a:srgbClr val="FF0000"/>
                </a:solidFill>
                <a:latin typeface="CMBX12"/>
              </a:rPr>
              <a:t>completely absorbed by several spin ensembles</a:t>
            </a:r>
            <a:r>
              <a:rPr lang="en-US" sz="1600" dirty="0">
                <a:latin typeface="CMBX12"/>
              </a:rPr>
              <a:t> (with an inhomogeneous broadening less than the width of the signal field) with different central frequencies forming a comb</a:t>
            </a:r>
            <a:r>
              <a:rPr lang="en-US" sz="1600" dirty="0" smtClean="0">
                <a:latin typeface="CMBX12"/>
              </a:rPr>
              <a:t>.</a:t>
            </a:r>
          </a:p>
          <a:p>
            <a:pPr algn="just"/>
            <a:r>
              <a:rPr lang="en-US" sz="1600" b="1" dirty="0" smtClean="0">
                <a:solidFill>
                  <a:srgbClr val="0000FF"/>
                </a:solidFill>
                <a:latin typeface="CMBX12"/>
              </a:rPr>
              <a:t>[2] </a:t>
            </a:r>
            <a:r>
              <a:rPr lang="en-US" sz="1600" dirty="0" smtClean="0">
                <a:latin typeface="CMBX12"/>
              </a:rPr>
              <a:t>The </a:t>
            </a:r>
            <a:r>
              <a:rPr lang="en-US" sz="1600" b="1" dirty="0">
                <a:solidFill>
                  <a:srgbClr val="FF0000"/>
                </a:solidFill>
                <a:latin typeface="CMBX12"/>
              </a:rPr>
              <a:t>efficiency</a:t>
            </a:r>
            <a:r>
              <a:rPr lang="en-US" sz="1600" dirty="0">
                <a:latin typeface="CMBX12"/>
              </a:rPr>
              <a:t> of the transfer of the signal field to the spin system can reach </a:t>
            </a:r>
            <a:r>
              <a:rPr lang="en-US" sz="1600" b="1" dirty="0">
                <a:solidFill>
                  <a:srgbClr val="FF0000"/>
                </a:solidFill>
                <a:latin typeface="CMBX12"/>
              </a:rPr>
              <a:t>99.99% </a:t>
            </a:r>
            <a:r>
              <a:rPr lang="en-US" sz="1600" dirty="0">
                <a:latin typeface="CMBX12"/>
              </a:rPr>
              <a:t>even under weak limitations for the parameters of energy losses within the </a:t>
            </a:r>
            <a:r>
              <a:rPr lang="en-US" sz="1600" dirty="0" err="1" smtClean="0">
                <a:latin typeface="CMBX12"/>
              </a:rPr>
              <a:t>multiresonator</a:t>
            </a:r>
            <a:r>
              <a:rPr lang="en-US" sz="1600" dirty="0" smtClean="0">
                <a:latin typeface="CMBX12"/>
              </a:rPr>
              <a:t> </a:t>
            </a:r>
            <a:r>
              <a:rPr lang="en-US" sz="1600" dirty="0">
                <a:latin typeface="CMBX12"/>
              </a:rPr>
              <a:t>system</a:t>
            </a:r>
            <a:r>
              <a:rPr lang="en-US" sz="1600" dirty="0" smtClean="0">
                <a:latin typeface="CMBX12"/>
              </a:rPr>
              <a:t>.</a:t>
            </a:r>
          </a:p>
          <a:p>
            <a:pPr algn="just"/>
            <a:r>
              <a:rPr lang="en-US" sz="1600" b="1" dirty="0" smtClean="0">
                <a:solidFill>
                  <a:srgbClr val="0000FF"/>
                </a:solidFill>
                <a:latin typeface="CMBX12"/>
              </a:rPr>
              <a:t>[3</a:t>
            </a:r>
            <a:r>
              <a:rPr lang="en-US" sz="1600" b="1" dirty="0">
                <a:solidFill>
                  <a:srgbClr val="0000FF"/>
                </a:solidFill>
                <a:latin typeface="CMBX12"/>
              </a:rPr>
              <a:t>] </a:t>
            </a:r>
            <a:r>
              <a:rPr lang="en-US" sz="1600" dirty="0">
                <a:latin typeface="CMBX12"/>
              </a:rPr>
              <a:t>Proposed </a:t>
            </a:r>
            <a:r>
              <a:rPr lang="en-US" sz="1600" dirty="0" smtClean="0">
                <a:latin typeface="CMBX12"/>
              </a:rPr>
              <a:t>scheme </a:t>
            </a:r>
            <a:r>
              <a:rPr lang="en-US" sz="1600" dirty="0">
                <a:latin typeface="CMBX12"/>
              </a:rPr>
              <a:t>is universal and can be used to </a:t>
            </a:r>
            <a:r>
              <a:rPr lang="en-US" sz="1600" b="1" dirty="0">
                <a:solidFill>
                  <a:srgbClr val="FF0000"/>
                </a:solidFill>
                <a:latin typeface="CMBX12"/>
              </a:rPr>
              <a:t>combine several </a:t>
            </a:r>
            <a:r>
              <a:rPr lang="en-US" sz="1600" b="1" dirty="0" smtClean="0">
                <a:solidFill>
                  <a:srgbClr val="FF0000"/>
                </a:solidFill>
                <a:latin typeface="CMBX12"/>
              </a:rPr>
              <a:t>different types of </a:t>
            </a:r>
            <a:r>
              <a:rPr lang="en-US" sz="1600" b="1" dirty="0">
                <a:solidFill>
                  <a:srgbClr val="FF0000"/>
                </a:solidFill>
                <a:latin typeface="CMBX12"/>
              </a:rPr>
              <a:t>QM devices</a:t>
            </a:r>
            <a:r>
              <a:rPr lang="en-US" sz="1600" dirty="0">
                <a:latin typeface="CMBX12"/>
              </a:rPr>
              <a:t> into a single wideband QM block with a </a:t>
            </a:r>
            <a:r>
              <a:rPr lang="en-US" sz="1600" b="1" dirty="0">
                <a:solidFill>
                  <a:srgbClr val="FF0000"/>
                </a:solidFill>
                <a:latin typeface="CMBX12"/>
              </a:rPr>
              <a:t>higher quality spectral profile</a:t>
            </a:r>
            <a:r>
              <a:rPr lang="en-US" sz="1600" dirty="0">
                <a:latin typeface="CMBX12"/>
              </a:rPr>
              <a:t>.</a:t>
            </a:r>
          </a:p>
        </p:txBody>
      </p:sp>
      <p:sp>
        <p:nvSpPr>
          <p:cNvPr id="16" name="Rectangle 30"/>
          <p:cNvSpPr/>
          <p:nvPr/>
        </p:nvSpPr>
        <p:spPr>
          <a:xfrm>
            <a:off x="2423160" y="149709"/>
            <a:ext cx="6829205" cy="4483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2834640" y="149708"/>
            <a:ext cx="621029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 long-lived superefficient quantum memory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/>
          <p:nvPr/>
        </p:nvSpPr>
        <p:spPr>
          <a:xfrm>
            <a:off x="1293223" y="170989"/>
            <a:ext cx="9123257" cy="98488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ru-RU" sz="1600" b="1" i="1" dirty="0" smtClean="0">
              <a:latin typeface="+mj-lt"/>
              <a:cs typeface="Times New Roman" pitchFamily="18" charset="0"/>
            </a:endParaRPr>
          </a:p>
          <a:p>
            <a:pPr indent="-342900" algn="ctr"/>
            <a:endParaRPr lang="ru-RU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ru-RU" sz="1600" b="1" i="1" dirty="0" smtClean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65880" y="211624"/>
            <a:ext cx="8987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N.S. </a:t>
            </a:r>
            <a:r>
              <a:rPr lang="en-US" sz="2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Perminov</a:t>
            </a:r>
            <a:r>
              <a:rPr lang="en-US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Yu. </a:t>
            </a:r>
            <a:r>
              <a:rPr lang="en-US" sz="2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Tarankova</a:t>
            </a:r>
            <a:r>
              <a:rPr lang="en-US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S. A. </a:t>
            </a:r>
            <a:r>
              <a:rPr lang="en-US" sz="2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Moiseev</a:t>
            </a:r>
            <a:r>
              <a:rPr lang="en-US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Superefficient cascade </a:t>
            </a:r>
            <a:r>
              <a:rPr lang="en-US" sz="2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multiresonator</a:t>
            </a:r>
            <a:r>
              <a:rPr lang="en-US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quantum memory Las. Phys. Lett (2018 in press) </a:t>
            </a:r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arXiv:1809.08759</a:t>
            </a:r>
            <a:endParaRPr lang="ru-RU" altLang="ru-RU" sz="2000" b="1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1" y="1685109"/>
            <a:ext cx="4035252" cy="3300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916" y="1334724"/>
            <a:ext cx="5640715" cy="46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/>
          <p:nvPr/>
        </p:nvSpPr>
        <p:spPr>
          <a:xfrm>
            <a:off x="1884040" y="348789"/>
            <a:ext cx="8532440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82788" y="3284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1547711" y="6114169"/>
            <a:ext cx="91992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__________________________________________________________________________</a:t>
            </a:r>
            <a:r>
              <a:rPr lang="ru-RU" b="1" dirty="0" smtClean="0">
                <a:solidFill>
                  <a:srgbClr val="0070C0"/>
                </a:solidFill>
              </a:rPr>
              <a:t>__</a:t>
            </a:r>
            <a:r>
              <a:rPr lang="en-US" b="1" dirty="0" smtClean="0">
                <a:solidFill>
                  <a:srgbClr val="0070C0"/>
                </a:solidFill>
              </a:rPr>
              <a:t>__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Казанский Квантовый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КНИТУ-КАИ, Казань,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                                                                   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С.А. Моисеев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17" name="Picture 2" descr="C:\Users\QM-Lab-1\Desktop\РосАтом\KQ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" y="6383846"/>
            <a:ext cx="1336616" cy="3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4396" y="1734234"/>
            <a:ext cx="1091420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 на фотонном эхо в резонаторе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облегает возможность достижения высокой квантовой эффективности и реализации адресной памяти.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продемонстрирована реализация КП на фотонном эхе с естественным неоднородным уширением линии с эффективностью 1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%, </a:t>
            </a:r>
            <a:r>
              <a:rPr lang="ru-RU" alt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продемонстрировано сохранение </a:t>
            </a:r>
            <a:r>
              <a:rPr lang="ru-RU" alt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световых импульсов,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запоминания фаз каждого импульса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селективного восстановления отдельных 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импульсов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реализована КП на фотонном эхе в резонаторе с квантовой эффективностью 21 %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позволяют сделать вывод о возможности реализации квантовой эффективности </a:t>
            </a:r>
            <a:r>
              <a:rPr lang="en-US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60 %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е схеме при использовании лучшего кристалла и более точной настройки оптического резонатора.</a:t>
            </a:r>
            <a:endParaRPr lang="ru-RU" alt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первые эксперименты по фотонному эху в волноводе, сформированном внутри объема кристалла с редкоземельными ионами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уллия. Эксперименты продемонстрировали  технологические возможности для создания квантовой памяти на таких волноводных кристаллах.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по фотонному эху на кристаллах с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редкоземельными ионами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на реальные перспективы создания высокоэффективной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многомодовой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КП, которая может быть использована для создания оптических квантовых репитеров. 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3748" y="108095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квантовой памяти на фотонном эхе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/>
          <p:nvPr/>
        </p:nvSpPr>
        <p:spPr>
          <a:xfrm>
            <a:off x="1884040" y="348789"/>
            <a:ext cx="8532440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82788" y="3284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888866" y="1924019"/>
            <a:ext cx="97440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 startAt="5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резонаторов открывают путь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высоэффективного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интерфейса для сохранения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широкополосных световых полей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6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создания МР КП в оптическом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микроволновом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спектральном  диапазоне (последняя продемонстрировала интересные перспективы для достижения высокой квантовой эффективности).</a:t>
            </a:r>
          </a:p>
          <a:p>
            <a:pPr marL="342900" indent="-342900">
              <a:buAutoNum type="arabicPeriod" startAt="6"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6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обеспечить сверхэффективное сохранение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квантового сигнала, что представляется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возможным для экспериментальной реализации в условиях, характерных для работы сверхпроводящего квантового компьютера.</a:t>
            </a:r>
          </a:p>
          <a:p>
            <a:pPr marL="342900" indent="-342900">
              <a:buAutoNum type="arabicPeriod" startAt="6"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6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возможность реализации долгоживущей МР КП при дополнительном использовании ансамбля спинов в системе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минирезонаторов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547711" y="6114169"/>
            <a:ext cx="91992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__________________________________________________________________________</a:t>
            </a:r>
            <a:r>
              <a:rPr lang="ru-RU" b="1" dirty="0" smtClean="0">
                <a:solidFill>
                  <a:srgbClr val="0070C0"/>
                </a:solidFill>
              </a:rPr>
              <a:t>__</a:t>
            </a:r>
            <a:r>
              <a:rPr lang="en-US" b="1" dirty="0" smtClean="0">
                <a:solidFill>
                  <a:srgbClr val="0070C0"/>
                </a:solidFill>
              </a:rPr>
              <a:t>__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Казанский Квантовый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КНИТУ-КАИ, Казань,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                                                                   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С.А. Моисеев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17" name="Picture 2" descr="C:\Users\QM-Lab-1\Desktop\РосАтом\KQ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" y="6383846"/>
            <a:ext cx="1336616" cy="3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63748" y="1266689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многорезонаторной (МР) квантовой памяти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0"/>
          <p:cNvSpPr/>
          <p:nvPr/>
        </p:nvSpPr>
        <p:spPr>
          <a:xfrm>
            <a:off x="627300" y="84748"/>
            <a:ext cx="11355625" cy="175432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b="1" i="1" dirty="0" smtClean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1175" y="5969019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http:/kazanqc.org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94" name="Рисунок 93" descr="http://xn--m1afn.xn--p1ai/sites/all/themes/clean_theme/images/elements/logo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62" y="5230689"/>
            <a:ext cx="2404170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Прямоугольник 94"/>
          <p:cNvSpPr/>
          <p:nvPr/>
        </p:nvSpPr>
        <p:spPr>
          <a:xfrm>
            <a:off x="7437437" y="5672486"/>
            <a:ext cx="1685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№</a:t>
            </a:r>
            <a:r>
              <a:rPr lang="en-US" altLang="ru-RU" sz="1600" b="1" dirty="0" smtClean="0">
                <a:solidFill>
                  <a:srgbClr val="002060"/>
                </a:solidFill>
              </a:rPr>
              <a:t> 14-12-01333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П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6" name="Рисунок 95" descr="http://www.icmne.ftian.ru/images/RFBR_logo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90" y="5193509"/>
            <a:ext cx="1912121" cy="72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5" y="1656375"/>
            <a:ext cx="6845121" cy="2823293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87330" y="333909"/>
            <a:ext cx="10603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Квантовый Центр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Казанский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Технический Университет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 А.Н. Туполева,</a:t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Четаева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18а, Казань, Россия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Picture 2" descr="C:\Users\QM-Lab-1\Desktop\РосАтом\KQC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4" y="299160"/>
            <a:ext cx="1993916" cy="52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54" y="142408"/>
            <a:ext cx="2615338" cy="741012"/>
          </a:xfrm>
          <a:prstGeom prst="rect">
            <a:avLst/>
          </a:prstGeom>
        </p:spPr>
      </p:pic>
      <p:sp>
        <p:nvSpPr>
          <p:cNvPr id="100" name="TextBox 12"/>
          <p:cNvSpPr txBox="1">
            <a:spLocks noChangeArrowheads="1"/>
          </p:cNvSpPr>
          <p:nvPr/>
        </p:nvSpPr>
        <p:spPr bwMode="auto">
          <a:xfrm>
            <a:off x="7524962" y="5192741"/>
            <a:ext cx="2527428" cy="730766"/>
          </a:xfrm>
          <a:prstGeom prst="rect">
            <a:avLst/>
          </a:prstGeom>
          <a:solidFill>
            <a:srgbClr val="00B0F0">
              <a:alpha val="2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2"/>
          <p:cNvSpPr txBox="1">
            <a:spLocks noChangeArrowheads="1"/>
          </p:cNvSpPr>
          <p:nvPr/>
        </p:nvSpPr>
        <p:spPr bwMode="auto">
          <a:xfrm>
            <a:off x="7524962" y="4682048"/>
            <a:ext cx="4439548" cy="307777"/>
          </a:xfrm>
          <a:prstGeom prst="rect">
            <a:avLst/>
          </a:prstGeom>
          <a:solidFill>
            <a:srgbClr val="00B050">
              <a:alpha val="2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Грант правительства РФ </a:t>
            </a:r>
            <a:r>
              <a:rPr lang="ru-RU" sz="1400" b="1" dirty="0" smtClean="0"/>
              <a:t>№ 14.Z50.31.0040</a:t>
            </a:r>
            <a:r>
              <a:rPr lang="ru-RU" sz="1400" b="1" dirty="0"/>
              <a:t>, 17.02.2017</a:t>
            </a:r>
          </a:p>
        </p:txBody>
      </p:sp>
      <p:sp>
        <p:nvSpPr>
          <p:cNvPr id="102" name="TextBox 12"/>
          <p:cNvSpPr txBox="1">
            <a:spLocks noChangeArrowheads="1"/>
          </p:cNvSpPr>
          <p:nvPr/>
        </p:nvSpPr>
        <p:spPr bwMode="auto">
          <a:xfrm>
            <a:off x="635925" y="4673422"/>
            <a:ext cx="6801512" cy="1255728"/>
          </a:xfrm>
          <a:prstGeom prst="rect">
            <a:avLst/>
          </a:prstGeom>
          <a:solidFill>
            <a:srgbClr val="FFC000">
              <a:alpha val="2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ru-RU" altLang="en-US" b="1">
                <a:latin typeface="Adobe Garamond Pro Bold" pitchFamily="18" charset="0"/>
              </a:rPr>
              <a:t>Лаборатории </a:t>
            </a:r>
            <a:r>
              <a:rPr lang="ru-RU" altLang="en-US" b="1" smtClean="0">
                <a:latin typeface="Adobe Garamond Pro Bold" pitchFamily="18" charset="0"/>
              </a:rPr>
              <a:t>ККЦ КНИТУ-КАИ: </a:t>
            </a:r>
            <a:endParaRPr lang="ru-RU" altLang="en-US" b="1" dirty="0">
              <a:latin typeface="Adobe Garamond Pro Bold" pitchFamily="18" charset="0"/>
            </a:endParaRPr>
          </a:p>
          <a:p>
            <a:pPr>
              <a:buSzPct val="100000"/>
            </a:pPr>
            <a:r>
              <a:rPr lang="ru-RU" altLang="en-US" b="1" dirty="0">
                <a:solidFill>
                  <a:srgbClr val="0000FF"/>
                </a:solidFill>
                <a:latin typeface="Adobe Garamond Pro Bold" pitchFamily="18" charset="0"/>
              </a:rPr>
              <a:t>Квантовой памяти</a:t>
            </a:r>
            <a:r>
              <a:rPr lang="en-US" altLang="en-US" b="1" dirty="0">
                <a:solidFill>
                  <a:srgbClr val="0000FF"/>
                </a:solidFill>
                <a:latin typeface="Adobe Garamond Pro Bold" pitchFamily="18" charset="0"/>
              </a:rPr>
              <a:t> (</a:t>
            </a:r>
            <a:r>
              <a:rPr lang="ru-RU" altLang="en-US" b="1" dirty="0">
                <a:solidFill>
                  <a:srgbClr val="0000FF"/>
                </a:solidFill>
                <a:latin typeface="Adobe Garamond Pro Bold" pitchFamily="18" charset="0"/>
              </a:rPr>
              <a:t>С.А. </a:t>
            </a:r>
            <a:r>
              <a:rPr lang="ru-RU" altLang="en-US" b="1" dirty="0" err="1">
                <a:solidFill>
                  <a:srgbClr val="0000FF"/>
                </a:solidFill>
                <a:latin typeface="Adobe Garamond Pro Bold" pitchFamily="18" charset="0"/>
              </a:rPr>
              <a:t>Моиссеев</a:t>
            </a:r>
            <a:r>
              <a:rPr lang="en-US" altLang="en-US" b="1" dirty="0">
                <a:solidFill>
                  <a:srgbClr val="0000FF"/>
                </a:solidFill>
                <a:latin typeface="Adobe Garamond Pro Bold" pitchFamily="18" charset="0"/>
              </a:rPr>
              <a:t>)</a:t>
            </a:r>
            <a:r>
              <a:rPr lang="ru-RU" altLang="en-US" b="1" dirty="0">
                <a:solidFill>
                  <a:srgbClr val="0000FF"/>
                </a:solidFill>
                <a:latin typeface="Adobe Garamond Pro Bold" pitchFamily="18" charset="0"/>
              </a:rPr>
              <a:t> </a:t>
            </a:r>
          </a:p>
          <a:p>
            <a:pPr>
              <a:buSzPct val="100000"/>
            </a:pPr>
            <a:r>
              <a:rPr lang="ru-RU" altLang="en-US" b="1" dirty="0" err="1">
                <a:solidFill>
                  <a:srgbClr val="00B050"/>
                </a:solidFill>
                <a:latin typeface="Adobe Garamond Pro Bold" pitchFamily="18" charset="0"/>
              </a:rPr>
              <a:t>Фотоники</a:t>
            </a:r>
            <a:r>
              <a:rPr lang="ru-RU" altLang="en-US" b="1" dirty="0">
                <a:solidFill>
                  <a:srgbClr val="00B050"/>
                </a:solidFill>
                <a:latin typeface="Adobe Garamond Pro Bold" pitchFamily="18" charset="0"/>
              </a:rPr>
              <a:t> и квантовых технологий</a:t>
            </a:r>
            <a:r>
              <a:rPr lang="en-US" altLang="en-US" b="1" dirty="0">
                <a:solidFill>
                  <a:srgbClr val="00B050"/>
                </a:solidFill>
                <a:latin typeface="Adobe Garamond Pro Bold" pitchFamily="18" charset="0"/>
              </a:rPr>
              <a:t> (</a:t>
            </a:r>
            <a:r>
              <a:rPr lang="ru-RU" altLang="en-US" b="1" dirty="0">
                <a:solidFill>
                  <a:srgbClr val="00B050"/>
                </a:solidFill>
                <a:latin typeface="Adobe Garamond Pro Bold" pitchFamily="18" charset="0"/>
              </a:rPr>
              <a:t>А.М. </a:t>
            </a:r>
            <a:r>
              <a:rPr lang="ru-RU" altLang="en-US" b="1" dirty="0" err="1">
                <a:solidFill>
                  <a:srgbClr val="00B050"/>
                </a:solidFill>
                <a:latin typeface="Adobe Garamond Pro Bold" pitchFamily="18" charset="0"/>
              </a:rPr>
              <a:t>Желтиков</a:t>
            </a:r>
            <a:r>
              <a:rPr lang="en-US" altLang="en-US" b="1" dirty="0">
                <a:solidFill>
                  <a:srgbClr val="00B050"/>
                </a:solidFill>
                <a:latin typeface="Adobe Garamond Pro Bold" pitchFamily="18" charset="0"/>
              </a:rPr>
              <a:t>)</a:t>
            </a:r>
            <a:r>
              <a:rPr lang="ru-RU" altLang="en-US" b="1" dirty="0">
                <a:solidFill>
                  <a:srgbClr val="00B050"/>
                </a:solidFill>
                <a:latin typeface="Adobe Garamond Pro Bold" pitchFamily="18" charset="0"/>
              </a:rPr>
              <a:t> </a:t>
            </a:r>
            <a:endParaRPr lang="en-US" altLang="en-US" b="1" dirty="0">
              <a:solidFill>
                <a:srgbClr val="00B050"/>
              </a:solidFill>
              <a:latin typeface="Adobe Garamond Pro Bold" pitchFamily="18" charset="0"/>
            </a:endParaRPr>
          </a:p>
          <a:p>
            <a:pPr>
              <a:buSzPct val="100000"/>
            </a:pPr>
            <a:r>
              <a:rPr lang="ru-RU" altLang="en-US" b="1" dirty="0">
                <a:solidFill>
                  <a:srgbClr val="FF00FF"/>
                </a:solidFill>
                <a:latin typeface="Adobe Garamond Pro Bold" pitchFamily="18" charset="0"/>
              </a:rPr>
              <a:t>Квантовых коммуникаций</a:t>
            </a:r>
            <a:r>
              <a:rPr lang="en-US" altLang="en-US" b="1" dirty="0">
                <a:solidFill>
                  <a:srgbClr val="FF00FF"/>
                </a:solidFill>
                <a:latin typeface="Adobe Garamond Pro Bold" pitchFamily="18" charset="0"/>
              </a:rPr>
              <a:t> </a:t>
            </a:r>
            <a:r>
              <a:rPr lang="ru-RU" altLang="en-US" b="1" dirty="0">
                <a:solidFill>
                  <a:srgbClr val="FF00FF"/>
                </a:solidFill>
                <a:latin typeface="Adobe Garamond Pro Bold" pitchFamily="18" charset="0"/>
              </a:rPr>
              <a:t>(А.В. </a:t>
            </a:r>
            <a:r>
              <a:rPr lang="ru-RU" altLang="en-US" b="1" dirty="0" err="1">
                <a:solidFill>
                  <a:srgbClr val="FF00FF"/>
                </a:solidFill>
                <a:latin typeface="Adobe Garamond Pro Bold" pitchFamily="18" charset="0"/>
              </a:rPr>
              <a:t>Глейм</a:t>
            </a:r>
            <a:r>
              <a:rPr lang="en-US" altLang="en-US" b="1" dirty="0">
                <a:solidFill>
                  <a:srgbClr val="FF00FF"/>
                </a:solidFill>
                <a:latin typeface="Adobe Garamond Pro Bold" pitchFamily="18" charset="0"/>
              </a:rPr>
              <a:t>)</a:t>
            </a:r>
          </a:p>
        </p:txBody>
      </p:sp>
      <p:pic>
        <p:nvPicPr>
          <p:cNvPr id="1027" name="Picture 3" descr="F:\DJI_017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03" y="1658744"/>
            <a:ext cx="4507322" cy="282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3" descr="kaz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10" y="1804468"/>
            <a:ext cx="9804860" cy="24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3431704" y="839050"/>
            <a:ext cx="51349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4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Kazan</a:t>
            </a:r>
            <a:endParaRPr lang="en-US" altLang="ru-RU" sz="4800" b="1" dirty="0">
              <a:latin typeface="Calibri" panose="020F0502020204030204" pitchFamily="34" charset="0"/>
            </a:endParaRPr>
          </a:p>
        </p:txBody>
      </p:sp>
      <p:sp>
        <p:nvSpPr>
          <p:cNvPr id="112644" name="TextBox 17"/>
          <p:cNvSpPr txBox="1">
            <a:spLocks noChangeArrowheads="1"/>
          </p:cNvSpPr>
          <p:nvPr/>
        </p:nvSpPr>
        <p:spPr bwMode="auto">
          <a:xfrm>
            <a:off x="2765426" y="4651144"/>
            <a:ext cx="6715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32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Thank you for your attention </a:t>
            </a:r>
            <a:r>
              <a:rPr lang="en-US" altLang="ru-RU" sz="3200" b="1" dirty="0">
                <a:solidFill>
                  <a:srgbClr val="0033CC"/>
                </a:solidFill>
                <a:latin typeface="Calibri" panose="020F0502020204030204" pitchFamily="34" charset="0"/>
              </a:rPr>
              <a:t>!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73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4"/>
          <p:cNvSpPr/>
          <p:nvPr/>
        </p:nvSpPr>
        <p:spPr>
          <a:xfrm>
            <a:off x="3057678" y="-7305"/>
            <a:ext cx="9126288" cy="28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lang="en-US" sz="1867" cap="all" dirty="0">
              <a:solidFill>
                <a:schemeClr val="bg1"/>
              </a:solidFill>
              <a:uFill>
                <a:solidFill/>
              </a:uFill>
              <a:latin typeface="Arial"/>
              <a:ea typeface="Proxima Nova Extra Condensed Bold Italic"/>
              <a:cs typeface="Arial"/>
              <a:sym typeface="Proxima Nova Extra Condensed Bold Italic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5441951"/>
            <a:ext cx="27432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86</a:t>
            </a:fld>
            <a:endParaRPr lang="en-US"/>
          </a:p>
        </p:txBody>
      </p:sp>
      <p:grpSp>
        <p:nvGrpSpPr>
          <p:cNvPr id="4" name="Группа 3"/>
          <p:cNvGrpSpPr/>
          <p:nvPr/>
        </p:nvGrpSpPr>
        <p:grpSpPr>
          <a:xfrm>
            <a:off x="220873" y="295006"/>
            <a:ext cx="1536171" cy="451303"/>
            <a:chOff x="7458699" y="4520158"/>
            <a:chExt cx="1152128" cy="338477"/>
          </a:xfrm>
        </p:grpSpPr>
        <p:grpSp>
          <p:nvGrpSpPr>
            <p:cNvPr id="28" name="Group 4"/>
            <p:cNvGrpSpPr>
              <a:grpSpLocks/>
            </p:cNvGrpSpPr>
            <p:nvPr/>
          </p:nvGrpSpPr>
          <p:grpSpPr bwMode="auto">
            <a:xfrm>
              <a:off x="8254293" y="4523737"/>
              <a:ext cx="356534" cy="280636"/>
              <a:chOff x="5359" y="2335"/>
              <a:chExt cx="985" cy="756"/>
            </a:xfrm>
          </p:grpSpPr>
          <p:sp>
            <p:nvSpPr>
              <p:cNvPr id="72" name="AutoShape 5"/>
              <p:cNvSpPr>
                <a:spLocks noChangeArrowheads="1"/>
              </p:cNvSpPr>
              <p:nvPr/>
            </p:nvSpPr>
            <p:spPr bwMode="auto">
              <a:xfrm flipH="1">
                <a:off x="5558" y="2470"/>
                <a:ext cx="306" cy="144"/>
              </a:xfrm>
              <a:prstGeom prst="homePlate">
                <a:avLst>
                  <a:gd name="adj" fmla="val 5312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3" name="Rectangle 6"/>
              <p:cNvSpPr>
                <a:spLocks noChangeArrowheads="1"/>
              </p:cNvSpPr>
              <p:nvPr/>
            </p:nvSpPr>
            <p:spPr bwMode="auto">
              <a:xfrm>
                <a:off x="5734" y="2470"/>
                <a:ext cx="205" cy="143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4" name="AutoShape 7"/>
              <p:cNvSpPr>
                <a:spLocks noChangeArrowheads="1"/>
              </p:cNvSpPr>
              <p:nvPr/>
            </p:nvSpPr>
            <p:spPr bwMode="auto">
              <a:xfrm flipH="1">
                <a:off x="5618" y="2527"/>
                <a:ext cx="260" cy="143"/>
              </a:xfrm>
              <a:prstGeom prst="homePlate">
                <a:avLst>
                  <a:gd name="adj" fmla="val 4545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5" name="AutoShape 8"/>
              <p:cNvSpPr>
                <a:spLocks noChangeArrowheads="1"/>
              </p:cNvSpPr>
              <p:nvPr/>
            </p:nvSpPr>
            <p:spPr bwMode="auto">
              <a:xfrm flipH="1">
                <a:off x="5683" y="2594"/>
                <a:ext cx="260" cy="143"/>
              </a:xfrm>
              <a:prstGeom prst="homePlate">
                <a:avLst>
                  <a:gd name="adj" fmla="val 4545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6" name="AutoShape 9"/>
              <p:cNvSpPr>
                <a:spLocks noChangeArrowheads="1"/>
              </p:cNvSpPr>
              <p:nvPr/>
            </p:nvSpPr>
            <p:spPr bwMode="auto">
              <a:xfrm flipH="1">
                <a:off x="5481" y="2391"/>
                <a:ext cx="271" cy="143"/>
              </a:xfrm>
              <a:prstGeom prst="homePlate">
                <a:avLst>
                  <a:gd name="adj" fmla="val 47378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77" name="Group 10"/>
              <p:cNvGrpSpPr>
                <a:grpSpLocks/>
              </p:cNvGrpSpPr>
              <p:nvPr/>
            </p:nvGrpSpPr>
            <p:grpSpPr bwMode="auto">
              <a:xfrm>
                <a:off x="5645" y="2361"/>
                <a:ext cx="663" cy="143"/>
                <a:chOff x="5473" y="2393"/>
                <a:chExt cx="663" cy="143"/>
              </a:xfrm>
            </p:grpSpPr>
            <p:sp>
              <p:nvSpPr>
                <p:cNvPr id="101" name="Rectangle 11"/>
                <p:cNvSpPr>
                  <a:spLocks noChangeArrowheads="1"/>
                </p:cNvSpPr>
                <p:nvPr/>
              </p:nvSpPr>
              <p:spPr bwMode="auto">
                <a:xfrm>
                  <a:off x="5711" y="2393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2" name="AutoShape 12"/>
                <p:cNvSpPr>
                  <a:spLocks noChangeArrowheads="1"/>
                </p:cNvSpPr>
                <p:nvPr/>
              </p:nvSpPr>
              <p:spPr bwMode="auto">
                <a:xfrm flipH="1">
                  <a:off x="5473" y="2393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3" name="AutoShape 13"/>
                <p:cNvSpPr>
                  <a:spLocks noChangeArrowheads="1"/>
                </p:cNvSpPr>
                <p:nvPr/>
              </p:nvSpPr>
              <p:spPr bwMode="auto">
                <a:xfrm>
                  <a:off x="5916" y="2393"/>
                  <a:ext cx="220" cy="142"/>
                </a:xfrm>
                <a:prstGeom prst="homePlate">
                  <a:avLst>
                    <a:gd name="adj" fmla="val 38732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78" name="Rectangle 14"/>
              <p:cNvSpPr>
                <a:spLocks noChangeArrowheads="1"/>
              </p:cNvSpPr>
              <p:nvPr/>
            </p:nvSpPr>
            <p:spPr bwMode="auto">
              <a:xfrm>
                <a:off x="5417" y="2335"/>
                <a:ext cx="923" cy="1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9" name="Rectangle 15"/>
              <p:cNvSpPr>
                <a:spLocks noChangeArrowheads="1"/>
              </p:cNvSpPr>
              <p:nvPr/>
            </p:nvSpPr>
            <p:spPr bwMode="auto">
              <a:xfrm>
                <a:off x="5885" y="2478"/>
                <a:ext cx="205" cy="143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cxnSp>
            <p:nvCxnSpPr>
              <p:cNvPr id="80" name="AutoShape 16"/>
              <p:cNvCxnSpPr>
                <a:cxnSpLocks noChangeShapeType="1"/>
              </p:cNvCxnSpPr>
              <p:nvPr/>
            </p:nvCxnSpPr>
            <p:spPr bwMode="auto">
              <a:xfrm>
                <a:off x="5621" y="2820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" name="Rectangle 17"/>
              <p:cNvSpPr>
                <a:spLocks noChangeArrowheads="1"/>
              </p:cNvSpPr>
              <p:nvPr/>
            </p:nvSpPr>
            <p:spPr bwMode="auto">
              <a:xfrm>
                <a:off x="5754" y="2844"/>
                <a:ext cx="345" cy="1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82" name="Group 18"/>
              <p:cNvGrpSpPr>
                <a:grpSpLocks/>
              </p:cNvGrpSpPr>
              <p:nvPr/>
            </p:nvGrpSpPr>
            <p:grpSpPr bwMode="auto">
              <a:xfrm>
                <a:off x="5940" y="2461"/>
                <a:ext cx="355" cy="146"/>
                <a:chOff x="5551" y="2844"/>
                <a:chExt cx="287" cy="81"/>
              </a:xfrm>
            </p:grpSpPr>
            <p:sp>
              <p:nvSpPr>
                <p:cNvPr id="98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5737" y="2844"/>
                  <a:ext cx="101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9" name="AutoShape 20"/>
                <p:cNvSpPr>
                  <a:spLocks noChangeArrowheads="1"/>
                </p:cNvSpPr>
                <p:nvPr/>
              </p:nvSpPr>
              <p:spPr bwMode="auto">
                <a:xfrm flipH="1">
                  <a:off x="5551" y="2844"/>
                  <a:ext cx="89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0" name="Rectangle 21"/>
                <p:cNvSpPr>
                  <a:spLocks noChangeArrowheads="1"/>
                </p:cNvSpPr>
                <p:nvPr/>
              </p:nvSpPr>
              <p:spPr bwMode="auto">
                <a:xfrm>
                  <a:off x="5640" y="2844"/>
                  <a:ext cx="94" cy="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grpSp>
            <p:nvGrpSpPr>
              <p:cNvPr id="83" name="Group 22"/>
              <p:cNvGrpSpPr>
                <a:grpSpLocks/>
              </p:cNvGrpSpPr>
              <p:nvPr/>
            </p:nvGrpSpPr>
            <p:grpSpPr bwMode="auto">
              <a:xfrm>
                <a:off x="5676" y="2628"/>
                <a:ext cx="482" cy="193"/>
                <a:chOff x="5551" y="2844"/>
                <a:chExt cx="287" cy="81"/>
              </a:xfrm>
            </p:grpSpPr>
            <p:sp>
              <p:nvSpPr>
                <p:cNvPr id="95" name="AutoShape 23"/>
                <p:cNvSpPr>
                  <a:spLocks noChangeArrowheads="1"/>
                </p:cNvSpPr>
                <p:nvPr/>
              </p:nvSpPr>
              <p:spPr bwMode="auto">
                <a:xfrm flipV="1">
                  <a:off x="5737" y="2844"/>
                  <a:ext cx="101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6" name="AutoShape 24"/>
                <p:cNvSpPr>
                  <a:spLocks noChangeArrowheads="1"/>
                </p:cNvSpPr>
                <p:nvPr/>
              </p:nvSpPr>
              <p:spPr bwMode="auto">
                <a:xfrm flipH="1">
                  <a:off x="5551" y="2844"/>
                  <a:ext cx="89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7" name="Rectangle 25"/>
                <p:cNvSpPr>
                  <a:spLocks noChangeArrowheads="1"/>
                </p:cNvSpPr>
                <p:nvPr/>
              </p:nvSpPr>
              <p:spPr bwMode="auto">
                <a:xfrm>
                  <a:off x="5640" y="2844"/>
                  <a:ext cx="94" cy="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grpSp>
            <p:nvGrpSpPr>
              <p:cNvPr id="84" name="Group 26"/>
              <p:cNvGrpSpPr>
                <a:grpSpLocks/>
              </p:cNvGrpSpPr>
              <p:nvPr/>
            </p:nvGrpSpPr>
            <p:grpSpPr bwMode="auto">
              <a:xfrm>
                <a:off x="5488" y="2857"/>
                <a:ext cx="307" cy="146"/>
                <a:chOff x="5484" y="2837"/>
                <a:chExt cx="327" cy="146"/>
              </a:xfrm>
            </p:grpSpPr>
            <p:sp>
              <p:nvSpPr>
                <p:cNvPr id="93" name="AutoShape 27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4" name="AutoShape 28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grpSp>
            <p:nvGrpSpPr>
              <p:cNvPr id="85" name="Group 29"/>
              <p:cNvGrpSpPr>
                <a:grpSpLocks/>
              </p:cNvGrpSpPr>
              <p:nvPr/>
            </p:nvGrpSpPr>
            <p:grpSpPr bwMode="auto">
              <a:xfrm>
                <a:off x="5359" y="2384"/>
                <a:ext cx="184" cy="427"/>
                <a:chOff x="5359" y="2384"/>
                <a:chExt cx="184" cy="427"/>
              </a:xfrm>
            </p:grpSpPr>
            <p:sp>
              <p:nvSpPr>
                <p:cNvPr id="91" name="AutoShape 30"/>
                <p:cNvSpPr>
                  <a:spLocks noChangeArrowheads="1"/>
                </p:cNvSpPr>
                <p:nvPr/>
              </p:nvSpPr>
              <p:spPr bwMode="auto">
                <a:xfrm rot="13525621">
                  <a:off x="5237" y="2506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2" name="AutoShape 31"/>
                <p:cNvSpPr>
                  <a:spLocks noChangeArrowheads="1"/>
                </p:cNvSpPr>
                <p:nvPr/>
              </p:nvSpPr>
              <p:spPr bwMode="auto">
                <a:xfrm rot="13525621">
                  <a:off x="5341" y="2610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grpSp>
            <p:nvGrpSpPr>
              <p:cNvPr id="86" name="Group 32"/>
              <p:cNvGrpSpPr>
                <a:grpSpLocks/>
              </p:cNvGrpSpPr>
              <p:nvPr/>
            </p:nvGrpSpPr>
            <p:grpSpPr bwMode="auto">
              <a:xfrm flipH="1">
                <a:off x="5359" y="2664"/>
                <a:ext cx="180" cy="427"/>
                <a:chOff x="5359" y="2384"/>
                <a:chExt cx="184" cy="427"/>
              </a:xfrm>
            </p:grpSpPr>
            <p:sp>
              <p:nvSpPr>
                <p:cNvPr id="89" name="AutoShape 33"/>
                <p:cNvSpPr>
                  <a:spLocks noChangeArrowheads="1"/>
                </p:cNvSpPr>
                <p:nvPr/>
              </p:nvSpPr>
              <p:spPr bwMode="auto">
                <a:xfrm rot="13525621">
                  <a:off x="5237" y="2506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" name="AutoShape 34"/>
                <p:cNvSpPr>
                  <a:spLocks noChangeArrowheads="1"/>
                </p:cNvSpPr>
                <p:nvPr/>
              </p:nvSpPr>
              <p:spPr bwMode="auto">
                <a:xfrm rot="13525621">
                  <a:off x="5341" y="2610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cxnSp>
            <p:nvCxnSpPr>
              <p:cNvPr id="87" name="AutoShape 35"/>
              <p:cNvCxnSpPr>
                <a:cxnSpLocks noChangeShapeType="1"/>
              </p:cNvCxnSpPr>
              <p:nvPr/>
            </p:nvCxnSpPr>
            <p:spPr bwMode="auto">
              <a:xfrm>
                <a:off x="5570" y="2628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AutoShape 36"/>
              <p:cNvCxnSpPr>
                <a:cxnSpLocks noChangeShapeType="1"/>
              </p:cNvCxnSpPr>
              <p:nvPr/>
            </p:nvCxnSpPr>
            <p:spPr bwMode="auto">
              <a:xfrm>
                <a:off x="5606" y="2844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" name="Group 37"/>
            <p:cNvGrpSpPr>
              <a:grpSpLocks/>
            </p:cNvGrpSpPr>
            <p:nvPr/>
          </p:nvGrpSpPr>
          <p:grpSpPr bwMode="auto">
            <a:xfrm flipH="1">
              <a:off x="7458699" y="4525964"/>
              <a:ext cx="355085" cy="280636"/>
              <a:chOff x="5359" y="2335"/>
              <a:chExt cx="985" cy="756"/>
            </a:xfrm>
          </p:grpSpPr>
          <p:sp>
            <p:nvSpPr>
              <p:cNvPr id="40" name="AutoShape 38"/>
              <p:cNvSpPr>
                <a:spLocks noChangeArrowheads="1"/>
              </p:cNvSpPr>
              <p:nvPr/>
            </p:nvSpPr>
            <p:spPr bwMode="auto">
              <a:xfrm flipH="1">
                <a:off x="5558" y="2470"/>
                <a:ext cx="306" cy="144"/>
              </a:xfrm>
              <a:prstGeom prst="homePlate">
                <a:avLst>
                  <a:gd name="adj" fmla="val 5312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1" name="Rectangle 39"/>
              <p:cNvSpPr>
                <a:spLocks noChangeArrowheads="1"/>
              </p:cNvSpPr>
              <p:nvPr/>
            </p:nvSpPr>
            <p:spPr bwMode="auto">
              <a:xfrm>
                <a:off x="5734" y="2470"/>
                <a:ext cx="205" cy="143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2" name="AutoShape 40"/>
              <p:cNvSpPr>
                <a:spLocks noChangeArrowheads="1"/>
              </p:cNvSpPr>
              <p:nvPr/>
            </p:nvSpPr>
            <p:spPr bwMode="auto">
              <a:xfrm flipH="1">
                <a:off x="5618" y="2527"/>
                <a:ext cx="260" cy="143"/>
              </a:xfrm>
              <a:prstGeom prst="homePlate">
                <a:avLst>
                  <a:gd name="adj" fmla="val 4545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3" name="AutoShape 41"/>
              <p:cNvSpPr>
                <a:spLocks noChangeArrowheads="1"/>
              </p:cNvSpPr>
              <p:nvPr/>
            </p:nvSpPr>
            <p:spPr bwMode="auto">
              <a:xfrm flipH="1">
                <a:off x="5683" y="2594"/>
                <a:ext cx="260" cy="143"/>
              </a:xfrm>
              <a:prstGeom prst="homePlate">
                <a:avLst>
                  <a:gd name="adj" fmla="val 45455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4" name="AutoShape 42"/>
              <p:cNvSpPr>
                <a:spLocks noChangeArrowheads="1"/>
              </p:cNvSpPr>
              <p:nvPr/>
            </p:nvSpPr>
            <p:spPr bwMode="auto">
              <a:xfrm flipH="1">
                <a:off x="5481" y="2391"/>
                <a:ext cx="271" cy="143"/>
              </a:xfrm>
              <a:prstGeom prst="homePlate">
                <a:avLst>
                  <a:gd name="adj" fmla="val 47378"/>
                </a:avLst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45" name="Group 43"/>
              <p:cNvGrpSpPr>
                <a:grpSpLocks/>
              </p:cNvGrpSpPr>
              <p:nvPr/>
            </p:nvGrpSpPr>
            <p:grpSpPr bwMode="auto">
              <a:xfrm>
                <a:off x="5645" y="2361"/>
                <a:ext cx="663" cy="143"/>
                <a:chOff x="5473" y="2393"/>
                <a:chExt cx="663" cy="143"/>
              </a:xfrm>
            </p:grpSpPr>
            <p:sp>
              <p:nvSpPr>
                <p:cNvPr id="69" name="Rectangle 44"/>
                <p:cNvSpPr>
                  <a:spLocks noChangeArrowheads="1"/>
                </p:cNvSpPr>
                <p:nvPr/>
              </p:nvSpPr>
              <p:spPr bwMode="auto">
                <a:xfrm>
                  <a:off x="5711" y="2393"/>
                  <a:ext cx="205" cy="143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0" name="AutoShape 45"/>
                <p:cNvSpPr>
                  <a:spLocks noChangeArrowheads="1"/>
                </p:cNvSpPr>
                <p:nvPr/>
              </p:nvSpPr>
              <p:spPr bwMode="auto">
                <a:xfrm flipH="1">
                  <a:off x="5473" y="2393"/>
                  <a:ext cx="260" cy="143"/>
                </a:xfrm>
                <a:prstGeom prst="homePlate">
                  <a:avLst>
                    <a:gd name="adj" fmla="val 45455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1" name="AutoShape 46"/>
                <p:cNvSpPr>
                  <a:spLocks noChangeArrowheads="1"/>
                </p:cNvSpPr>
                <p:nvPr/>
              </p:nvSpPr>
              <p:spPr bwMode="auto">
                <a:xfrm>
                  <a:off x="5916" y="2393"/>
                  <a:ext cx="220" cy="142"/>
                </a:xfrm>
                <a:prstGeom prst="homePlate">
                  <a:avLst>
                    <a:gd name="adj" fmla="val 38732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46" name="Rectangle 47"/>
              <p:cNvSpPr>
                <a:spLocks noChangeArrowheads="1"/>
              </p:cNvSpPr>
              <p:nvPr/>
            </p:nvSpPr>
            <p:spPr bwMode="auto">
              <a:xfrm>
                <a:off x="5417" y="2335"/>
                <a:ext cx="923" cy="1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7" name="Rectangle 48"/>
              <p:cNvSpPr>
                <a:spLocks noChangeArrowheads="1"/>
              </p:cNvSpPr>
              <p:nvPr/>
            </p:nvSpPr>
            <p:spPr bwMode="auto">
              <a:xfrm>
                <a:off x="5885" y="2478"/>
                <a:ext cx="205" cy="143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cxnSp>
            <p:nvCxnSpPr>
              <p:cNvPr id="48" name="AutoShape 49"/>
              <p:cNvCxnSpPr>
                <a:cxnSpLocks noChangeShapeType="1"/>
              </p:cNvCxnSpPr>
              <p:nvPr/>
            </p:nvCxnSpPr>
            <p:spPr bwMode="auto">
              <a:xfrm>
                <a:off x="5621" y="2820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Rectangle 50"/>
              <p:cNvSpPr>
                <a:spLocks noChangeArrowheads="1"/>
              </p:cNvSpPr>
              <p:nvPr/>
            </p:nvSpPr>
            <p:spPr bwMode="auto">
              <a:xfrm>
                <a:off x="5754" y="2844"/>
                <a:ext cx="345" cy="1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50" name="Group 51"/>
              <p:cNvGrpSpPr>
                <a:grpSpLocks/>
              </p:cNvGrpSpPr>
              <p:nvPr/>
            </p:nvGrpSpPr>
            <p:grpSpPr bwMode="auto">
              <a:xfrm>
                <a:off x="5940" y="2461"/>
                <a:ext cx="355" cy="146"/>
                <a:chOff x="5551" y="2844"/>
                <a:chExt cx="287" cy="81"/>
              </a:xfrm>
            </p:grpSpPr>
            <p:sp>
              <p:nvSpPr>
                <p:cNvPr id="66" name="AutoShape 52"/>
                <p:cNvSpPr>
                  <a:spLocks noChangeArrowheads="1"/>
                </p:cNvSpPr>
                <p:nvPr/>
              </p:nvSpPr>
              <p:spPr bwMode="auto">
                <a:xfrm flipV="1">
                  <a:off x="5737" y="2844"/>
                  <a:ext cx="101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7" name="AutoShape 53"/>
                <p:cNvSpPr>
                  <a:spLocks noChangeArrowheads="1"/>
                </p:cNvSpPr>
                <p:nvPr/>
              </p:nvSpPr>
              <p:spPr bwMode="auto">
                <a:xfrm flipH="1">
                  <a:off x="5551" y="2844"/>
                  <a:ext cx="89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8" name="Rectangle 54"/>
                <p:cNvSpPr>
                  <a:spLocks noChangeArrowheads="1"/>
                </p:cNvSpPr>
                <p:nvPr/>
              </p:nvSpPr>
              <p:spPr bwMode="auto">
                <a:xfrm>
                  <a:off x="5640" y="2844"/>
                  <a:ext cx="94" cy="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grpSp>
            <p:nvGrpSpPr>
              <p:cNvPr id="51" name="Group 55"/>
              <p:cNvGrpSpPr>
                <a:grpSpLocks/>
              </p:cNvGrpSpPr>
              <p:nvPr/>
            </p:nvGrpSpPr>
            <p:grpSpPr bwMode="auto">
              <a:xfrm>
                <a:off x="5676" y="2628"/>
                <a:ext cx="482" cy="193"/>
                <a:chOff x="5551" y="2844"/>
                <a:chExt cx="287" cy="81"/>
              </a:xfrm>
            </p:grpSpPr>
            <p:sp>
              <p:nvSpPr>
                <p:cNvPr id="63" name="AutoShape 56"/>
                <p:cNvSpPr>
                  <a:spLocks noChangeArrowheads="1"/>
                </p:cNvSpPr>
                <p:nvPr/>
              </p:nvSpPr>
              <p:spPr bwMode="auto">
                <a:xfrm flipV="1">
                  <a:off x="5737" y="2844"/>
                  <a:ext cx="101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" name="AutoShape 57"/>
                <p:cNvSpPr>
                  <a:spLocks noChangeArrowheads="1"/>
                </p:cNvSpPr>
                <p:nvPr/>
              </p:nvSpPr>
              <p:spPr bwMode="auto">
                <a:xfrm flipH="1">
                  <a:off x="5551" y="2844"/>
                  <a:ext cx="89" cy="81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5" name="Rectangle 58"/>
                <p:cNvSpPr>
                  <a:spLocks noChangeArrowheads="1"/>
                </p:cNvSpPr>
                <p:nvPr/>
              </p:nvSpPr>
              <p:spPr bwMode="auto">
                <a:xfrm>
                  <a:off x="5640" y="2844"/>
                  <a:ext cx="94" cy="8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grpSp>
            <p:nvGrpSpPr>
              <p:cNvPr id="52" name="Group 59"/>
              <p:cNvGrpSpPr>
                <a:grpSpLocks/>
              </p:cNvGrpSpPr>
              <p:nvPr/>
            </p:nvGrpSpPr>
            <p:grpSpPr bwMode="auto">
              <a:xfrm>
                <a:off x="5488" y="2857"/>
                <a:ext cx="307" cy="146"/>
                <a:chOff x="5484" y="2837"/>
                <a:chExt cx="327" cy="146"/>
              </a:xfrm>
            </p:grpSpPr>
            <p:sp>
              <p:nvSpPr>
                <p:cNvPr id="61" name="AutoShape 60"/>
                <p:cNvSpPr>
                  <a:spLocks noChangeArrowheads="1"/>
                </p:cNvSpPr>
                <p:nvPr/>
              </p:nvSpPr>
              <p:spPr bwMode="auto">
                <a:xfrm flipV="1">
                  <a:off x="5654" y="2837"/>
                  <a:ext cx="157" cy="146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2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5484" y="2840"/>
                  <a:ext cx="159" cy="143"/>
                </a:xfrm>
                <a:prstGeom prst="rtTriangle">
                  <a:avLst/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grpSp>
            <p:nvGrpSpPr>
              <p:cNvPr id="53" name="Group 62"/>
              <p:cNvGrpSpPr>
                <a:grpSpLocks/>
              </p:cNvGrpSpPr>
              <p:nvPr/>
            </p:nvGrpSpPr>
            <p:grpSpPr bwMode="auto">
              <a:xfrm>
                <a:off x="5359" y="2384"/>
                <a:ext cx="184" cy="427"/>
                <a:chOff x="5359" y="2384"/>
                <a:chExt cx="184" cy="427"/>
              </a:xfrm>
            </p:grpSpPr>
            <p:sp>
              <p:nvSpPr>
                <p:cNvPr id="59" name="AutoShape 63"/>
                <p:cNvSpPr>
                  <a:spLocks noChangeArrowheads="1"/>
                </p:cNvSpPr>
                <p:nvPr/>
              </p:nvSpPr>
              <p:spPr bwMode="auto">
                <a:xfrm rot="13525621">
                  <a:off x="5237" y="2506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" name="AutoShape 64"/>
                <p:cNvSpPr>
                  <a:spLocks noChangeArrowheads="1"/>
                </p:cNvSpPr>
                <p:nvPr/>
              </p:nvSpPr>
              <p:spPr bwMode="auto">
                <a:xfrm rot="13525621">
                  <a:off x="5341" y="2610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grpSp>
            <p:nvGrpSpPr>
              <p:cNvPr id="54" name="Group 65"/>
              <p:cNvGrpSpPr>
                <a:grpSpLocks/>
              </p:cNvGrpSpPr>
              <p:nvPr/>
            </p:nvGrpSpPr>
            <p:grpSpPr bwMode="auto">
              <a:xfrm flipH="1">
                <a:off x="5359" y="2664"/>
                <a:ext cx="180" cy="427"/>
                <a:chOff x="5359" y="2384"/>
                <a:chExt cx="184" cy="427"/>
              </a:xfrm>
            </p:grpSpPr>
            <p:sp>
              <p:nvSpPr>
                <p:cNvPr id="57" name="AutoShape 66"/>
                <p:cNvSpPr>
                  <a:spLocks noChangeArrowheads="1"/>
                </p:cNvSpPr>
                <p:nvPr/>
              </p:nvSpPr>
              <p:spPr bwMode="auto">
                <a:xfrm rot="13525621">
                  <a:off x="5237" y="2506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" name="AutoShape 67"/>
                <p:cNvSpPr>
                  <a:spLocks noChangeArrowheads="1"/>
                </p:cNvSpPr>
                <p:nvPr/>
              </p:nvSpPr>
              <p:spPr bwMode="auto">
                <a:xfrm rot="13525621">
                  <a:off x="5341" y="2610"/>
                  <a:ext cx="323" cy="80"/>
                </a:xfrm>
                <a:prstGeom prst="parallelogram">
                  <a:avLst>
                    <a:gd name="adj" fmla="val 100937"/>
                  </a:avLst>
                </a:prstGeom>
                <a:solidFill>
                  <a:srgbClr val="0070C0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cxnSp>
            <p:nvCxnSpPr>
              <p:cNvPr id="55" name="AutoShape 68"/>
              <p:cNvCxnSpPr>
                <a:cxnSpLocks noChangeShapeType="1"/>
              </p:cNvCxnSpPr>
              <p:nvPr/>
            </p:nvCxnSpPr>
            <p:spPr bwMode="auto">
              <a:xfrm>
                <a:off x="5570" y="2628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AutoShape 69"/>
              <p:cNvCxnSpPr>
                <a:cxnSpLocks noChangeShapeType="1"/>
              </p:cNvCxnSpPr>
              <p:nvPr/>
            </p:nvCxnSpPr>
            <p:spPr bwMode="auto">
              <a:xfrm>
                <a:off x="5606" y="2844"/>
                <a:ext cx="723" cy="0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Rectangle 70"/>
            <p:cNvSpPr>
              <a:spLocks noChangeArrowheads="1"/>
            </p:cNvSpPr>
            <p:nvPr/>
          </p:nvSpPr>
          <p:spPr bwMode="auto">
            <a:xfrm>
              <a:off x="7844914" y="4797691"/>
              <a:ext cx="387300" cy="53826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grpSp>
          <p:nvGrpSpPr>
            <p:cNvPr id="33" name="Group 71"/>
            <p:cNvGrpSpPr>
              <a:grpSpLocks/>
            </p:cNvGrpSpPr>
            <p:nvPr/>
          </p:nvGrpSpPr>
          <p:grpSpPr bwMode="auto">
            <a:xfrm flipH="1">
              <a:off x="7787000" y="4797319"/>
              <a:ext cx="110761" cy="54197"/>
              <a:chOff x="5484" y="2837"/>
              <a:chExt cx="327" cy="146"/>
            </a:xfrm>
          </p:grpSpPr>
          <p:sp>
            <p:nvSpPr>
              <p:cNvPr id="38" name="AutoShape 72"/>
              <p:cNvSpPr>
                <a:spLocks noChangeArrowheads="1"/>
              </p:cNvSpPr>
              <p:nvPr/>
            </p:nvSpPr>
            <p:spPr bwMode="auto">
              <a:xfrm flipV="1">
                <a:off x="5654" y="2837"/>
                <a:ext cx="157" cy="146"/>
              </a:xfrm>
              <a:prstGeom prst="rtTriangl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9" name="AutoShape 73"/>
              <p:cNvSpPr>
                <a:spLocks noChangeArrowheads="1"/>
              </p:cNvSpPr>
              <p:nvPr/>
            </p:nvSpPr>
            <p:spPr bwMode="auto">
              <a:xfrm flipH="1">
                <a:off x="5484" y="2840"/>
                <a:ext cx="159" cy="143"/>
              </a:xfrm>
              <a:prstGeom prst="rtTriangl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grpSp>
          <p:nvGrpSpPr>
            <p:cNvPr id="34" name="Group 74"/>
            <p:cNvGrpSpPr>
              <a:grpSpLocks/>
            </p:cNvGrpSpPr>
            <p:nvPr/>
          </p:nvGrpSpPr>
          <p:grpSpPr bwMode="auto">
            <a:xfrm>
              <a:off x="8180815" y="4796206"/>
              <a:ext cx="98816" cy="53083"/>
              <a:chOff x="5484" y="2837"/>
              <a:chExt cx="327" cy="146"/>
            </a:xfrm>
          </p:grpSpPr>
          <p:sp>
            <p:nvSpPr>
              <p:cNvPr id="36" name="AutoShape 75"/>
              <p:cNvSpPr>
                <a:spLocks noChangeArrowheads="1"/>
              </p:cNvSpPr>
              <p:nvPr/>
            </p:nvSpPr>
            <p:spPr bwMode="auto">
              <a:xfrm flipV="1">
                <a:off x="5654" y="2837"/>
                <a:ext cx="157" cy="146"/>
              </a:xfrm>
              <a:prstGeom prst="rtTriangl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7" name="AutoShape 76"/>
              <p:cNvSpPr>
                <a:spLocks noChangeArrowheads="1"/>
              </p:cNvSpPr>
              <p:nvPr/>
            </p:nvSpPr>
            <p:spPr bwMode="auto">
              <a:xfrm flipH="1">
                <a:off x="5484" y="2840"/>
                <a:ext cx="159" cy="143"/>
              </a:xfrm>
              <a:prstGeom prst="rtTriangl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sp>
          <p:nvSpPr>
            <p:cNvPr id="35" name="Text Box 77"/>
            <p:cNvSpPr txBox="1">
              <a:spLocks noChangeArrowheads="1"/>
            </p:cNvSpPr>
            <p:nvPr/>
          </p:nvSpPr>
          <p:spPr bwMode="auto">
            <a:xfrm>
              <a:off x="7740352" y="4738340"/>
              <a:ext cx="748403" cy="12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ts val="1067"/>
                </a:spcAft>
              </a:pPr>
              <a:r>
                <a:rPr lang="ru-RU" altLang="ru-RU" sz="667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ru-RU" sz="667" b="1" dirty="0">
                  <a:solidFill>
                    <a:srgbClr val="FFFFFF"/>
                  </a:solidFill>
                  <a:latin typeface="Adobe Caslon Pro" charset="0"/>
                </a:rPr>
                <a:t>2 </a:t>
              </a:r>
              <a:r>
                <a:rPr lang="ru-RU" altLang="ru-RU" sz="667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ru-RU" sz="667" b="1" dirty="0">
                  <a:solidFill>
                    <a:srgbClr val="FFFFFF"/>
                  </a:solidFill>
                  <a:latin typeface="Adobe Caslon Pro" charset="0"/>
                </a:rPr>
                <a:t> 0</a:t>
              </a:r>
              <a:r>
                <a:rPr lang="ru-RU" altLang="ru-RU" sz="667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  </a:t>
              </a:r>
              <a:r>
                <a:rPr lang="en-US" altLang="ru-RU" sz="667" b="1" dirty="0">
                  <a:solidFill>
                    <a:srgbClr val="FFFFFF"/>
                  </a:solidFill>
                  <a:latin typeface="Adobe Caslon Pro" charset="0"/>
                </a:rPr>
                <a:t> 1</a:t>
              </a:r>
              <a:r>
                <a:rPr lang="ru-RU" altLang="ru-RU" sz="667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ru-RU" sz="667" b="1" dirty="0">
                  <a:solidFill>
                    <a:srgbClr val="FFFFFF"/>
                  </a:solidFill>
                  <a:latin typeface="Adobe Caslon Pro" charset="0"/>
                </a:rPr>
                <a:t>    4</a:t>
              </a:r>
              <a:endParaRPr lang="ru-RU" altLang="ru-RU" sz="2400" dirty="0">
                <a:latin typeface="Arial" panose="020B0604020202020204" pitchFamily="34" charset="0"/>
              </a:endParaRPr>
            </a:p>
          </p:txBody>
        </p:sp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7724959" y="4520158"/>
              <a:ext cx="632665" cy="29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ts val="1067"/>
                </a:spcAft>
              </a:pPr>
              <a:r>
                <a:rPr lang="en-US" altLang="ru-RU" sz="1867" b="1" dirty="0">
                  <a:solidFill>
                    <a:srgbClr val="0070C0"/>
                  </a:solidFill>
                  <a:latin typeface="Adobe Garamond Pro Bold" pitchFamily="18" charset="0"/>
                </a:rPr>
                <a:t>KQC</a:t>
              </a:r>
              <a:endParaRPr lang="ru-RU" altLang="ru-RU" sz="1867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05" name="Rectangle 30"/>
          <p:cNvSpPr/>
          <p:nvPr/>
        </p:nvSpPr>
        <p:spPr>
          <a:xfrm>
            <a:off x="2027165" y="220973"/>
            <a:ext cx="9908104" cy="74879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457189" algn="ctr">
              <a:defRPr/>
            </a:pPr>
            <a:endParaRPr lang="ru-RU" sz="2133" b="1" i="1" dirty="0">
              <a:latin typeface="+mj-lt"/>
              <a:cs typeface="Times New Roman" pitchFamily="18" charset="0"/>
            </a:endParaRPr>
          </a:p>
          <a:p>
            <a:pPr indent="-457189" algn="ctr">
              <a:defRPr/>
            </a:pPr>
            <a:endParaRPr lang="ru-RU" sz="2133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06" name="TextBox 4"/>
          <p:cNvSpPr txBox="1">
            <a:spLocks noChangeArrowheads="1"/>
          </p:cNvSpPr>
          <p:nvPr/>
        </p:nvSpPr>
        <p:spPr bwMode="auto">
          <a:xfrm>
            <a:off x="2734733" y="1737786"/>
            <a:ext cx="508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108" name="TextBox 4"/>
          <p:cNvSpPr txBox="1">
            <a:spLocks noChangeArrowheads="1"/>
          </p:cNvSpPr>
          <p:nvPr/>
        </p:nvSpPr>
        <p:spPr bwMode="auto">
          <a:xfrm>
            <a:off x="1369061" y="1266043"/>
            <a:ext cx="105333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установки по наблюдению фотонного эха,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   Квантовый центр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КНИТУ-КАИ</a:t>
            </a: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"/>
          <p:cNvSpPr>
            <a:spLocks noChangeArrowheads="1"/>
          </p:cNvSpPr>
          <p:nvPr/>
        </p:nvSpPr>
        <p:spPr bwMode="auto">
          <a:xfrm>
            <a:off x="431371" y="5056877"/>
            <a:ext cx="11477367" cy="12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333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Рис. 1. </a:t>
            </a:r>
            <a:r>
              <a:rPr lang="ru-RU" altLang="ru-RU" sz="1333" dirty="0" smtClean="0">
                <a:latin typeface="Arial" panose="020B0604020202020204" pitchFamily="34" charset="0"/>
              </a:rPr>
              <a:t> </a:t>
            </a:r>
            <a:r>
              <a:rPr lang="ru-RU" altLang="ru-RU" sz="1333" dirty="0">
                <a:latin typeface="Arial" panose="020B0604020202020204" pitchFamily="34" charset="0"/>
              </a:rPr>
              <a:t>Схема установки для наблюдения фотонного эха для двух диапазонов длин волн. </a:t>
            </a:r>
            <a:r>
              <a:rPr lang="en-US" altLang="ru-RU" sz="1333" dirty="0">
                <a:latin typeface="Arial" panose="020B0604020202020204" pitchFamily="34" charset="0"/>
              </a:rPr>
              <a:t>PD</a:t>
            </a:r>
            <a:r>
              <a:rPr lang="ru-RU" altLang="ru-RU" sz="1333" dirty="0">
                <a:latin typeface="Arial" panose="020B0604020202020204" pitchFamily="34" charset="0"/>
              </a:rPr>
              <a:t> – фотодетектор; </a:t>
            </a:r>
            <a:r>
              <a:rPr lang="en-US" altLang="ru-RU" sz="1333" dirty="0">
                <a:latin typeface="Arial" panose="020B0604020202020204" pitchFamily="34" charset="0"/>
              </a:rPr>
              <a:t>APD</a:t>
            </a:r>
            <a:r>
              <a:rPr lang="ru-RU" altLang="ru-RU" sz="1333" dirty="0">
                <a:latin typeface="Arial" panose="020B0604020202020204" pitchFamily="34" charset="0"/>
              </a:rPr>
              <a:t> – лавинный фотодиод; </a:t>
            </a:r>
            <a:r>
              <a:rPr lang="en-US" altLang="ru-RU" sz="1333" dirty="0">
                <a:latin typeface="Arial" panose="020B0604020202020204" pitchFamily="34" charset="0"/>
              </a:rPr>
              <a:t>GT</a:t>
            </a:r>
            <a:r>
              <a:rPr lang="ru-RU" altLang="ru-RU" sz="1333" dirty="0">
                <a:latin typeface="Arial" panose="020B0604020202020204" pitchFamily="34" charset="0"/>
              </a:rPr>
              <a:t> – поляризатор </a:t>
            </a:r>
            <a:r>
              <a:rPr lang="ru-RU" altLang="ru-RU" sz="1333" dirty="0" err="1">
                <a:latin typeface="Arial" panose="020B0604020202020204" pitchFamily="34" charset="0"/>
              </a:rPr>
              <a:t>Глана</a:t>
            </a:r>
            <a:r>
              <a:rPr lang="ru-RU" altLang="ru-RU" sz="1333" dirty="0">
                <a:latin typeface="Arial" panose="020B0604020202020204" pitchFamily="34" charset="0"/>
              </a:rPr>
              <a:t>-Тейлора; </a:t>
            </a:r>
            <a:r>
              <a:rPr lang="en-US" altLang="ru-RU" sz="1333" dirty="0">
                <a:latin typeface="Arial" panose="020B0604020202020204" pitchFamily="34" charset="0"/>
              </a:rPr>
              <a:t>BS</a:t>
            </a:r>
            <a:r>
              <a:rPr lang="ru-RU" altLang="ru-RU" sz="1333" dirty="0">
                <a:latin typeface="Arial" panose="020B0604020202020204" pitchFamily="34" charset="0"/>
              </a:rPr>
              <a:t> – делитель пучка; </a:t>
            </a:r>
            <a:r>
              <a:rPr lang="en-US" altLang="ru-RU" sz="1333" dirty="0">
                <a:latin typeface="Arial" panose="020B0604020202020204" pitchFamily="34" charset="0"/>
              </a:rPr>
              <a:t>AOM</a:t>
            </a:r>
            <a:r>
              <a:rPr lang="ru-RU" altLang="ru-RU" sz="1333" dirty="0">
                <a:latin typeface="Arial" panose="020B0604020202020204" pitchFamily="34" charset="0"/>
              </a:rPr>
              <a:t> – акустооптический модулятор; стрелками показаны откидные зеркала. Управление акустооптическими модуляторами осуществляется при помощи генератора сигналов произвольной формы. Регистрация сигналов осуществляется цифровым осциллографом с частотной полосой пропускания 1 ГГц. Источниками излучения служат одночастотные лазеры. Стол над лазерами помещен в локальную систему очистки воздуха.</a:t>
            </a:r>
            <a:r>
              <a:rPr lang="ru-RU" altLang="ru-RU" sz="1867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110" name="Прямоугольник 9"/>
          <p:cNvSpPr>
            <a:spLocks noChangeArrowheads="1"/>
          </p:cNvSpPr>
          <p:nvPr/>
        </p:nvSpPr>
        <p:spPr bwMode="auto">
          <a:xfrm>
            <a:off x="2001562" y="220703"/>
            <a:ext cx="10022417" cy="72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en-US" sz="1867" b="1" dirty="0">
                <a:solidFill>
                  <a:srgbClr val="0070C0"/>
                </a:solidFill>
                <a:latin typeface="Adobe Garamond Pro Bold" pitchFamily="18" charset="0"/>
                <a:ea typeface="Droid Sans Fallback" charset="0"/>
                <a:cs typeface="Droid Sans Fallback" charset="0"/>
              </a:rPr>
              <a:t>На пути к реализации оптической  квантовой памяти на фотонном эхе в резонаторе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67" b="1" i="1" dirty="0">
                <a:solidFill>
                  <a:srgbClr val="0070C0"/>
                </a:solidFill>
                <a:latin typeface="Adobe Garamond Pro Bold" pitchFamily="18" charset="0"/>
                <a:ea typeface="Droid Sans Fallback" charset="0"/>
                <a:cs typeface="Droid Sans Fallback" charset="0"/>
              </a:rPr>
              <a:t>на нерезонансных </a:t>
            </a:r>
            <a:r>
              <a:rPr lang="ru-RU" altLang="en-US" sz="1867" b="1" i="1" dirty="0" err="1">
                <a:solidFill>
                  <a:srgbClr val="0070C0"/>
                </a:solidFill>
                <a:latin typeface="Adobe Garamond Pro Bold" pitchFamily="18" charset="0"/>
                <a:ea typeface="Droid Sans Fallback" charset="0"/>
                <a:cs typeface="Droid Sans Fallback" charset="0"/>
              </a:rPr>
              <a:t>рамановских</a:t>
            </a:r>
            <a:r>
              <a:rPr lang="ru-RU" altLang="en-US" sz="1867" b="1" i="1" dirty="0">
                <a:solidFill>
                  <a:srgbClr val="0070C0"/>
                </a:solidFill>
                <a:latin typeface="Adobe Garamond Pro Bold" pitchFamily="18" charset="0"/>
                <a:ea typeface="Droid Sans Fallback" charset="0"/>
                <a:cs typeface="Droid Sans Fallback" charset="0"/>
              </a:rPr>
              <a:t> переходах в твердом теле</a:t>
            </a:r>
          </a:p>
        </p:txBody>
      </p:sp>
      <p:pic>
        <p:nvPicPr>
          <p:cNvPr id="112" name="Рисунок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16" y="1864086"/>
            <a:ext cx="4489384" cy="26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Прямоугольник 103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74" y="1767840"/>
            <a:ext cx="3909061" cy="260604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7871232" y="4506799"/>
            <a:ext cx="154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Optical cryostat, Temperature &gt; 1.3 K </a:t>
            </a:r>
            <a:endParaRPr lang="ru-RU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0502207" y="4509570"/>
            <a:ext cx="156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Optical cryostat, Temperature &gt;3.7 K </a:t>
            </a:r>
            <a:endParaRPr lang="ru-RU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748251" y="3176757"/>
            <a:ext cx="179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Stabilized lasers  for visible spectral range</a:t>
            </a:r>
            <a:endParaRPr lang="ru-RU" sz="1200" dirty="0"/>
          </a:p>
        </p:txBody>
      </p:sp>
      <p:sp>
        <p:nvSpPr>
          <p:cNvPr id="117" name="Стрелка вверх 116"/>
          <p:cNvSpPr/>
          <p:nvPr/>
        </p:nvSpPr>
        <p:spPr>
          <a:xfrm rot="16366206" flipV="1">
            <a:off x="7537542" y="3035980"/>
            <a:ext cx="150658" cy="823939"/>
          </a:xfrm>
          <a:prstGeom prst="upArrow">
            <a:avLst>
              <a:gd name="adj1" fmla="val 50000"/>
              <a:gd name="adj2" fmla="val 105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трелка вверх 117"/>
          <p:cNvSpPr/>
          <p:nvPr/>
        </p:nvSpPr>
        <p:spPr>
          <a:xfrm>
            <a:off x="10921255" y="3405534"/>
            <a:ext cx="234425" cy="961593"/>
          </a:xfrm>
          <a:prstGeom prst="upArrow">
            <a:avLst>
              <a:gd name="adj1" fmla="val 50000"/>
              <a:gd name="adj2" fmla="val 105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трелка вверх 118"/>
          <p:cNvSpPr/>
          <p:nvPr/>
        </p:nvSpPr>
        <p:spPr>
          <a:xfrm rot="2083424">
            <a:off x="9493832" y="3368418"/>
            <a:ext cx="236092" cy="1139626"/>
          </a:xfrm>
          <a:prstGeom prst="upArrow">
            <a:avLst>
              <a:gd name="adj1" fmla="val 50000"/>
              <a:gd name="adj2" fmla="val 105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/>
          <p:nvPr/>
        </p:nvSpPr>
        <p:spPr>
          <a:xfrm>
            <a:off x="257176" y="214164"/>
            <a:ext cx="11687174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pPr indent="-342900" algn="ctr"/>
            <a:endParaRPr lang="en-US" sz="1600" b="1" i="1" dirty="0" smtClean="0">
              <a:latin typeface="+mj-lt"/>
              <a:cs typeface="Times New Roman" pitchFamily="18" charset="0"/>
            </a:endParaRPr>
          </a:p>
          <a:p>
            <a:pPr indent="-342900" algn="ctr"/>
            <a:endParaRPr lang="en-US" sz="1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80" y="200513"/>
            <a:ext cx="11385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recent experiments on photon echo quantum memories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0" y="44450"/>
            <a:ext cx="12192000" cy="6769100"/>
          </a:xfrm>
          <a:prstGeom prst="rect">
            <a:avLst/>
          </a:prstGeom>
          <a:noFill/>
          <a:ln w="1206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34244" y="913767"/>
            <a:ext cx="110655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-2017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Most efficient </a:t>
            </a:r>
            <a:r>
              <a:rPr lang="en-US" sz="1600" b="1" dirty="0">
                <a:solidFill>
                  <a:srgbClr val="0070C0"/>
                </a:solidFill>
              </a:rPr>
              <a:t>quantum memory for </a:t>
            </a:r>
            <a:r>
              <a:rPr lang="en-US" sz="1600" b="1" dirty="0" smtClean="0">
                <a:solidFill>
                  <a:srgbClr val="0070C0"/>
                </a:solidFill>
              </a:rPr>
              <a:t>light in a crystal (</a:t>
            </a:r>
            <a:r>
              <a:rPr lang="en-US" sz="1600" b="1" dirty="0" smtClean="0">
                <a:solidFill>
                  <a:srgbClr val="FF0000"/>
                </a:solidFill>
              </a:rPr>
              <a:t>69 %</a:t>
            </a:r>
            <a:r>
              <a:rPr lang="en-US" sz="1600" b="1" dirty="0" smtClean="0">
                <a:solidFill>
                  <a:srgbClr val="0070C0"/>
                </a:solidFill>
              </a:rPr>
              <a:t>).</a:t>
            </a:r>
          </a:p>
          <a:p>
            <a:r>
              <a:rPr lang="en-US" sz="1600" b="1" dirty="0" err="1" smtClean="0"/>
              <a:t>M.Hedges</a:t>
            </a:r>
            <a:r>
              <a:rPr lang="en-US" sz="1600" b="1" dirty="0"/>
              <a:t>, </a:t>
            </a:r>
            <a:r>
              <a:rPr lang="en-US" sz="1600" b="1" dirty="0" smtClean="0"/>
              <a:t>et al, </a:t>
            </a:r>
            <a:r>
              <a:rPr lang="en-US" sz="1600" b="1" dirty="0" smtClean="0">
                <a:solidFill>
                  <a:srgbClr val="FF0000"/>
                </a:solidFill>
              </a:rPr>
              <a:t>Nature </a:t>
            </a:r>
            <a:r>
              <a:rPr lang="en-US" sz="1600" b="1" dirty="0">
                <a:solidFill>
                  <a:srgbClr val="FF0000"/>
                </a:solidFill>
              </a:rPr>
              <a:t>465, 1052–1056 (2010).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r>
              <a:rPr lang="en-US" sz="1600" b="1" dirty="0" smtClean="0">
                <a:solidFill>
                  <a:srgbClr val="0070C0"/>
                </a:solidFill>
              </a:rPr>
              <a:t>Quantum </a:t>
            </a:r>
            <a:r>
              <a:rPr lang="en-US" sz="1600" b="1" dirty="0">
                <a:solidFill>
                  <a:srgbClr val="0070C0"/>
                </a:solidFill>
              </a:rPr>
              <a:t>storage of photonic entanglement in a crystal.</a:t>
            </a:r>
          </a:p>
          <a:p>
            <a:r>
              <a:rPr lang="en-US" sz="1600" b="1" dirty="0" smtClean="0"/>
              <a:t>C. Clausen, </a:t>
            </a:r>
            <a:r>
              <a:rPr lang="en-US" sz="1600" b="1" dirty="0"/>
              <a:t>et al. </a:t>
            </a:r>
            <a:r>
              <a:rPr lang="en-US" sz="1600" b="1" dirty="0" smtClean="0">
                <a:solidFill>
                  <a:srgbClr val="FF0000"/>
                </a:solidFill>
              </a:rPr>
              <a:t>Nature </a:t>
            </a:r>
            <a:r>
              <a:rPr lang="en-US" sz="1600" b="1" dirty="0">
                <a:solidFill>
                  <a:srgbClr val="FF0000"/>
                </a:solidFill>
              </a:rPr>
              <a:t>469, 508–511 (2011</a:t>
            </a:r>
            <a:r>
              <a:rPr lang="en-US" sz="1600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sz="1600" b="1" dirty="0" smtClean="0"/>
              <a:t>A. </a:t>
            </a:r>
            <a:r>
              <a:rPr lang="en-US" sz="1600" b="1" dirty="0" err="1" smtClean="0"/>
              <a:t>Tiranov</a:t>
            </a:r>
            <a:r>
              <a:rPr lang="en-US" sz="1600" b="1" dirty="0"/>
              <a:t>, et al, . </a:t>
            </a:r>
            <a:r>
              <a:rPr lang="en-US" sz="1600" b="1" dirty="0" smtClean="0"/>
              <a:t>arXiv:1606.07774v2 </a:t>
            </a:r>
            <a:endParaRPr lang="en-US" sz="1600" b="1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Integration </a:t>
            </a:r>
            <a:r>
              <a:rPr lang="en-US" sz="1600" b="1" dirty="0">
                <a:solidFill>
                  <a:srgbClr val="0070C0"/>
                </a:solidFill>
              </a:rPr>
              <a:t>of  rare-earth ions in the optical waveguides for implementation of photon echo protocols 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en-US" sz="1600" b="1" dirty="0"/>
              <a:t>E. </a:t>
            </a:r>
            <a:r>
              <a:rPr lang="en-US" sz="1600" b="1" dirty="0" err="1"/>
              <a:t>Saglamyurek</a:t>
            </a:r>
            <a:r>
              <a:rPr lang="en-US" sz="1600" b="1" dirty="0"/>
              <a:t>, et al</a:t>
            </a:r>
            <a:r>
              <a:rPr lang="en-US" sz="1600" b="1" dirty="0" smtClean="0"/>
              <a:t>, </a:t>
            </a:r>
            <a:r>
              <a:rPr lang="en-US" sz="1600" b="1" dirty="0">
                <a:solidFill>
                  <a:srgbClr val="FF0000"/>
                </a:solidFill>
              </a:rPr>
              <a:t>Nature (London) 469, 512-515 (2011).</a:t>
            </a:r>
            <a:endParaRPr lang="ru-RU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Towards elaboration </a:t>
            </a:r>
            <a:r>
              <a:rPr lang="en-US" sz="1600" b="1" dirty="0">
                <a:solidFill>
                  <a:srgbClr val="0070C0"/>
                </a:solidFill>
              </a:rPr>
              <a:t>of optical quantum repeaters based on the photon echo approaches in the crystals doped by rare-earth ions: 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en-US" sz="1600" b="1" dirty="0" smtClean="0"/>
              <a:t>N</a:t>
            </a:r>
            <a:r>
              <a:rPr lang="en-US" sz="1600" b="1" dirty="0"/>
              <a:t>. Sinclair, </a:t>
            </a:r>
            <a:r>
              <a:rPr lang="en-US" sz="1600" b="1" dirty="0" smtClean="0"/>
              <a:t>et al, Phys</a:t>
            </a:r>
            <a:r>
              <a:rPr lang="en-US" sz="1600" b="1" dirty="0"/>
              <a:t>. Rev. Lett. 113, 053603 (2014).</a:t>
            </a:r>
            <a:endParaRPr lang="ru-RU" sz="1600" b="1" dirty="0"/>
          </a:p>
          <a:p>
            <a:r>
              <a:rPr lang="en-US" sz="1600" b="1" dirty="0" smtClean="0"/>
              <a:t>E</a:t>
            </a:r>
            <a:r>
              <a:rPr lang="en-US" sz="1600" b="1" dirty="0"/>
              <a:t>. </a:t>
            </a:r>
            <a:r>
              <a:rPr lang="en-US" sz="1600" b="1" dirty="0" err="1"/>
              <a:t>Saglamyurek</a:t>
            </a:r>
            <a:r>
              <a:rPr lang="en-US" sz="1600" b="1" dirty="0" smtClean="0"/>
              <a:t>, et al, </a:t>
            </a:r>
            <a:r>
              <a:rPr lang="en-US" sz="1600" b="1" dirty="0">
                <a:solidFill>
                  <a:srgbClr val="FF0000"/>
                </a:solidFill>
              </a:rPr>
              <a:t>Nat. </a:t>
            </a:r>
            <a:r>
              <a:rPr lang="en-US" sz="1600" b="1" dirty="0" err="1">
                <a:solidFill>
                  <a:srgbClr val="FF0000"/>
                </a:solidFill>
              </a:rPr>
              <a:t>Commun</a:t>
            </a:r>
            <a:r>
              <a:rPr lang="en-US" sz="1600" b="1" dirty="0">
                <a:solidFill>
                  <a:srgbClr val="FF0000"/>
                </a:solidFill>
              </a:rPr>
              <a:t>. 7, 13454 (2015).</a:t>
            </a:r>
            <a:endParaRPr lang="ru-RU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Optical waveguides created in inorganic crystal with rare-earth ions:</a:t>
            </a:r>
          </a:p>
          <a:p>
            <a:r>
              <a:rPr lang="en-US" sz="1600" b="1" dirty="0" smtClean="0"/>
              <a:t>G</a:t>
            </a:r>
            <a:r>
              <a:rPr lang="en-US" sz="1600" b="1" dirty="0"/>
              <a:t>. </a:t>
            </a:r>
            <a:r>
              <a:rPr lang="en-US" sz="1600" b="1" dirty="0" err="1"/>
              <a:t>Corrielli</a:t>
            </a:r>
            <a:r>
              <a:rPr lang="en-US" sz="1600" b="1" dirty="0"/>
              <a:t>, </a:t>
            </a:r>
            <a:r>
              <a:rPr lang="en-US" sz="1600" b="1" dirty="0" smtClean="0"/>
              <a:t>et al., </a:t>
            </a:r>
            <a:r>
              <a:rPr lang="en-US" sz="1600" b="1" dirty="0"/>
              <a:t>Phys. Rev. Applied 5, 054013 (2016</a:t>
            </a:r>
            <a:r>
              <a:rPr lang="en-US" sz="1600" b="1" dirty="0" smtClean="0"/>
              <a:t>).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Towards non-destructive </a:t>
            </a:r>
            <a:r>
              <a:rPr lang="en-US" sz="1600" b="1" dirty="0">
                <a:solidFill>
                  <a:srgbClr val="0070C0"/>
                </a:solidFill>
              </a:rPr>
              <a:t>detection of photonic qubits </a:t>
            </a:r>
            <a:r>
              <a:rPr lang="en-US" sz="1600" b="1" dirty="0" smtClean="0">
                <a:solidFill>
                  <a:srgbClr val="0070C0"/>
                </a:solidFill>
              </a:rPr>
              <a:t>based on AFC photon echo in Tm:LiNbO3 </a:t>
            </a:r>
            <a:r>
              <a:rPr lang="en-US" sz="1600" b="1" dirty="0">
                <a:solidFill>
                  <a:srgbClr val="0070C0"/>
                </a:solidFill>
              </a:rPr>
              <a:t>waveguide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1600" b="1" dirty="0"/>
              <a:t>Sinclair, N. et al</a:t>
            </a:r>
            <a:r>
              <a:rPr lang="en-US" sz="1600" b="1" dirty="0" smtClean="0"/>
              <a:t>.. </a:t>
            </a:r>
            <a:r>
              <a:rPr lang="en-US" sz="1600" b="1" dirty="0">
                <a:solidFill>
                  <a:srgbClr val="FF0000"/>
                </a:solidFill>
              </a:rPr>
              <a:t>Nat. </a:t>
            </a:r>
            <a:r>
              <a:rPr lang="en-US" sz="1600" b="1" dirty="0" err="1">
                <a:solidFill>
                  <a:srgbClr val="FF0000"/>
                </a:solidFill>
              </a:rPr>
              <a:t>Commun</a:t>
            </a:r>
            <a:r>
              <a:rPr lang="en-US" sz="1600" b="1" dirty="0">
                <a:solidFill>
                  <a:srgbClr val="FF0000"/>
                </a:solidFill>
              </a:rPr>
              <a:t>. 7, 13454 (2016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r>
              <a:rPr lang="en-US" sz="1600" b="1" dirty="0" smtClean="0"/>
              <a:t>.</a:t>
            </a:r>
            <a:endParaRPr lang="ru-RU" sz="1600" b="1" dirty="0" smtClean="0"/>
          </a:p>
          <a:p>
            <a:r>
              <a:rPr lang="en-US" sz="1600" b="1" dirty="0"/>
              <a:t>Tian </a:t>
            </a:r>
            <a:r>
              <a:rPr lang="en-US" sz="1600" b="1" dirty="0" err="1"/>
              <a:t>Zhong</a:t>
            </a:r>
            <a:r>
              <a:rPr lang="en-US" sz="1600" b="1" dirty="0"/>
              <a:t>, </a:t>
            </a:r>
            <a:r>
              <a:rPr lang="en-US" sz="1600" b="1" dirty="0" err="1"/>
              <a:t>et.al</a:t>
            </a:r>
            <a:r>
              <a:rPr lang="en-US" sz="1600" b="1" dirty="0" err="1" smtClean="0"/>
              <a:t>.,</a:t>
            </a:r>
            <a:r>
              <a:rPr lang="en-US" sz="1600" b="1" dirty="0" err="1" smtClean="0">
                <a:solidFill>
                  <a:srgbClr val="0070C0"/>
                </a:solidFill>
              </a:rPr>
              <a:t>Interfacing</a:t>
            </a:r>
            <a:r>
              <a:rPr lang="en-US" sz="1600" b="1" dirty="0" smtClean="0">
                <a:solidFill>
                  <a:srgbClr val="0070C0"/>
                </a:solidFill>
              </a:rPr>
              <a:t> broadband photonic qubits to on-chip cavity-protected rare-earth ensembles. </a:t>
            </a:r>
            <a:r>
              <a:rPr lang="en-US" sz="1600" b="1" dirty="0" smtClean="0"/>
              <a:t>Nat. comm. Sep. 2016. doi:10.1038/ncomms14107 </a:t>
            </a:r>
            <a:r>
              <a:rPr lang="en-US" sz="1600" b="1" dirty="0" smtClean="0">
                <a:solidFill>
                  <a:srgbClr val="FF0000"/>
                </a:solidFill>
              </a:rPr>
              <a:t>(2016)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/>
              <a:t>Tian </a:t>
            </a:r>
            <a:r>
              <a:rPr lang="en-US" sz="1600" b="1" dirty="0" err="1" smtClean="0"/>
              <a:t>Zhong</a:t>
            </a:r>
            <a:r>
              <a:rPr lang="en-US" sz="1600" b="1" dirty="0" smtClean="0"/>
              <a:t>, et.al., </a:t>
            </a:r>
            <a:r>
              <a:rPr lang="en-US" sz="1600" b="1" dirty="0" err="1" smtClean="0">
                <a:solidFill>
                  <a:srgbClr val="0070C0"/>
                </a:solidFill>
              </a:rPr>
              <a:t>Nanophotonic</a:t>
            </a:r>
            <a:r>
              <a:rPr lang="en-US" sz="1600" b="1" dirty="0" smtClean="0">
                <a:solidFill>
                  <a:srgbClr val="0070C0"/>
                </a:solidFill>
              </a:rPr>
              <a:t> rare-earth quantum memory with optically controlled retrieval. </a:t>
            </a:r>
            <a:r>
              <a:rPr lang="en-US" sz="1600" b="1" dirty="0" smtClean="0"/>
              <a:t>Science, August 2017.doi: 10.1126/science.aan5959(2017). </a:t>
            </a:r>
            <a:r>
              <a:rPr lang="en-US" sz="1600" b="1" dirty="0" smtClean="0">
                <a:solidFill>
                  <a:srgbClr val="FF0000"/>
                </a:solidFill>
              </a:rPr>
              <a:t>(2017)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712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16345</TotalTime>
  <Words>7300</Words>
  <Application>Microsoft Office PowerPoint</Application>
  <PresentationFormat>Широкоэкранный</PresentationFormat>
  <Paragraphs>1394</Paragraphs>
  <Slides>86</Slides>
  <Notes>50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86</vt:i4>
      </vt:variant>
    </vt:vector>
  </HeadingPairs>
  <TitlesOfParts>
    <vt:vector size="118" baseType="lpstr">
      <vt:lpstr>Arial Unicode MS</vt:lpstr>
      <vt:lpstr>Malgun Gothic</vt:lpstr>
      <vt:lpstr>Adobe Caslon Pro</vt:lpstr>
      <vt:lpstr>Adobe Garamond Pro Bold</vt:lpstr>
      <vt:lpstr>Aharoni</vt:lpstr>
      <vt:lpstr>Arial</vt:lpstr>
      <vt:lpstr>Arial Black</vt:lpstr>
      <vt:lpstr>Arial Narrow</vt:lpstr>
      <vt:lpstr>Batang</vt:lpstr>
      <vt:lpstr>Calibri</vt:lpstr>
      <vt:lpstr>Calibri Light</vt:lpstr>
      <vt:lpstr>Cambria</vt:lpstr>
      <vt:lpstr>Cambria Math</vt:lpstr>
      <vt:lpstr>CMBX12</vt:lpstr>
      <vt:lpstr>CMMI10</vt:lpstr>
      <vt:lpstr>CMR10</vt:lpstr>
      <vt:lpstr>CMR7</vt:lpstr>
      <vt:lpstr>CMSY10</vt:lpstr>
      <vt:lpstr>CMSY7</vt:lpstr>
      <vt:lpstr>Droid Sans Fallback</vt:lpstr>
      <vt:lpstr>굴림</vt:lpstr>
      <vt:lpstr>Proxima Nova Extra Condensed Bold Italic</vt:lpstr>
      <vt:lpstr>Symbol</vt:lpstr>
      <vt:lpstr>Times New Roman</vt:lpstr>
      <vt:lpstr>TimesNewRomanPS-ItalicMT</vt:lpstr>
      <vt:lpstr>Wingdings</vt:lpstr>
      <vt:lpstr>Тема Office</vt:lpstr>
      <vt:lpstr>Equation</vt:lpstr>
      <vt:lpstr>Формула</vt:lpstr>
      <vt:lpstr>Уравнение</vt:lpstr>
      <vt:lpstr>Equation.DSMT4</vt:lpstr>
      <vt:lpstr>Acrobat Document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Optical scheme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криптография</dc:title>
  <dc:creator>Наркис Арсланов</dc:creator>
  <cp:lastModifiedBy>Сергей М.</cp:lastModifiedBy>
  <cp:revision>316</cp:revision>
  <dcterms:created xsi:type="dcterms:W3CDTF">2017-02-02T17:47:31Z</dcterms:created>
  <dcterms:modified xsi:type="dcterms:W3CDTF">2018-11-13T00:25:05Z</dcterms:modified>
</cp:coreProperties>
</file>