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33" r:id="rId2"/>
    <p:sldId id="271" r:id="rId3"/>
    <p:sldId id="462" r:id="rId4"/>
    <p:sldId id="461" r:id="rId5"/>
    <p:sldId id="463" r:id="rId6"/>
    <p:sldId id="465" r:id="rId7"/>
    <p:sldId id="475" r:id="rId8"/>
    <p:sldId id="474" r:id="rId9"/>
    <p:sldId id="466" r:id="rId10"/>
    <p:sldId id="467" r:id="rId11"/>
    <p:sldId id="473" r:id="rId12"/>
    <p:sldId id="470" r:id="rId13"/>
    <p:sldId id="468" r:id="rId14"/>
    <p:sldId id="471" r:id="rId15"/>
    <p:sldId id="472" r:id="rId16"/>
    <p:sldId id="476" r:id="rId17"/>
    <p:sldId id="480" r:id="rId18"/>
    <p:sldId id="477" r:id="rId19"/>
    <p:sldId id="481" r:id="rId20"/>
    <p:sldId id="478" r:id="rId21"/>
    <p:sldId id="479" r:id="rId22"/>
  </p:sldIdLst>
  <p:sldSz cx="9144000" cy="6858000" type="screen4x3"/>
  <p:notesSz cx="6858000" cy="9144000"/>
  <p:defaultTextStyle>
    <a:defPPr>
      <a:defRPr lang="ru-RU"/>
    </a:defPPr>
    <a:lvl1pPr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10FC"/>
    <a:srgbClr val="FF0000"/>
    <a:srgbClr val="A50021"/>
    <a:srgbClr val="0066FF"/>
    <a:srgbClr val="000000"/>
    <a:srgbClr val="339933"/>
    <a:srgbClr val="33CC33"/>
    <a:srgbClr val="003300"/>
    <a:srgbClr val="003366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99165" autoAdjust="0"/>
  </p:normalViewPr>
  <p:slideViewPr>
    <p:cSldViewPr snapToGrid="0">
      <p:cViewPr>
        <p:scale>
          <a:sx n="100" d="100"/>
          <a:sy n="100" d="100"/>
        </p:scale>
        <p:origin x="-312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770" y="-96"/>
      </p:cViewPr>
      <p:guideLst>
        <p:guide orient="horz" pos="2880"/>
        <p:guide pos="2160"/>
      </p:guideLst>
    </p:cSldViewPr>
  </p:notes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endParaRPr lang="ru-RU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endParaRPr lang="ru-RU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endParaRPr lang="ru-RU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fld id="{903D412D-DF78-4AF6-8E06-B26A98028FC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3E344-EBF8-4C0D-8BA2-714E940C9F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C5132-770F-45C7-B6C5-B57D978F21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EDA26-4F0B-4A5A-90E5-0F20E9120D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D575763-443B-4A35-860B-7BA212EC39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3D28089-514C-4565-9384-600DB6A52D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48FD1B1-4675-434A-8DED-18E6E9041F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3F1B27A-6C30-4B4D-9E8D-61B2C85BCD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1A2748A-720A-448C-8A35-B1DA14DD1D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58874-CF74-4380-92A7-C89D88F046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2FCF3-E094-4373-8D18-F9607714A3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702BB-074C-4D07-93E8-39D5E5CED0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DA02E-D94C-4DA6-8F06-C94A4ED9FE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190BC-86C8-4917-AAC4-3509CBA77E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66D41-413A-4330-8732-6C60509377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469A6-EF29-464E-9CA1-C7966F8EA7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F1FFE-83EC-46E1-9523-4F4D509205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/>
            </a:lvl1pPr>
          </a:lstStyle>
          <a:p>
            <a:fld id="{AF3515D9-0F50-4A6E-B3E1-7174E2209CE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0414" y="558635"/>
            <a:ext cx="8331200" cy="32384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Квантово-химические </a:t>
            </a:r>
            <a:br>
              <a:rPr lang="ru-RU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расчеты на </a:t>
            </a:r>
            <a:br>
              <a:rPr lang="ru-RU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NISQ </a:t>
            </a:r>
            <a:r>
              <a:rPr lang="ru-RU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технологии</a:t>
            </a:r>
            <a:endParaRPr lang="ru-RU" dirty="0">
              <a:solidFill>
                <a:srgbClr val="FF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0076" y="4284898"/>
            <a:ext cx="8410368" cy="1630856"/>
          </a:xfrm>
        </p:spPr>
        <p:txBody>
          <a:bodyPr/>
          <a:lstStyle/>
          <a:p>
            <a:r>
              <a:rPr lang="ru-RU" sz="280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Павел Французов</a:t>
            </a:r>
            <a:endParaRPr lang="en-GB" sz="2800" baseline="30000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9575" y="404813"/>
            <a:ext cx="8301038" cy="6537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Представление </a:t>
            </a:r>
            <a:r>
              <a:rPr lang="ru-RU" sz="32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Йордана-Вигнера</a:t>
            </a:r>
            <a:endParaRPr lang="ru-RU" sz="32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2668588" y="2501900"/>
          <a:ext cx="3149600" cy="504825"/>
        </p:xfrm>
        <a:graphic>
          <a:graphicData uri="http://schemas.openxmlformats.org/presentationml/2006/ole">
            <p:oleObj spid="_x0000_s51206" name="Equation" r:id="rId3" imgW="1574640" imgH="253800" progId="Equation.DSMT4">
              <p:embed/>
            </p:oleObj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2765425" y="3589338"/>
          <a:ext cx="3149600" cy="504825"/>
        </p:xfrm>
        <a:graphic>
          <a:graphicData uri="http://schemas.openxmlformats.org/presentationml/2006/ole">
            <p:oleObj spid="_x0000_s51207" name="Equation" r:id="rId4" imgW="1574640" imgH="253800" progId="Equation.DSMT4">
              <p:embed/>
            </p:oleObj>
          </a:graphicData>
        </a:graphic>
      </p:graphicFrame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1273175" y="4518025"/>
          <a:ext cx="2209800" cy="782638"/>
        </p:xfrm>
        <a:graphic>
          <a:graphicData uri="http://schemas.openxmlformats.org/presentationml/2006/ole">
            <p:oleObj spid="_x0000_s51208" name="Equation" r:id="rId5" imgW="1104840" imgH="393480" progId="Equation.DSMT4">
              <p:embed/>
            </p:oleObj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5364163" y="4481513"/>
          <a:ext cx="2184400" cy="782637"/>
        </p:xfrm>
        <a:graphic>
          <a:graphicData uri="http://schemas.openxmlformats.org/presentationml/2006/ole">
            <p:oleObj spid="_x0000_s51209" name="Equation" r:id="rId6" imgW="1091880" imgH="393480" progId="Equation.DSMT4">
              <p:embed/>
            </p:oleObj>
          </a:graphicData>
        </a:graphic>
      </p:graphicFrame>
      <p:graphicFrame>
        <p:nvGraphicFramePr>
          <p:cNvPr id="51212" name="Object 12"/>
          <p:cNvGraphicFramePr>
            <a:graphicFrameLocks noChangeAspect="1"/>
          </p:cNvGraphicFramePr>
          <p:nvPr/>
        </p:nvGraphicFramePr>
        <p:xfrm>
          <a:off x="1901825" y="1354138"/>
          <a:ext cx="4572000" cy="555625"/>
        </p:xfrm>
        <a:graphic>
          <a:graphicData uri="http://schemas.openxmlformats.org/presentationml/2006/ole">
            <p:oleObj spid="_x0000_s51212" name="Equation" r:id="rId7" imgW="2286000" imgH="279360" progId="Equation.DSMT4">
              <p:embed/>
            </p:oleObj>
          </a:graphicData>
        </a:graphic>
      </p:graphicFrame>
      <p:graphicFrame>
        <p:nvGraphicFramePr>
          <p:cNvPr id="51213" name="Object 13"/>
          <p:cNvGraphicFramePr>
            <a:graphicFrameLocks noChangeAspect="1"/>
          </p:cNvGraphicFramePr>
          <p:nvPr/>
        </p:nvGraphicFramePr>
        <p:xfrm>
          <a:off x="7094538" y="1384300"/>
          <a:ext cx="990600" cy="479425"/>
        </p:xfrm>
        <a:graphic>
          <a:graphicData uri="http://schemas.openxmlformats.org/presentationml/2006/ole">
            <p:oleObj spid="_x0000_s51213" name="Equation" r:id="rId8" imgW="49500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9575" y="404813"/>
            <a:ext cx="8301038" cy="6068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Parity encoding</a:t>
            </a:r>
            <a:endParaRPr lang="ru-RU" sz="32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1516062" y="2528888"/>
          <a:ext cx="5969001" cy="604837"/>
        </p:xfrm>
        <a:graphic>
          <a:graphicData uri="http://schemas.openxmlformats.org/presentationml/2006/ole">
            <p:oleObj spid="_x0000_s56322" name="Equation" r:id="rId3" imgW="2984400" imgH="304560" progId="Equation.DSMT4">
              <p:embed/>
            </p:oleObj>
          </a:graphicData>
        </a:graphic>
      </p:graphicFrame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2435225" y="4595813"/>
          <a:ext cx="1371600" cy="530225"/>
        </p:xfrm>
        <a:graphic>
          <a:graphicData uri="http://schemas.openxmlformats.org/presentationml/2006/ole">
            <p:oleObj spid="_x0000_s56324" name="Equation" r:id="rId4" imgW="685800" imgH="266400" progId="Equation.DSMT4">
              <p:embed/>
            </p:oleObj>
          </a:graphicData>
        </a:graphic>
      </p:graphicFrame>
      <p:graphicFrame>
        <p:nvGraphicFramePr>
          <p:cNvPr id="51212" name="Object 12"/>
          <p:cNvGraphicFramePr>
            <a:graphicFrameLocks noChangeAspect="1"/>
          </p:cNvGraphicFramePr>
          <p:nvPr/>
        </p:nvGraphicFramePr>
        <p:xfrm>
          <a:off x="1911350" y="1325563"/>
          <a:ext cx="4572000" cy="555625"/>
        </p:xfrm>
        <a:graphic>
          <a:graphicData uri="http://schemas.openxmlformats.org/presentationml/2006/ole">
            <p:oleObj spid="_x0000_s56328" name="Equation" r:id="rId5" imgW="2286000" imgH="279360" progId="Equation.DSMT4">
              <p:embed/>
            </p:oleObj>
          </a:graphicData>
        </a:graphic>
      </p:graphicFrame>
      <p:graphicFrame>
        <p:nvGraphicFramePr>
          <p:cNvPr id="51213" name="Object 13"/>
          <p:cNvGraphicFramePr>
            <a:graphicFrameLocks noChangeAspect="1"/>
          </p:cNvGraphicFramePr>
          <p:nvPr/>
        </p:nvGraphicFramePr>
        <p:xfrm>
          <a:off x="6731000" y="1147763"/>
          <a:ext cx="2260600" cy="858837"/>
        </p:xfrm>
        <a:graphic>
          <a:graphicData uri="http://schemas.openxmlformats.org/presentationml/2006/ole">
            <p:oleObj spid="_x0000_s56329" name="Equation" r:id="rId6" imgW="1130040" imgH="431640" progId="Equation.DSMT4">
              <p:embed/>
            </p:oleObj>
          </a:graphicData>
        </a:graphic>
      </p:graphicFrame>
      <p:graphicFrame>
        <p:nvGraphicFramePr>
          <p:cNvPr id="56330" name="Object 10"/>
          <p:cNvGraphicFramePr>
            <a:graphicFrameLocks noChangeAspect="1"/>
          </p:cNvGraphicFramePr>
          <p:nvPr/>
        </p:nvGraphicFramePr>
        <p:xfrm>
          <a:off x="1527175" y="3406775"/>
          <a:ext cx="5969000" cy="604838"/>
        </p:xfrm>
        <a:graphic>
          <a:graphicData uri="http://schemas.openxmlformats.org/presentationml/2006/ole">
            <p:oleObj spid="_x0000_s56330" name="Equation" r:id="rId7" imgW="2984400" imgH="304560" progId="Equation.DSMT4">
              <p:embed/>
            </p:oleObj>
          </a:graphicData>
        </a:graphic>
      </p:graphicFrame>
      <p:graphicFrame>
        <p:nvGraphicFramePr>
          <p:cNvPr id="56331" name="Object 11"/>
          <p:cNvGraphicFramePr>
            <a:graphicFrameLocks noChangeAspect="1"/>
          </p:cNvGraphicFramePr>
          <p:nvPr/>
        </p:nvGraphicFramePr>
        <p:xfrm>
          <a:off x="5008563" y="4587875"/>
          <a:ext cx="1219200" cy="530225"/>
        </p:xfrm>
        <a:graphic>
          <a:graphicData uri="http://schemas.openxmlformats.org/presentationml/2006/ole">
            <p:oleObj spid="_x0000_s56331" name="Equation" r:id="rId8" imgW="60948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 bwMode="auto">
          <a:xfrm>
            <a:off x="1343025" y="4010025"/>
            <a:ext cx="1419225" cy="1905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Прямая соединительная линия 16"/>
          <p:cNvCxnSpPr/>
          <p:nvPr/>
        </p:nvCxnSpPr>
        <p:spPr bwMode="auto">
          <a:xfrm flipV="1">
            <a:off x="6419850" y="3581400"/>
            <a:ext cx="1419225" cy="952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>
            <a:off x="3917950" y="4718050"/>
            <a:ext cx="1419225" cy="1905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Прямая соединительная линия 18"/>
          <p:cNvCxnSpPr/>
          <p:nvPr/>
        </p:nvCxnSpPr>
        <p:spPr bwMode="auto">
          <a:xfrm>
            <a:off x="3898900" y="2806700"/>
            <a:ext cx="1438275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Прямая соединительная линия 20"/>
          <p:cNvCxnSpPr/>
          <p:nvPr/>
        </p:nvCxnSpPr>
        <p:spPr bwMode="auto">
          <a:xfrm>
            <a:off x="2733675" y="4019550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Прямая соединительная линия 22"/>
          <p:cNvCxnSpPr/>
          <p:nvPr/>
        </p:nvCxnSpPr>
        <p:spPr bwMode="auto">
          <a:xfrm flipV="1">
            <a:off x="2762250" y="2813050"/>
            <a:ext cx="1143000" cy="120015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я соединительная линия 25"/>
          <p:cNvCxnSpPr/>
          <p:nvPr/>
        </p:nvCxnSpPr>
        <p:spPr bwMode="auto">
          <a:xfrm>
            <a:off x="2749550" y="4032250"/>
            <a:ext cx="1181100" cy="69215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Прямая соединительная линия 28"/>
          <p:cNvCxnSpPr/>
          <p:nvPr/>
        </p:nvCxnSpPr>
        <p:spPr bwMode="auto">
          <a:xfrm flipV="1">
            <a:off x="5346700" y="3594100"/>
            <a:ext cx="1098550" cy="11430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Прямая соединительная линия 30"/>
          <p:cNvCxnSpPr/>
          <p:nvPr/>
        </p:nvCxnSpPr>
        <p:spPr bwMode="auto">
          <a:xfrm flipH="1" flipV="1">
            <a:off x="5327650" y="2800350"/>
            <a:ext cx="1111251" cy="81280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4368800" y="3867150"/>
          <a:ext cx="557213" cy="506413"/>
        </p:xfrm>
        <a:graphic>
          <a:graphicData uri="http://schemas.openxmlformats.org/presentationml/2006/ole">
            <p:oleObj spid="_x0000_s54276" name="Equation" r:id="rId3" imgW="279360" imgH="253800" progId="Equation.DSMT4">
              <p:embed/>
            </p:oleObj>
          </a:graphicData>
        </a:graphic>
      </p:graphicFrame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4356100" y="2087563"/>
          <a:ext cx="584200" cy="506412"/>
        </p:xfrm>
        <a:graphic>
          <a:graphicData uri="http://schemas.openxmlformats.org/presentationml/2006/ole">
            <p:oleObj spid="_x0000_s54277" name="Equation" r:id="rId4" imgW="291960" imgH="253800" progId="Equation.DSMT4">
              <p:embed/>
            </p:oleObj>
          </a:graphicData>
        </a:graphic>
      </p:graphicFrame>
      <p:graphicFrame>
        <p:nvGraphicFramePr>
          <p:cNvPr id="53257" name="Object 9"/>
          <p:cNvGraphicFramePr>
            <a:graphicFrameLocks noChangeAspect="1"/>
          </p:cNvGraphicFramePr>
          <p:nvPr/>
        </p:nvGraphicFramePr>
        <p:xfrm>
          <a:off x="1428750" y="3200400"/>
          <a:ext cx="785813" cy="508000"/>
        </p:xfrm>
        <a:graphic>
          <a:graphicData uri="http://schemas.openxmlformats.org/presentationml/2006/ole">
            <p:oleObj spid="_x0000_s54278" name="Equation" r:id="rId5" imgW="393480" imgH="253800" progId="Equation.DSMT4">
              <p:embed/>
            </p:oleObj>
          </a:graphicData>
        </a:graphic>
      </p:graphicFrame>
      <p:graphicFrame>
        <p:nvGraphicFramePr>
          <p:cNvPr id="53258" name="Object 10"/>
          <p:cNvGraphicFramePr>
            <a:graphicFrameLocks noChangeAspect="1"/>
          </p:cNvGraphicFramePr>
          <p:nvPr/>
        </p:nvGraphicFramePr>
        <p:xfrm>
          <a:off x="7631113" y="2840038"/>
          <a:ext cx="709612" cy="508000"/>
        </p:xfrm>
        <a:graphic>
          <a:graphicData uri="http://schemas.openxmlformats.org/presentationml/2006/ole">
            <p:oleObj spid="_x0000_s54279" name="Equation" r:id="rId6" imgW="355320" imgH="253800" progId="Equation.DSMT4">
              <p:embed/>
            </p:oleObj>
          </a:graphicData>
        </a:graphic>
      </p:graphicFrame>
      <p:cxnSp>
        <p:nvCxnSpPr>
          <p:cNvPr id="50" name="Прямая со стрелкой 49"/>
          <p:cNvCxnSpPr/>
          <p:nvPr/>
        </p:nvCxnSpPr>
        <p:spPr bwMode="auto">
          <a:xfrm flipH="1">
            <a:off x="4406900" y="4552950"/>
            <a:ext cx="6350" cy="42545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Прямая со стрелкой 50"/>
          <p:cNvCxnSpPr/>
          <p:nvPr/>
        </p:nvCxnSpPr>
        <p:spPr bwMode="auto">
          <a:xfrm flipV="1">
            <a:off x="4895850" y="4527550"/>
            <a:ext cx="19050" cy="42545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409575" y="404813"/>
            <a:ext cx="8301038" cy="6537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He-H</a:t>
            </a:r>
            <a:r>
              <a:rPr lang="en-US" sz="3200" baseline="30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endParaRPr lang="ru-RU" sz="32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12" name="Object 12"/>
          <p:cNvGraphicFramePr>
            <a:graphicFrameLocks noChangeAspect="1"/>
          </p:cNvGraphicFramePr>
          <p:nvPr/>
        </p:nvGraphicFramePr>
        <p:xfrm>
          <a:off x="517525" y="2263775"/>
          <a:ext cx="4521200" cy="833438"/>
        </p:xfrm>
        <a:graphic>
          <a:graphicData uri="http://schemas.openxmlformats.org/presentationml/2006/ole">
            <p:oleObj spid="_x0000_s52232" name="Equation" r:id="rId3" imgW="2260440" imgH="419040" progId="Equation.DSMT4">
              <p:embed/>
            </p:oleObj>
          </a:graphicData>
        </a:graphic>
      </p:graphicFrame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09550" y="461963"/>
            <a:ext cx="8686800" cy="6537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Молекулярные </a:t>
            </a:r>
            <a:r>
              <a:rPr lang="ru-RU" sz="32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орбитали</a:t>
            </a: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в </a:t>
            </a:r>
            <a:r>
              <a:rPr lang="en-US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STO-3G </a:t>
            </a: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базисе</a:t>
            </a:r>
          </a:p>
        </p:txBody>
      </p:sp>
      <p:graphicFrame>
        <p:nvGraphicFramePr>
          <p:cNvPr id="52234" name="Object 10"/>
          <p:cNvGraphicFramePr>
            <a:graphicFrameLocks noChangeAspect="1"/>
          </p:cNvGraphicFramePr>
          <p:nvPr/>
        </p:nvGraphicFramePr>
        <p:xfrm>
          <a:off x="442913" y="3998913"/>
          <a:ext cx="4521200" cy="833437"/>
        </p:xfrm>
        <a:graphic>
          <a:graphicData uri="http://schemas.openxmlformats.org/presentationml/2006/ole">
            <p:oleObj spid="_x0000_s52234" name="Equation" r:id="rId4" imgW="2260440" imgH="419040" progId="Equation.DSMT4">
              <p:embed/>
            </p:oleObj>
          </a:graphicData>
        </a:graphic>
      </p:graphicFrame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461963" y="3151188"/>
          <a:ext cx="4521200" cy="833437"/>
        </p:xfrm>
        <a:graphic>
          <a:graphicData uri="http://schemas.openxmlformats.org/presentationml/2006/ole">
            <p:oleObj spid="_x0000_s52236" name="Equation" r:id="rId5" imgW="2260440" imgH="419040" progId="Equation.DSMT4">
              <p:embed/>
            </p:oleObj>
          </a:graphicData>
        </a:graphic>
      </p:graphicFrame>
      <p:graphicFrame>
        <p:nvGraphicFramePr>
          <p:cNvPr id="52237" name="Object 13"/>
          <p:cNvGraphicFramePr>
            <a:graphicFrameLocks noChangeAspect="1"/>
          </p:cNvGraphicFramePr>
          <p:nvPr/>
        </p:nvGraphicFramePr>
        <p:xfrm>
          <a:off x="422275" y="4867275"/>
          <a:ext cx="4546600" cy="833438"/>
        </p:xfrm>
        <a:graphic>
          <a:graphicData uri="http://schemas.openxmlformats.org/presentationml/2006/ole">
            <p:oleObj spid="_x0000_s52237" name="Equation" r:id="rId6" imgW="2273040" imgH="419040" progId="Equation.DSMT4">
              <p:embed/>
            </p:oleObj>
          </a:graphicData>
        </a:graphic>
      </p:graphicFrame>
      <p:graphicFrame>
        <p:nvGraphicFramePr>
          <p:cNvPr id="52238" name="Object 14"/>
          <p:cNvGraphicFramePr>
            <a:graphicFrameLocks noChangeAspect="1"/>
          </p:cNvGraphicFramePr>
          <p:nvPr/>
        </p:nvGraphicFramePr>
        <p:xfrm>
          <a:off x="5461000" y="2417763"/>
          <a:ext cx="914400" cy="466725"/>
        </p:xfrm>
        <a:graphic>
          <a:graphicData uri="http://schemas.openxmlformats.org/presentationml/2006/ole">
            <p:oleObj spid="_x0000_s52238" name="Equation" r:id="rId7" imgW="457200" imgH="228600" progId="Equation.DSMT4">
              <p:embed/>
            </p:oleObj>
          </a:graphicData>
        </a:graphic>
      </p:graphicFrame>
      <p:graphicFrame>
        <p:nvGraphicFramePr>
          <p:cNvPr id="52239" name="Object 15"/>
          <p:cNvGraphicFramePr>
            <a:graphicFrameLocks noChangeAspect="1"/>
          </p:cNvGraphicFramePr>
          <p:nvPr/>
        </p:nvGraphicFramePr>
        <p:xfrm>
          <a:off x="5459413" y="3238500"/>
          <a:ext cx="2768600" cy="466725"/>
        </p:xfrm>
        <a:graphic>
          <a:graphicData uri="http://schemas.openxmlformats.org/presentationml/2006/ole">
            <p:oleObj spid="_x0000_s52239" name="Equation" r:id="rId8" imgW="1384200" imgH="228600" progId="Equation.DSMT4">
              <p:embed/>
            </p:oleObj>
          </a:graphicData>
        </a:graphic>
      </p:graphicFrame>
      <p:graphicFrame>
        <p:nvGraphicFramePr>
          <p:cNvPr id="52240" name="Object 16"/>
          <p:cNvGraphicFramePr>
            <a:graphicFrameLocks noChangeAspect="1"/>
          </p:cNvGraphicFramePr>
          <p:nvPr/>
        </p:nvGraphicFramePr>
        <p:xfrm>
          <a:off x="5467350" y="4144963"/>
          <a:ext cx="2336800" cy="466725"/>
        </p:xfrm>
        <a:graphic>
          <a:graphicData uri="http://schemas.openxmlformats.org/presentationml/2006/ole">
            <p:oleObj spid="_x0000_s52240" name="Equation" r:id="rId9" imgW="1168200" imgH="228600" progId="Equation.DSMT4">
              <p:embed/>
            </p:oleObj>
          </a:graphicData>
        </a:graphic>
      </p:graphicFrame>
      <p:graphicFrame>
        <p:nvGraphicFramePr>
          <p:cNvPr id="52241" name="Object 17"/>
          <p:cNvGraphicFramePr>
            <a:graphicFrameLocks noChangeAspect="1"/>
          </p:cNvGraphicFramePr>
          <p:nvPr/>
        </p:nvGraphicFramePr>
        <p:xfrm>
          <a:off x="5465763" y="5013325"/>
          <a:ext cx="2286000" cy="466725"/>
        </p:xfrm>
        <a:graphic>
          <a:graphicData uri="http://schemas.openxmlformats.org/presentationml/2006/ole">
            <p:oleObj spid="_x0000_s52241" name="Equation" r:id="rId10" imgW="1143000" imgH="228600" progId="Equation.DSMT4">
              <p:embed/>
            </p:oleObj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 bwMode="auto">
          <a:xfrm>
            <a:off x="5372100" y="3467100"/>
            <a:ext cx="3086100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5391150" y="5238750"/>
            <a:ext cx="3086100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381625" y="1714500"/>
            <a:ext cx="230864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Parity encoding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9575" y="404813"/>
            <a:ext cx="8301038" cy="6068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Реализация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 bwMode="auto">
          <a:xfrm>
            <a:off x="2676525" y="3438525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530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143000"/>
            <a:ext cx="78676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5307" name="Object 11"/>
          <p:cNvGraphicFramePr>
            <a:graphicFrameLocks noChangeAspect="1"/>
          </p:cNvGraphicFramePr>
          <p:nvPr/>
        </p:nvGraphicFramePr>
        <p:xfrm>
          <a:off x="3122613" y="3860800"/>
          <a:ext cx="2911475" cy="735013"/>
        </p:xfrm>
        <a:graphic>
          <a:graphicData uri="http://schemas.openxmlformats.org/presentationml/2006/ole">
            <p:oleObj spid="_x0000_s55307" name="Equation" r:id="rId4" imgW="1460160" imgH="368280" progId="Equation.DSMT4">
              <p:embed/>
            </p:oleObj>
          </a:graphicData>
        </a:graphic>
      </p:graphicFrame>
      <p:graphicFrame>
        <p:nvGraphicFramePr>
          <p:cNvPr id="55308" name="Object 12"/>
          <p:cNvGraphicFramePr>
            <a:graphicFrameLocks noChangeAspect="1"/>
          </p:cNvGraphicFramePr>
          <p:nvPr/>
        </p:nvGraphicFramePr>
        <p:xfrm>
          <a:off x="895350" y="4679950"/>
          <a:ext cx="6788150" cy="862013"/>
        </p:xfrm>
        <a:graphic>
          <a:graphicData uri="http://schemas.openxmlformats.org/presentationml/2006/ole">
            <p:oleObj spid="_x0000_s55308" name="Equation" r:id="rId5" imgW="3403440" imgH="431640" progId="Equation.DSMT4">
              <p:embed/>
            </p:oleObj>
          </a:graphicData>
        </a:graphic>
      </p:graphicFrame>
      <p:graphicFrame>
        <p:nvGraphicFramePr>
          <p:cNvPr id="55309" name="Object 13"/>
          <p:cNvGraphicFramePr>
            <a:graphicFrameLocks noChangeAspect="1"/>
          </p:cNvGraphicFramePr>
          <p:nvPr/>
        </p:nvGraphicFramePr>
        <p:xfrm>
          <a:off x="842963" y="5576888"/>
          <a:ext cx="7143750" cy="862012"/>
        </p:xfrm>
        <a:graphic>
          <a:graphicData uri="http://schemas.openxmlformats.org/presentationml/2006/ole">
            <p:oleObj spid="_x0000_s55309" name="Equation" r:id="rId6" imgW="358128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 bwMode="auto">
          <a:xfrm>
            <a:off x="2676525" y="3438525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2" y="847725"/>
            <a:ext cx="6014085" cy="536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9575" y="404813"/>
            <a:ext cx="8301038" cy="6068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Результаты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66008" y="6105525"/>
            <a:ext cx="443903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dirty="0" err="1" smtClean="0">
                <a:solidFill>
                  <a:srgbClr val="A50021"/>
                </a:solidFill>
              </a:rPr>
              <a:t>Peruzzo</a:t>
            </a:r>
            <a:r>
              <a:rPr lang="en-US" sz="2000" dirty="0" smtClean="0">
                <a:solidFill>
                  <a:srgbClr val="A50021"/>
                </a:solidFill>
              </a:rPr>
              <a:t> et al. Nature Comm.  (2014)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 bwMode="auto">
          <a:xfrm>
            <a:off x="2676525" y="3438525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9575" y="404813"/>
            <a:ext cx="8301038" cy="6068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BeH</a:t>
            </a:r>
            <a:r>
              <a:rPr lang="en-US" sz="3200" baseline="-25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3200" baseline="-250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013248" y="6105525"/>
            <a:ext cx="354456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dirty="0" err="1" smtClean="0">
                <a:solidFill>
                  <a:srgbClr val="A50021"/>
                </a:solidFill>
              </a:rPr>
              <a:t>Kandala</a:t>
            </a:r>
            <a:r>
              <a:rPr lang="en-US" sz="2000" dirty="0" smtClean="0">
                <a:solidFill>
                  <a:srgbClr val="A50021"/>
                </a:solidFill>
              </a:rPr>
              <a:t> et al. Nature  (2017)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endParaRPr lang="ru-RU" sz="2000" dirty="0">
              <a:solidFill>
                <a:schemeClr val="tx2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152525"/>
            <a:ext cx="7915275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4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1568450" y="2111375"/>
          <a:ext cx="6448425" cy="889000"/>
        </p:xfrm>
        <a:graphic>
          <a:graphicData uri="http://schemas.openxmlformats.org/presentationml/2006/ole">
            <p:oleObj spid="_x0000_s59394" name="Equation" r:id="rId3" imgW="3314520" imgH="457200" progId="Equation.DSMT4">
              <p:embed/>
            </p:oleObj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9575" y="404813"/>
            <a:ext cx="8301038" cy="6068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</a:t>
            </a: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олновая функция</a:t>
            </a:r>
            <a:endParaRPr lang="ru-RU" sz="32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1878013" y="5022850"/>
          <a:ext cx="5757862" cy="558800"/>
        </p:xfrm>
        <a:graphic>
          <a:graphicData uri="http://schemas.openxmlformats.org/presentationml/2006/ole">
            <p:oleObj spid="_x0000_s59395" name="Equation" r:id="rId4" imgW="2882880" imgH="279360" progId="Equation.DSMT4">
              <p:embed/>
            </p:oleObj>
          </a:graphicData>
        </a:graphic>
      </p:graphicFrame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3371850" y="3276600"/>
          <a:ext cx="2765425" cy="912813"/>
        </p:xfrm>
        <a:graphic>
          <a:graphicData uri="http://schemas.openxmlformats.org/presentationml/2006/ole">
            <p:oleObj spid="_x0000_s59396" name="Equation" r:id="rId5" imgW="13842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 bwMode="auto">
          <a:xfrm>
            <a:off x="2676525" y="3438525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013248" y="6105525"/>
            <a:ext cx="354456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dirty="0" err="1" smtClean="0">
                <a:solidFill>
                  <a:srgbClr val="A50021"/>
                </a:solidFill>
              </a:rPr>
              <a:t>Kandala</a:t>
            </a:r>
            <a:r>
              <a:rPr lang="en-US" sz="2000" dirty="0" smtClean="0">
                <a:solidFill>
                  <a:srgbClr val="A50021"/>
                </a:solidFill>
              </a:rPr>
              <a:t> et al. Nature  (2017)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endParaRPr lang="ru-RU" sz="2000" dirty="0">
              <a:solidFill>
                <a:schemeClr val="tx2"/>
              </a:solidFill>
            </a:endParaRPr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3" y="1290638"/>
            <a:ext cx="799147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47700" y="471488"/>
            <a:ext cx="8301038" cy="6068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81125" y="4391025"/>
            <a:ext cx="198131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dirty="0" smtClean="0"/>
              <a:t>4 слагаемых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752850" y="4381500"/>
            <a:ext cx="215283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dirty="0" smtClean="0"/>
              <a:t>99 слагаемых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162675" y="4362450"/>
            <a:ext cx="2324354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ru-RU" dirty="0" smtClean="0"/>
              <a:t>146 слагаемых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 bwMode="auto">
          <a:xfrm>
            <a:off x="2676525" y="3438525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47700" y="471488"/>
            <a:ext cx="8301038" cy="6068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Coupled cluster </a:t>
            </a:r>
            <a:r>
              <a:rPr lang="en-US" sz="32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ansatz</a:t>
            </a:r>
            <a:r>
              <a:rPr lang="en-US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ru-RU" sz="32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3244850" y="1812925"/>
          <a:ext cx="2865438" cy="592138"/>
        </p:xfrm>
        <a:graphic>
          <a:graphicData uri="http://schemas.openxmlformats.org/presentationml/2006/ole">
            <p:oleObj spid="_x0000_s60418" name="Equation" r:id="rId3" imgW="1473120" imgH="304560" progId="Equation.DSMT4">
              <p:embed/>
            </p:oleObj>
          </a:graphicData>
        </a:graphic>
      </p:graphicFrame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3476625" y="3241675"/>
          <a:ext cx="2360613" cy="508000"/>
        </p:xfrm>
        <a:graphic>
          <a:graphicData uri="http://schemas.openxmlformats.org/presentationml/2006/ole">
            <p:oleObj spid="_x0000_s60419" name="Equation" r:id="rId4" imgW="1180800" imgH="253800" progId="Equation.DSMT4">
              <p:embed/>
            </p:oleObj>
          </a:graphicData>
        </a:graphic>
      </p:graphicFrame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1422400" y="4691063"/>
          <a:ext cx="1851025" cy="735012"/>
        </p:xfrm>
        <a:graphic>
          <a:graphicData uri="http://schemas.openxmlformats.org/presentationml/2006/ole">
            <p:oleObj spid="_x0000_s60420" name="Equation" r:id="rId5" imgW="927000" imgH="368280" progId="Equation.DSMT4">
              <p:embed/>
            </p:oleObj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5575300" y="4657725"/>
          <a:ext cx="2824163" cy="865188"/>
        </p:xfrm>
        <a:graphic>
          <a:graphicData uri="http://schemas.openxmlformats.org/presentationml/2006/ole">
            <p:oleObj spid="_x0000_s60421" name="Equation" r:id="rId6" imgW="14094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9575" y="404813"/>
            <a:ext cx="8301038" cy="14144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4000"/>
              </a:lnSpc>
              <a:spcBef>
                <a:spcPct val="50000"/>
              </a:spcBef>
              <a:buFontTx/>
              <a:buNone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Noisy Intermediate-Scale Quantum (NISQ)</a:t>
            </a:r>
            <a:endParaRPr lang="ru-RU" sz="32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114000"/>
              </a:lnSpc>
              <a:spcBef>
                <a:spcPct val="50000"/>
              </a:spcBef>
              <a:buFontTx/>
              <a:buNone/>
            </a:pP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технологии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32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5505" y="3155356"/>
            <a:ext cx="85784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Размер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устройства: 50 - 100 физических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кубитов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Вероятность ошибки на одной операции: &gt; 0.1%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 bwMode="auto">
          <a:xfrm>
            <a:off x="2676525" y="3438525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47700" y="471488"/>
            <a:ext cx="8301038" cy="6068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Возможности классического компьютера</a:t>
            </a: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8863" y="1266825"/>
            <a:ext cx="4424363" cy="398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009650" y="6153150"/>
            <a:ext cx="73578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~ 20 </a:t>
            </a:r>
            <a:r>
              <a:rPr lang="ru-RU" dirty="0" smtClean="0"/>
              <a:t>ядер	</a:t>
            </a:r>
            <a:r>
              <a:rPr lang="en-US" dirty="0" smtClean="0"/>
              <a:t>~</a:t>
            </a:r>
            <a:r>
              <a:rPr lang="ru-RU" dirty="0" smtClean="0"/>
              <a:t> </a:t>
            </a:r>
            <a:r>
              <a:rPr lang="en-US" dirty="0" smtClean="0"/>
              <a:t>100 </a:t>
            </a:r>
            <a:r>
              <a:rPr lang="ru-RU" dirty="0" smtClean="0"/>
              <a:t>электронов	 </a:t>
            </a:r>
            <a:r>
              <a:rPr lang="en-US" dirty="0" smtClean="0"/>
              <a:t>~</a:t>
            </a:r>
            <a:r>
              <a:rPr lang="ru-RU" dirty="0" smtClean="0"/>
              <a:t> </a:t>
            </a:r>
            <a:r>
              <a:rPr lang="en-US" dirty="0" smtClean="0"/>
              <a:t>300 </a:t>
            </a:r>
            <a:r>
              <a:rPr lang="ru-RU" dirty="0" err="1" smtClean="0"/>
              <a:t>орбиталей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16779" y="5426434"/>
            <a:ext cx="428194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/>
              <a:t>1,4-diazabicyclo[2.2.2]octane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 bwMode="auto">
          <a:xfrm>
            <a:off x="2676525" y="3438525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85800" y="2947988"/>
            <a:ext cx="8301038" cy="6068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9575" y="404813"/>
            <a:ext cx="8301038" cy="11682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  <a:buFontTx/>
              <a:buNone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Потенциальные применения</a:t>
            </a:r>
            <a:r>
              <a:rPr lang="en-US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32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114000"/>
              </a:lnSpc>
              <a:spcBef>
                <a:spcPts val="0"/>
              </a:spcBef>
              <a:buFontTx/>
              <a:buNone/>
            </a:pPr>
            <a:r>
              <a:rPr lang="en-US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NISQ</a:t>
            </a: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технологий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32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0518" y="1742194"/>
            <a:ext cx="797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/>
              <a:t> Квантовая оптимизация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/>
              <a:t> Квантовое глубокое обучение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/>
              <a:t> Обращение матриц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/>
              <a:t> Квантовые рекомендательные системы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/>
              <a:t> Моделирование квантовых систем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dirty="0" smtClean="0"/>
              <a:t> Квантовые игры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9575" y="404813"/>
            <a:ext cx="8301038" cy="12150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  <a:buFontTx/>
              <a:buNone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Расчет энергии основного состояния </a:t>
            </a:r>
            <a:r>
              <a:rPr lang="en-US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32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114000"/>
              </a:lnSpc>
              <a:spcBef>
                <a:spcPts val="0"/>
              </a:spcBef>
              <a:buFontTx/>
              <a:buNone/>
            </a:pPr>
            <a:r>
              <a:rPr lang="en-US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Quantum Phase Estimation</a:t>
            </a:r>
            <a:endParaRPr lang="ru-RU" sz="32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47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4455" y="2499136"/>
            <a:ext cx="74676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328938" y="6105525"/>
            <a:ext cx="291317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dirty="0" err="1" smtClean="0">
                <a:solidFill>
                  <a:srgbClr val="A50021"/>
                </a:solidFill>
              </a:rPr>
              <a:t>Kitaev</a:t>
            </a:r>
            <a:r>
              <a:rPr lang="en-US" sz="2000" dirty="0" smtClean="0">
                <a:solidFill>
                  <a:srgbClr val="A50021"/>
                </a:solidFill>
              </a:rPr>
              <a:t>, quant-ph (1995)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9575" y="404813"/>
            <a:ext cx="8301038" cy="12150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  <a:buFontTx/>
              <a:buNone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Расчет энергии основного состояния </a:t>
            </a:r>
            <a:r>
              <a:rPr lang="en-US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32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114000"/>
              </a:lnSpc>
              <a:spcBef>
                <a:spcPts val="0"/>
              </a:spcBef>
              <a:buFontTx/>
              <a:buNone/>
            </a:pPr>
            <a:r>
              <a:rPr lang="en-US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Variation Quantum </a:t>
            </a:r>
            <a:r>
              <a:rPr lang="en-US" sz="3200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Eigensolver</a:t>
            </a:r>
            <a:endParaRPr lang="ru-RU" sz="32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66008" y="6105525"/>
            <a:ext cx="443903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dirty="0" err="1" smtClean="0">
                <a:solidFill>
                  <a:srgbClr val="A50021"/>
                </a:solidFill>
              </a:rPr>
              <a:t>Peruzzo</a:t>
            </a:r>
            <a:r>
              <a:rPr lang="en-US" sz="2000" dirty="0" smtClean="0">
                <a:solidFill>
                  <a:srgbClr val="A50021"/>
                </a:solidFill>
              </a:rPr>
              <a:t> et al. Nature Comm.  (2014)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endParaRPr lang="ru-RU" sz="2000" dirty="0">
              <a:solidFill>
                <a:schemeClr val="tx2"/>
              </a:solidFill>
            </a:endParaRPr>
          </a:p>
        </p:txBody>
      </p:sp>
      <p:pic>
        <p:nvPicPr>
          <p:cNvPr id="548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9327" y="1609540"/>
            <a:ext cx="5494020" cy="425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449263" y="3444875"/>
          <a:ext cx="1925637" cy="531813"/>
        </p:xfrm>
        <a:graphic>
          <a:graphicData uri="http://schemas.openxmlformats.org/presentationml/2006/ole">
            <p:oleObj spid="_x0000_s25601" name="Equation" r:id="rId4" imgW="96516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9575" y="404813"/>
            <a:ext cx="8301038" cy="6068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Quantum expectation estimation</a:t>
            </a:r>
            <a:endParaRPr lang="ru-RU" sz="32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2566008" y="6105525"/>
            <a:ext cx="443903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dirty="0" err="1" smtClean="0">
                <a:solidFill>
                  <a:srgbClr val="A50021"/>
                </a:solidFill>
              </a:rPr>
              <a:t>Peruzzo</a:t>
            </a:r>
            <a:r>
              <a:rPr lang="en-US" sz="2000" dirty="0" smtClean="0">
                <a:solidFill>
                  <a:srgbClr val="A50021"/>
                </a:solidFill>
              </a:rPr>
              <a:t> et al. Nature Comm.  (2014)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endParaRPr lang="ru-RU" sz="2000" dirty="0">
              <a:solidFill>
                <a:schemeClr val="tx2"/>
              </a:solidFill>
            </a:endParaRPr>
          </a:p>
        </p:txBody>
      </p:sp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2551112" y="1622425"/>
          <a:ext cx="4127501" cy="735013"/>
        </p:xfrm>
        <a:graphic>
          <a:graphicData uri="http://schemas.openxmlformats.org/presentationml/2006/ole">
            <p:oleObj spid="_x0000_s2066" name="Equation" r:id="rId3" imgW="2070000" imgH="368280" progId="Equation.DSMT4">
              <p:embed/>
            </p:oleObj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3375025" y="2827338"/>
          <a:ext cx="2738438" cy="533400"/>
        </p:xfrm>
        <a:graphic>
          <a:graphicData uri="http://schemas.openxmlformats.org/presentationml/2006/ole">
            <p:oleObj spid="_x0000_s2067" name="Equation" r:id="rId4" imgW="1371600" imgH="266400" progId="Equation.DSMT4">
              <p:embed/>
            </p:oleObj>
          </a:graphicData>
        </a:graphic>
      </p:graphicFrame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3119438" y="4210050"/>
          <a:ext cx="3444875" cy="963613"/>
        </p:xfrm>
        <a:graphic>
          <a:graphicData uri="http://schemas.openxmlformats.org/presentationml/2006/ole">
            <p:oleObj spid="_x0000_s2068" name="Equation" r:id="rId5" imgW="172692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9575" y="404813"/>
            <a:ext cx="8301038" cy="6068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Измерение </a:t>
            </a:r>
            <a:r>
              <a:rPr lang="el-GR" sz="3200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l-GR" sz="3200" i="1" baseline="-25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</a:t>
            </a: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382713" y="2289175"/>
          <a:ext cx="1574800" cy="457200"/>
        </p:xfrm>
        <a:graphic>
          <a:graphicData uri="http://schemas.openxmlformats.org/presentationml/2006/ole">
            <p:oleObj spid="_x0000_s58370" name="Equation" r:id="rId3" imgW="787320" imgH="228600" progId="Equation.DSMT4">
              <p:embed/>
            </p:oleObj>
          </a:graphicData>
        </a:graphic>
      </p:graphicFrame>
      <p:sp>
        <p:nvSpPr>
          <p:cNvPr id="16" name="Прямоугольник 15"/>
          <p:cNvSpPr/>
          <p:nvPr/>
        </p:nvSpPr>
        <p:spPr bwMode="auto">
          <a:xfrm>
            <a:off x="6874356" y="2305476"/>
            <a:ext cx="516762" cy="43896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Дуга 19"/>
          <p:cNvSpPr/>
          <p:nvPr/>
        </p:nvSpPr>
        <p:spPr bwMode="auto">
          <a:xfrm>
            <a:off x="6872375" y="2497709"/>
            <a:ext cx="521621" cy="246004"/>
          </a:xfrm>
          <a:prstGeom prst="arc">
            <a:avLst>
              <a:gd name="adj1" fmla="val 12353248"/>
              <a:gd name="adj2" fmla="val 20345664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 bwMode="auto">
          <a:xfrm flipH="1">
            <a:off x="7123685" y="2410668"/>
            <a:ext cx="126206" cy="22383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Прямая соединительная линия 23"/>
          <p:cNvCxnSpPr>
            <a:endCxn id="28" idx="1"/>
          </p:cNvCxnSpPr>
          <p:nvPr/>
        </p:nvCxnSpPr>
        <p:spPr bwMode="auto">
          <a:xfrm flipV="1">
            <a:off x="5437067" y="3515213"/>
            <a:ext cx="450715" cy="262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Прямоугольник 24"/>
          <p:cNvSpPr/>
          <p:nvPr/>
        </p:nvSpPr>
        <p:spPr bwMode="auto">
          <a:xfrm>
            <a:off x="6890459" y="3285867"/>
            <a:ext cx="516762" cy="43896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Дуга 25"/>
          <p:cNvSpPr/>
          <p:nvPr/>
        </p:nvSpPr>
        <p:spPr bwMode="auto">
          <a:xfrm>
            <a:off x="6881900" y="3497834"/>
            <a:ext cx="521621" cy="246004"/>
          </a:xfrm>
          <a:prstGeom prst="arc">
            <a:avLst>
              <a:gd name="adj1" fmla="val 12353248"/>
              <a:gd name="adj2" fmla="val 20345664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 bwMode="auto">
          <a:xfrm flipH="1">
            <a:off x="7133210" y="3410793"/>
            <a:ext cx="126206" cy="22383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Прямоугольник 27"/>
          <p:cNvSpPr/>
          <p:nvPr/>
        </p:nvSpPr>
        <p:spPr bwMode="auto">
          <a:xfrm>
            <a:off x="5887782" y="3295733"/>
            <a:ext cx="516762" cy="43896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Прямая соединительная линия 35"/>
          <p:cNvCxnSpPr>
            <a:stCxn id="28" idx="3"/>
            <a:endCxn id="25" idx="1"/>
          </p:cNvCxnSpPr>
          <p:nvPr/>
        </p:nvCxnSpPr>
        <p:spPr bwMode="auto">
          <a:xfrm flipV="1">
            <a:off x="6404544" y="3505347"/>
            <a:ext cx="485915" cy="986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Прямая соединительная линия 38"/>
          <p:cNvCxnSpPr>
            <a:stCxn id="46" idx="3"/>
            <a:endCxn id="43" idx="1"/>
          </p:cNvCxnSpPr>
          <p:nvPr/>
        </p:nvCxnSpPr>
        <p:spPr bwMode="auto">
          <a:xfrm flipV="1">
            <a:off x="5429184" y="4601405"/>
            <a:ext cx="450064" cy="207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Прямоугольник 39"/>
          <p:cNvSpPr/>
          <p:nvPr/>
        </p:nvSpPr>
        <p:spPr bwMode="auto">
          <a:xfrm>
            <a:off x="6868768" y="4381925"/>
            <a:ext cx="516762" cy="43896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Дуга 40"/>
          <p:cNvSpPr/>
          <p:nvPr/>
        </p:nvSpPr>
        <p:spPr bwMode="auto">
          <a:xfrm>
            <a:off x="6873366" y="4593894"/>
            <a:ext cx="521621" cy="246004"/>
          </a:xfrm>
          <a:prstGeom prst="arc">
            <a:avLst>
              <a:gd name="adj1" fmla="val 12353248"/>
              <a:gd name="adj2" fmla="val 20345664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 bwMode="auto">
          <a:xfrm flipH="1">
            <a:off x="7124676" y="4506853"/>
            <a:ext cx="126206" cy="22383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Прямоугольник 42"/>
          <p:cNvSpPr/>
          <p:nvPr/>
        </p:nvSpPr>
        <p:spPr bwMode="auto">
          <a:xfrm>
            <a:off x="5879248" y="4381925"/>
            <a:ext cx="516762" cy="43896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единительная линия 43"/>
          <p:cNvCxnSpPr>
            <a:stCxn id="43" idx="3"/>
            <a:endCxn id="40" idx="1"/>
          </p:cNvCxnSpPr>
          <p:nvPr/>
        </p:nvCxnSpPr>
        <p:spPr bwMode="auto">
          <a:xfrm>
            <a:off x="6396010" y="4601405"/>
            <a:ext cx="472758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Прямая соединительная линия 44"/>
          <p:cNvCxnSpPr>
            <a:endCxn id="46" idx="1"/>
          </p:cNvCxnSpPr>
          <p:nvPr/>
        </p:nvCxnSpPr>
        <p:spPr bwMode="auto">
          <a:xfrm flipV="1">
            <a:off x="4456883" y="4603476"/>
            <a:ext cx="455539" cy="638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Прямоугольник 45"/>
          <p:cNvSpPr/>
          <p:nvPr/>
        </p:nvSpPr>
        <p:spPr bwMode="auto">
          <a:xfrm>
            <a:off x="4912422" y="4383996"/>
            <a:ext cx="516762" cy="43896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единительная линия 46"/>
          <p:cNvCxnSpPr>
            <a:endCxn id="16" idx="1"/>
          </p:cNvCxnSpPr>
          <p:nvPr/>
        </p:nvCxnSpPr>
        <p:spPr bwMode="auto">
          <a:xfrm flipV="1">
            <a:off x="6400805" y="2524956"/>
            <a:ext cx="473551" cy="283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Прямая соединительная линия 70"/>
          <p:cNvCxnSpPr/>
          <p:nvPr/>
        </p:nvCxnSpPr>
        <p:spPr bwMode="auto">
          <a:xfrm flipV="1">
            <a:off x="7401821" y="2453690"/>
            <a:ext cx="473551" cy="283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Прямая соединительная линия 71"/>
          <p:cNvCxnSpPr/>
          <p:nvPr/>
        </p:nvCxnSpPr>
        <p:spPr bwMode="auto">
          <a:xfrm flipV="1">
            <a:off x="7401821" y="2565523"/>
            <a:ext cx="473551" cy="283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7447562" y="1930819"/>
          <a:ext cx="457200" cy="457200"/>
        </p:xfrm>
        <a:graphic>
          <a:graphicData uri="http://schemas.openxmlformats.org/presentationml/2006/ole">
            <p:oleObj spid="_x0000_s58371" name="Equation" r:id="rId4" imgW="228600" imgH="228600" progId="Equation.DSMT4">
              <p:embed/>
            </p:oleObj>
          </a:graphicData>
        </a:graphic>
      </p:graphicFrame>
      <p:cxnSp>
        <p:nvCxnSpPr>
          <p:cNvPr id="74" name="Прямая соединительная линия 73"/>
          <p:cNvCxnSpPr/>
          <p:nvPr/>
        </p:nvCxnSpPr>
        <p:spPr bwMode="auto">
          <a:xfrm flipV="1">
            <a:off x="7416198" y="3442853"/>
            <a:ext cx="473551" cy="283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Прямая соединительная линия 74"/>
          <p:cNvCxnSpPr/>
          <p:nvPr/>
        </p:nvCxnSpPr>
        <p:spPr bwMode="auto">
          <a:xfrm flipV="1">
            <a:off x="7416198" y="3554686"/>
            <a:ext cx="473551" cy="283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Прямая соединительная линия 75"/>
          <p:cNvCxnSpPr/>
          <p:nvPr/>
        </p:nvCxnSpPr>
        <p:spPr bwMode="auto">
          <a:xfrm flipV="1">
            <a:off x="7390319" y="4529781"/>
            <a:ext cx="473551" cy="283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Прямая соединительная линия 76"/>
          <p:cNvCxnSpPr/>
          <p:nvPr/>
        </p:nvCxnSpPr>
        <p:spPr bwMode="auto">
          <a:xfrm flipV="1">
            <a:off x="7390319" y="4641614"/>
            <a:ext cx="473551" cy="283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7479312" y="2942057"/>
          <a:ext cx="482600" cy="457200"/>
        </p:xfrm>
        <a:graphic>
          <a:graphicData uri="http://schemas.openxmlformats.org/presentationml/2006/ole">
            <p:oleObj spid="_x0000_s58372" name="Equation" r:id="rId5" imgW="241200" imgH="228600" progId="Equation.DSMT4">
              <p:embed/>
            </p:oleObj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7492101" y="3976688"/>
          <a:ext cx="457200" cy="457200"/>
        </p:xfrm>
        <a:graphic>
          <a:graphicData uri="http://schemas.openxmlformats.org/presentationml/2006/ole">
            <p:oleObj spid="_x0000_s58373" name="Equation" r:id="rId6" imgW="228600" imgH="228600" progId="Equation.DSMT4">
              <p:embed/>
            </p:oleObj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1387475" y="3243263"/>
          <a:ext cx="1625600" cy="457200"/>
        </p:xfrm>
        <a:graphic>
          <a:graphicData uri="http://schemas.openxmlformats.org/presentationml/2006/ole">
            <p:oleObj spid="_x0000_s58374" name="Equation" r:id="rId7" imgW="812520" imgH="228600" progId="Equation.DSMT4">
              <p:embed/>
            </p:oleObj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1417638" y="4356100"/>
          <a:ext cx="1625600" cy="482600"/>
        </p:xfrm>
        <a:graphic>
          <a:graphicData uri="http://schemas.openxmlformats.org/presentationml/2006/ole">
            <p:oleObj spid="_x0000_s58375" name="Equation" r:id="rId8" imgW="81252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9575" y="404813"/>
            <a:ext cx="8301038" cy="6068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Гамильтониан электронной системы</a:t>
            </a:r>
          </a:p>
        </p:txBody>
      </p:sp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2189163" y="1603375"/>
          <a:ext cx="4638675" cy="1039813"/>
        </p:xfrm>
        <a:graphic>
          <a:graphicData uri="http://schemas.openxmlformats.org/presentationml/2006/ole">
            <p:oleObj spid="_x0000_s57346" name="Equation" r:id="rId3" imgW="2323800" imgH="520560" progId="Equation.DSMT4">
              <p:embed/>
            </p:oleObj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 bwMode="auto">
          <a:xfrm flipV="1">
            <a:off x="1533525" y="6276975"/>
            <a:ext cx="1409700" cy="952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Прямая соединительная линия 5"/>
          <p:cNvCxnSpPr/>
          <p:nvPr/>
        </p:nvCxnSpPr>
        <p:spPr bwMode="auto">
          <a:xfrm flipV="1">
            <a:off x="1485900" y="5553075"/>
            <a:ext cx="1409700" cy="952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Прямая соединительная линия 7"/>
          <p:cNvCxnSpPr/>
          <p:nvPr/>
        </p:nvCxnSpPr>
        <p:spPr bwMode="auto">
          <a:xfrm flipV="1">
            <a:off x="1476375" y="4829175"/>
            <a:ext cx="1409700" cy="952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Прямая соединительная линия 8"/>
          <p:cNvCxnSpPr/>
          <p:nvPr/>
        </p:nvCxnSpPr>
        <p:spPr bwMode="auto">
          <a:xfrm flipV="1">
            <a:off x="1514475" y="4114800"/>
            <a:ext cx="1409700" cy="952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523875" y="6054725"/>
          <a:ext cx="533400" cy="508000"/>
        </p:xfrm>
        <a:graphic>
          <a:graphicData uri="http://schemas.openxmlformats.org/presentationml/2006/ole">
            <p:oleObj spid="_x0000_s57347" name="Equation" r:id="rId4" imgW="266400" imgH="253800" progId="Equation.DSMT4">
              <p:embed/>
            </p:oleObj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538163" y="5332413"/>
          <a:ext cx="508000" cy="508000"/>
        </p:xfrm>
        <a:graphic>
          <a:graphicData uri="http://schemas.openxmlformats.org/presentationml/2006/ole">
            <p:oleObj spid="_x0000_s57348" name="Equation" r:id="rId5" imgW="253800" imgH="253800" progId="Equation.DSMT4">
              <p:embed/>
            </p:oleObj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496888" y="4579938"/>
          <a:ext cx="533400" cy="508000"/>
        </p:xfrm>
        <a:graphic>
          <a:graphicData uri="http://schemas.openxmlformats.org/presentationml/2006/ole">
            <p:oleObj spid="_x0000_s57349" name="Equation" r:id="rId6" imgW="266400" imgH="253800" progId="Equation.DSMT4">
              <p:embed/>
            </p:oleObj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506413" y="3913188"/>
          <a:ext cx="533400" cy="508000"/>
        </p:xfrm>
        <a:graphic>
          <a:graphicData uri="http://schemas.openxmlformats.org/presentationml/2006/ole">
            <p:oleObj spid="_x0000_s57350" name="Equation" r:id="rId7" imgW="266400" imgH="253800" progId="Equation.DSMT4">
              <p:embed/>
            </p:oleObj>
          </a:graphicData>
        </a:graphic>
      </p:graphicFrame>
      <p:sp>
        <p:nvSpPr>
          <p:cNvPr id="13" name="Овал 12"/>
          <p:cNvSpPr/>
          <p:nvPr/>
        </p:nvSpPr>
        <p:spPr bwMode="auto">
          <a:xfrm>
            <a:off x="2143124" y="6210300"/>
            <a:ext cx="108000" cy="108000"/>
          </a:xfrm>
          <a:prstGeom prst="ellipse">
            <a:avLst/>
          </a:prstGeom>
          <a:solidFill>
            <a:srgbClr val="2C10F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2162174" y="4791075"/>
            <a:ext cx="108000" cy="108000"/>
          </a:xfrm>
          <a:prstGeom prst="ellipse">
            <a:avLst/>
          </a:prstGeom>
          <a:solidFill>
            <a:srgbClr val="2C10F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2152649" y="4067175"/>
            <a:ext cx="108000" cy="108000"/>
          </a:xfrm>
          <a:prstGeom prst="ellipse">
            <a:avLst/>
          </a:prstGeom>
          <a:solidFill>
            <a:srgbClr val="2C10F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5581650" y="5021263"/>
          <a:ext cx="2870200" cy="555625"/>
        </p:xfrm>
        <a:graphic>
          <a:graphicData uri="http://schemas.openxmlformats.org/presentationml/2006/ole">
            <p:oleObj spid="_x0000_s57351" name="Equation" r:id="rId8" imgW="1434960" imgH="279360" progId="Equation.DSMT4">
              <p:embed/>
            </p:oleObj>
          </a:graphicData>
        </a:graphic>
      </p:graphicFrame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3295650" y="6057900"/>
          <a:ext cx="763588" cy="458788"/>
        </p:xfrm>
        <a:graphic>
          <a:graphicData uri="http://schemas.openxmlformats.org/presentationml/2006/ole">
            <p:oleObj spid="_x0000_s57352" name="Equation" r:id="rId9" imgW="380880" imgH="228600" progId="Equation.DSMT4">
              <p:embed/>
            </p:oleObj>
          </a:graphicData>
        </a:graphic>
      </p:graphicFrame>
      <p:graphicFrame>
        <p:nvGraphicFramePr>
          <p:cNvPr id="57353" name="Object 9"/>
          <p:cNvGraphicFramePr>
            <a:graphicFrameLocks noChangeAspect="1"/>
          </p:cNvGraphicFramePr>
          <p:nvPr/>
        </p:nvGraphicFramePr>
        <p:xfrm>
          <a:off x="3322638" y="5307013"/>
          <a:ext cx="788987" cy="458787"/>
        </p:xfrm>
        <a:graphic>
          <a:graphicData uri="http://schemas.openxmlformats.org/presentationml/2006/ole">
            <p:oleObj spid="_x0000_s57353" name="Equation" r:id="rId10" imgW="393480" imgH="228600" progId="Equation.DSMT4">
              <p:embed/>
            </p:oleObj>
          </a:graphicData>
        </a:graphic>
      </p:graphicFrame>
      <p:graphicFrame>
        <p:nvGraphicFramePr>
          <p:cNvPr id="57354" name="Object 10"/>
          <p:cNvGraphicFramePr>
            <a:graphicFrameLocks noChangeAspect="1"/>
          </p:cNvGraphicFramePr>
          <p:nvPr/>
        </p:nvGraphicFramePr>
        <p:xfrm>
          <a:off x="3335338" y="4630738"/>
          <a:ext cx="763587" cy="458787"/>
        </p:xfrm>
        <a:graphic>
          <a:graphicData uri="http://schemas.openxmlformats.org/presentationml/2006/ole">
            <p:oleObj spid="_x0000_s57354" name="Equation" r:id="rId11" imgW="380880" imgH="228600" progId="Equation.DSMT4">
              <p:embed/>
            </p:oleObj>
          </a:graphicData>
        </a:graphic>
      </p:graphicFrame>
      <p:graphicFrame>
        <p:nvGraphicFramePr>
          <p:cNvPr id="57355" name="Object 11"/>
          <p:cNvGraphicFramePr>
            <a:graphicFrameLocks noChangeAspect="1"/>
          </p:cNvGraphicFramePr>
          <p:nvPr/>
        </p:nvGraphicFramePr>
        <p:xfrm>
          <a:off x="3392488" y="3897313"/>
          <a:ext cx="763587" cy="458787"/>
        </p:xfrm>
        <a:graphic>
          <a:graphicData uri="http://schemas.openxmlformats.org/presentationml/2006/ole">
            <p:oleObj spid="_x0000_s57355" name="Equation" r:id="rId12" imgW="380880" imgH="228600" progId="Equation.DSMT4">
              <p:embed/>
            </p:oleObj>
          </a:graphicData>
        </a:graphic>
      </p:graphicFrame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28625" y="2795588"/>
            <a:ext cx="8301038" cy="6068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Числа заполнения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 bwMode="auto">
          <a:xfrm flipV="1">
            <a:off x="1495425" y="3533775"/>
            <a:ext cx="1409700" cy="952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9575" y="404813"/>
            <a:ext cx="8301038" cy="12150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Гамильтониан в представлении вторичного квантования</a:t>
            </a:r>
          </a:p>
        </p:txBody>
      </p:sp>
      <p:graphicFrame>
        <p:nvGraphicFramePr>
          <p:cNvPr id="50190" name="Object 14"/>
          <p:cNvGraphicFramePr>
            <a:graphicFrameLocks noChangeAspect="1"/>
          </p:cNvGraphicFramePr>
          <p:nvPr/>
        </p:nvGraphicFramePr>
        <p:xfrm>
          <a:off x="2203450" y="1941513"/>
          <a:ext cx="4384675" cy="862012"/>
        </p:xfrm>
        <a:graphic>
          <a:graphicData uri="http://schemas.openxmlformats.org/presentationml/2006/ole">
            <p:oleObj spid="_x0000_s50190" name="Equation" r:id="rId3" imgW="2197080" imgH="431640" progId="Equation.DSMT4">
              <p:embed/>
            </p:oleObj>
          </a:graphicData>
        </a:graphic>
      </p:graphicFrame>
      <p:graphicFrame>
        <p:nvGraphicFramePr>
          <p:cNvPr id="50191" name="Object 15"/>
          <p:cNvGraphicFramePr>
            <a:graphicFrameLocks noChangeAspect="1"/>
          </p:cNvGraphicFramePr>
          <p:nvPr/>
        </p:nvGraphicFramePr>
        <p:xfrm>
          <a:off x="2070100" y="3838575"/>
          <a:ext cx="4865688" cy="1166813"/>
        </p:xfrm>
        <a:graphic>
          <a:graphicData uri="http://schemas.openxmlformats.org/presentationml/2006/ole">
            <p:oleObj spid="_x0000_s50191" name="Equation" r:id="rId4" imgW="2438280" imgH="583920" progId="Equation.DSMT4">
              <p:embed/>
            </p:oleObj>
          </a:graphicData>
        </a:graphic>
      </p:graphicFrame>
      <p:graphicFrame>
        <p:nvGraphicFramePr>
          <p:cNvPr id="50192" name="Object 16"/>
          <p:cNvGraphicFramePr>
            <a:graphicFrameLocks noChangeAspect="1"/>
          </p:cNvGraphicFramePr>
          <p:nvPr/>
        </p:nvGraphicFramePr>
        <p:xfrm>
          <a:off x="1928813" y="5380038"/>
          <a:ext cx="5475287" cy="887412"/>
        </p:xfrm>
        <a:graphic>
          <a:graphicData uri="http://schemas.openxmlformats.org/presentationml/2006/ole">
            <p:oleObj spid="_x0000_s50192" name="Equation" r:id="rId5" imgW="2743200" imgH="444240" progId="Equation.DSMT4">
              <p:embed/>
            </p:oleObj>
          </a:graphicData>
        </a:graphic>
      </p:graphicFrame>
      <p:graphicFrame>
        <p:nvGraphicFramePr>
          <p:cNvPr id="50193" name="Object 17"/>
          <p:cNvGraphicFramePr>
            <a:graphicFrameLocks noChangeAspect="1"/>
          </p:cNvGraphicFramePr>
          <p:nvPr/>
        </p:nvGraphicFramePr>
        <p:xfrm>
          <a:off x="1638300" y="3078163"/>
          <a:ext cx="1676400" cy="504825"/>
        </p:xfrm>
        <a:graphic>
          <a:graphicData uri="http://schemas.openxmlformats.org/presentationml/2006/ole">
            <p:oleObj spid="_x0000_s50193" name="Equation" r:id="rId6" imgW="838080" imgH="253800" progId="Equation.DSMT4">
              <p:embed/>
            </p:oleObj>
          </a:graphicData>
        </a:graphic>
      </p:graphicFrame>
      <p:graphicFrame>
        <p:nvGraphicFramePr>
          <p:cNvPr id="50194" name="Object 18"/>
          <p:cNvGraphicFramePr>
            <a:graphicFrameLocks noChangeAspect="1"/>
          </p:cNvGraphicFramePr>
          <p:nvPr/>
        </p:nvGraphicFramePr>
        <p:xfrm>
          <a:off x="5167313" y="3067050"/>
          <a:ext cx="2692400" cy="504825"/>
        </p:xfrm>
        <a:graphic>
          <a:graphicData uri="http://schemas.openxmlformats.org/presentationml/2006/ole">
            <p:oleObj spid="_x0000_s50194" name="Equation" r:id="rId7" imgW="13460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43197</TotalTime>
  <Words>198</Words>
  <Application>Microsoft Office PowerPoint</Application>
  <PresentationFormat>Экран (4:3)</PresentationFormat>
  <Paragraphs>51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Default Design</vt:lpstr>
      <vt:lpstr>Equation</vt:lpstr>
      <vt:lpstr>MathType 6.0 Equation</vt:lpstr>
      <vt:lpstr>Квантово-химические  расчеты на  NISQ технологии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case of blinking dots</dc:title>
  <dc:creator>Pavel</dc:creator>
  <cp:lastModifiedBy>Hardworker</cp:lastModifiedBy>
  <cp:revision>292</cp:revision>
  <dcterms:created xsi:type="dcterms:W3CDTF">2005-11-19T08:48:07Z</dcterms:created>
  <dcterms:modified xsi:type="dcterms:W3CDTF">2018-12-04T07:58:57Z</dcterms:modified>
</cp:coreProperties>
</file>