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57" r:id="rId3"/>
    <p:sldId id="303" r:id="rId4"/>
    <p:sldId id="395" r:id="rId5"/>
    <p:sldId id="396" r:id="rId6"/>
    <p:sldId id="361" r:id="rId7"/>
    <p:sldId id="403" r:id="rId8"/>
    <p:sldId id="400" r:id="rId9"/>
    <p:sldId id="306" r:id="rId10"/>
    <p:sldId id="307" r:id="rId11"/>
    <p:sldId id="279" r:id="rId12"/>
    <p:sldId id="402" r:id="rId13"/>
    <p:sldId id="324" r:id="rId14"/>
    <p:sldId id="406" r:id="rId15"/>
    <p:sldId id="405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9437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4672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380" y="60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6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78ED-B389-4B5F-8EAB-7D82D04CB4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subtitle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1772816"/>
            <a:ext cx="4094212" cy="29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A2C-CC86-4E1A-AA99-59F96871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8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07598-3DAD-4DFD-93B7-B8EF8D07595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EAC3B-A90C-45C9-8753-D38CEBCE68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6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subtitle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569652"/>
            <a:ext cx="4094212" cy="2984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01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subtitle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569652"/>
            <a:ext cx="4094212" cy="2984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pic>
        <p:nvPicPr>
          <p:cNvPr id="4" name="Picture 3" descr="ITMO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9550" cy="935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83" y="524530"/>
            <a:ext cx="2267634" cy="1653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6273934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0" y="-52065"/>
            <a:ext cx="3322163" cy="905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2" r:id="rId9"/>
    <p:sldLayoutId id="2147483714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3.wmf"/><Relationship Id="rId4" Type="http://schemas.openxmlformats.org/officeDocument/2006/relationships/image" Target="../media/image3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63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2.png"/><Relationship Id="rId5" Type="http://schemas.openxmlformats.org/officeDocument/2006/relationships/image" Target="../media/image352.png"/><Relationship Id="rId10" Type="http://schemas.openxmlformats.org/officeDocument/2006/relationships/image" Target="../media/image37.emf"/><Relationship Id="rId4" Type="http://schemas.openxmlformats.org/officeDocument/2006/relationships/image" Target="../media/image342.png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20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50.png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49.png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949504" y="3262192"/>
            <a:ext cx="7848872" cy="100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97197" y="1680655"/>
            <a:ext cx="8289304" cy="94099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Quantum and quantum-like algorithms for information processing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311" y="581677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alexander_ap@list.ru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246" y="2929821"/>
            <a:ext cx="518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Алоджанц Александр Павлович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854" y="3733132"/>
            <a:ext cx="6475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rgbClr val="0033CC"/>
                </a:solidFill>
              </a:rPr>
              <a:t>профессор факультета  лазерной </a:t>
            </a:r>
            <a:r>
              <a:rPr lang="ru-RU" sz="1600" i="1" dirty="0" err="1">
                <a:solidFill>
                  <a:srgbClr val="0033CC"/>
                </a:solidFill>
              </a:rPr>
              <a:t>фотоники</a:t>
            </a:r>
            <a:r>
              <a:rPr lang="ru-RU" sz="1600" i="1" dirty="0">
                <a:solidFill>
                  <a:srgbClr val="0033CC"/>
                </a:solidFill>
              </a:rPr>
              <a:t> и оптоэлектроники,</a:t>
            </a:r>
          </a:p>
          <a:p>
            <a:r>
              <a:rPr lang="ru-RU" sz="1600" i="1" dirty="0" err="1">
                <a:solidFill>
                  <a:srgbClr val="0033CC"/>
                </a:solidFill>
              </a:rPr>
              <a:t>внс</a:t>
            </a:r>
            <a:r>
              <a:rPr lang="ru-RU" sz="1600" i="1" dirty="0">
                <a:solidFill>
                  <a:srgbClr val="0033CC"/>
                </a:solidFill>
              </a:rPr>
              <a:t>  </a:t>
            </a:r>
            <a:r>
              <a:rPr lang="ru-RU" sz="1600" i="1" dirty="0" err="1">
                <a:solidFill>
                  <a:srgbClr val="0033CC"/>
                </a:solidFill>
              </a:rPr>
              <a:t>мегафакультета</a:t>
            </a:r>
            <a:r>
              <a:rPr lang="ru-RU" sz="1600" i="1" dirty="0">
                <a:solidFill>
                  <a:srgbClr val="0033CC"/>
                </a:solidFill>
              </a:rPr>
              <a:t> трансляционных информационных технологий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93068" y="1162472"/>
            <a:ext cx="7669213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77850" y="1085850"/>
            <a:ext cx="7669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10719" y="6448308"/>
            <a:ext cx="5032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МГУ им. М.В.Ломоносова, Москва – 1</a:t>
            </a:r>
            <a:r>
              <a:rPr lang="en-US" sz="1600" dirty="0"/>
              <a:t>1</a:t>
            </a:r>
            <a:r>
              <a:rPr lang="ru-RU" sz="1600" dirty="0"/>
              <a:t> декабря, 2018г. </a:t>
            </a:r>
          </a:p>
        </p:txBody>
      </p:sp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69449" y="-68328"/>
            <a:ext cx="9144000" cy="85000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Квантовые связанные </a:t>
            </a:r>
            <a:r>
              <a:rPr lang="ru-RU" sz="2800" dirty="0" err="1">
                <a:solidFill>
                  <a:schemeClr val="bg1"/>
                </a:solidFill>
              </a:rPr>
              <a:t>солитоны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7" y="1472298"/>
            <a:ext cx="3015325" cy="1448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389" y="850006"/>
            <a:ext cx="87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C1946"/>
                </a:solidFill>
              </a:rPr>
              <a:t>Схема связанных конденсатов в </a:t>
            </a:r>
            <a:r>
              <a:rPr lang="en-US" sz="2400" dirty="0">
                <a:solidFill>
                  <a:srgbClr val="EC1946"/>
                </a:solidFill>
              </a:rPr>
              <a:t>W</a:t>
            </a:r>
            <a:r>
              <a:rPr lang="ru-RU" sz="2400" dirty="0">
                <a:solidFill>
                  <a:srgbClr val="EC1946"/>
                </a:solidFill>
              </a:rPr>
              <a:t>-потенциале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70E933-4F5B-4EDF-BA36-9F081C47431E}"/>
                  </a:ext>
                </a:extLst>
              </p:cNvPr>
              <p:cNvSpPr txBox="1"/>
              <p:nvPr/>
            </p:nvSpPr>
            <p:spPr>
              <a:xfrm>
                <a:off x="3665912" y="1472298"/>
                <a:ext cx="5297019" cy="177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разности населенностей и фаз ловушек;  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/>
                  <a:t> – основной управляющий параметр конденсата, точки обозначают производные по безразмерному времени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70E933-4F5B-4EDF-BA36-9F081C474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12" y="1472298"/>
                <a:ext cx="5297019" cy="1774140"/>
              </a:xfrm>
              <a:prstGeom prst="rect">
                <a:avLst/>
              </a:prstGeom>
              <a:blipFill rotWithShape="1">
                <a:blip r:embed="rId4"/>
                <a:stretch>
                  <a:fillRect l="-921" r="-1036" b="-4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B65045-D114-4BB5-9C27-FE9ECBE25C2D}"/>
              </a:ext>
            </a:extLst>
          </p:cNvPr>
          <p:cNvSpPr/>
          <p:nvPr/>
        </p:nvSpPr>
        <p:spPr>
          <a:xfrm>
            <a:off x="16432" y="6214976"/>
            <a:ext cx="852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0000"/>
                </a:solidFill>
              </a:rPr>
              <a:t>Tsarev</a:t>
            </a:r>
            <a:r>
              <a:rPr lang="en-US" sz="1600" dirty="0">
                <a:solidFill>
                  <a:srgbClr val="FF0000"/>
                </a:solidFill>
              </a:rPr>
              <a:t> D.V., </a:t>
            </a:r>
            <a:r>
              <a:rPr lang="en-US" sz="1600" dirty="0" err="1">
                <a:solidFill>
                  <a:srgbClr val="FF0000"/>
                </a:solidFill>
              </a:rPr>
              <a:t>Arakelyan</a:t>
            </a:r>
            <a:r>
              <a:rPr lang="en-US" sz="1600" dirty="0">
                <a:solidFill>
                  <a:srgbClr val="FF0000"/>
                </a:solidFill>
              </a:rPr>
              <a:t> S.M., Chuang Y., Lee R., </a:t>
            </a:r>
            <a:r>
              <a:rPr lang="en-US" sz="1600" dirty="0" err="1">
                <a:solidFill>
                  <a:srgbClr val="FF0000"/>
                </a:solidFill>
              </a:rPr>
              <a:t>Alodjants</a:t>
            </a:r>
            <a:r>
              <a:rPr lang="en-US" sz="1600" dirty="0">
                <a:solidFill>
                  <a:srgbClr val="FF0000"/>
                </a:solidFill>
              </a:rPr>
              <a:t> A.P. Quantum metrology beyond Heisenberg limit with entangled matter wave solitons // Optics express - 2018, Vol. 26, No. 15, pp. 19583-19595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" y="3790294"/>
            <a:ext cx="4349395" cy="16481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389" y="3246438"/>
            <a:ext cx="837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Схема интерферометра Маха-</a:t>
            </a:r>
            <a:r>
              <a:rPr lang="ru-RU" b="1" dirty="0" err="1">
                <a:solidFill>
                  <a:srgbClr val="FF0000"/>
                </a:solidFill>
              </a:rPr>
              <a:t>Цендера</a:t>
            </a:r>
            <a:r>
              <a:rPr lang="ru-RU" b="1" dirty="0">
                <a:solidFill>
                  <a:srgbClr val="FF0000"/>
                </a:solidFill>
              </a:rPr>
              <a:t> для измерения разности фаз: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9159" y="3790294"/>
                <a:ext cx="493444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E51A4"/>
                    </a:solidFill>
                  </a:rPr>
                  <a:t>QSPD </a:t>
                </a:r>
                <a:r>
                  <a:rPr lang="ru-RU" dirty="0">
                    <a:solidFill>
                      <a:srgbClr val="1E51A4"/>
                    </a:solidFill>
                  </a:rPr>
                  <a:t>– устройство приготовления квантового состояния, </a:t>
                </a:r>
                <a:r>
                  <a:rPr lang="en-US" dirty="0">
                    <a:solidFill>
                      <a:srgbClr val="1E51A4"/>
                    </a:solidFill>
                  </a:rPr>
                  <a:t>W-</a:t>
                </a:r>
                <a:r>
                  <a:rPr lang="ru-RU" dirty="0">
                    <a:solidFill>
                      <a:srgbClr val="1E51A4"/>
                    </a:solidFill>
                  </a:rPr>
                  <a:t>потенциал с БЭК; </a:t>
                </a:r>
                <a:r>
                  <a:rPr lang="en-US" dirty="0">
                    <a:solidFill>
                      <a:srgbClr val="1E51A4"/>
                    </a:solidFill>
                  </a:rPr>
                  <a:t>BS – </a:t>
                </a:r>
                <a:r>
                  <a:rPr lang="ru-RU" dirty="0">
                    <a:solidFill>
                      <a:srgbClr val="1E51A4"/>
                    </a:solidFill>
                  </a:rPr>
                  <a:t>делитель пучков</a:t>
                </a:r>
                <a:r>
                  <a:rPr lang="en-US" dirty="0">
                    <a:solidFill>
                      <a:srgbClr val="1E51A4"/>
                    </a:solidFill>
                  </a:rPr>
                  <a:t>; D – </a:t>
                </a:r>
                <a:r>
                  <a:rPr lang="ru-RU" dirty="0">
                    <a:solidFill>
                      <a:srgbClr val="1E51A4"/>
                    </a:solidFill>
                  </a:rPr>
                  <a:t>детектор в режиме счета числа частиц. Измеряемая величина – разность сдвигов фаз, аккумулированных в плечах интерферометра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E51A4"/>
                    </a:solidFill>
                  </a:rPr>
                  <a:t>.</a:t>
                </a:r>
                <a:endParaRPr lang="ru-RU" dirty="0">
                  <a:solidFill>
                    <a:srgbClr val="1E51A4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59" y="3790294"/>
                <a:ext cx="4934445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988" t="-1736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4784" y="5523840"/>
                <a:ext cx="8233721" cy="96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1E51A4"/>
                    </a:solidFill>
                  </a:rPr>
                  <a:t>Оператор измеряемой величины (</a:t>
                </a:r>
                <a:r>
                  <a:rPr lang="ru-RU" dirty="0">
                    <a:solidFill>
                      <a:srgbClr val="EC1946"/>
                    </a:solidFill>
                  </a:rPr>
                  <a:t>оператор чётности</a:t>
                </a:r>
                <a:r>
                  <a:rPr lang="ru-RU" dirty="0">
                    <a:solidFill>
                      <a:srgbClr val="1E51A4"/>
                    </a:solidFill>
                  </a:rPr>
                  <a:t>)</a:t>
                </a:r>
                <a:r>
                  <a:rPr lang="en-US" dirty="0">
                    <a:solidFill>
                      <a:srgbClr val="1E51A4"/>
                    </a:solidFill>
                  </a:rPr>
                  <a:t> </a:t>
                </a:r>
                <a:r>
                  <a:rPr lang="en-US" sz="1400" dirty="0">
                    <a:solidFill>
                      <a:srgbClr val="00B050"/>
                    </a:solidFill>
                  </a:rPr>
                  <a:t>[</a:t>
                </a:r>
                <a:r>
                  <a:rPr lang="en-US" sz="1400" dirty="0" err="1">
                    <a:solidFill>
                      <a:srgbClr val="00B050"/>
                    </a:solidFill>
                  </a:rPr>
                  <a:t>C.C.Garry</a:t>
                </a:r>
                <a:r>
                  <a:rPr lang="en-US" sz="1400" dirty="0">
                    <a:solidFill>
                      <a:srgbClr val="00B050"/>
                    </a:solidFill>
                  </a:rPr>
                  <a:t>, J. of M. Opt., V.54, 2177-2184 (2007)]</a:t>
                </a:r>
                <a:r>
                  <a:rPr lang="ru-RU" dirty="0">
                    <a:solidFill>
                      <a:srgbClr val="1E51A4"/>
                    </a:solidFill>
                  </a:rPr>
                  <a:t>:</a:t>
                </a:r>
                <a:r>
                  <a:rPr lang="en-US" dirty="0">
                    <a:solidFill>
                      <a:srgbClr val="1E51A4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84" y="5523840"/>
                <a:ext cx="8233721" cy="966611"/>
              </a:xfrm>
              <a:prstGeom prst="rect">
                <a:avLst/>
              </a:prstGeom>
              <a:blipFill rotWithShape="1">
                <a:blip r:embed="rId7"/>
                <a:stretch>
                  <a:fillRect l="-667" t="-3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8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96502" y="-77818"/>
            <a:ext cx="9144000" cy="9758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Квантовые солитоны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881" y="939910"/>
                <a:ext cx="877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EC1946"/>
                    </a:solidFill>
                    <a:cs typeface="Times New Roman" panose="02020603050405020304" pitchFamily="18" charset="0"/>
                  </a:rPr>
                  <a:t>Солитонные решения уравнений ГП </a:t>
                </a:r>
                <a:r>
                  <a:rPr lang="ru-RU" dirty="0">
                    <a:cs typeface="Times New Roman" panose="02020603050405020304" pitchFamily="18" charset="0"/>
                  </a:rPr>
                  <a:t>при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учитывающие движение солитонов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  <a:endParaRPr 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81" y="939910"/>
                <a:ext cx="8776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20133" y="1393878"/>
                <a:ext cx="6999887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rad>
                    <m:r>
                      <a:rPr lang="en-US" sz="2400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ru-RU" sz="2400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33" y="1393878"/>
                <a:ext cx="6999887" cy="745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4748" y="2130424"/>
                <a:ext cx="8010659" cy="406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1E51A4"/>
                    </a:solidFill>
                  </a:rPr>
                  <a:t>где</a:t>
                </a:r>
                <a:r>
                  <a:rPr lang="en-US" dirty="0">
                    <a:solidFill>
                      <a:srgbClr val="1E51A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E51A4"/>
                    </a:solidFill>
                  </a:rPr>
                  <a:t> </a:t>
                </a:r>
                <a:r>
                  <a:rPr lang="ru-RU" dirty="0">
                    <a:solidFill>
                      <a:srgbClr val="1E51A4"/>
                    </a:solidFill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 - безразмерные координата и импульс центра масс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-го </a:t>
                </a:r>
                <a:r>
                  <a:rPr lang="ru-RU" dirty="0" err="1">
                    <a:solidFill>
                      <a:srgbClr val="1E51A4"/>
                    </a:solidFill>
                  </a:rPr>
                  <a:t>солитона</a:t>
                </a:r>
                <a:r>
                  <a:rPr lang="ru-RU" dirty="0">
                    <a:solidFill>
                      <a:srgbClr val="1E51A4"/>
                    </a:solidFill>
                  </a:rPr>
                  <a:t>.</a:t>
                </a:r>
                <a:r>
                  <a:rPr lang="en-US" dirty="0">
                    <a:solidFill>
                      <a:srgbClr val="1E51A4"/>
                    </a:solidFill>
                  </a:rPr>
                  <a:t>  </a:t>
                </a:r>
                <a:endParaRPr lang="ru-RU" dirty="0">
                  <a:solidFill>
                    <a:srgbClr val="1E51A4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8" y="2130424"/>
                <a:ext cx="8010659" cy="406650"/>
              </a:xfrm>
              <a:prstGeom prst="rect">
                <a:avLst/>
              </a:prstGeom>
              <a:blipFill>
                <a:blip r:embed="rId5"/>
                <a:stretch>
                  <a:fillRect l="-685" t="-2985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6671" y="2683298"/>
                <a:ext cx="80106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1E51A4"/>
                    </a:solidFill>
                  </a:rPr>
                  <a:t>В случае движущихся солитонов вариационные уравнения имеют более сложный вид, кроме того появляется дополнительная вариационная переменная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ru-RU" i="1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i="1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E51A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1E51A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r>
                  <a:rPr lang="en-US" dirty="0">
                    <a:solidFill>
                      <a:srgbClr val="1E51A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1E51A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расстояние между центрами масс солитонов;</a:t>
                </a:r>
                <a:r>
                  <a:rPr lang="en-US" dirty="0">
                    <a:solidFill>
                      <a:srgbClr val="1E51A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>
                  <a:solidFill>
                    <a:srgbClr val="1E51A4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1" y="2683298"/>
                <a:ext cx="8010658" cy="923330"/>
              </a:xfrm>
              <a:prstGeom prst="rect">
                <a:avLst/>
              </a:prstGeom>
              <a:blipFill>
                <a:blip r:embed="rId6"/>
                <a:stretch>
                  <a:fillRect l="-685" t="-3289" r="-60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95F4BB-51DC-483D-8D21-C0B2DA1E0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604" y="4210413"/>
            <a:ext cx="1930400" cy="4339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B7E4D1-D375-4403-A255-97B6CDC1C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25" y="5405999"/>
            <a:ext cx="3620457" cy="784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79B974-851B-41FC-9E9D-C50DB5691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671" y="6075068"/>
            <a:ext cx="4645329" cy="782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BE265-0EB3-4AA7-A2B5-D90BF8148117}"/>
              </a:ext>
            </a:extLst>
          </p:cNvPr>
          <p:cNvSpPr txBox="1"/>
          <p:nvPr/>
        </p:nvSpPr>
        <p:spPr>
          <a:xfrm>
            <a:off x="231818" y="3590475"/>
            <a:ext cx="76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Соотношения неопределенностей для квантовых солитонов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FEBC6-C857-47A0-8B1C-E40920F71471}"/>
              </a:ext>
            </a:extLst>
          </p:cNvPr>
          <p:cNvSpPr txBox="1"/>
          <p:nvPr/>
        </p:nvSpPr>
        <p:spPr>
          <a:xfrm>
            <a:off x="231818" y="4196733"/>
            <a:ext cx="76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Число частиц –фаза (или, </a:t>
            </a:r>
            <a:r>
              <a:rPr lang="ru-RU" b="1" dirty="0" err="1" smtClean="0">
                <a:solidFill>
                  <a:srgbClr val="0033CC"/>
                </a:solidFill>
              </a:rPr>
              <a:t>эрмитовы</a:t>
            </a:r>
            <a:r>
              <a:rPr lang="ru-RU" b="1" dirty="0" smtClean="0">
                <a:solidFill>
                  <a:srgbClr val="0033CC"/>
                </a:solidFill>
              </a:rPr>
              <a:t> квадратуры</a:t>
            </a:r>
            <a:r>
              <a:rPr lang="ru-RU" b="1" dirty="0">
                <a:solidFill>
                  <a:srgbClr val="0033CC"/>
                </a:solidFill>
              </a:rPr>
              <a:t>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D69A0-BE5F-476A-9716-EEA99D1017F2}"/>
              </a:ext>
            </a:extLst>
          </p:cNvPr>
          <p:cNvSpPr txBox="1"/>
          <p:nvPr/>
        </p:nvSpPr>
        <p:spPr>
          <a:xfrm>
            <a:off x="384218" y="4914630"/>
            <a:ext cx="76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Импульс – координата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E0845-98E8-4FE1-8D1A-7712EFC2D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777" y="4792593"/>
            <a:ext cx="2134891" cy="6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" y="777351"/>
            <a:ext cx="850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C1946"/>
                </a:solidFill>
              </a:rPr>
              <a:t>Согласно теории оценок </a:t>
            </a:r>
            <a:r>
              <a:rPr lang="en-US" sz="1400" dirty="0">
                <a:solidFill>
                  <a:srgbClr val="00B050"/>
                </a:solidFill>
              </a:rPr>
              <a:t>[C.W. </a:t>
            </a:r>
            <a:r>
              <a:rPr lang="en-US" sz="1400" dirty="0" err="1">
                <a:solidFill>
                  <a:srgbClr val="00B050"/>
                </a:solidFill>
              </a:rPr>
              <a:t>Helstrom</a:t>
            </a:r>
            <a:r>
              <a:rPr lang="en-US" sz="1400" dirty="0">
                <a:solidFill>
                  <a:srgbClr val="00B050"/>
                </a:solidFill>
              </a:rPr>
              <a:t>,</a:t>
            </a:r>
            <a:r>
              <a:rPr lang="ru-RU" sz="14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Mathematics in Science and Engineering, Vol. 123, 1976]</a:t>
            </a:r>
            <a:r>
              <a:rPr lang="ru-RU" dirty="0">
                <a:solidFill>
                  <a:srgbClr val="1E51A4"/>
                </a:solidFill>
              </a:rPr>
              <a:t>, погрешность разности фаз можно выразить через погрешность оператора, через который производится измерение: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9311" y="1620571"/>
                <a:ext cx="1732462" cy="1029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sz="240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sub>
                          <m:sup>
                            <m: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1E51A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1E51A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ru-RU" sz="2400" i="1" smtClean="0">
                                            <a:solidFill>
                                              <a:srgbClr val="1E51A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ru-RU" sz="2400" i="1" smtClean="0">
                                                <a:solidFill>
                                                  <a:srgbClr val="1E51A4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1E51A4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1E51A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l-GR" sz="2400" i="1" smtClean="0">
                                        <a:solidFill>
                                          <a:srgbClr val="1E51A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1E51A4"/>
                    </a:solidFill>
                  </a:rPr>
                  <a:t> ,</a:t>
                </a:r>
                <a:endParaRPr lang="ru-RU" sz="2400" dirty="0">
                  <a:solidFill>
                    <a:srgbClr val="1E51A4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1" y="1620571"/>
                <a:ext cx="1732462" cy="1029000"/>
              </a:xfrm>
              <a:prstGeom prst="rect">
                <a:avLst/>
              </a:prstGeom>
              <a:blipFill>
                <a:blip r:embed="rId3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9485" y="1658643"/>
                <a:ext cx="5338056" cy="101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1E51A4"/>
                    </a:solidFill>
                  </a:rPr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 - оператор</a:t>
                </a:r>
                <a:r>
                  <a:rPr lang="en-US" dirty="0">
                    <a:solidFill>
                      <a:srgbClr val="1E51A4"/>
                    </a:solidFill>
                  </a:rPr>
                  <a:t> </a:t>
                </a:r>
                <a:r>
                  <a:rPr lang="ru-RU" dirty="0">
                    <a:solidFill>
                      <a:srgbClr val="1E51A4"/>
                    </a:solidFill>
                  </a:rPr>
                  <a:t>чётности, чье среднее значение зависит от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;</a:t>
                </a:r>
                <a:r>
                  <a:rPr lang="en-US" dirty="0">
                    <a:solidFill>
                      <a:srgbClr val="1E51A4"/>
                    </a:solidFill>
                  </a:rPr>
                  <a:t/>
                </a:r>
                <a:br>
                  <a:rPr lang="en-US" dirty="0">
                    <a:solidFill>
                      <a:srgbClr val="1E51A4"/>
                    </a:solidFill>
                  </a:rPr>
                </a:br>
                <a:r>
                  <a:rPr lang="ru-RU" dirty="0">
                    <a:solidFill>
                      <a:srgbClr val="1E51A4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ru-RU" b="0" i="1" smtClean="0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 dirty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i="1">
                                <a:solidFill>
                                  <a:srgbClr val="1E51A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1E51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ru-RU" i="1" dirty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85" y="1658643"/>
                <a:ext cx="5338056" cy="1018484"/>
              </a:xfrm>
              <a:prstGeom prst="rect">
                <a:avLst/>
              </a:prstGeom>
              <a:blipFill>
                <a:blip r:embed="rId4"/>
                <a:stretch>
                  <a:fillRect l="-913" t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55417" y="2699491"/>
                <a:ext cx="5237268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1E51A4"/>
                    </a:solidFill>
                  </a:rPr>
                  <a:t>Средние значения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b="1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1E51A4"/>
                    </a:solidFill>
                  </a:rPr>
                  <a:t> </a:t>
                </a:r>
                <a:r>
                  <a:rPr lang="ru-RU" b="1" dirty="0">
                    <a:solidFill>
                      <a:srgbClr val="1E51A4"/>
                    </a:solidFill>
                  </a:rPr>
                  <a:t>и погрешность измерения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ru-RU" b="1" dirty="0">
                    <a:solidFill>
                      <a:srgbClr val="1E51A4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17" y="2699491"/>
                <a:ext cx="5237268" cy="376770"/>
              </a:xfrm>
              <a:prstGeom prst="rect">
                <a:avLst/>
              </a:prstGeom>
              <a:blipFill rotWithShape="0">
                <a:blip r:embed="rId5"/>
                <a:stretch>
                  <a:fillRect l="-1048" t="-6452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699311" y="3122460"/>
            <a:ext cx="659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E51A4"/>
                </a:solidFill>
              </a:rPr>
              <a:t>Точность измерения для </a:t>
            </a:r>
            <a:r>
              <a:rPr lang="en-US" dirty="0">
                <a:solidFill>
                  <a:srgbClr val="EC1946"/>
                </a:solidFill>
              </a:rPr>
              <a:t>SC-</a:t>
            </a:r>
            <a:r>
              <a:rPr lang="ru-RU" dirty="0">
                <a:solidFill>
                  <a:srgbClr val="EC1946"/>
                </a:solidFill>
              </a:rPr>
              <a:t>состояния</a:t>
            </a:r>
            <a:r>
              <a:rPr lang="ru-RU" dirty="0">
                <a:solidFill>
                  <a:srgbClr val="1E51A4"/>
                </a:solidFill>
              </a:rPr>
              <a:t> на входе интерферометра: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05864" y="4363739"/>
            <a:ext cx="489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E51A4"/>
                </a:solidFill>
              </a:rPr>
              <a:t>Для </a:t>
            </a:r>
            <a:r>
              <a:rPr lang="en-US" dirty="0">
                <a:solidFill>
                  <a:srgbClr val="EC1946"/>
                </a:solidFill>
              </a:rPr>
              <a:t>N00N-</a:t>
            </a:r>
            <a:r>
              <a:rPr lang="ru-RU" dirty="0">
                <a:solidFill>
                  <a:srgbClr val="EC1946"/>
                </a:solidFill>
              </a:rPr>
              <a:t>состояния</a:t>
            </a:r>
            <a:r>
              <a:rPr lang="ru-RU" dirty="0">
                <a:solidFill>
                  <a:srgbClr val="1E51A4"/>
                </a:solidFill>
              </a:rPr>
              <a:t> на входе интерферометра: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554933" y="3559288"/>
                <a:ext cx="1396601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b="1" i="1">
                          <a:solidFill>
                            <a:srgbClr val="EC19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EC194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EC194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EC1946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EC1946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933" y="3559288"/>
                <a:ext cx="1396601" cy="659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392618" y="4785178"/>
                <a:ext cx="99732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b="1" i="1">
                          <a:solidFill>
                            <a:srgbClr val="EC19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18" y="4785178"/>
                <a:ext cx="997324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21144D-02E8-4310-9DF0-C3BC1849C3F0}"/>
              </a:ext>
            </a:extLst>
          </p:cNvPr>
          <p:cNvSpPr txBox="1"/>
          <p:nvPr/>
        </p:nvSpPr>
        <p:spPr>
          <a:xfrm>
            <a:off x="4094480" y="69465"/>
            <a:ext cx="504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Точность измерений с материальными солитонами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E9896C-C3A1-4129-A450-6A2516504A2A}"/>
                  </a:ext>
                </a:extLst>
              </p:cNvPr>
              <p:cNvSpPr txBox="1"/>
              <p:nvPr/>
            </p:nvSpPr>
            <p:spPr>
              <a:xfrm>
                <a:off x="73192" y="5315421"/>
                <a:ext cx="9143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1E51A4"/>
                    </a:solidFill>
                  </a:rPr>
                  <a:t>Измерения разности фаз солитонов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ru-RU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i="1">
                        <a:solidFill>
                          <a:srgbClr val="1E51A4"/>
                        </a:solidFill>
                        <a:latin typeface="Cambria Math" panose="02040503050406030204" pitchFamily="18" charset="0"/>
                      </a:rPr>
                      <m:t>0.625</m:t>
                    </m:r>
                    <m:sSup>
                      <m:sSupPr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solidFill>
                    <a:srgbClr val="1E51A4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E9896C-C3A1-4129-A450-6A251650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2" y="5315421"/>
                <a:ext cx="914399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E1F84B47-9FDF-423A-91B9-0EEAAAA2C11A}"/>
                  </a:ext>
                </a:extLst>
              </p:cNvPr>
              <p:cNvSpPr/>
              <p:nvPr/>
            </p:nvSpPr>
            <p:spPr>
              <a:xfrm>
                <a:off x="3629093" y="5655189"/>
                <a:ext cx="118167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𝜣</m:t>
                          </m:r>
                        </m:sub>
                      </m:sSub>
                      <m:r>
                        <a:rPr lang="ru-RU" b="1" i="1">
                          <a:solidFill>
                            <a:srgbClr val="EC19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b="1" i="1" smtClean="0">
                              <a:solidFill>
                                <a:srgbClr val="EC194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EC194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EC1946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EC194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F84B47-9FDF-423A-91B9-0EEAAAA2C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93" y="5655189"/>
                <a:ext cx="1181670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4197" y="6225886"/>
            <a:ext cx="833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M. Napolitano, 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</a:rPr>
              <a:t>et al,  </a:t>
            </a:r>
            <a:r>
              <a:rPr lang="en-US" sz="1400" b="1" i="1" dirty="0">
                <a:solidFill>
                  <a:srgbClr val="C00000"/>
                </a:solidFill>
              </a:rPr>
              <a:t>“</a:t>
            </a:r>
            <a:r>
              <a:rPr lang="en-US" sz="1400" b="1" i="1" dirty="0" smtClean="0">
                <a:solidFill>
                  <a:srgbClr val="C00000"/>
                </a:solidFill>
              </a:rPr>
              <a:t>Interaction-based  quantum </a:t>
            </a:r>
            <a:r>
              <a:rPr lang="en-US" sz="1400" b="1" i="1" dirty="0">
                <a:solidFill>
                  <a:srgbClr val="C00000"/>
                </a:solidFill>
              </a:rPr>
              <a:t>metrology showing scaling beyond the Heisenberg limit," </a:t>
            </a:r>
            <a:endParaRPr lang="en-US" sz="1400" b="1" i="1" dirty="0" smtClean="0">
              <a:solidFill>
                <a:srgbClr val="C00000"/>
              </a:solidFill>
            </a:endParaRPr>
          </a:p>
          <a:p>
            <a:r>
              <a:rPr lang="en-US" sz="1400" b="1" i="1" dirty="0" smtClean="0">
                <a:solidFill>
                  <a:srgbClr val="C00000"/>
                </a:solidFill>
              </a:rPr>
              <a:t>Nature </a:t>
            </a:r>
            <a:r>
              <a:rPr lang="en-US" sz="1400" b="1" i="1" dirty="0">
                <a:solidFill>
                  <a:srgbClr val="C00000"/>
                </a:solidFill>
              </a:rPr>
              <a:t>471, 486–489 (2011).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939" y="12164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THz Laser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" y="1191316"/>
            <a:ext cx="4257393" cy="30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092536" y="1809937"/>
            <a:ext cx="2161309" cy="2025845"/>
          </a:xfrm>
          <a:prstGeom prst="wedgeEllipseCallout">
            <a:avLst>
              <a:gd name="adj1" fmla="val -56932"/>
              <a:gd name="adj2" fmla="val 90829"/>
            </a:avLst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6791" y="4614433"/>
            <a:ext cx="2357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Ensemble of two-level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asymmetric QD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38" y="765298"/>
            <a:ext cx="246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Schematic picture</a:t>
            </a:r>
            <a:endParaRPr lang="en-US" sz="2400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60428"/>
              </p:ext>
            </p:extLst>
          </p:nvPr>
        </p:nvGraphicFramePr>
        <p:xfrm>
          <a:off x="4825760" y="1562155"/>
          <a:ext cx="37782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0" name="Equation" r:id="rId5" imgW="228600" imgH="241200" progId="Equation.DSMT4">
                  <p:embed/>
                </p:oleObj>
              </mc:Choice>
              <mc:Fallback>
                <p:oleObj name="Equation" r:id="rId5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5760" y="1562155"/>
                        <a:ext cx="37782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45132"/>
              </p:ext>
            </p:extLst>
          </p:nvPr>
        </p:nvGraphicFramePr>
        <p:xfrm>
          <a:off x="4929042" y="2283059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1" name="Equation" r:id="rId7" imgW="203040" imgH="241200" progId="Equation.DSMT4">
                  <p:embed/>
                </p:oleObj>
              </mc:Choice>
              <mc:Fallback>
                <p:oleObj name="Equation" r:id="rId7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9042" y="2283059"/>
                        <a:ext cx="3365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1767" y="1582465"/>
            <a:ext cx="4211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</a:t>
            </a:r>
            <a:r>
              <a:rPr lang="ru-RU" dirty="0" smtClean="0"/>
              <a:t> </a:t>
            </a:r>
            <a:r>
              <a:rPr lang="en-US" dirty="0" smtClean="0"/>
              <a:t>frequency of external ( </a:t>
            </a:r>
            <a:r>
              <a:rPr lang="en-US" dirty="0" smtClean="0">
                <a:solidFill>
                  <a:srgbClr val="FF0000"/>
                </a:solidFill>
              </a:rPr>
              <a:t>optical</a:t>
            </a:r>
            <a:r>
              <a:rPr lang="en-US" dirty="0" smtClean="0"/>
              <a:t> dressing </a:t>
            </a:r>
          </a:p>
          <a:p>
            <a:r>
              <a:rPr lang="en-US" dirty="0"/>
              <a:t> </a:t>
            </a:r>
            <a:r>
              <a:rPr lang="en-US" dirty="0" smtClean="0"/>
              <a:t>field 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04984" y="2323263"/>
            <a:ext cx="386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THz range </a:t>
            </a:r>
            <a:r>
              <a:rPr lang="en-US" dirty="0" smtClean="0"/>
              <a:t>frequency of cavity mode: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87173"/>
              </p:ext>
            </p:extLst>
          </p:nvPr>
        </p:nvGraphicFramePr>
        <p:xfrm>
          <a:off x="4944944" y="2977774"/>
          <a:ext cx="1282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2" name="Equation" r:id="rId9" imgW="774360" imgH="241200" progId="Equation.DSMT4">
                  <p:embed/>
                </p:oleObj>
              </mc:Choice>
              <mc:Fallback>
                <p:oleObj name="Equation" r:id="rId9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4944" y="2977774"/>
                        <a:ext cx="1282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06847" y="3026369"/>
            <a:ext cx="252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cavity  ode decay rate.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09603"/>
              </p:ext>
            </p:extLst>
          </p:nvPr>
        </p:nvGraphicFramePr>
        <p:xfrm>
          <a:off x="1777394" y="1197856"/>
          <a:ext cx="377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3" name="Equation" r:id="rId11" imgW="228600" imgH="241200" progId="Equation.DSMT4">
                  <p:embed/>
                </p:oleObj>
              </mc:Choice>
              <mc:Fallback>
                <p:oleObj name="Equation" r:id="rId11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394" y="1197856"/>
                        <a:ext cx="377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4671"/>
              </p:ext>
            </p:extLst>
          </p:nvPr>
        </p:nvGraphicFramePr>
        <p:xfrm>
          <a:off x="2879645" y="253233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4" name="Equation" r:id="rId13" imgW="203040" imgH="241200" progId="Equation.DSMT4">
                  <p:embed/>
                </p:oleObj>
              </mc:Choice>
              <mc:Fallback>
                <p:oleObj name="Equation" r:id="rId1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645" y="2532330"/>
                        <a:ext cx="336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44317"/>
              </p:ext>
            </p:extLst>
          </p:nvPr>
        </p:nvGraphicFramePr>
        <p:xfrm>
          <a:off x="4960938" y="3623887"/>
          <a:ext cx="1557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5" name="Equation" r:id="rId15" imgW="939600" imgH="241200" progId="Equation.DSMT4">
                  <p:embed/>
                </p:oleObj>
              </mc:Choice>
              <mc:Fallback>
                <p:oleObj name="Equation" r:id="rId15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3623887"/>
                        <a:ext cx="15573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77155"/>
              </p:ext>
            </p:extLst>
          </p:nvPr>
        </p:nvGraphicFramePr>
        <p:xfrm>
          <a:off x="5116513" y="4265237"/>
          <a:ext cx="9890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6" name="Equation" r:id="rId17" imgW="596880" imgH="190440" progId="Equation.DSMT4">
                  <p:embed/>
                </p:oleObj>
              </mc:Choice>
              <mc:Fallback>
                <p:oleObj name="Equation" r:id="rId17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265237"/>
                        <a:ext cx="9890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39"/>
              </p:ext>
            </p:extLst>
          </p:nvPr>
        </p:nvGraphicFramePr>
        <p:xfrm>
          <a:off x="5116513" y="4671636"/>
          <a:ext cx="1233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7" name="Equation" r:id="rId19" imgW="736560" imgH="228600" progId="Equation.DSMT4">
                  <p:embed/>
                </p:oleObj>
              </mc:Choice>
              <mc:Fallback>
                <p:oleObj name="Equation" r:id="rId19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671636"/>
                        <a:ext cx="12334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145454" y="4239552"/>
            <a:ext cx="29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r>
              <a:rPr lang="ru-RU" dirty="0" smtClean="0"/>
              <a:t> </a:t>
            </a:r>
            <a:r>
              <a:rPr lang="en-US" dirty="0" smtClean="0"/>
              <a:t>spontaneous emission rate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138" y="5916001"/>
            <a:ext cx="406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matrix elements for interaction of </a:t>
            </a:r>
          </a:p>
          <a:p>
            <a:r>
              <a:rPr lang="en-US" dirty="0" smtClean="0"/>
              <a:t>cavity field with </a:t>
            </a:r>
            <a:r>
              <a:rPr lang="en-US" b="1" dirty="0" smtClean="0">
                <a:solidFill>
                  <a:srgbClr val="FF0000"/>
                </a:solidFill>
              </a:rPr>
              <a:t>asymmetric</a:t>
            </a:r>
            <a:r>
              <a:rPr lang="en-US" dirty="0" smtClean="0"/>
              <a:t> QD are</a:t>
            </a:r>
            <a:endParaRPr lang="en-US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91165"/>
              </p:ext>
            </p:extLst>
          </p:nvPr>
        </p:nvGraphicFramePr>
        <p:xfrm>
          <a:off x="4087863" y="5756739"/>
          <a:ext cx="18716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8" name="Equation" r:id="rId21" imgW="1117440" imgH="545760" progId="Equation.DSMT4">
                  <p:embed/>
                </p:oleObj>
              </mc:Choice>
              <mc:Fallback>
                <p:oleObj name="Equation" r:id="rId21" imgW="11174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63" y="5756739"/>
                        <a:ext cx="18716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41919" y="5765693"/>
            <a:ext cx="299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Experimentally it is possible to use </a:t>
            </a:r>
            <a:r>
              <a:rPr lang="en-US" dirty="0" err="1" smtClean="0">
                <a:solidFill>
                  <a:srgbClr val="000000"/>
                </a:solidFill>
              </a:rPr>
              <a:t>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III-group </a:t>
            </a:r>
            <a:r>
              <a:rPr lang="en-US" dirty="0" smtClean="0">
                <a:solidFill>
                  <a:srgbClr val="FF0000"/>
                </a:solidFill>
              </a:rPr>
              <a:t>nitride alloys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4775" y="5688252"/>
            <a:ext cx="2871859" cy="10966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40" y="-12942"/>
            <a:ext cx="1946115" cy="141996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963925" y="838175"/>
            <a:ext cx="418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ACS Photonics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2017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(11), pp 2726–2737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4" y="4500739"/>
            <a:ext cx="1070558" cy="92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515566" y="4614433"/>
            <a:ext cx="0" cy="646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329" name="Прямая со стрелкой 99328"/>
          <p:cNvCxnSpPr/>
          <p:nvPr/>
        </p:nvCxnSpPr>
        <p:spPr>
          <a:xfrm flipH="1" flipV="1">
            <a:off x="1031133" y="4786009"/>
            <a:ext cx="1" cy="474756"/>
          </a:xfrm>
          <a:prstGeom prst="straightConnector1">
            <a:avLst/>
          </a:prstGeom>
          <a:ln>
            <a:solidFill>
              <a:srgbClr val="1A943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71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1850" y="990600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Активность в ИТМО </a:t>
            </a: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" y="1433215"/>
            <a:ext cx="794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b="1" dirty="0" smtClean="0">
                <a:solidFill>
                  <a:srgbClr val="C00000"/>
                </a:solidFill>
              </a:rPr>
              <a:t>5-100 </a:t>
            </a:r>
            <a:r>
              <a:rPr lang="en-US" sz="2000" b="1" dirty="0" smtClean="0">
                <a:solidFill>
                  <a:srgbClr val="C00000"/>
                </a:solidFill>
              </a:rPr>
              <a:t>Top </a:t>
            </a:r>
            <a:r>
              <a:rPr lang="en-US" sz="2000" b="1" dirty="0" err="1" smtClean="0">
                <a:solidFill>
                  <a:srgbClr val="C00000"/>
                </a:solidFill>
              </a:rPr>
              <a:t>programm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                   Project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en-US" sz="2000" b="1" dirty="0" smtClean="0">
                <a:solidFill>
                  <a:srgbClr val="C00000"/>
                </a:solidFill>
              </a:rPr>
              <a:t>Artificial Cognitive systems on Quantum principles 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32" y="2748267"/>
            <a:ext cx="7395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2. ITMO NTI Center “Cognitive technologies and Machine Learning”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/>
          <a:stretch/>
        </p:blipFill>
        <p:spPr bwMode="auto">
          <a:xfrm>
            <a:off x="1196281" y="4887349"/>
            <a:ext cx="6534933" cy="122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949" y="3608513"/>
            <a:ext cx="5824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3.  New Educational </a:t>
            </a:r>
            <a:r>
              <a:rPr lang="en-US" sz="2000" b="1" dirty="0" err="1" smtClean="0">
                <a:solidFill>
                  <a:srgbClr val="C00000"/>
                </a:solidFill>
              </a:rPr>
              <a:t>Programme</a:t>
            </a:r>
            <a:r>
              <a:rPr lang="en-US" sz="2000" b="1" dirty="0" smtClean="0">
                <a:solidFill>
                  <a:srgbClr val="C00000"/>
                </a:solidFill>
              </a:rPr>
              <a:t> for Master Students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44" y="2804651"/>
            <a:ext cx="2725338" cy="5048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092" y="2847940"/>
            <a:ext cx="8500055" cy="126705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0" y="1043143"/>
            <a:ext cx="869775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341" y="2388996"/>
            <a:ext cx="7697906" cy="209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/>
              <a:t>Квантовые , а также статистические алгоритмы  для  симуляторов </a:t>
            </a:r>
            <a:r>
              <a:rPr lang="ru-RU" sz="2000" dirty="0" smtClean="0"/>
              <a:t>со  </a:t>
            </a:r>
            <a:r>
              <a:rPr lang="ru-RU" sz="2000" dirty="0"/>
              <a:t>сложной топологией (атомы, экситон-</a:t>
            </a:r>
            <a:r>
              <a:rPr lang="ru-RU" sz="2000" dirty="0" err="1"/>
              <a:t>поляритоны</a:t>
            </a:r>
            <a:r>
              <a:rPr lang="ru-RU" sz="2000" dirty="0"/>
              <a:t> и т.д. ).</a:t>
            </a:r>
            <a:endParaRPr lang="ru-RU" sz="1100" dirty="0"/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/>
              <a:t> Фазовые переходы  в сложных  системах.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/>
              <a:t>Квантовая метрология и предельные состояния  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/>
              <a:t>Квантовые методы и подходы  задач машинного обучения и искусственного интеллекта.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7408" y="1011390"/>
            <a:ext cx="601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Основные направления исследований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659" y="5039259"/>
            <a:ext cx="796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r>
              <a:rPr lang="ru-RU" dirty="0" smtClean="0"/>
              <a:t>  </a:t>
            </a:r>
            <a:r>
              <a:rPr lang="ru-RU" b="1" i="1" dirty="0" smtClean="0"/>
              <a:t>применение квантового  формализма   к задачам  за  пределами  физики 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42805" y="5535027"/>
            <a:ext cx="741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«Когнитивные технологии и машинное обучение» - </a:t>
            </a:r>
            <a:r>
              <a:rPr lang="ru-RU" b="1" dirty="0" smtClean="0"/>
              <a:t>Центр НТИ  ИТМО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7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57" y="855036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A9437"/>
                </a:solidFill>
                <a:latin typeface="Comic Sans MS" pitchFamily="66" charset="0"/>
              </a:rPr>
              <a:t>Optimization Problem </a:t>
            </a:r>
            <a:r>
              <a:rPr lang="en-US" sz="2400" b="1" dirty="0" err="1">
                <a:solidFill>
                  <a:srgbClr val="1A9437"/>
                </a:solidFill>
                <a:latin typeface="Comic Sans MS" pitchFamily="66" charset="0"/>
              </a:rPr>
              <a:t>vs</a:t>
            </a:r>
            <a:r>
              <a:rPr lang="en-US" sz="2400" b="1" dirty="0">
                <a:solidFill>
                  <a:srgbClr val="1A9437"/>
                </a:solidFill>
                <a:latin typeface="Comic Sans MS" pitchFamily="66" charset="0"/>
              </a:rPr>
              <a:t> Annealing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973" y="1307006"/>
            <a:ext cx="902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Optimization problem      </a:t>
            </a:r>
            <a:r>
              <a:rPr lang="en-US" dirty="0"/>
              <a:t>Lets suppose that we have                                    variables. We  should  </a:t>
            </a:r>
          </a:p>
          <a:p>
            <a:r>
              <a:rPr lang="en-US" dirty="0"/>
              <a:t>find the best  solution (optimize their configuration) by choosing their  combination under some  constraints.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973" y="2247147"/>
            <a:ext cx="833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Solution</a:t>
            </a:r>
            <a:r>
              <a:rPr lang="en-US" dirty="0"/>
              <a:t>   is to find the specific values (configuration)  for               to minimize energy    </a:t>
            </a:r>
          </a:p>
          <a:p>
            <a:r>
              <a:rPr lang="en-US" dirty="0"/>
              <a:t>                   function                                     that calling cost function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5768097" y="2199647"/>
          <a:ext cx="308324" cy="48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3" imgW="241200" imgH="380880" progId="Equation.DSMT4">
                  <p:embed/>
                </p:oleObj>
              </mc:Choice>
              <mc:Fallback>
                <p:oleObj name="Equation" r:id="rId3" imgW="241200" imgH="380880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097" y="2199647"/>
                        <a:ext cx="308324" cy="486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882" y="3146973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Applications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0685" y="3099480"/>
            <a:ext cx="42718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Solution of traveling salesman problem</a:t>
            </a:r>
            <a:r>
              <a:rPr lang="en-US" b="1" dirty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Financial Modeling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Detecting market instabilities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Optimizing trading strategies 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Optimizing asset pricing and hedging,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……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8132" y="4712180"/>
            <a:ext cx="598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Computationally this is  </a:t>
            </a:r>
            <a:r>
              <a:rPr lang="en-US" b="1" dirty="0">
                <a:solidFill>
                  <a:srgbClr val="FF0000"/>
                </a:solidFill>
              </a:rPr>
              <a:t>NP- hard </a:t>
            </a:r>
            <a:r>
              <a:rPr lang="en-US" dirty="0">
                <a:solidFill>
                  <a:srgbClr val="00B050"/>
                </a:solidFill>
              </a:rPr>
              <a:t>problem, that means that Solution can be checked by a deterministic classical computer in polynomial time.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512" y="5521668"/>
            <a:ext cx="537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Simulated Annealing as one of solution of this problem </a:t>
            </a: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17017" r="80215" b="45681"/>
          <a:stretch/>
        </p:blipFill>
        <p:spPr bwMode="auto">
          <a:xfrm>
            <a:off x="6293948" y="2697544"/>
            <a:ext cx="2780538" cy="34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048" y="6186942"/>
            <a:ext cx="293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Optimal solution calculated from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43 589 145 600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trials</a:t>
            </a:r>
          </a:p>
        </p:txBody>
      </p:sp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91" y="1360487"/>
            <a:ext cx="1479529" cy="29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9" y="2568628"/>
            <a:ext cx="1826758" cy="3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729848" y="3278805"/>
            <a:ext cx="457200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32" y="5815130"/>
            <a:ext cx="534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goal is to cool adiabatically the system  from some </a:t>
            </a:r>
          </a:p>
          <a:p>
            <a:r>
              <a:rPr lang="en-US" dirty="0">
                <a:solidFill>
                  <a:srgbClr val="FF0000"/>
                </a:solidFill>
              </a:rPr>
              <a:t>temperature </a:t>
            </a:r>
            <a:r>
              <a:rPr lang="en-US" b="1" i="1" dirty="0">
                <a:solidFill>
                  <a:srgbClr val="FF0000"/>
                </a:solidFill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  to  </a:t>
            </a:r>
            <a:r>
              <a:rPr lang="en-US" b="1" i="1" dirty="0">
                <a:solidFill>
                  <a:srgbClr val="FF0000"/>
                </a:solidFill>
              </a:rPr>
              <a:t>0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31" y="6365587"/>
            <a:ext cx="578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D3D3D"/>
                </a:solidFill>
              </a:rPr>
              <a:t>Kirkpatrick, S. &amp; </a:t>
            </a:r>
            <a:r>
              <a:rPr lang="en-US" sz="1600" dirty="0" err="1">
                <a:solidFill>
                  <a:srgbClr val="3D3D3D"/>
                </a:solidFill>
              </a:rPr>
              <a:t>Gelatt</a:t>
            </a:r>
            <a:r>
              <a:rPr lang="en-US" sz="1600" dirty="0">
                <a:solidFill>
                  <a:srgbClr val="3D3D3D"/>
                </a:solidFill>
              </a:rPr>
              <a:t>, C. Optimization by simulated annealing. </a:t>
            </a:r>
            <a:r>
              <a:rPr lang="en-US" sz="1600" i="1" dirty="0">
                <a:solidFill>
                  <a:srgbClr val="3D3D3D"/>
                </a:solidFill>
              </a:rPr>
              <a:t>Science </a:t>
            </a:r>
            <a:r>
              <a:rPr lang="en-US" sz="1600" b="1" dirty="0">
                <a:solidFill>
                  <a:srgbClr val="3D3D3D"/>
                </a:solidFill>
              </a:rPr>
              <a:t>220</a:t>
            </a:r>
            <a:r>
              <a:rPr lang="en-US" sz="1600" dirty="0">
                <a:solidFill>
                  <a:srgbClr val="3D3D3D"/>
                </a:solidFill>
              </a:rPr>
              <a:t>, 671 (1983).</a:t>
            </a:r>
          </a:p>
        </p:txBody>
      </p:sp>
    </p:spTree>
    <p:extLst>
      <p:ext uri="{BB962C8B-B14F-4D97-AF65-F5344CB8AC3E}">
        <p14:creationId xmlns:p14="http://schemas.microsoft.com/office/powerpoint/2010/main" val="11950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807" y="795661"/>
            <a:ext cx="620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A9437"/>
                </a:solidFill>
                <a:latin typeface="Comic Sans MS" pitchFamily="66" charset="0"/>
              </a:rPr>
              <a:t>Classical  </a:t>
            </a:r>
            <a:r>
              <a:rPr lang="en-US" sz="2800" b="1" dirty="0" err="1">
                <a:solidFill>
                  <a:srgbClr val="1A9437"/>
                </a:solidFill>
                <a:latin typeface="Comic Sans MS" pitchFamily="66" charset="0"/>
              </a:rPr>
              <a:t>vs</a:t>
            </a:r>
            <a:r>
              <a:rPr lang="en-US" sz="2800" b="1" dirty="0">
                <a:solidFill>
                  <a:srgbClr val="1A9437"/>
                </a:solidFill>
                <a:latin typeface="Comic Sans MS" pitchFamily="66" charset="0"/>
              </a:rPr>
              <a:t> Quantum Annealing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1116" y="1345330"/>
            <a:ext cx="4641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D97FF"/>
                </a:solidFill>
              </a:rPr>
              <a:t>Arnab</a:t>
            </a:r>
            <a:r>
              <a:rPr lang="en-US" dirty="0">
                <a:solidFill>
                  <a:srgbClr val="0D97FF"/>
                </a:solidFill>
              </a:rPr>
              <a:t> Das and </a:t>
            </a:r>
            <a:r>
              <a:rPr lang="en-US" dirty="0" err="1">
                <a:solidFill>
                  <a:srgbClr val="0D97FF"/>
                </a:solidFill>
              </a:rPr>
              <a:t>Bikas</a:t>
            </a:r>
            <a:r>
              <a:rPr lang="en-US" dirty="0">
                <a:solidFill>
                  <a:srgbClr val="0D97FF"/>
                </a:solidFill>
              </a:rPr>
              <a:t> K. </a:t>
            </a:r>
            <a:r>
              <a:rPr lang="en-US" dirty="0" err="1">
                <a:solidFill>
                  <a:srgbClr val="0D97FF"/>
                </a:solidFill>
              </a:rPr>
              <a:t>Chakrabarti</a:t>
            </a:r>
            <a:r>
              <a:rPr lang="en-US" dirty="0">
                <a:solidFill>
                  <a:srgbClr val="0D97FF"/>
                </a:solidFill>
              </a:rPr>
              <a:t>, RMP ,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65" y="6020796"/>
            <a:ext cx="858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Vital question: how quantum system  at  given temperature  chose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way?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88" y="1840676"/>
            <a:ext cx="692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possible to map optimization problem to some (glassy) spin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20" y="2394474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Ising</a:t>
            </a:r>
            <a:r>
              <a:rPr lang="en-US" sz="2000" b="1" dirty="0"/>
              <a:t> model 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15252" r="86120" b="69064"/>
          <a:stretch/>
        </p:blipFill>
        <p:spPr bwMode="auto">
          <a:xfrm>
            <a:off x="7119036" y="1283659"/>
            <a:ext cx="1745724" cy="11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/>
          <a:stretch/>
        </p:blipFill>
        <p:spPr bwMode="auto">
          <a:xfrm>
            <a:off x="597073" y="2847137"/>
            <a:ext cx="278071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/>
          <a:stretch/>
        </p:blipFill>
        <p:spPr bwMode="auto">
          <a:xfrm>
            <a:off x="788329" y="3707789"/>
            <a:ext cx="161989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2663425" y="2382900"/>
          <a:ext cx="1905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4" name="Equation" r:id="rId6" imgW="1485720" imgH="355320" progId="Equation.DSMT4">
                  <p:embed/>
                </p:oleObj>
              </mc:Choice>
              <mc:Fallback>
                <p:oleObj name="Equation" r:id="rId6" imgW="1485720" imgH="355320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425" y="2382900"/>
                        <a:ext cx="19050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226863" y="3151895"/>
          <a:ext cx="423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5" name="Equation" r:id="rId8" imgW="330120" imgH="355320" progId="Equation.DSMT4">
                  <p:embed/>
                </p:oleObj>
              </mc:Choice>
              <mc:Fallback>
                <p:oleObj name="Equation" r:id="rId8" imgW="330120" imgH="355320" progId="Equation.DSMT4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63" y="3151895"/>
                        <a:ext cx="423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386850" y="3970338"/>
          <a:ext cx="5222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6" name="Equation" r:id="rId10" imgW="406080" imgH="355320" progId="Equation.DSMT4">
                  <p:embed/>
                </p:oleObj>
              </mc:Choice>
              <mc:Fallback>
                <p:oleObj name="Equation" r:id="rId10" imgW="406080" imgH="355320" progId="Equation.DSMT4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50" y="3970338"/>
                        <a:ext cx="52228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4136" y="5138440"/>
            <a:ext cx="493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physical  QA  algorithm implies decreasing  of  </a:t>
            </a:r>
          </a:p>
          <a:p>
            <a:r>
              <a:rPr lang="en-US" dirty="0"/>
              <a:t> adiabatically  to zero.  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6331" r="28354" b="21790"/>
          <a:stretch/>
        </p:blipFill>
        <p:spPr bwMode="auto">
          <a:xfrm>
            <a:off x="5110036" y="5150315"/>
            <a:ext cx="390521" cy="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7" y="3076357"/>
            <a:ext cx="2887911" cy="241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5" t="26331" r="28354" b="21790"/>
          <a:stretch/>
        </p:blipFill>
        <p:spPr bwMode="auto">
          <a:xfrm>
            <a:off x="1508182" y="4616020"/>
            <a:ext cx="483154" cy="4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5642" y="4652770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               is control parameter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977" y="3207049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 function Hamiltonian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9377" y="4000699"/>
            <a:ext cx="29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“Kinetic energy”  Hamiltonian</a:t>
            </a:r>
          </a:p>
        </p:txBody>
      </p:sp>
    </p:spTree>
    <p:extLst>
      <p:ext uri="{BB962C8B-B14F-4D97-AF65-F5344CB8AC3E}">
        <p14:creationId xmlns:p14="http://schemas.microsoft.com/office/powerpoint/2010/main" val="3282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07" y="819411"/>
            <a:ext cx="889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A9437"/>
                </a:solidFill>
                <a:latin typeface="Comic Sans MS" pitchFamily="66" charset="0"/>
              </a:rPr>
              <a:t>Stimulated  Annealing with </a:t>
            </a:r>
            <a:r>
              <a:rPr lang="en-US" sz="2800" b="1" dirty="0" smtClean="0">
                <a:solidFill>
                  <a:srgbClr val="1A9437"/>
                </a:solidFill>
                <a:latin typeface="Comic Sans MS" pitchFamily="66" charset="0"/>
              </a:rPr>
              <a:t>current technologies </a:t>
            </a:r>
            <a:endParaRPr lang="en-US" sz="2800" b="1" dirty="0">
              <a:solidFill>
                <a:srgbClr val="1A9437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57" y="1413159"/>
            <a:ext cx="85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Equilibrium systems       Quasi-equilibrium                                     Non-equilibrium 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1129" y="1873975"/>
            <a:ext cx="19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Exciton-</a:t>
            </a:r>
            <a:r>
              <a:rPr lang="en-US" b="1" dirty="0" err="1" smtClean="0">
                <a:solidFill>
                  <a:schemeClr val="accent1"/>
                </a:solidFill>
              </a:rPr>
              <a:t>polaritons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0" y="2366422"/>
            <a:ext cx="1981432" cy="290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475" y="1826908"/>
            <a:ext cx="1020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D-Wave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80" y="2361924"/>
            <a:ext cx="3378523" cy="21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8010" y="1859475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Lasers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5427" y="5053756"/>
            <a:ext cx="322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D97FF"/>
                </a:solidFill>
              </a:rPr>
              <a:t>A. Marandi, et al, </a:t>
            </a:r>
            <a:r>
              <a:rPr lang="en-US" sz="1600" b="1" dirty="0">
                <a:solidFill>
                  <a:srgbClr val="0D97FF"/>
                </a:solidFill>
              </a:rPr>
              <a:t>NATURE </a:t>
            </a:r>
            <a:r>
              <a:rPr lang="en-US" sz="1600" b="1" dirty="0" smtClean="0">
                <a:solidFill>
                  <a:srgbClr val="0D97FF"/>
                </a:solidFill>
              </a:rPr>
              <a:t>Phot., 2014 </a:t>
            </a:r>
            <a:r>
              <a:rPr lang="en-US" sz="1600" dirty="0" smtClean="0">
                <a:solidFill>
                  <a:srgbClr val="FF0000"/>
                </a:solidFill>
              </a:rPr>
              <a:t>Network </a:t>
            </a:r>
            <a:r>
              <a:rPr lang="en-US" sz="1600" dirty="0">
                <a:solidFill>
                  <a:srgbClr val="FF0000"/>
                </a:solidFill>
              </a:rPr>
              <a:t>of </a:t>
            </a:r>
            <a:r>
              <a:rPr lang="en-US" sz="1600" dirty="0" smtClean="0">
                <a:solidFill>
                  <a:srgbClr val="FF0000"/>
                </a:solidFill>
              </a:rPr>
              <a:t> OPO as </a:t>
            </a:r>
            <a:r>
              <a:rPr lang="en-US" sz="1600" dirty="0">
                <a:solidFill>
                  <a:srgbClr val="FF0000"/>
                </a:solidFill>
              </a:rPr>
              <a:t>a coherent </a:t>
            </a:r>
            <a:r>
              <a:rPr lang="en-US" sz="1600" dirty="0" err="1">
                <a:solidFill>
                  <a:srgbClr val="FF0000"/>
                </a:solidFill>
              </a:rPr>
              <a:t>Ising</a:t>
            </a:r>
            <a:r>
              <a:rPr lang="en-US" sz="1600" dirty="0">
                <a:solidFill>
                  <a:srgbClr val="FF0000"/>
                </a:solidFill>
              </a:rPr>
              <a:t> machine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/>
          <a:stretch/>
        </p:blipFill>
        <p:spPr bwMode="auto">
          <a:xfrm>
            <a:off x="2987529" y="2415102"/>
            <a:ext cx="2173081" cy="17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7199" y="5194343"/>
            <a:ext cx="234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J. J. </a:t>
            </a:r>
            <a:r>
              <a:rPr lang="en-US" sz="1600" dirty="0" err="1" smtClean="0">
                <a:solidFill>
                  <a:srgbClr val="FF0000"/>
                </a:solidFill>
              </a:rPr>
              <a:t>Baumberg</a:t>
            </a:r>
            <a:r>
              <a:rPr lang="en-US" sz="1600" dirty="0" smtClean="0">
                <a:solidFill>
                  <a:srgbClr val="FF0000"/>
                </a:solidFill>
              </a:rPr>
              <a:t>, et al </a:t>
            </a:r>
            <a:r>
              <a:rPr lang="en-US" sz="1600" dirty="0">
                <a:solidFill>
                  <a:srgbClr val="FF0000"/>
                </a:solidFill>
              </a:rPr>
              <a:t>PRL 116, 106403 (2016)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16" y="924514"/>
            <a:ext cx="84898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Является ли симулятор оптимизации квантовым?</a:t>
            </a:r>
            <a:endParaRPr lang="en-US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78" y="1766927"/>
            <a:ext cx="5785553" cy="292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5265587" y="4436300"/>
            <a:ext cx="861367" cy="57150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510400" y="4002975"/>
            <a:ext cx="1143000" cy="571500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53050" y="5265182"/>
            <a:ext cx="29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Квантовое </a:t>
            </a:r>
            <a:r>
              <a:rPr lang="ru-RU" b="1" dirty="0" err="1" smtClean="0"/>
              <a:t>туннелирование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14425" y="3597042"/>
            <a:ext cx="1689822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/>
              <a:t>Классическое </a:t>
            </a:r>
          </a:p>
          <a:p>
            <a:pPr>
              <a:lnSpc>
                <a:spcPts val="1700"/>
              </a:lnSpc>
            </a:pPr>
            <a:r>
              <a:rPr lang="ru-RU" b="1" dirty="0" err="1" smtClean="0"/>
              <a:t>надбарьерное</a:t>
            </a:r>
            <a:r>
              <a:rPr lang="ru-RU" b="1" dirty="0" smtClean="0"/>
              <a:t> </a:t>
            </a:r>
          </a:p>
          <a:p>
            <a:pPr>
              <a:lnSpc>
                <a:spcPts val="1700"/>
              </a:lnSpc>
            </a:pPr>
            <a:r>
              <a:rPr lang="ru-RU" b="1" dirty="0" smtClean="0"/>
              <a:t>прохождение</a:t>
            </a:r>
            <a:endParaRPr lang="en-US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5934075" y="4734507"/>
            <a:ext cx="590550" cy="50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743700" y="4457700"/>
            <a:ext cx="409575" cy="759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971550" y="3400425"/>
            <a:ext cx="2005012" cy="1104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5250439" y="5265183"/>
            <a:ext cx="3073219" cy="4498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062287" y="3278742"/>
            <a:ext cx="1462088" cy="75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214687" y="3524250"/>
            <a:ext cx="2719388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" y="4880462"/>
            <a:ext cx="4855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8000"/>
                </a:solidFill>
              </a:rPr>
              <a:t>При фиксированной (ненулевой) </a:t>
            </a:r>
          </a:p>
          <a:p>
            <a:r>
              <a:rPr lang="ru-RU" sz="2200" b="1" dirty="0" smtClean="0">
                <a:solidFill>
                  <a:srgbClr val="008000"/>
                </a:solidFill>
              </a:rPr>
              <a:t>температуре возможно и то и другое!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327" y="1661872"/>
            <a:ext cx="506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Потенциальная поверхность функции цены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259" y="5574062"/>
            <a:ext cx="501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A.P.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Alodjants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et al ,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Exciton-</a:t>
            </a:r>
            <a:r>
              <a:rPr lang="en-US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polariton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Josephson junctions at finite temperatures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Scientific Reports, Vol. 7, 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9515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(2017)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6788" y="6167211"/>
            <a:ext cx="681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:   Нет, симулятор гибридный!</a:t>
            </a:r>
            <a:endParaRPr lang="en-U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504652" y="2088177"/>
            <a:ext cx="1019723" cy="379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882" y="833761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A9437"/>
                </a:solidFill>
                <a:latin typeface="Comic Sans MS" pitchFamily="66" charset="0"/>
              </a:rPr>
              <a:t>Complexity  of  Annealing Algorithm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9" y="1210778"/>
            <a:ext cx="8388801" cy="31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125" y="4459553"/>
            <a:ext cx="5228291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Thermal annealing  </a:t>
            </a:r>
            <a:r>
              <a:rPr lang="en-US" dirty="0"/>
              <a:t>complexity is limited  by the time </a:t>
            </a:r>
          </a:p>
          <a:p>
            <a:pPr>
              <a:lnSpc>
                <a:spcPts val="1800"/>
              </a:lnSpc>
            </a:pPr>
            <a:r>
              <a:rPr lang="en-US" dirty="0"/>
              <a:t>of T tunneling or hopping at fixed temperature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90" y="4561710"/>
            <a:ext cx="1539660" cy="4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314950" y="2085975"/>
            <a:ext cx="809625" cy="9525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94" y="1816657"/>
            <a:ext cx="647092" cy="6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450" y="5257800"/>
            <a:ext cx="4495205" cy="774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Quantum annealing  </a:t>
            </a:r>
            <a:r>
              <a:rPr lang="en-US" dirty="0"/>
              <a:t>complexity  is limited by </a:t>
            </a:r>
          </a:p>
          <a:p>
            <a:pPr>
              <a:lnSpc>
                <a:spcPts val="1800"/>
              </a:lnSpc>
            </a:pPr>
            <a:r>
              <a:rPr lang="en-US" dirty="0"/>
              <a:t>limited by the time of quantum tunneling  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Landauer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T. Martin, RMP, 1994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375" y="6372225"/>
            <a:ext cx="301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annealing   benefits </a:t>
            </a:r>
          </a:p>
        </p:txBody>
      </p:sp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65" y="5392248"/>
            <a:ext cx="2444535" cy="4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43" y="2619375"/>
            <a:ext cx="497700" cy="6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50" y="6264841"/>
            <a:ext cx="2603726" cy="51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287376" y="2066925"/>
            <a:ext cx="27574" cy="914400"/>
          </a:xfrm>
          <a:prstGeom prst="line">
            <a:avLst/>
          </a:prstGeom>
          <a:ln w="50800">
            <a:solidFill>
              <a:srgbClr val="1A94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3350" y="4421453"/>
            <a:ext cx="818197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3825" y="5202503"/>
            <a:ext cx="8181975" cy="873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33350" y="6183578"/>
            <a:ext cx="818197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703953" y="1531917"/>
            <a:ext cx="224765" cy="717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81" y="19877"/>
            <a:ext cx="1632349" cy="11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86560" y="30480"/>
            <a:ext cx="9144000" cy="691449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Интерферометрия на материальных волнах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733" y="789724"/>
            <a:ext cx="875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C1946"/>
                </a:solidFill>
              </a:rPr>
              <a:t>Атомный </a:t>
            </a:r>
            <a:r>
              <a:rPr lang="ru-RU" b="1" dirty="0">
                <a:solidFill>
                  <a:srgbClr val="EC1946"/>
                </a:solidFill>
              </a:rPr>
              <a:t>интерферометр Маха-</a:t>
            </a:r>
            <a:r>
              <a:rPr lang="ru-RU" b="1" dirty="0" err="1">
                <a:solidFill>
                  <a:srgbClr val="EC1946"/>
                </a:solidFill>
              </a:rPr>
              <a:t>Цендера</a:t>
            </a:r>
            <a:endParaRPr lang="ru-RU" b="1" dirty="0">
              <a:solidFill>
                <a:srgbClr val="EC194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9489" y="1377385"/>
                <a:ext cx="4646470" cy="187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1E51A4"/>
                    </a:solidFill>
                  </a:rPr>
                  <a:t>Роль делителей пучков играют оптические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пучки; вместо зеркал используется линза, роль которой играет оптический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1E51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-пучок </a:t>
                </a:r>
                <a:endParaRPr lang="en-US" dirty="0">
                  <a:solidFill>
                    <a:srgbClr val="1E51A4"/>
                  </a:solidFill>
                </a:endParaRPr>
              </a:p>
              <a:p>
                <a:endParaRPr lang="en-US" sz="1400" dirty="0">
                  <a:solidFill>
                    <a:srgbClr val="1E51A4"/>
                  </a:solidFill>
                </a:endParaRPr>
              </a:p>
              <a:p>
                <a:r>
                  <a:rPr lang="en-US" sz="1400" dirty="0">
                    <a:solidFill>
                      <a:srgbClr val="00B050"/>
                    </a:solidFill>
                  </a:rPr>
                  <a:t>[Cronin A. D., </a:t>
                </a:r>
                <a:r>
                  <a:rPr lang="en-US" sz="1400" dirty="0" err="1">
                    <a:solidFill>
                      <a:srgbClr val="00B050"/>
                    </a:solidFill>
                  </a:rPr>
                  <a:t>Schmiedmayer</a:t>
                </a:r>
                <a:r>
                  <a:rPr lang="en-US" sz="1400" dirty="0">
                    <a:solidFill>
                      <a:srgbClr val="00B050"/>
                    </a:solidFill>
                  </a:rPr>
                  <a:t> J., Pritchard D. E. Optics and interferometry with atoms and molecules //Reviews of Modern Physics. – 2009. – Т. 81. – №. 3. – </a:t>
                </a:r>
                <a:r>
                  <a:rPr lang="ru-RU" sz="1400" dirty="0">
                    <a:solidFill>
                      <a:srgbClr val="00B050"/>
                    </a:solidFill>
                  </a:rPr>
                  <a:t>С. 1051</a:t>
                </a:r>
                <a:r>
                  <a:rPr lang="en-US" sz="1400" dirty="0">
                    <a:solidFill>
                      <a:srgbClr val="00B050"/>
                    </a:solidFill>
                  </a:rPr>
                  <a:t>]</a:t>
                </a:r>
                <a:endParaRPr lang="ru-RU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489" y="1377385"/>
                <a:ext cx="4646470" cy="1875513"/>
              </a:xfrm>
              <a:prstGeom prst="rect">
                <a:avLst/>
              </a:prstGeom>
              <a:blipFill rotWithShape="0">
                <a:blip r:embed="rId3"/>
                <a:stretch>
                  <a:fillRect l="-1050" t="-1948" r="-1312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8" y="4324069"/>
            <a:ext cx="3593559" cy="2179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5541" y="5090454"/>
                <a:ext cx="47595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1E51A4"/>
                    </a:solidFill>
                    <a:cs typeface="Times New Roman" panose="02020603050405020304" pitchFamily="18" charset="0"/>
                  </a:rPr>
                  <a:t>Белая полоса соответствует масштабу 20 мкм,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E51A4"/>
                    </a:solidFill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solidFill>
                              <a:srgbClr val="1E51A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1E51A4"/>
                    </a:solidFill>
                    <a:cs typeface="Times New Roman" panose="02020603050405020304" pitchFamily="18" charset="0"/>
                  </a:rPr>
                  <a:t> – 3 и 25 мкм соответственно.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541" y="5090454"/>
                <a:ext cx="475957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54" t="-4717" r="-115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2733" y="3529194"/>
            <a:ext cx="875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C1946"/>
                </a:solidFill>
                <a:cs typeface="Times New Roman" panose="02020603050405020304" pitchFamily="18" charset="0"/>
              </a:rPr>
              <a:t>Интерферометр </a:t>
            </a:r>
            <a:r>
              <a:rPr lang="ru-RU" b="1" dirty="0">
                <a:solidFill>
                  <a:srgbClr val="EC1946"/>
                </a:solidFill>
                <a:cs typeface="Times New Roman" panose="02020603050405020304" pitchFamily="18" charset="0"/>
              </a:rPr>
              <a:t>Маха-</a:t>
            </a:r>
            <a:r>
              <a:rPr lang="ru-RU" b="1" dirty="0" err="1">
                <a:solidFill>
                  <a:srgbClr val="EC1946"/>
                </a:solidFill>
                <a:cs typeface="Times New Roman" panose="02020603050405020304" pitchFamily="18" charset="0"/>
              </a:rPr>
              <a:t>Цендера</a:t>
            </a:r>
            <a:r>
              <a:rPr lang="ru-RU" b="1" dirty="0">
                <a:solidFill>
                  <a:srgbClr val="EC1946"/>
                </a:solidFill>
                <a:cs typeface="Times New Roman" panose="02020603050405020304" pitchFamily="18" charset="0"/>
              </a:rPr>
              <a:t> для экситон-</a:t>
            </a:r>
            <a:r>
              <a:rPr lang="ru-RU" b="1" dirty="0" err="1">
                <a:solidFill>
                  <a:srgbClr val="EC1946"/>
                </a:solidFill>
                <a:cs typeface="Times New Roman" panose="02020603050405020304" pitchFamily="18" charset="0"/>
              </a:rPr>
              <a:t>поляритонов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E51A4"/>
                </a:solidFill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E51A4"/>
                </a:solidFill>
                <a:cs typeface="Times New Roman" panose="02020603050405020304" pitchFamily="18" charset="0"/>
              </a:rPr>
              <a:t>полупроводниковом образце </a:t>
            </a:r>
            <a:r>
              <a:rPr lang="en-US" sz="1400" dirty="0">
                <a:solidFill>
                  <a:srgbClr val="00B050"/>
                </a:solidFill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T.L.Gustavson</a:t>
            </a:r>
            <a:r>
              <a:rPr lang="en-US" sz="1400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P.Bouyer</a:t>
            </a:r>
            <a:r>
              <a:rPr lang="en-US" sz="1400" dirty="0">
                <a:solidFill>
                  <a:srgbClr val="00B050"/>
                </a:solidFill>
                <a:cs typeface="Times New Roman" panose="02020603050405020304" pitchFamily="18" charset="0"/>
              </a:rPr>
              <a:t> and </a:t>
            </a:r>
            <a:r>
              <a:rPr lang="en-US" sz="14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M.A.Kasevich</a:t>
            </a:r>
            <a:r>
              <a:rPr lang="en-US" sz="1400" dirty="0">
                <a:solidFill>
                  <a:srgbClr val="00B050"/>
                </a:solidFill>
                <a:cs typeface="Times New Roman" panose="02020603050405020304" pitchFamily="18" charset="0"/>
              </a:rPr>
              <a:t>, PRL, </a:t>
            </a:r>
            <a:r>
              <a:rPr lang="en-US" sz="1400" b="1" dirty="0">
                <a:solidFill>
                  <a:srgbClr val="00B050"/>
                </a:solidFill>
                <a:cs typeface="Times New Roman" panose="02020603050405020304" pitchFamily="18" charset="0"/>
              </a:rPr>
              <a:t>78</a:t>
            </a:r>
            <a:r>
              <a:rPr lang="en-US" sz="1400" dirty="0">
                <a:solidFill>
                  <a:srgbClr val="00B050"/>
                </a:solidFill>
                <a:cs typeface="Times New Roman" panose="02020603050405020304" pitchFamily="18" charset="0"/>
              </a:rPr>
              <a:t>, No.11 (1997)]</a:t>
            </a:r>
            <a:r>
              <a:rPr lang="ru-RU" sz="1400" dirty="0">
                <a:solidFill>
                  <a:srgbClr val="1E51A4"/>
                </a:solidFill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E51A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3" y="1307600"/>
            <a:ext cx="3469109" cy="21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7202" y="881302"/>
            <a:ext cx="7687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Источники квантовых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состояний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rgbClr val="1E51A4"/>
              </a:solidFill>
            </a:endParaRPr>
          </a:p>
          <a:p>
            <a:r>
              <a:rPr lang="ru-RU" dirty="0" smtClean="0">
                <a:solidFill>
                  <a:srgbClr val="1E51A4"/>
                </a:solidFill>
              </a:rPr>
              <a:t>1</a:t>
            </a:r>
            <a:r>
              <a:rPr lang="ru-RU" dirty="0">
                <a:solidFill>
                  <a:srgbClr val="1E51A4"/>
                </a:solidFill>
              </a:rPr>
              <a:t>.</a:t>
            </a:r>
            <a:r>
              <a:rPr lang="ru-RU" dirty="0"/>
              <a:t>	</a:t>
            </a:r>
            <a:r>
              <a:rPr lang="ru-RU" b="1" dirty="0">
                <a:solidFill>
                  <a:srgbClr val="EC1946"/>
                </a:solidFill>
              </a:rPr>
              <a:t>Когерентные (классические)</a:t>
            </a:r>
            <a:r>
              <a:rPr lang="ru-RU" dirty="0"/>
              <a:t>			</a:t>
            </a:r>
            <a:r>
              <a:rPr lang="ru-RU" dirty="0">
                <a:solidFill>
                  <a:srgbClr val="1E51A4"/>
                </a:solidFill>
              </a:rPr>
              <a:t>2.</a:t>
            </a:r>
            <a:r>
              <a:rPr lang="ru-RU" dirty="0"/>
              <a:t>	</a:t>
            </a:r>
            <a:r>
              <a:rPr lang="ru-RU" b="1" dirty="0">
                <a:solidFill>
                  <a:srgbClr val="EC1946"/>
                </a:solidFill>
              </a:rPr>
              <a:t>Неклассические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03" y="1997541"/>
                <a:ext cx="7687729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E51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1E51A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1E51A4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</m:t>
                      </m:r>
                      <m:r>
                        <a:rPr lang="ru-RU" b="0" i="1" smtClean="0">
                          <a:solidFill>
                            <a:srgbClr val="1E51A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1E51A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1E51A4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ru-RU" i="0" smtClean="0">
                          <a:solidFill>
                            <a:srgbClr val="1E51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sub>
                      </m:sSub>
                      <m:r>
                        <a:rPr lang="en-US" i="0" smtClean="0">
                          <a:solidFill>
                            <a:srgbClr val="1E51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1E51A4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03" y="1997541"/>
                <a:ext cx="7687729" cy="6646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6295" y="2705909"/>
                <a:ext cx="8469543" cy="160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1E51A4"/>
                    </a:solidFill>
                  </a:rPr>
                  <a:t>Предел </a:t>
                </a:r>
                <a:r>
                  <a:rPr lang="ru-RU" dirty="0">
                    <a:solidFill>
                      <a:srgbClr val="1E51A4"/>
                    </a:solidFill>
                  </a:rPr>
                  <a:t>Гейзенберга достигается для максимально запутанного состояния </a:t>
                </a:r>
              </a:p>
              <a:p>
                <a:pPr algn="ctr"/>
                <a:r>
                  <a:rPr lang="ru-RU" dirty="0">
                    <a:solidFill>
                      <a:srgbClr val="1E51A4"/>
                    </a:solidFill>
                  </a:rPr>
                  <a:t/>
                </a:r>
                <a:br>
                  <a:rPr lang="ru-RU" dirty="0">
                    <a:solidFill>
                      <a:srgbClr val="1E51A4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ru-RU" i="1" smtClean="0">
                            <a:solidFill>
                              <a:srgbClr val="EC19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0∷0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d>
                    <m:r>
                      <a:rPr lang="ru-RU" i="1">
                        <a:solidFill>
                          <a:srgbClr val="EC194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EC194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EC194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ru-RU" i="1">
                            <a:solidFill>
                              <a:srgbClr val="EC19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ru-RU" i="1">
                                    <a:solidFill>
                                      <a:srgbClr val="EC194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ru-RU" i="1">
                                    <a:solidFill>
                                      <a:srgbClr val="EC194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EC194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ru-RU" i="1">
                                    <a:solidFill>
                                      <a:srgbClr val="EC194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ru-RU" i="1">
                                    <a:solidFill>
                                      <a:srgbClr val="EC194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EC194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EC194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solidFill>
                      <a:srgbClr val="1E51A4"/>
                    </a:solidFill>
                  </a:rPr>
                  <a:t>,</a:t>
                </a:r>
                <a:r>
                  <a:rPr lang="en-US" dirty="0">
                    <a:solidFill>
                      <a:srgbClr val="1E51A4"/>
                    </a:solidFill>
                  </a:rPr>
                  <a:t> </a:t>
                </a:r>
                <a:endParaRPr lang="ru-RU" dirty="0">
                  <a:solidFill>
                    <a:srgbClr val="1E51A4"/>
                  </a:solidFill>
                </a:endParaRPr>
              </a:p>
              <a:p>
                <a:pPr algn="ctr"/>
                <a:endParaRPr lang="ru-RU" dirty="0">
                  <a:solidFill>
                    <a:srgbClr val="1E51A4"/>
                  </a:solidFill>
                </a:endParaRPr>
              </a:p>
              <a:p>
                <a:pPr algn="just"/>
                <a:r>
                  <a:rPr lang="ru-RU" dirty="0">
                    <a:solidFill>
                      <a:srgbClr val="1E51A4"/>
                    </a:solidFill>
                  </a:rPr>
                  <a:t>также известного как </a:t>
                </a:r>
                <a:r>
                  <a:rPr lang="ru-RU" dirty="0" smtClean="0">
                    <a:solidFill>
                      <a:srgbClr val="1E51A4"/>
                    </a:solidFill>
                  </a:rPr>
                  <a:t> </a:t>
                </a:r>
                <a:r>
                  <a:rPr lang="en-US" dirty="0" smtClean="0">
                    <a:solidFill>
                      <a:srgbClr val="EC1946"/>
                    </a:solidFill>
                  </a:rPr>
                  <a:t>N00N</a:t>
                </a:r>
                <a:r>
                  <a:rPr lang="ru-RU" dirty="0">
                    <a:solidFill>
                      <a:srgbClr val="EC1946"/>
                    </a:solidFill>
                  </a:rPr>
                  <a:t>-состояние</a:t>
                </a:r>
                <a:r>
                  <a:rPr lang="ru-RU" dirty="0">
                    <a:solidFill>
                      <a:srgbClr val="1E51A4"/>
                    </a:solidFill>
                  </a:rPr>
                  <a:t>. </a:t>
                </a:r>
                <a:r>
                  <a:rPr lang="en-US" sz="1400" dirty="0">
                    <a:solidFill>
                      <a:srgbClr val="00B050"/>
                    </a:solidFill>
                  </a:rPr>
                  <a:t>[Ian A. </a:t>
                </a:r>
                <a:r>
                  <a:rPr lang="en-US" sz="1400" dirty="0" err="1">
                    <a:solidFill>
                      <a:srgbClr val="00B050"/>
                    </a:solidFill>
                  </a:rPr>
                  <a:t>Walmsley</a:t>
                </a:r>
                <a:r>
                  <a:rPr lang="en-US" sz="1400" dirty="0">
                    <a:solidFill>
                      <a:srgbClr val="00B050"/>
                    </a:solidFill>
                  </a:rPr>
                  <a:t> et. al, Scientific Reports</a:t>
                </a:r>
                <a:r>
                  <a:rPr lang="ru-RU" sz="1400" dirty="0">
                    <a:solidFill>
                      <a:srgbClr val="00B050"/>
                    </a:solidFill>
                  </a:rPr>
                  <a:t> 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3</a:t>
                </a:r>
                <a:r>
                  <a:rPr lang="ru-RU" sz="1400" dirty="0">
                    <a:solidFill>
                      <a:srgbClr val="00B050"/>
                    </a:solidFill>
                  </a:rPr>
                  <a:t> : 1779</a:t>
                </a:r>
                <a:r>
                  <a:rPr lang="en-US" sz="1400" dirty="0">
                    <a:solidFill>
                      <a:srgbClr val="00B050"/>
                    </a:solidFill>
                  </a:rPr>
                  <a:t> (2013)]</a:t>
                </a:r>
                <a:endParaRPr lang="ru-RU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5" y="2705909"/>
                <a:ext cx="8469543" cy="1608389"/>
              </a:xfrm>
              <a:prstGeom prst="rect">
                <a:avLst/>
              </a:prstGeom>
              <a:blipFill rotWithShape="1">
                <a:blip r:embed="rId5"/>
                <a:stretch>
                  <a:fillRect l="-576" t="-1894" b="-4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 вниз 13"/>
          <p:cNvSpPr/>
          <p:nvPr/>
        </p:nvSpPr>
        <p:spPr>
          <a:xfrm>
            <a:off x="2089645" y="1804632"/>
            <a:ext cx="288325" cy="1858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6844" y="1804632"/>
            <a:ext cx="288325" cy="1858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9267" y="4314298"/>
            <a:ext cx="5561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Схема получения  </a:t>
            </a:r>
            <a:r>
              <a:rPr lang="en-US" sz="2400" b="1" dirty="0">
                <a:solidFill>
                  <a:srgbClr val="000000"/>
                </a:solidFill>
              </a:rPr>
              <a:t>N00N</a:t>
            </a:r>
            <a:r>
              <a:rPr lang="ru-RU" sz="2400" dirty="0" smtClean="0">
                <a:solidFill>
                  <a:srgbClr val="EC1946"/>
                </a:solidFill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</a:rPr>
              <a:t>с одним фотоном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3644"/>
              </p:ext>
            </p:extLst>
          </p:nvPr>
        </p:nvGraphicFramePr>
        <p:xfrm>
          <a:off x="4481067" y="5594411"/>
          <a:ext cx="32766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Equation" r:id="rId6" imgW="1917360" imgH="279360" progId="Equation.DSMT4">
                  <p:embed/>
                </p:oleObj>
              </mc:Choice>
              <mc:Fallback>
                <p:oleObj name="Equation" r:id="rId6" imgW="1917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067" y="5594411"/>
                        <a:ext cx="32766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" y="4821160"/>
            <a:ext cx="3687930" cy="18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902</Words>
  <Application>Microsoft Office PowerPoint</Application>
  <PresentationFormat>Экран (4:3)</PresentationFormat>
  <Paragraphs>136</Paragraphs>
  <Slides>15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Times New Roman</vt:lpstr>
      <vt:lpstr>Verdana</vt:lpstr>
      <vt:lpstr>Wingdings</vt:lpstr>
      <vt:lpstr>Cover</vt:lpstr>
      <vt:lpstr>1_Cover</vt:lpstr>
      <vt:lpstr>Equation</vt:lpstr>
      <vt:lpstr>Quantum and quantum-like algorithms for information processing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Интерферометрия на материальных волнах</vt:lpstr>
      <vt:lpstr>Презентация PowerPoint</vt:lpstr>
      <vt:lpstr>Квантовые связанные солитоны</vt:lpstr>
      <vt:lpstr>Квантовые солитоны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Konstantin Katamadze</cp:lastModifiedBy>
  <cp:revision>188</cp:revision>
  <dcterms:created xsi:type="dcterms:W3CDTF">2014-06-27T12:30:22Z</dcterms:created>
  <dcterms:modified xsi:type="dcterms:W3CDTF">2018-12-11T14:22:12Z</dcterms:modified>
</cp:coreProperties>
</file>