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43" r:id="rId3"/>
    <p:sldId id="307" r:id="rId4"/>
    <p:sldId id="377" r:id="rId5"/>
    <p:sldId id="379" r:id="rId6"/>
    <p:sldId id="381" r:id="rId7"/>
    <p:sldId id="382" r:id="rId8"/>
    <p:sldId id="378" r:id="rId9"/>
    <p:sldId id="380" r:id="rId10"/>
    <p:sldId id="336" r:id="rId11"/>
    <p:sldId id="342" r:id="rId12"/>
    <p:sldId id="376" r:id="rId13"/>
    <p:sldId id="383" r:id="rId14"/>
    <p:sldId id="384" r:id="rId15"/>
    <p:sldId id="386" r:id="rId16"/>
    <p:sldId id="388" r:id="rId17"/>
    <p:sldId id="387" r:id="rId18"/>
    <p:sldId id="389" r:id="rId19"/>
    <p:sldId id="390" r:id="rId20"/>
    <p:sldId id="392" r:id="rId21"/>
    <p:sldId id="393" r:id="rId22"/>
    <p:sldId id="394" r:id="rId23"/>
    <p:sldId id="396" r:id="rId24"/>
    <p:sldId id="395" r:id="rId25"/>
    <p:sldId id="397" r:id="rId26"/>
    <p:sldId id="401" r:id="rId27"/>
    <p:sldId id="402" r:id="rId28"/>
    <p:sldId id="403" r:id="rId29"/>
    <p:sldId id="404" r:id="rId30"/>
    <p:sldId id="405" r:id="rId31"/>
    <p:sldId id="406" r:id="rId32"/>
    <p:sldId id="408" r:id="rId33"/>
    <p:sldId id="409" r:id="rId34"/>
    <p:sldId id="410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7DB0"/>
    <a:srgbClr val="2F4052"/>
    <a:srgbClr val="ECC01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0" autoAdjust="0"/>
    <p:restoredTop sz="86395" autoAdjust="0"/>
  </p:normalViewPr>
  <p:slideViewPr>
    <p:cSldViewPr>
      <p:cViewPr varScale="1">
        <p:scale>
          <a:sx n="66" d="100"/>
          <a:sy n="66" d="100"/>
        </p:scale>
        <p:origin x="112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BFA84-2CFC-462A-B3EE-0435ACDA523C}" type="datetimeFigureOut">
              <a:rPr lang="de-DE" smtClean="0"/>
              <a:t>25.12.2018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D4A11-9F8F-42F8-9B30-156D5E7C040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89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4A11-9F8F-42F8-9B30-156D5E7C04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5505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Я сначала</a:t>
            </a:r>
            <a:r>
              <a:rPr lang="ru-RU" baseline="0" dirty="0" smtClean="0"/>
              <a:t> </a:t>
            </a:r>
            <a:r>
              <a:rPr lang="ru-RU" dirty="0" smtClean="0"/>
              <a:t>попробую рассказать немного</a:t>
            </a:r>
            <a:r>
              <a:rPr lang="ru-RU" baseline="0" dirty="0" smtClean="0"/>
              <a:t> быстро</a:t>
            </a:r>
            <a:r>
              <a:rPr lang="ru-RU" dirty="0" smtClean="0"/>
              <a:t> про</a:t>
            </a:r>
            <a:r>
              <a:rPr lang="ru-RU" baseline="0" dirty="0" smtClean="0"/>
              <a:t> квантовую механику, и то как в ней описываются электрические цепи из сверхпроводников, а потом перейду к экспериментам в нашей лаборатории. У нас сейчас эксперименты можно условно разделить на две категории – про кубиты и про </a:t>
            </a:r>
            <a:r>
              <a:rPr lang="ru-RU" baseline="0" dirty="0" err="1" smtClean="0"/>
              <a:t>метаматериалы</a:t>
            </a:r>
            <a:r>
              <a:rPr lang="ru-RU" baseline="0" dirty="0" smtClean="0"/>
              <a:t>. Хотя я вам покажу </a:t>
            </a:r>
            <a:r>
              <a:rPr lang="ru-RU" baseline="0" dirty="0" err="1" smtClean="0"/>
              <a:t>метаматериалы</a:t>
            </a:r>
            <a:r>
              <a:rPr lang="ru-RU" baseline="0" dirty="0" smtClean="0"/>
              <a:t>, которые состоят из кубитов, так что на самом деле тут всё про кубиты.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4A11-9F8F-42F8-9B30-156D5E7C04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571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4A11-9F8F-42F8-9B30-156D5E7C04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26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4A11-9F8F-42F8-9B30-156D5E7C04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909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Ещё одна важная вещь перед тем как перейти собственно</a:t>
            </a:r>
            <a:r>
              <a:rPr lang="ru-RU" baseline="0" dirty="0" smtClean="0"/>
              <a:t> к экспериментам.</a:t>
            </a:r>
          </a:p>
          <a:p>
            <a:r>
              <a:rPr lang="ru-RU" baseline="0" dirty="0" smtClean="0"/>
              <a:t>Сверхпроводники являются таковыми при низких температурах. Наиболее технологичные сверхпроводники – алюминий и ниобий, имеют температуры переходов 1,2 К и 9 К. Кроме того, они являются </a:t>
            </a:r>
            <a:r>
              <a:rPr lang="ru-RU" baseline="0" dirty="0" err="1" smtClean="0"/>
              <a:t>бездиссипативными</a:t>
            </a:r>
            <a:r>
              <a:rPr lang="ru-RU" baseline="0" dirty="0" smtClean="0"/>
              <a:t> только если энергия фотонов сигналов, которые мы по ним передаём, ниже, чем энергия сверхпроводящей щели, которая одного порядка с температурой перехода. То есть сигналы, с которыми мы работаем, должны быть не выше одного-двух десятков гигагерц.</a:t>
            </a:r>
          </a:p>
          <a:p>
            <a:r>
              <a:rPr lang="ru-RU" baseline="0" dirty="0" smtClean="0"/>
              <a:t>Когда мы работаем в однофотонном режиме с оптическими системами, нам нужно выключать свет. На микроволновых частотах есть тепловое излучение; для того, чтобы оно не мешало нашим квантовым системам, нужно охладить систему ещё ниже, чем энергия кванта. Поэтому мы погружаем наши электрические схемы в криостат растворения, который даёт на нижней ступени что-то около 30 мК.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4A11-9F8F-42F8-9B30-156D5E7C04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07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4A11-9F8F-42F8-9B30-156D5E7C040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586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4A11-9F8F-42F8-9B30-156D5E7C040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16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634"/>
            <a:ext cx="9144000" cy="82807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9888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86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795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98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6033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67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180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76474"/>
            <a:ext cx="4040188" cy="47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367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76474"/>
            <a:ext cx="4041775" cy="47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212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35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212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751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02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5C7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cap="all" dirty="0" smtClean="0">
                <a:solidFill>
                  <a:srgbClr val="ECC013"/>
                </a:solidFill>
              </a:rPr>
              <a:t>Оптические и информационные технологии 2017</a:t>
            </a:r>
            <a:endParaRPr lang="de-DE" sz="1400" b="1" cap="all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80720"/>
            <a:ext cx="9144000" cy="188640"/>
          </a:xfrm>
          <a:prstGeom prst="rect">
            <a:avLst/>
          </a:prstGeom>
          <a:solidFill>
            <a:srgbClr val="2F4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400" cap="none" dirty="0" smtClean="0">
                <a:solidFill>
                  <a:schemeClr val="bg1"/>
                </a:solidFill>
              </a:rPr>
              <a:t>Квантовые </a:t>
            </a:r>
            <a:r>
              <a:rPr lang="ru-RU" sz="1400" cap="none" dirty="0" err="1" smtClean="0">
                <a:solidFill>
                  <a:schemeClr val="bg1"/>
                </a:solidFill>
              </a:rPr>
              <a:t>метаматериалы</a:t>
            </a:r>
            <a:r>
              <a:rPr lang="ru-RU" sz="1400" cap="none" dirty="0" smtClean="0">
                <a:solidFill>
                  <a:schemeClr val="bg1"/>
                </a:solidFill>
              </a:rPr>
              <a:t> из сверхпроводниковых электрических схем</a:t>
            </a:r>
            <a:endParaRPr lang="de-DE" sz="1400" cap="none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233368" y="6603441"/>
            <a:ext cx="2987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cap="all" baseline="0" dirty="0" smtClean="0">
                <a:solidFill>
                  <a:srgbClr val="ECC013"/>
                </a:solidFill>
              </a:rPr>
              <a:t>Новосибирск, 2</a:t>
            </a:r>
            <a:r>
              <a:rPr lang="en-US" sz="1400" b="1" cap="all" baseline="0" dirty="0" smtClean="0">
                <a:solidFill>
                  <a:srgbClr val="ECC013"/>
                </a:solidFill>
              </a:rPr>
              <a:t>6</a:t>
            </a:r>
            <a:r>
              <a:rPr lang="ru-RU" sz="1400" b="1" cap="all" baseline="0" dirty="0" smtClean="0">
                <a:solidFill>
                  <a:srgbClr val="ECC013"/>
                </a:solidFill>
              </a:rPr>
              <a:t>.09.201</a:t>
            </a:r>
            <a:r>
              <a:rPr lang="en-US" sz="1400" b="1" cap="all" baseline="0" dirty="0" smtClean="0">
                <a:solidFill>
                  <a:srgbClr val="ECC013"/>
                </a:solidFill>
              </a:rPr>
              <a:t>7</a:t>
            </a:r>
            <a:endParaRPr lang="de-DE" sz="1400" b="1" cap="all" dirty="0">
              <a:solidFill>
                <a:srgbClr val="ECC013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976171" y="6421151"/>
            <a:ext cx="124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Илья </a:t>
            </a:r>
            <a:r>
              <a:rPr lang="ru-RU" sz="1400" dirty="0" err="1" smtClean="0">
                <a:solidFill>
                  <a:schemeClr val="bg1"/>
                </a:solidFill>
              </a:rPr>
              <a:t>Беседин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2F4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3200" b="1" cap="none" dirty="0">
              <a:solidFill>
                <a:schemeClr val="bg1"/>
              </a:solidFill>
            </a:endParaRP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6292080"/>
            <a:ext cx="899592" cy="188640"/>
          </a:xfrm>
          <a:prstGeom prst="rect">
            <a:avLst/>
          </a:prstGeom>
          <a:solidFill>
            <a:srgbClr val="5C7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cap="none" baseline="0" dirty="0" smtClean="0">
                <a:solidFill>
                  <a:srgbClr val="ECC013"/>
                </a:solidFill>
              </a:rPr>
              <a:t>слайд </a:t>
            </a:r>
            <a:fld id="{D8AA2D66-2786-415F-91C6-E973CD094D86}" type="slidenum">
              <a:rPr lang="ru-RU" sz="1400" b="1" cap="none" baseline="0" smtClean="0">
                <a:solidFill>
                  <a:srgbClr val="ECC013"/>
                </a:solidFill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de-DE" sz="1400" b="1" cap="none" baseline="0" dirty="0">
              <a:solidFill>
                <a:srgbClr val="ECC0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1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png"/><Relationship Id="rId15" Type="http://schemas.openxmlformats.org/officeDocument/2006/relationships/image" Target="../media/image259.png"/><Relationship Id="rId10" Type="http://schemas.openxmlformats.org/officeDocument/2006/relationships/image" Target="../media/image219.png"/><Relationship Id="rId9" Type="http://schemas.openxmlformats.org/officeDocument/2006/relationships/image" Target="../media/image218.png"/><Relationship Id="rId14" Type="http://schemas.openxmlformats.org/officeDocument/2006/relationships/image" Target="../media/image2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30.png"/><Relationship Id="rId7" Type="http://schemas.openxmlformats.org/officeDocument/2006/relationships/image" Target="../media/image2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9" Type="http://schemas.openxmlformats.org/officeDocument/2006/relationships/image" Target="../media/image2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wmf"/><Relationship Id="rId7" Type="http://schemas.openxmlformats.org/officeDocument/2006/relationships/image" Target="../media/image36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60.png"/><Relationship Id="rId7" Type="http://schemas.openxmlformats.org/officeDocument/2006/relationships/image" Target="../media/image252.png"/><Relationship Id="rId12" Type="http://schemas.openxmlformats.org/officeDocument/2006/relationships/image" Target="../media/image2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Relationship Id="rId9" Type="http://schemas.openxmlformats.org/officeDocument/2006/relationships/image" Target="../media/image44.png"/><Relationship Id="rId14" Type="http://schemas.openxmlformats.org/officeDocument/2006/relationships/image" Target="../media/image261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13" Type="http://schemas.openxmlformats.org/officeDocument/2006/relationships/image" Target="../media/image279.png"/><Relationship Id="rId3" Type="http://schemas.openxmlformats.org/officeDocument/2006/relationships/image" Target="../media/image26.png"/><Relationship Id="rId7" Type="http://schemas.openxmlformats.org/officeDocument/2006/relationships/image" Target="../media/image273.png"/><Relationship Id="rId12" Type="http://schemas.openxmlformats.org/officeDocument/2006/relationships/image" Target="../media/image27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11" Type="http://schemas.openxmlformats.org/officeDocument/2006/relationships/image" Target="../media/image277.png"/><Relationship Id="rId5" Type="http://schemas.openxmlformats.org/officeDocument/2006/relationships/image" Target="../media/image271.png"/><Relationship Id="rId10" Type="http://schemas.openxmlformats.org/officeDocument/2006/relationships/image" Target="../media/image276.png"/><Relationship Id="rId4" Type="http://schemas.openxmlformats.org/officeDocument/2006/relationships/image" Target="../media/image47.png"/><Relationship Id="rId9" Type="http://schemas.openxmlformats.org/officeDocument/2006/relationships/image" Target="../media/image2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7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8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26.pn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8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7.png"/><Relationship Id="rId8" Type="http://schemas.openxmlformats.org/officeDocument/2006/relationships/image" Target="../media/image177.png"/><Relationship Id="rId13" Type="http://schemas.openxmlformats.org/officeDocument/2006/relationships/image" Target="../media/image183.png"/><Relationship Id="rId3" Type="http://schemas.openxmlformats.org/officeDocument/2006/relationships/image" Target="../media/image10.png"/><Relationship Id="rId17" Type="http://schemas.openxmlformats.org/officeDocument/2006/relationships/image" Target="../media/image186.png"/><Relationship Id="rId12" Type="http://schemas.openxmlformats.org/officeDocument/2006/relationships/image" Target="../media/image182.png"/><Relationship Id="rId2" Type="http://schemas.openxmlformats.org/officeDocument/2006/relationships/image" Target="../media/image9.png"/><Relationship Id="rId16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11" Type="http://schemas.openxmlformats.org/officeDocument/2006/relationships/image" Target="../media/image181.png"/><Relationship Id="rId10" Type="http://schemas.openxmlformats.org/officeDocument/2006/relationships/image" Target="../media/image179.png"/><Relationship Id="rId19" Type="http://schemas.openxmlformats.org/officeDocument/2006/relationships/image" Target="../media/image11.gif"/><Relationship Id="rId9" Type="http://schemas.openxmlformats.org/officeDocument/2006/relationships/image" Target="../media/image178.png"/><Relationship Id="rId14" Type="http://schemas.openxmlformats.org/officeDocument/2006/relationships/image" Target="../media/image1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1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5.png"/><Relationship Id="rId3" Type="http://schemas.openxmlformats.org/officeDocument/2006/relationships/image" Target="../media/image16.png"/><Relationship Id="rId21" Type="http://schemas.openxmlformats.org/officeDocument/2006/relationships/image" Target="../media/image18.wmf"/><Relationship Id="rId17" Type="http://schemas.openxmlformats.org/officeDocument/2006/relationships/image" Target="../media/image202.png"/><Relationship Id="rId2" Type="http://schemas.openxmlformats.org/officeDocument/2006/relationships/image" Target="../media/image6.png"/><Relationship Id="rId20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3.png"/><Relationship Id="rId19" Type="http://schemas.openxmlformats.org/officeDocument/2006/relationships/image" Target="../media/image221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06.png"/><Relationship Id="rId21" Type="http://schemas.openxmlformats.org/officeDocument/2006/relationships/image" Target="../media/image21.png"/><Relationship Id="rId17" Type="http://schemas.openxmlformats.org/officeDocument/2006/relationships/image" Target="../media/image20.png"/><Relationship Id="rId2" Type="http://schemas.openxmlformats.org/officeDocument/2006/relationships/image" Target="../media/image19.png"/><Relationship Id="rId16" Type="http://schemas.openxmlformats.org/officeDocument/2006/relationships/image" Target="../media/image205.png"/><Relationship Id="rId20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6.png"/><Relationship Id="rId15" Type="http://schemas.openxmlformats.org/officeDocument/2006/relationships/image" Target="../media/image204.png"/><Relationship Id="rId23" Type="http://schemas.openxmlformats.org/officeDocument/2006/relationships/image" Target="../media/image22.png"/><Relationship Id="rId19" Type="http://schemas.openxmlformats.org/officeDocument/2006/relationships/image" Target="../media/image207.png"/><Relationship Id="rId22" Type="http://schemas.openxmlformats.org/officeDocument/2006/relationships/image" Target="../media/image2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9144000" cy="1752600"/>
          </a:xfrm>
        </p:spPr>
        <p:txBody>
          <a:bodyPr>
            <a:normAutofit fontScale="92500" lnSpcReduction="10000"/>
          </a:bodyPr>
          <a:lstStyle/>
          <a:p>
            <a:r>
              <a:rPr lang="ru-RU" sz="4000" b="1" dirty="0">
                <a:solidFill>
                  <a:schemeClr val="tx1"/>
                </a:solidFill>
              </a:rPr>
              <a:t>Реализация и </a:t>
            </a:r>
            <a:r>
              <a:rPr lang="ru-RU" sz="4000" b="1" dirty="0" smtClean="0">
                <a:solidFill>
                  <a:schemeClr val="tx1"/>
                </a:solidFill>
              </a:rPr>
              <a:t>исследование </a:t>
            </a:r>
            <a:r>
              <a:rPr lang="ru-RU" sz="4000" b="1" dirty="0" err="1" smtClean="0">
                <a:solidFill>
                  <a:schemeClr val="tx1"/>
                </a:solidFill>
              </a:rPr>
              <a:t>двухкубитных</a:t>
            </a: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ru-RU" sz="4000" b="1" dirty="0">
                <a:solidFill>
                  <a:schemeClr val="tx1"/>
                </a:solidFill>
              </a:rPr>
              <a:t>и </a:t>
            </a:r>
            <a:r>
              <a:rPr lang="ru-RU" sz="4000" b="1" dirty="0" err="1">
                <a:solidFill>
                  <a:schemeClr val="tx1"/>
                </a:solidFill>
              </a:rPr>
              <a:t>многокубитных</a:t>
            </a:r>
            <a:r>
              <a:rPr lang="ru-RU" sz="4000" b="1" dirty="0">
                <a:solidFill>
                  <a:schemeClr val="tx1"/>
                </a:solidFill>
              </a:rPr>
              <a:t> сверхпроводниковых </a:t>
            </a:r>
            <a:r>
              <a:rPr lang="ru-RU" sz="4000" b="1" dirty="0" smtClean="0">
                <a:solidFill>
                  <a:schemeClr val="tx1"/>
                </a:solidFill>
              </a:rPr>
              <a:t>структур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28600" y="3573016"/>
            <a:ext cx="1036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>
                  <a:solidFill>
                    <a:schemeClr val="bg1"/>
                  </a:solidFill>
                </a:ln>
              </a:rPr>
              <a:t>Илья </a:t>
            </a:r>
            <a:r>
              <a:rPr lang="ru-RU" sz="2400" b="1" cap="all" dirty="0" err="1" smtClean="0">
                <a:ln>
                  <a:solidFill>
                    <a:schemeClr val="bg1"/>
                  </a:solidFill>
                </a:ln>
              </a:rPr>
              <a:t>Беседин</a:t>
            </a:r>
            <a:endParaRPr lang="en-US" sz="2400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5978416"/>
            <a:ext cx="1574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51916" y="5375066"/>
            <a:ext cx="533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Лаборатория «Сверхпроводящие </a:t>
            </a:r>
            <a:r>
              <a:rPr lang="ru-RU" b="1" dirty="0" err="1" smtClean="0"/>
              <a:t>метаматериалы</a:t>
            </a:r>
            <a:r>
              <a:rPr lang="ru-RU" b="1" dirty="0" smtClean="0"/>
              <a:t>»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77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36"/>
    </mc:Choice>
    <mc:Fallback xmlns="">
      <p:transition spd="slow" advTm="6613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Частота и температура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106745" cy="507365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0" y="1057772"/>
                <a:ext cx="372358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Сверхпроводимость в </a:t>
                </a:r>
                <a:r>
                  <a:rPr lang="en-US" dirty="0" smtClean="0"/>
                  <a:t>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=1.2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en-US" dirty="0" smtClean="0"/>
              </a:p>
              <a:p>
                <a:r>
                  <a:rPr lang="ru-RU" dirty="0" smtClean="0"/>
                  <a:t>Частота кубита: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~6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endParaRPr lang="en-US" dirty="0" smtClean="0"/>
              </a:p>
              <a:p>
                <a:r>
                  <a:rPr lang="ru-RU" dirty="0" smtClean="0"/>
                  <a:t>Криостат растворения: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~30 мК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057772"/>
                <a:ext cx="3723583" cy="923330"/>
              </a:xfrm>
              <a:prstGeom prst="rect">
                <a:avLst/>
              </a:prstGeom>
              <a:blipFill>
                <a:blip r:embed="rId6"/>
                <a:stretch>
                  <a:fillRect l="-1309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://www.oxford-instruments.com/OxfordInstruments/media/nanoscience/News/Trit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28" y="2232740"/>
            <a:ext cx="2615440" cy="386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91764" y="1922255"/>
                <a:ext cx="3375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0" dirty="0" smtClean="0"/>
                  <a:t>«Квантовый режим»: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764" y="1922255"/>
                <a:ext cx="3375283" cy="369332"/>
              </a:xfrm>
              <a:prstGeom prst="rect">
                <a:avLst/>
              </a:prstGeom>
              <a:blipFill>
                <a:blip r:embed="rId8"/>
                <a:stretch>
                  <a:fillRect l="-144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411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67"/>
    </mc:Choice>
    <mc:Fallback xmlns="">
      <p:transition spd="slow" advTm="16366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Дисперсионное </a:t>
            </a:r>
            <a:r>
              <a:rPr lang="ru-RU" dirty="0" smtClean="0"/>
              <a:t>считывание: </a:t>
            </a:r>
            <a:r>
              <a:rPr lang="en-US" dirty="0"/>
              <a:t>C</a:t>
            </a:r>
            <a:r>
              <a:rPr lang="en-US" dirty="0" smtClean="0"/>
              <a:t>ircuit QED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2505461" cy="450190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3"/>
              <p:cNvSpPr/>
              <p:nvPr/>
            </p:nvSpPr>
            <p:spPr>
              <a:xfrm>
                <a:off x="3375039" y="4630699"/>
                <a:ext cx="4878288" cy="57009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039" y="4630699"/>
                <a:ext cx="4878288" cy="5700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329393" y="4068956"/>
            <a:ext cx="6804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Гамильтониан </a:t>
            </a:r>
            <a:r>
              <a:rPr lang="ru-RU" dirty="0" err="1" smtClean="0"/>
              <a:t>Джейнса-Каммингса</a:t>
            </a:r>
            <a:r>
              <a:rPr lang="en-US" dirty="0"/>
              <a:t>: </a:t>
            </a:r>
            <a:r>
              <a:rPr lang="ru-RU" dirty="0"/>
              <a:t>кубит взаимодействует с одной </a:t>
            </a:r>
            <a:r>
              <a:rPr lang="ru-RU" dirty="0" smtClean="0"/>
              <a:t>модой</a:t>
            </a:r>
            <a:r>
              <a:rPr lang="en-US" dirty="0" smtClean="0"/>
              <a:t> </a:t>
            </a:r>
            <a:r>
              <a:rPr lang="ru-RU" dirty="0" smtClean="0"/>
              <a:t>электромагнитного </a:t>
            </a:r>
            <a:r>
              <a:rPr lang="ru-RU" dirty="0"/>
              <a:t>поля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3728" y="5434609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СКВИД: управление частотой кубита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61642" y="4972175"/>
                <a:ext cx="5979266" cy="13089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r>
                        <a:rPr lang="en-US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</m:den>
                      </m:f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b="0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rad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642" y="4972175"/>
                <a:ext cx="5979266" cy="13089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195162" y="834959"/>
            <a:ext cx="216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Гамильтониан цепи: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79058" y="1061978"/>
                <a:ext cx="5991833" cy="677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058" y="1061978"/>
                <a:ext cx="5991833" cy="6770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12297" y="1811330"/>
                <a:ext cx="2961645" cy="5479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297" y="1811330"/>
                <a:ext cx="2961645" cy="5479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07704" y="2569271"/>
                <a:ext cx="7416824" cy="1456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/>
                          </m:sSubSup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/>
                          </m:sSubSup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569271"/>
                <a:ext cx="7416824" cy="145693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54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33"/>
    </mc:Choice>
    <mc:Fallback xmlns="">
      <p:transition spd="slow" advTm="12663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Дисперсионный режим </a:t>
            </a:r>
            <a:r>
              <a:rPr lang="en-US" dirty="0" smtClean="0"/>
              <a:t>cavity QED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2505461" cy="4501905"/>
          </a:xfrm>
        </p:spPr>
      </p:pic>
      <p:sp>
        <p:nvSpPr>
          <p:cNvPr id="5" name="TextBox 4"/>
          <p:cNvSpPr txBox="1"/>
          <p:nvPr/>
        </p:nvSpPr>
        <p:spPr>
          <a:xfrm>
            <a:off x="2919992" y="879718"/>
            <a:ext cx="5186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QED: </a:t>
            </a:r>
            <a:r>
              <a:rPr lang="ru-RU" dirty="0" smtClean="0"/>
              <a:t>кубит взаимодействует с одной модой </a:t>
            </a:r>
          </a:p>
          <a:p>
            <a:r>
              <a:rPr lang="ru-RU" dirty="0" smtClean="0"/>
              <a:t>электромагнитного поля</a:t>
            </a:r>
          </a:p>
          <a:p>
            <a:endParaRPr lang="ru-RU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3"/>
              <p:cNvSpPr/>
              <p:nvPr/>
            </p:nvSpPr>
            <p:spPr>
              <a:xfrm>
                <a:off x="3069849" y="2009409"/>
                <a:ext cx="4878288" cy="57009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849" y="2009409"/>
                <a:ext cx="4878288" cy="5700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653806" y="1583527"/>
            <a:ext cx="371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Гамильтониан </a:t>
            </a:r>
            <a:r>
              <a:rPr lang="ru-RU" dirty="0" err="1" smtClean="0"/>
              <a:t>Джейнса-Каммингса</a:t>
            </a:r>
            <a:r>
              <a:rPr lang="ru-RU" dirty="0" smtClean="0"/>
              <a:t>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3728" y="5434609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СКВИД: управление частотой кубита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3"/>
              <p:cNvSpPr/>
              <p:nvPr/>
            </p:nvSpPr>
            <p:spPr>
              <a:xfrm>
                <a:off x="2900550" y="2523268"/>
                <a:ext cx="5847914" cy="100206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𝑟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𝐷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rad>
                        </m:e>
                      </m:d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50" y="2523268"/>
                <a:ext cx="5847914" cy="10020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70720" y="3491407"/>
                <a:ext cx="4844852" cy="453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Линейный режим: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≪</m:t>
                    </m:r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  <m:t>𝑟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</m:e>
                    </m:d>
                    <m:r>
                      <a:rPr lang="ru-RU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≪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720" y="3491407"/>
                <a:ext cx="4844852" cy="453650"/>
              </a:xfrm>
              <a:prstGeom prst="rect">
                <a:avLst/>
              </a:prstGeom>
              <a:blipFill>
                <a:blip r:embed="rId7"/>
                <a:stretch>
                  <a:fillRect l="-1134" t="-121622" r="-11839" b="-186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396624" y="4148921"/>
                <a:ext cx="4572000" cy="6621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𝑟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𝐷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624" y="4148921"/>
                <a:ext cx="4572000" cy="6621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653806" y="5014889"/>
                <a:ext cx="149874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𝑟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𝐷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~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𝑟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806" y="5014889"/>
                <a:ext cx="1498744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1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33"/>
    </mc:Choice>
    <mc:Fallback xmlns="">
      <p:transition spd="slow" advTm="12663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Circuit QED </a:t>
            </a:r>
            <a:r>
              <a:rPr lang="ru-RU" dirty="0" smtClean="0"/>
              <a:t>в эксперименте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3261470" cy="332977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44109" y="1052736"/>
            <a:ext cx="43204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07597" y="1124744"/>
            <a:ext cx="46754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36" y="1196752"/>
            <a:ext cx="914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RO MW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" y="4641739"/>
            <a:ext cx="5010785" cy="136715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788024" y="980728"/>
            <a:ext cx="5186266" cy="3816424"/>
            <a:chOff x="5218382" y="980728"/>
            <a:chExt cx="5186266" cy="3816424"/>
          </a:xfrm>
        </p:grpSpPr>
        <p:grpSp>
          <p:nvGrpSpPr>
            <p:cNvPr id="35" name="Group 34"/>
            <p:cNvGrpSpPr/>
            <p:nvPr/>
          </p:nvGrpSpPr>
          <p:grpSpPr>
            <a:xfrm>
              <a:off x="5218382" y="980728"/>
              <a:ext cx="4236019" cy="3816424"/>
              <a:chOff x="5218382" y="980728"/>
              <a:chExt cx="4236019" cy="3816424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218382" y="1824371"/>
                <a:ext cx="4236019" cy="2972781"/>
                <a:chOff x="4440437" y="836712"/>
                <a:chExt cx="4236019" cy="2972781"/>
              </a:xfrm>
            </p:grpSpPr>
            <p:pic>
              <p:nvPicPr>
                <p:cNvPr id="19" name="Content Placeholder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36504" y="836712"/>
                  <a:ext cx="4139952" cy="2791750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6192317" y="3440161"/>
                  <a:ext cx="11419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dirty="0" smtClean="0"/>
                    <a:t>Время, нс</a:t>
                  </a:r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 rot="16200000">
                  <a:off x="3412014" y="2119928"/>
                  <a:ext cx="24261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dirty="0" smtClean="0"/>
                    <a:t>Напряжение на АЦП, В</a:t>
                  </a:r>
                  <a:endParaRPr lang="en-US" dirty="0"/>
                </a:p>
              </p:txBody>
            </p:sp>
          </p:grpSp>
          <p:cxnSp>
            <p:nvCxnSpPr>
              <p:cNvPr id="29" name="Straight Arrow Connector 28"/>
              <p:cNvCxnSpPr/>
              <p:nvPr/>
            </p:nvCxnSpPr>
            <p:spPr>
              <a:xfrm>
                <a:off x="5314449" y="980728"/>
                <a:ext cx="43204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>
                <a:off x="5292080" y="2132856"/>
                <a:ext cx="46754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6084168" y="1589755"/>
                <a:ext cx="2913369" cy="1859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Рисунок 80" descr="C:\Users\User\Downloads\Telegram Desktop\RabiCR (3).png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60" t="79471" r="-16637" b="532"/>
            <a:stretch/>
          </p:blipFill>
          <p:spPr bwMode="auto">
            <a:xfrm>
              <a:off x="6300192" y="1052736"/>
              <a:ext cx="4104456" cy="100782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206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Насыщение при считывании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" y="1898688"/>
            <a:ext cx="4513367" cy="3122206"/>
          </a:xfrm>
          <a:prstGeom prst="rect">
            <a:avLst/>
          </a:prstGeom>
        </p:spPr>
      </p:pic>
      <p:pic>
        <p:nvPicPr>
          <p:cNvPr id="9" name="Picture 2" descr="C:\Documents\МИСиС\KIT presentation July 2017\Calibrated ROC AU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019" y="1965757"/>
            <a:ext cx="4573623" cy="304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2677" y="1791984"/>
            <a:ext cx="364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Бинарный классификатор: 0 или 1?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3"/>
              <p:cNvSpPr/>
              <p:nvPr/>
            </p:nvSpPr>
            <p:spPr>
              <a:xfrm>
                <a:off x="1603608" y="5161807"/>
                <a:ext cx="5847914" cy="99559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rabi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𝐻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𝑟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𝐷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𝑄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rad>
                      </m:e>
                    </m:d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ru-RU" b="0" dirty="0" smtClean="0">
                  <a:solidFill>
                    <a:srgbClr val="FF0000"/>
                  </a:solidFill>
                </a:endParaRPr>
              </a:p>
              <a:p>
                <a:pPr marL="342900" indent="-342900">
                  <a:buAutoNum type="arabicParenR"/>
                </a:pPr>
                <a:r>
                  <a:rPr lang="ru-RU" dirty="0" smtClean="0"/>
                  <a:t>Более высокие уровни трансмона</a:t>
                </a:r>
                <a:endParaRPr lang="en-US" dirty="0"/>
              </a:p>
            </p:txBody>
          </p:sp>
        </mc:Choice>
        <mc:Fallback xmlns="">
          <p:sp>
            <p:nvSpPr>
              <p:cNvPr id="12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608" y="5161807"/>
                <a:ext cx="5847914" cy="995594"/>
              </a:xfrm>
              <a:prstGeom prst="rect">
                <a:avLst/>
              </a:prstGeom>
              <a:blipFill>
                <a:blip r:embed="rId6"/>
                <a:stretch>
                  <a:fillRect l="-834" b="-92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673644" y="1767096"/>
            <a:ext cx="373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Больше мощность != больше сигнал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1520" y="977970"/>
                <a:ext cx="5083510" cy="7315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ea typeface="Times New Roman" panose="02020603050405020304" pitchFamily="18" charset="0"/>
                  </a:rPr>
                  <a:t>В четырёх волновом режиме участвуют два фотона на частоте накачки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ru-RU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ru-RU" sz="20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ru-RU" sz="20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977970"/>
                <a:ext cx="5083510" cy="731547"/>
              </a:xfrm>
              <a:prstGeom prst="rect">
                <a:avLst/>
              </a:prstGeom>
              <a:blipFill>
                <a:blip r:embed="rId2"/>
                <a:stretch>
                  <a:fillRect l="-1199" t="-4167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Группа 3135"/>
          <p:cNvGrpSpPr/>
          <p:nvPr/>
        </p:nvGrpSpPr>
        <p:grpSpPr>
          <a:xfrm>
            <a:off x="5302209" y="1059141"/>
            <a:ext cx="3590271" cy="1001707"/>
            <a:chOff x="599100" y="35999"/>
            <a:chExt cx="4747601" cy="1208470"/>
          </a:xfrm>
        </p:grpSpPr>
        <p:pic>
          <p:nvPicPr>
            <p:cNvPr id="7" name="Рисунок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98" y="35999"/>
              <a:ext cx="4458403" cy="1208470"/>
            </a:xfrm>
            <a:prstGeom prst="rect">
              <a:avLst/>
            </a:prstGeom>
          </p:spPr>
        </p:pic>
        <p:sp>
          <p:nvSpPr>
            <p:cNvPr id="8" name="Надпись 33"/>
            <p:cNvSpPr txBox="1"/>
            <p:nvPr/>
          </p:nvSpPr>
          <p:spPr>
            <a:xfrm>
              <a:off x="599100" y="82419"/>
              <a:ext cx="347345" cy="342900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</p:spPr>
          <p:txBody>
            <a:bodyPr rot="0" spcFirstLastPara="0" vert="horz" wrap="non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ru-RU" sz="1200" dirty="0">
                  <a:latin typeface="Calibri" panose="020F050202020403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а)</a:t>
              </a:r>
              <a:endParaRPr lang="en-US" sz="825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34"/>
          <p:cNvGrpSpPr/>
          <p:nvPr/>
        </p:nvGrpSpPr>
        <p:grpSpPr>
          <a:xfrm>
            <a:off x="5302209" y="2245967"/>
            <a:ext cx="3647553" cy="1991614"/>
            <a:chOff x="504963" y="1453044"/>
            <a:chExt cx="4851264" cy="2648925"/>
          </a:xfrm>
        </p:grpSpPr>
        <p:pic>
          <p:nvPicPr>
            <p:cNvPr id="10" name="Рисунок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63" y="1464410"/>
              <a:ext cx="4851264" cy="2637559"/>
            </a:xfrm>
            <a:prstGeom prst="rect">
              <a:avLst/>
            </a:prstGeom>
          </p:spPr>
        </p:pic>
        <p:sp>
          <p:nvSpPr>
            <p:cNvPr id="11" name="Надпись 9"/>
            <p:cNvSpPr txBox="1"/>
            <p:nvPr/>
          </p:nvSpPr>
          <p:spPr>
            <a:xfrm>
              <a:off x="599100" y="1453044"/>
              <a:ext cx="373380" cy="342900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</p:spPr>
          <p:txBody>
            <a:bodyPr rot="0" spcFirstLastPara="0" vert="horz" wrap="non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ru-RU" sz="1200" dirty="0">
                  <a:latin typeface="Arial" panose="020B0604020202020204" pitchFamily="34" charset="0"/>
                  <a:ea typeface="Calibri" panose="020F0502020204030204" pitchFamily="34" charset="0"/>
                </a:rPr>
                <a:t>б)</a:t>
              </a:r>
              <a:endParaRPr lang="en-US" sz="900" dirty="0">
                <a:latin typeface="Arial" panose="020B0604020202020204" pitchFamily="34" charset="0"/>
                <a:ea typeface="MS Mincho" panose="02020609040205080304" pitchFamily="49" charset="-128"/>
              </a:endParaRPr>
            </a:p>
          </p:txBody>
        </p:sp>
      </p:grpSp>
      <p:pic>
        <p:nvPicPr>
          <p:cNvPr id="13" name="Рисунок 5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85" y="4291102"/>
            <a:ext cx="2893767" cy="201821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699" y="1662776"/>
            <a:ext cx="5495210" cy="5195224"/>
            <a:chOff x="706247" y="1851423"/>
            <a:chExt cx="4394545" cy="4154645"/>
          </a:xfrm>
        </p:grpSpPr>
        <p:pic>
          <p:nvPicPr>
            <p:cNvPr id="14" name="Рисунок 39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922" y="4412790"/>
              <a:ext cx="2230870" cy="1593278"/>
            </a:xfrm>
            <a:prstGeom prst="rect">
              <a:avLst/>
            </a:prstGeom>
          </p:spPr>
        </p:pic>
        <p:pic>
          <p:nvPicPr>
            <p:cNvPr id="20" name="Рисунок 46"/>
            <p:cNvPicPr preferRelativeResize="0"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468" y="3208930"/>
              <a:ext cx="2039800" cy="1359431"/>
            </a:xfrm>
            <a:prstGeom prst="rect">
              <a:avLst/>
            </a:prstGeom>
          </p:spPr>
        </p:pic>
        <p:pic>
          <p:nvPicPr>
            <p:cNvPr id="15" name="Рисунок 40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369" y="4464829"/>
              <a:ext cx="2146834" cy="1533260"/>
            </a:xfrm>
            <a:prstGeom prst="rect">
              <a:avLst/>
            </a:prstGeom>
          </p:spPr>
        </p:pic>
        <p:pic>
          <p:nvPicPr>
            <p:cNvPr id="26" name="Рисунок 43"/>
            <p:cNvPicPr preferRelativeResize="0"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247" y="1876348"/>
              <a:ext cx="2103980" cy="1400248"/>
            </a:xfrm>
            <a:prstGeom prst="rect">
              <a:avLst/>
            </a:prstGeom>
          </p:spPr>
        </p:pic>
        <p:pic>
          <p:nvPicPr>
            <p:cNvPr id="24" name="Рисунок 44"/>
            <p:cNvPicPr preferRelativeResize="0"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27" y="3215521"/>
              <a:ext cx="2039800" cy="1359431"/>
            </a:xfrm>
            <a:prstGeom prst="rect">
              <a:avLst/>
            </a:prstGeom>
          </p:spPr>
        </p:pic>
        <p:pic>
          <p:nvPicPr>
            <p:cNvPr id="22" name="Рисунок 45"/>
            <p:cNvPicPr preferRelativeResize="0"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008" y="1851423"/>
              <a:ext cx="2152259" cy="1434379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Параметрический усилитель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24" y="1367200"/>
            <a:ext cx="2905079" cy="216973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56327"/>
            <a:ext cx="2918099" cy="21794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80289" y="1805323"/>
            <a:ext cx="182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Кубит 1</a:t>
            </a:r>
            <a:r>
              <a:rPr lang="en-US" dirty="0"/>
              <a:t>:</a:t>
            </a:r>
            <a:r>
              <a:rPr lang="de-DE" dirty="0"/>
              <a:t> F</a:t>
            </a:r>
            <a:r>
              <a:rPr lang="el-GR" dirty="0"/>
              <a:t>=</a:t>
            </a:r>
            <a:r>
              <a:rPr lang="en-US" dirty="0"/>
              <a:t>81,1%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80289" y="3857683"/>
            <a:ext cx="182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Кубит 3</a:t>
            </a:r>
            <a:r>
              <a:rPr lang="en-US" dirty="0"/>
              <a:t>: F=78,4%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042404" y="2303989"/>
            <a:ext cx="95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отсчёты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042404" y="4495472"/>
            <a:ext cx="95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отсчёты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05213" y="342161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сигнал, </a:t>
            </a:r>
            <a:r>
              <a:rPr lang="ru-RU" dirty="0" err="1"/>
              <a:t>отн</a:t>
            </a:r>
            <a:r>
              <a:rPr lang="ru-RU" dirty="0"/>
              <a:t>. ед.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5213" y="5497283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сигнал, </a:t>
            </a:r>
            <a:r>
              <a:rPr lang="ru-RU" dirty="0" err="1"/>
              <a:t>отн</a:t>
            </a:r>
            <a:r>
              <a:rPr lang="ru-RU" dirty="0"/>
              <a:t>. ед.</a:t>
            </a:r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294021"/>
              </p:ext>
            </p:extLst>
          </p:nvPr>
        </p:nvGraphicFramePr>
        <p:xfrm>
          <a:off x="1100045" y="4496387"/>
          <a:ext cx="3368920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784">
                  <a:extLst>
                    <a:ext uri="{9D8B030D-6E8A-4147-A177-3AD203B41FA5}">
                      <a16:colId xmlns:a16="http://schemas.microsoft.com/office/drawing/2014/main" val="2925318752"/>
                    </a:ext>
                  </a:extLst>
                </a:gridCol>
                <a:gridCol w="673784">
                  <a:extLst>
                    <a:ext uri="{9D8B030D-6E8A-4147-A177-3AD203B41FA5}">
                      <a16:colId xmlns:a16="http://schemas.microsoft.com/office/drawing/2014/main" val="1059301315"/>
                    </a:ext>
                  </a:extLst>
                </a:gridCol>
                <a:gridCol w="673784">
                  <a:extLst>
                    <a:ext uri="{9D8B030D-6E8A-4147-A177-3AD203B41FA5}">
                      <a16:colId xmlns:a16="http://schemas.microsoft.com/office/drawing/2014/main" val="1484581761"/>
                    </a:ext>
                  </a:extLst>
                </a:gridCol>
                <a:gridCol w="673784">
                  <a:extLst>
                    <a:ext uri="{9D8B030D-6E8A-4147-A177-3AD203B41FA5}">
                      <a16:colId xmlns:a16="http://schemas.microsoft.com/office/drawing/2014/main" val="1006822161"/>
                    </a:ext>
                  </a:extLst>
                </a:gridCol>
                <a:gridCol w="673784">
                  <a:extLst>
                    <a:ext uri="{9D8B030D-6E8A-4147-A177-3AD203B41FA5}">
                      <a16:colId xmlns:a16="http://schemas.microsoft.com/office/drawing/2014/main" val="302369135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01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799124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00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0.8755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0.0495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0.07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0.005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0380783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01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0.258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0.6675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0.0225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0.052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87499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10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0.3255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0.0245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0.6225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0.0275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966821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11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0.09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0.252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0.1705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0.4875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36956163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57374" y="4043790"/>
            <a:ext cx="325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Двухкубитная</a:t>
            </a:r>
            <a:r>
              <a:rPr lang="ru-RU" dirty="0"/>
              <a:t> матрица ошибок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57374" y="1263242"/>
            <a:ext cx="337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однокубитные</a:t>
            </a:r>
            <a:r>
              <a:rPr lang="ru-RU" dirty="0"/>
              <a:t> матрицы ошибок</a:t>
            </a:r>
            <a:endParaRPr lang="en-US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786753"/>
              </p:ext>
            </p:extLst>
          </p:nvPr>
        </p:nvGraphicFramePr>
        <p:xfrm>
          <a:off x="1594346" y="1723892"/>
          <a:ext cx="2296791" cy="1000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597">
                  <a:extLst>
                    <a:ext uri="{9D8B030D-6E8A-4147-A177-3AD203B41FA5}">
                      <a16:colId xmlns:a16="http://schemas.microsoft.com/office/drawing/2014/main" val="603075048"/>
                    </a:ext>
                  </a:extLst>
                </a:gridCol>
                <a:gridCol w="765597">
                  <a:extLst>
                    <a:ext uri="{9D8B030D-6E8A-4147-A177-3AD203B41FA5}">
                      <a16:colId xmlns:a16="http://schemas.microsoft.com/office/drawing/2014/main" val="3228559241"/>
                    </a:ext>
                  </a:extLst>
                </a:gridCol>
                <a:gridCol w="765597">
                  <a:extLst>
                    <a:ext uri="{9D8B030D-6E8A-4147-A177-3AD203B41FA5}">
                      <a16:colId xmlns:a16="http://schemas.microsoft.com/office/drawing/2014/main" val="2358436574"/>
                    </a:ext>
                  </a:extLst>
                </a:gridCol>
              </a:tblGrid>
              <a:tr h="25720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12311873"/>
                  </a:ext>
                </a:extLst>
              </a:tr>
              <a:tr h="2572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0.9535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0.0465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8946145"/>
                  </a:ext>
                </a:extLst>
              </a:tr>
              <a:tr h="4362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0.33025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0.66975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77581369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72793"/>
              </p:ext>
            </p:extLst>
          </p:nvPr>
        </p:nvGraphicFramePr>
        <p:xfrm>
          <a:off x="1594345" y="2831874"/>
          <a:ext cx="2296791" cy="1093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597">
                  <a:extLst>
                    <a:ext uri="{9D8B030D-6E8A-4147-A177-3AD203B41FA5}">
                      <a16:colId xmlns:a16="http://schemas.microsoft.com/office/drawing/2014/main" val="603075048"/>
                    </a:ext>
                  </a:extLst>
                </a:gridCol>
                <a:gridCol w="765597">
                  <a:extLst>
                    <a:ext uri="{9D8B030D-6E8A-4147-A177-3AD203B41FA5}">
                      <a16:colId xmlns:a16="http://schemas.microsoft.com/office/drawing/2014/main" val="3228559241"/>
                    </a:ext>
                  </a:extLst>
                </a:gridCol>
                <a:gridCol w="765597">
                  <a:extLst>
                    <a:ext uri="{9D8B030D-6E8A-4147-A177-3AD203B41FA5}">
                      <a16:colId xmlns:a16="http://schemas.microsoft.com/office/drawing/2014/main" val="2358436574"/>
                    </a:ext>
                  </a:extLst>
                </a:gridCol>
              </a:tblGrid>
              <a:tr h="29112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12311873"/>
                  </a:ext>
                </a:extLst>
              </a:tr>
              <a:tr h="29112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8946145"/>
                  </a:ext>
                </a:extLst>
              </a:tr>
              <a:tr h="51143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0.37175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0.62825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77581369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100045" y="2009933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9517" y="3087828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K3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Считывание с усилителем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45099" y="6103509"/>
            <a:ext cx="3460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Нужно больше </a:t>
            </a:r>
            <a:r>
              <a:rPr lang="de-DE" dirty="0" smtClean="0"/>
              <a:t>T1! </a:t>
            </a:r>
            <a:r>
              <a:rPr lang="ru-RU" dirty="0" smtClean="0"/>
              <a:t>Ионы: </a:t>
            </a:r>
            <a:r>
              <a:rPr lang="en-US" dirty="0" smtClean="0"/>
              <a:t>F&gt;0.999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Управление кубитом: </a:t>
            </a:r>
            <a:r>
              <a:rPr lang="en-US" dirty="0" smtClean="0"/>
              <a:t>DC-SQUID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46056" r="80532" b="3495"/>
          <a:stretch/>
        </p:blipFill>
        <p:spPr>
          <a:xfrm>
            <a:off x="539552" y="1124744"/>
            <a:ext cx="1944216" cy="20162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4726" y="1924348"/>
                <a:ext cx="5221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26" y="1924348"/>
                <a:ext cx="52213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47664" y="1916832"/>
                <a:ext cx="5221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916832"/>
                <a:ext cx="52213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25758" y="1988840"/>
                <a:ext cx="3657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758" y="1988840"/>
                <a:ext cx="36574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V="1">
            <a:off x="1286857" y="2358172"/>
            <a:ext cx="0" cy="278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2665" y="3140968"/>
                <a:ext cx="23299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очень маленькая, </a:t>
                </a:r>
              </a:p>
              <a:p>
                <a:r>
                  <a:rPr lang="ru-RU" dirty="0" smtClean="0"/>
                  <a:t>весь ток идёт через неё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65" y="3140968"/>
                <a:ext cx="2329997" cy="553998"/>
              </a:xfrm>
              <a:prstGeom prst="rect">
                <a:avLst/>
              </a:prstGeom>
              <a:blipFill>
                <a:blip r:embed="rId7"/>
                <a:stretch>
                  <a:fillRect l="-6283" t="-14286" r="-5236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2780950" y="919558"/>
            <a:ext cx="3024336" cy="2877228"/>
            <a:chOff x="2039891" y="1921026"/>
            <a:chExt cx="3000567" cy="2854614"/>
          </a:xfrm>
        </p:grpSpPr>
        <p:pic>
          <p:nvPicPr>
            <p:cNvPr id="14" name="Рисунок 1"/>
            <p:cNvPicPr>
              <a:picLocks noChangeAspect="1"/>
            </p:cNvPicPr>
            <p:nvPr/>
          </p:nvPicPr>
          <p:blipFill rotWithShape="1">
            <a:blip r:embed="rId8"/>
            <a:srcRect l="51168" r="6300" b="17898"/>
            <a:stretch/>
          </p:blipFill>
          <p:spPr>
            <a:xfrm>
              <a:off x="2640191" y="2087743"/>
              <a:ext cx="1497856" cy="259856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464394" y="4375531"/>
              <a:ext cx="57606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 smtClean="0"/>
                <a:t>Q0</a:t>
              </a:r>
              <a:endParaRPr lang="en-US" sz="135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4138050" y="4575586"/>
              <a:ext cx="326344" cy="69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390727" y="2121081"/>
              <a:ext cx="1809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039891" y="1921026"/>
              <a:ext cx="44550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/>
                <a:t>ro</a:t>
              </a:r>
              <a:endParaRPr lang="en-US" sz="1350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/>
          <a:srcRect l="34782" t="36260" r="34569" b="13513"/>
          <a:stretch/>
        </p:blipFill>
        <p:spPr>
          <a:xfrm>
            <a:off x="5569070" y="919558"/>
            <a:ext cx="3023482" cy="278718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067944" y="3140968"/>
            <a:ext cx="216024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4283968" y="919558"/>
            <a:ext cx="1285101" cy="2221410"/>
          </a:xfrm>
          <a:prstGeom prst="line">
            <a:avLst/>
          </a:prstGeom>
          <a:ln w="28575">
            <a:solidFill>
              <a:srgbClr val="5C7D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283968" y="3356992"/>
            <a:ext cx="1285101" cy="3280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569069" y="919558"/>
            <a:ext cx="3023483" cy="27754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7078108" y="3734554"/>
            <a:ext cx="2702" cy="198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40895" y="4309904"/>
                <a:ext cx="5080109" cy="1618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𝐿𝐼</m:t>
                      </m:r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argmin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arctg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tg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𝑆𝑄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95" y="4309904"/>
                <a:ext cx="5080109" cy="1618456"/>
              </a:xfrm>
              <a:prstGeom prst="rect">
                <a:avLst/>
              </a:prstGeom>
              <a:blipFill>
                <a:blip r:embed="rId13"/>
                <a:stretch>
                  <a:fillRect b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225758" y="1362264"/>
                <a:ext cx="3995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758" y="1362264"/>
                <a:ext cx="399597" cy="369332"/>
              </a:xfrm>
              <a:prstGeom prst="rect">
                <a:avLst/>
              </a:prstGeom>
              <a:blipFill>
                <a:blip r:embed="rId1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805286" y="4309904"/>
                <a:ext cx="3271548" cy="1487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 smtClean="0"/>
                  <a:t> -- </a:t>
                </a:r>
                <a:r>
                  <a:rPr lang="ru-RU" dirty="0" smtClean="0"/>
                  <a:t>можно возбуждать по ВЧ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~5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endParaRPr lang="ru-RU" dirty="0" smtClean="0"/>
              </a:p>
              <a:p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𝑆𝑄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286" y="4309904"/>
                <a:ext cx="3271548" cy="1487267"/>
              </a:xfrm>
              <a:prstGeom prst="rect">
                <a:avLst/>
              </a:prstGeom>
              <a:blipFill>
                <a:blip r:embed="rId14"/>
                <a:stretch>
                  <a:fillRect l="-4283" t="-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71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Частота кубита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34782" t="36260" r="34569" b="13513"/>
          <a:stretch/>
        </p:blipFill>
        <p:spPr>
          <a:xfrm>
            <a:off x="5162550" y="1118029"/>
            <a:ext cx="3705463" cy="34158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532194" y="4581128"/>
                <a:ext cx="4382033" cy="1506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=0.5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=0.085×0.17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, 0.194×0.388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~100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fF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&lt;1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fF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94" y="4581128"/>
                <a:ext cx="4382033" cy="1506566"/>
              </a:xfrm>
              <a:prstGeom prst="rect">
                <a:avLst/>
              </a:prstGeom>
              <a:blipFill>
                <a:blip r:embed="rId5"/>
                <a:stretch>
                  <a:fillRect b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t="16741" r="7259" b="9529"/>
          <a:stretch/>
        </p:blipFill>
        <p:spPr bwMode="auto">
          <a:xfrm>
            <a:off x="152306" y="1118637"/>
            <a:ext cx="5010244" cy="3415263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00192" y="4725144"/>
                <a:ext cx="2102499" cy="16981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=15−22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GHz</m:t>
                      </m:r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=194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=4.5−5.5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GHz</m:t>
                      </m:r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=77−113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4725144"/>
                <a:ext cx="2102499" cy="1698157"/>
              </a:xfrm>
              <a:prstGeom prst="rect">
                <a:avLst/>
              </a:prstGeom>
              <a:blipFill>
                <a:blip r:embed="rId7"/>
                <a:stretch>
                  <a:fillRect l="-290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21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546" y="2010306"/>
            <a:ext cx="4021900" cy="3713645"/>
            <a:chOff x="-324544" y="2348880"/>
            <a:chExt cx="4021900" cy="3713645"/>
          </a:xfrm>
        </p:grpSpPr>
        <p:pic>
          <p:nvPicPr>
            <p:cNvPr id="6" name="Объект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"/>
            <a:stretch/>
          </p:blipFill>
          <p:spPr>
            <a:xfrm>
              <a:off x="411145" y="2348880"/>
              <a:ext cx="3068259" cy="3329774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-83071" y="2420888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-119583" y="2492896"/>
              <a:ext cx="4675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-324544" y="2564904"/>
              <a:ext cx="9149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RO MW</a:t>
              </a:r>
              <a:endParaRPr lang="ru-RU" dirty="0"/>
            </a:p>
            <a:p>
              <a:r>
                <a:rPr lang="en-US" dirty="0" smtClean="0"/>
                <a:t>CW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745028" y="5678654"/>
              <a:ext cx="0" cy="38387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113180" y="5678654"/>
              <a:ext cx="0" cy="38387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3337316" y="5291839"/>
              <a:ext cx="360040" cy="29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Однотоновая</a:t>
            </a:r>
            <a:r>
              <a:rPr lang="ru-RU" dirty="0" smtClean="0"/>
              <a:t> спектроскопия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7278" b="3038"/>
          <a:stretch/>
        </p:blipFill>
        <p:spPr>
          <a:xfrm>
            <a:off x="3563888" y="1223527"/>
            <a:ext cx="6051743" cy="3667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9308" y="827420"/>
            <a:ext cx="622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Сдвигаем ток линий – сдвигаются кубиты – тянут резонаторы.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39684" y="569788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07836" y="569788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78571" y="476859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716016" y="5277377"/>
                <a:ext cx="3701078" cy="738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.769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−0.152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0.037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0.167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0.690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−0.283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−0.222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0.152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0.251</m:t>
                              </m:r>
                            </m:e>
                          </m:mr>
                        </m:m>
                      </m:e>
                    </m:d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277377"/>
                <a:ext cx="3701078" cy="7382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61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r="17864"/>
          <a:stretch/>
        </p:blipFill>
        <p:spPr>
          <a:xfrm>
            <a:off x="3662880" y="1977249"/>
            <a:ext cx="5544616" cy="6021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r="24925"/>
          <a:stretch/>
        </p:blipFill>
        <p:spPr>
          <a:xfrm>
            <a:off x="-2253" y="836711"/>
            <a:ext cx="3665133" cy="6021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Мотивация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99639" y="6488668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UCSB/Google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8850" y="6520956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IBM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671" t="27254" r="25993" b="9559"/>
          <a:stretch/>
        </p:blipFill>
        <p:spPr>
          <a:xfrm>
            <a:off x="3662880" y="836710"/>
            <a:ext cx="5517631" cy="31683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89360" y="842141"/>
            <a:ext cx="80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Rigetti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Квантовый компьютер</a:t>
            </a:r>
            <a:endParaRPr lang="en-US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lvl="1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Алгоритмы </a:t>
            </a:r>
            <a:r>
              <a:rPr lang="ru-RU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Шора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Гровера</a:t>
            </a:r>
            <a:endParaRPr lang="ru-RU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Квантовые симуляторы</a:t>
            </a:r>
          </a:p>
          <a:p>
            <a:pPr lvl="1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Квантовая динамика</a:t>
            </a:r>
          </a:p>
        </p:txBody>
      </p:sp>
    </p:spTree>
    <p:extLst>
      <p:ext uri="{BB962C8B-B14F-4D97-AF65-F5344CB8AC3E}">
        <p14:creationId xmlns:p14="http://schemas.microsoft.com/office/powerpoint/2010/main" val="380714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82"/>
    </mc:Choice>
    <mc:Fallback xmlns="">
      <p:transition spd="slow" advTm="25588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 r="51575" b="4849"/>
          <a:stretch/>
        </p:blipFill>
        <p:spPr>
          <a:xfrm>
            <a:off x="6344901" y="1037868"/>
            <a:ext cx="2907619" cy="373541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78056" y="1916832"/>
            <a:ext cx="4080410" cy="3807119"/>
            <a:chOff x="-383054" y="2255406"/>
            <a:chExt cx="4080410" cy="3807119"/>
          </a:xfrm>
        </p:grpSpPr>
        <p:pic>
          <p:nvPicPr>
            <p:cNvPr id="6" name="Объект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"/>
            <a:stretch/>
          </p:blipFill>
          <p:spPr>
            <a:xfrm>
              <a:off x="411145" y="2348880"/>
              <a:ext cx="3068259" cy="3329774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-83071" y="2420888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-119583" y="2492896"/>
              <a:ext cx="4675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-383054" y="2564904"/>
              <a:ext cx="10320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RO MW1</a:t>
              </a:r>
            </a:p>
            <a:p>
              <a:r>
                <a:rPr lang="de-DE" dirty="0" smtClean="0"/>
                <a:t>CW</a:t>
              </a:r>
              <a:endParaRPr lang="ru-RU" dirty="0" smtClean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745028" y="5678654"/>
              <a:ext cx="0" cy="38387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113180" y="5678654"/>
              <a:ext cx="0" cy="38387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3337316" y="5291839"/>
              <a:ext cx="360040" cy="29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-83071" y="2255406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Двухтоновая спектроскопия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39684" y="569788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07836" y="569788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78571" y="476859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1036" y="1226164"/>
            <a:ext cx="704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MW2</a:t>
            </a:r>
          </a:p>
          <a:p>
            <a:r>
              <a:rPr lang="de-DE" dirty="0" smtClean="0"/>
              <a:t>CW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 r="51575" b="3720"/>
          <a:stretch/>
        </p:blipFill>
        <p:spPr>
          <a:xfrm>
            <a:off x="3541756" y="1057424"/>
            <a:ext cx="2856242" cy="3715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650588" y="819781"/>
                <a:ext cx="8554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88" y="819781"/>
                <a:ext cx="855426" cy="276999"/>
              </a:xfrm>
              <a:prstGeom prst="rect">
                <a:avLst/>
              </a:prstGeom>
              <a:blipFill>
                <a:blip r:embed="rId5"/>
                <a:stretch>
                  <a:fillRect l="-9286" t="-2174" r="-214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447947" y="798791"/>
                <a:ext cx="8607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947" y="798791"/>
                <a:ext cx="860748" cy="276999"/>
              </a:xfrm>
              <a:prstGeom prst="rect">
                <a:avLst/>
              </a:prstGeom>
              <a:blipFill>
                <a:blip r:embed="rId6"/>
                <a:stretch>
                  <a:fillRect l="-9220" t="-2222" r="-212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 flipV="1">
            <a:off x="4788024" y="5137931"/>
            <a:ext cx="3521135" cy="744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88024" y="5137931"/>
            <a:ext cx="3520671" cy="74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4788024" y="5137931"/>
            <a:ext cx="3520671" cy="744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788024" y="4953265"/>
            <a:ext cx="0" cy="929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788024" y="5882547"/>
            <a:ext cx="38164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527321" y="49358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878321" y="5140907"/>
                <a:ext cx="496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321" y="5140907"/>
                <a:ext cx="496674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727066" y="5117146"/>
                <a:ext cx="501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066" y="5117146"/>
                <a:ext cx="501996" cy="369332"/>
              </a:xfrm>
              <a:prstGeom prst="rect">
                <a:avLst/>
              </a:prstGeom>
              <a:blipFill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110655" y="4611012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655" y="4611012"/>
                <a:ext cx="149913" cy="276999"/>
              </a:xfrm>
              <a:prstGeom prst="rect">
                <a:avLst/>
              </a:prstGeom>
              <a:blipFill>
                <a:blip r:embed="rId9"/>
                <a:stretch>
                  <a:fillRect l="-32000" r="-28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8051701" y="4623691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701" y="4623691"/>
                <a:ext cx="149913" cy="276999"/>
              </a:xfrm>
              <a:prstGeom prst="rect">
                <a:avLst/>
              </a:prstGeom>
              <a:blipFill>
                <a:blip r:embed="rId10"/>
                <a:stretch>
                  <a:fillRect l="-37500" r="-2916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529491" y="5928713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491" y="5928713"/>
                <a:ext cx="149913" cy="276999"/>
              </a:xfrm>
              <a:prstGeom prst="rect">
                <a:avLst/>
              </a:prstGeom>
              <a:blipFill>
                <a:blip r:embed="rId11"/>
                <a:stretch>
                  <a:fillRect l="-32000" r="-28000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693500" y="5904006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500" y="5904006"/>
                <a:ext cx="181139" cy="276999"/>
              </a:xfrm>
              <a:prstGeom prst="rect">
                <a:avLst/>
              </a:prstGeom>
              <a:blipFill>
                <a:blip r:embed="rId12"/>
                <a:stretch>
                  <a:fillRect l="-33333" r="-26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126292" y="5894328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6292" y="5894328"/>
                <a:ext cx="357470" cy="276999"/>
              </a:xfrm>
              <a:prstGeom prst="rect">
                <a:avLst/>
              </a:prstGeom>
              <a:blipFill>
                <a:blip r:embed="rId13"/>
                <a:stretch>
                  <a:fillRect l="-13559" r="-16949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06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Квазипересечение</a:t>
            </a:r>
            <a:r>
              <a:rPr lang="ru-RU" dirty="0" smtClean="0"/>
              <a:t> уровней кубитов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115"/>
            <a:ext cx="10220903" cy="5238697"/>
          </a:xfrm>
        </p:spPr>
      </p:pic>
      <p:grpSp>
        <p:nvGrpSpPr>
          <p:cNvPr id="28" name="Group 27"/>
          <p:cNvGrpSpPr/>
          <p:nvPr/>
        </p:nvGrpSpPr>
        <p:grpSpPr>
          <a:xfrm>
            <a:off x="64723" y="1618015"/>
            <a:ext cx="8980946" cy="3942902"/>
            <a:chOff x="64724" y="1618253"/>
            <a:chExt cx="7775819" cy="317472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780146" y="2748272"/>
              <a:ext cx="0" cy="27452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007066" y="2792759"/>
                  <a:ext cx="12283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n>
                              <a:solidFill>
                                <a:schemeClr val="bg1"/>
                              </a:solidFill>
                            </a:ln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n>
                              <a:solidFill>
                                <a:schemeClr val="bg1"/>
                              </a:solidFill>
                            </a:ln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ln>
                              <a:solidFill>
                                <a:schemeClr val="bg1"/>
                              </a:solidFill>
                            </a:ln>
                            <a:latin typeface="Cambria Math" panose="02040503050406030204" pitchFamily="18" charset="0"/>
                          </a:rPr>
                          <m:t>~80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n>
                              <a:solidFill>
                                <a:schemeClr val="bg1"/>
                              </a:solidFill>
                            </a:ln>
                            <a:latin typeface="Cambria Math" panose="02040503050406030204" pitchFamily="18" charset="0"/>
                          </a:rPr>
                          <m:t>MHz</m:t>
                        </m:r>
                      </m:oMath>
                    </m:oMathPara>
                  </a14:m>
                  <a:endParaRPr lang="en-US" dirty="0">
                    <a:ln>
                      <a:solidFill>
                        <a:schemeClr val="bg1"/>
                      </a:solidFill>
                    </a:ln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7066" y="2792759"/>
                  <a:ext cx="122835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/>
            <p:cNvSpPr txBox="1"/>
            <p:nvPr/>
          </p:nvSpPr>
          <p:spPr>
            <a:xfrm>
              <a:off x="532379" y="1700808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00-01</a:t>
              </a:r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2379" y="414908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00-10</a:t>
              </a:r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7504" y="4423641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00-20 (2ф)</a:t>
              </a:r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724" y="1975369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00-02 (2ф)</a:t>
              </a:r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18913" y="161825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00-10</a:t>
              </a:r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18913" y="1895401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00-20 (2ф)</a:t>
              </a:r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62015" y="4145456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00-01</a:t>
              </a:r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62015" y="4422661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00-02 (2ф)</a:t>
              </a:r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18913" y="2903880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00-11 (2ф)</a:t>
              </a:r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126" y="2927972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00-11 (2ф)</a:t>
              </a:r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91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Перестраиваемая связь для вентилей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255" y="1052736"/>
            <a:ext cx="4080410" cy="3807119"/>
            <a:chOff x="-383054" y="2255406"/>
            <a:chExt cx="4080410" cy="3807119"/>
          </a:xfrm>
        </p:grpSpPr>
        <p:pic>
          <p:nvPicPr>
            <p:cNvPr id="5" name="Объект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"/>
            <a:stretch/>
          </p:blipFill>
          <p:spPr>
            <a:xfrm>
              <a:off x="411145" y="2348880"/>
              <a:ext cx="3068259" cy="3329774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-83071" y="2420888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-119583" y="2492896"/>
              <a:ext cx="4675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-383054" y="2564904"/>
              <a:ext cx="10320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RO MW1</a:t>
              </a:r>
            </a:p>
            <a:p>
              <a:r>
                <a:rPr lang="de-DE" dirty="0" smtClean="0"/>
                <a:t>CW</a:t>
              </a:r>
              <a:endParaRPr lang="ru-RU" dirty="0" smtClean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745028" y="5678654"/>
              <a:ext cx="0" cy="38387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113180" y="5678654"/>
              <a:ext cx="0" cy="38387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3337316" y="5291839"/>
              <a:ext cx="360040" cy="29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-83071" y="2255406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-99086" y="4859855"/>
                <a:ext cx="254409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DC 1</a:t>
                </a:r>
                <a:endParaRPr lang="ru-RU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=0.5,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=4.98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GHz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9086" y="4859855"/>
                <a:ext cx="2544094" cy="923330"/>
              </a:xfrm>
              <a:prstGeom prst="rect">
                <a:avLst/>
              </a:prstGeom>
              <a:blipFill>
                <a:blip r:embed="rId3"/>
                <a:stretch>
                  <a:fillRect t="-3289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81238" y="4859854"/>
                <a:ext cx="12665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DC 2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238" y="4859854"/>
                <a:ext cx="1266501" cy="646331"/>
              </a:xfrm>
              <a:prstGeom prst="rect">
                <a:avLst/>
              </a:prstGeom>
              <a:blipFill>
                <a:blip r:embed="rId4"/>
                <a:stretch>
                  <a:fillRect t="-4717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91600" y="3861048"/>
                <a:ext cx="247689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DC 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=4.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83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GHz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600" y="3861048"/>
                <a:ext cx="2476897" cy="923330"/>
              </a:xfrm>
              <a:prstGeom prst="rect">
                <a:avLst/>
              </a:prstGeom>
              <a:blipFill>
                <a:blip r:embed="rId5"/>
                <a:stretch>
                  <a:fillRect t="-3289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80112" y="1206273"/>
                <a:ext cx="2863733" cy="170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  <a:p>
                <a:endParaRPr lang="ru-RU" dirty="0"/>
              </a:p>
              <a:p>
                <a:r>
                  <a:rPr lang="ru-RU" dirty="0" smtClean="0"/>
                  <a:t>Подвинуть один кубит = </a:t>
                </a:r>
              </a:p>
              <a:p>
                <a:r>
                  <a:rPr lang="ru-RU" dirty="0" smtClean="0"/>
                  <a:t>Подвинуть все линии сразу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206273"/>
                <a:ext cx="2863733" cy="1708609"/>
              </a:xfrm>
              <a:prstGeom prst="rect">
                <a:avLst/>
              </a:prstGeom>
              <a:blipFill>
                <a:blip r:embed="rId6"/>
                <a:stretch>
                  <a:fillRect l="-1702" r="-1064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75421" y="3546712"/>
                <a:ext cx="4104456" cy="2321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Чем ближе кубит (2) к кубитам (1) и (3), те сильнее эффективная константа связи:</a:t>
                </a:r>
              </a:p>
              <a:p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 smtClean="0"/>
              </a:p>
              <a:p>
                <a:r>
                  <a:rPr lang="ru-RU" dirty="0" smtClean="0"/>
                  <a:t>Слишком близко тоже нельзя! Будут переходы 1-2, 2-3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421" y="3546712"/>
                <a:ext cx="4104456" cy="2321469"/>
              </a:xfrm>
              <a:prstGeom prst="rect">
                <a:avLst/>
              </a:prstGeom>
              <a:blipFill>
                <a:blip r:embed="rId7"/>
                <a:stretch>
                  <a:fillRect l="-1337" t="-1575" r="-743" b="-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745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Схема установки для вентилей</a:t>
            </a:r>
            <a:endParaRPr lang="en-US" dirty="0"/>
          </a:p>
        </p:txBody>
      </p:sp>
      <p:pic>
        <p:nvPicPr>
          <p:cNvPr id="4" name="Рисунок 3236" descr="C:\Users\User\Desktop\Отчетные документы 2018\отчет по второму этапу\схема вентилей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b="47488"/>
          <a:stretch/>
        </p:blipFill>
        <p:spPr bwMode="auto">
          <a:xfrm>
            <a:off x="107504" y="980728"/>
            <a:ext cx="5163617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3236" descr="C:\Users\User\Desktop\Отчетные документы 2018\отчет по второму этапу\схема вентилей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2" b="-1929"/>
          <a:stretch/>
        </p:blipFill>
        <p:spPr bwMode="auto">
          <a:xfrm>
            <a:off x="4538134" y="2924944"/>
            <a:ext cx="5163617" cy="33123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460432" y="335699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 К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16416" y="3828373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 К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21330" y="4396461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 мК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835696" y="908720"/>
            <a:ext cx="2304256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42532" y="791416"/>
            <a:ext cx="49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PXI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2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Осцилляции Раби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2" r="66625" b="48631"/>
          <a:stretch/>
        </p:blipFill>
        <p:spPr>
          <a:xfrm>
            <a:off x="6300192" y="836713"/>
            <a:ext cx="2746648" cy="18722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6" r="67152" b="48863"/>
          <a:stretch/>
        </p:blipFill>
        <p:spPr>
          <a:xfrm>
            <a:off x="6354934" y="3429001"/>
            <a:ext cx="2789066" cy="18722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959472" y="841587"/>
            <a:ext cx="2124696" cy="1891146"/>
            <a:chOff x="-1024216" y="2053949"/>
            <a:chExt cx="4503620" cy="4008576"/>
          </a:xfrm>
        </p:grpSpPr>
        <p:pic>
          <p:nvPicPr>
            <p:cNvPr id="7" name="Объект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"/>
            <a:stretch/>
          </p:blipFill>
          <p:spPr>
            <a:xfrm>
              <a:off x="411145" y="2348880"/>
              <a:ext cx="3068259" cy="3329774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-83071" y="2420888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-119583" y="2492896"/>
              <a:ext cx="4675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-1024216" y="2053949"/>
              <a:ext cx="1492319" cy="1369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RO </a:t>
              </a:r>
            </a:p>
            <a:p>
              <a:r>
                <a:rPr lang="de-DE" dirty="0" smtClean="0"/>
                <a:t>MW1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45028" y="5678654"/>
              <a:ext cx="0" cy="38387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57634" y="2706584"/>
                <a:ext cx="1564339" cy="388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MW2,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34" y="2706584"/>
                <a:ext cx="1564339" cy="388889"/>
              </a:xfrm>
              <a:prstGeom prst="rect">
                <a:avLst/>
              </a:prstGeom>
              <a:blipFill>
                <a:blip r:embed="rId5"/>
                <a:stretch>
                  <a:fillRect l="-3516"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3942791" y="3133493"/>
            <a:ext cx="2340788" cy="2163524"/>
            <a:chOff x="-953832" y="1965009"/>
            <a:chExt cx="4433236" cy="4097516"/>
          </a:xfrm>
        </p:grpSpPr>
        <p:pic>
          <p:nvPicPr>
            <p:cNvPr id="17" name="Объект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"/>
            <a:stretch/>
          </p:blipFill>
          <p:spPr>
            <a:xfrm>
              <a:off x="411145" y="2348880"/>
              <a:ext cx="3068259" cy="332977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-83071" y="2420888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-119583" y="2492896"/>
              <a:ext cx="4675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-953832" y="1965009"/>
              <a:ext cx="1333385" cy="1224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RO </a:t>
              </a:r>
            </a:p>
            <a:p>
              <a:r>
                <a:rPr lang="de-DE" dirty="0" smtClean="0"/>
                <a:t>MW1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2113180" y="5678654"/>
              <a:ext cx="0" cy="38387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0031" y="5297017"/>
                <a:ext cx="1564339" cy="388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MW2,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31" y="5297017"/>
                <a:ext cx="1564339" cy="388889"/>
              </a:xfrm>
              <a:prstGeom prst="rect">
                <a:avLst/>
              </a:prstGeom>
              <a:blipFill>
                <a:blip r:embed="rId6"/>
                <a:stretch>
                  <a:fillRect l="-3113"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Рисунок 93" descr="Раби 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6" r="14006"/>
          <a:stretch/>
        </p:blipFill>
        <p:spPr bwMode="auto">
          <a:xfrm>
            <a:off x="1460013" y="1048671"/>
            <a:ext cx="2578329" cy="252222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-26101" y="1485808"/>
                <a:ext cx="1892634" cy="388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На кубит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ru-RU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101" y="1485808"/>
                <a:ext cx="1892634" cy="388889"/>
              </a:xfrm>
              <a:prstGeom prst="rect">
                <a:avLst/>
              </a:prstGeom>
              <a:blipFill>
                <a:blip r:embed="rId8"/>
                <a:stretch>
                  <a:fillRect l="-2903" t="-7813" r="-2258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-26101" y="2595542"/>
                <a:ext cx="25020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На резонатор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101" y="2595542"/>
                <a:ext cx="2502032" cy="369332"/>
              </a:xfrm>
              <a:prstGeom prst="rect">
                <a:avLst/>
              </a:prstGeom>
              <a:blipFill>
                <a:blip r:embed="rId9"/>
                <a:stretch>
                  <a:fillRect l="-219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0272"/>
            <a:ext cx="4280829" cy="2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35496" y="3717032"/>
            <a:ext cx="504056" cy="2418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время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26101" y="6052205"/>
            <a:ext cx="4422830" cy="250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Длина возбуждающего импульса (Раби)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Осцилляции </a:t>
            </a:r>
            <a:r>
              <a:rPr lang="ru-RU" dirty="0" err="1" smtClean="0"/>
              <a:t>Рамзи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-47529" y="1727015"/>
                <a:ext cx="1892634" cy="388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На кубит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ru-RU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529" y="1727015"/>
                <a:ext cx="1892634" cy="388889"/>
              </a:xfrm>
              <a:prstGeom prst="rect">
                <a:avLst/>
              </a:prstGeom>
              <a:blipFill>
                <a:blip r:embed="rId2"/>
                <a:stretch>
                  <a:fillRect l="-2572" t="-6250" r="-2251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23528" y="2475120"/>
                <a:ext cx="18755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На резонатор</a:t>
                </a:r>
                <a:r>
                  <a:rPr lang="en-US" dirty="0" smtClean="0"/>
                  <a:t> </a:t>
                </a:r>
                <a:endParaRPr lang="ru-RU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475120"/>
                <a:ext cx="1875578" cy="646331"/>
              </a:xfrm>
              <a:prstGeom prst="rect">
                <a:avLst/>
              </a:prstGeom>
              <a:blipFill>
                <a:blip r:embed="rId3"/>
                <a:stretch>
                  <a:fillRect l="-2597" t="-4717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99" y="4207520"/>
            <a:ext cx="4983301" cy="16454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58" y="905767"/>
            <a:ext cx="4968552" cy="1642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92" y="2548263"/>
            <a:ext cx="5019256" cy="1659258"/>
          </a:xfrm>
          <a:prstGeom prst="rect">
            <a:avLst/>
          </a:prstGeom>
        </p:spPr>
      </p:pic>
      <p:pic>
        <p:nvPicPr>
          <p:cNvPr id="34" name="Рисунок 53" descr="C:\Users\User\Desktop\Отчетные документы 2018\Методики\картнки для методики двухкубитных гейтов\Рамзи 1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5"/>
          <a:stretch/>
        </p:blipFill>
        <p:spPr bwMode="auto">
          <a:xfrm>
            <a:off x="1907704" y="1052736"/>
            <a:ext cx="2243089" cy="21596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23528" y="4286383"/>
                <a:ext cx="386073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~2−3</m:t>
                      </m:r>
                      <m:r>
                        <a:rPr lang="ru-RU" b="0" i="1" dirty="0" smtClean="0">
                          <a:latin typeface="Cambria Math" panose="02040503050406030204" pitchFamily="18" charset="0"/>
                        </a:rPr>
                        <m:t>мкс</m:t>
                      </m:r>
                    </m:oMath>
                  </m:oMathPara>
                </a14:m>
                <a:endParaRPr lang="ru-RU" dirty="0" smtClean="0"/>
              </a:p>
              <a:p>
                <a:r>
                  <a:rPr lang="ru-RU" dirty="0" smtClean="0"/>
                  <a:t>Лучшие образцы у нас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&lt;7</m:t>
                    </m:r>
                    <m:r>
                      <a:rPr lang="ru-RU" i="1" dirty="0">
                        <a:latin typeface="Cambria Math" panose="02040503050406030204" pitchFamily="18" charset="0"/>
                      </a:rPr>
                      <m:t>мкс</m:t>
                    </m:r>
                  </m:oMath>
                </a14:m>
                <a:endParaRPr lang="ru-RU" dirty="0" smtClean="0"/>
              </a:p>
              <a:p>
                <a:endParaRPr lang="ru-RU" dirty="0"/>
              </a:p>
              <a:p>
                <a:r>
                  <a:rPr lang="ru-RU" dirty="0" smtClean="0"/>
                  <a:t>Вне «сладкой точки»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резко падает</a:t>
                </a:r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286383"/>
                <a:ext cx="3860737" cy="1200329"/>
              </a:xfrm>
              <a:prstGeom prst="rect">
                <a:avLst/>
              </a:prstGeom>
              <a:blipFill>
                <a:blip r:embed="rId8"/>
                <a:stretch>
                  <a:fillRect l="-1264" r="-790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423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Randomized benchmarking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980728"/>
            <a:ext cx="4213362" cy="34563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7544" y="1916832"/>
            <a:ext cx="288032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89296" y="4221088"/>
            <a:ext cx="1598151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355977" y="1200250"/>
            <a:ext cx="32493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55977" y="2708920"/>
            <a:ext cx="279647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7888" y="4101559"/>
            <a:ext cx="366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Число </a:t>
            </a:r>
            <a:r>
              <a:rPr lang="ru-RU" dirty="0" err="1" smtClean="0"/>
              <a:t>гейтов</a:t>
            </a:r>
            <a:r>
              <a:rPr lang="ru-RU" dirty="0" smtClean="0"/>
              <a:t> из группы </a:t>
            </a:r>
            <a:r>
              <a:rPr lang="ru-RU" dirty="0"/>
              <a:t>К</a:t>
            </a:r>
            <a:r>
              <a:rPr lang="ru-RU" dirty="0" smtClean="0"/>
              <a:t>лиффорда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33506" y="2704273"/>
            <a:ext cx="189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Точность (</a:t>
            </a:r>
            <a:r>
              <a:rPr lang="en-US" dirty="0" smtClean="0"/>
              <a:t>fidelity</a:t>
            </a:r>
            <a:r>
              <a:rPr lang="ru-RU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4700657"/>
            <a:ext cx="6624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Вентили из группы Клиффорда: переводят точки касания сферы Блока с кубом друг в друга.</a:t>
            </a:r>
          </a:p>
          <a:p>
            <a:endParaRPr lang="ru-RU" dirty="0"/>
          </a:p>
          <a:p>
            <a:r>
              <a:rPr lang="ru-RU" dirty="0" smtClean="0"/>
              <a:t>Делаем всё из </a:t>
            </a:r>
            <a:r>
              <a:rPr lang="el-GR" dirty="0" smtClean="0"/>
              <a:t>π/2 </a:t>
            </a:r>
            <a:r>
              <a:rPr lang="ru-RU" dirty="0" smtClean="0"/>
              <a:t>вокруг 2 осей: </a:t>
            </a:r>
            <a:r>
              <a:rPr lang="en-US" dirty="0" smtClean="0"/>
              <a:t>x </a:t>
            </a:r>
            <a:r>
              <a:rPr lang="ru-RU" dirty="0" smtClean="0"/>
              <a:t>и </a:t>
            </a:r>
            <a:r>
              <a:rPr lang="en-US" dirty="0" smtClean="0"/>
              <a:t>y</a:t>
            </a:r>
            <a:r>
              <a:rPr lang="ru-RU" dirty="0" smtClean="0"/>
              <a:t>, длительность – 16 нс</a:t>
            </a:r>
            <a:r>
              <a:rPr lang="en-US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332468" y="1380270"/>
            <a:ext cx="35001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Fidelity </a:t>
            </a:r>
            <a:r>
              <a:rPr lang="ru-RU" dirty="0" smtClean="0"/>
              <a:t>на один вентиль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en-US" dirty="0" smtClean="0"/>
              <a:t>(</a:t>
            </a:r>
            <a:r>
              <a:rPr lang="ru-RU" dirty="0" err="1" smtClean="0"/>
              <a:t>однокубитная</a:t>
            </a:r>
            <a:r>
              <a:rPr lang="ru-RU" dirty="0" smtClean="0"/>
              <a:t> схема</a:t>
            </a:r>
            <a:r>
              <a:rPr lang="en-US" dirty="0" smtClean="0"/>
              <a:t>)</a:t>
            </a:r>
            <a:r>
              <a:rPr lang="ru-RU" dirty="0" smtClean="0"/>
              <a:t>: 0.991</a:t>
            </a:r>
          </a:p>
          <a:p>
            <a:endParaRPr lang="ru-RU" dirty="0"/>
          </a:p>
          <a:p>
            <a:r>
              <a:rPr lang="ru-RU" dirty="0" err="1" smtClean="0"/>
              <a:t>двухкубитная</a:t>
            </a:r>
            <a:r>
              <a:rPr lang="ru-RU" dirty="0" smtClean="0"/>
              <a:t> схема, кубит 1: 0.95</a:t>
            </a:r>
          </a:p>
          <a:p>
            <a:r>
              <a:rPr lang="ru-RU" dirty="0" err="1" smtClean="0"/>
              <a:t>двухкубитная</a:t>
            </a:r>
            <a:r>
              <a:rPr lang="ru-RU" dirty="0" smtClean="0"/>
              <a:t> схема, кубит 3: 0.97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8" name="Рисунок 3077" descr="C:\Users\Иван\Desktop\BlochSphe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61" y="3023229"/>
            <a:ext cx="2122805" cy="1788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Дисперсионный режим связи кубитов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229600" cy="507342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ru-RU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 smtClean="0"/>
              </a:p>
              <a:p>
                <a:pPr marL="0" indent="0">
                  <a:buNone/>
                </a:pPr>
                <a:r>
                  <a:rPr lang="ru-RU" sz="2000" dirty="0" smtClean="0"/>
                  <a:t>Дисперсионный режим связи: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 smtClean="0"/>
              </a:p>
              <a:p>
                <a:pPr marL="0" indent="0">
                  <a:buNone/>
                </a:pPr>
                <a:r>
                  <a:rPr lang="ru-RU" sz="2000" b="1" dirty="0" smtClean="0"/>
                  <a:t>Проблема: </a:t>
                </a:r>
                <a:r>
                  <a:rPr lang="ru-RU" sz="2000" dirty="0" smtClean="0"/>
                  <a:t>схема ничего не делает, а </a:t>
                </a:r>
                <a:r>
                  <a:rPr lang="en-US" sz="2000" dirty="0" smtClean="0"/>
                  <a:t>ZZ-</a:t>
                </a:r>
                <a:r>
                  <a:rPr lang="ru-RU" sz="2000" dirty="0" smtClean="0"/>
                  <a:t>взаимодействие есть!</a:t>
                </a: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229600" cy="5073427"/>
              </a:xfrm>
              <a:blipFill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1115616" y="2833731"/>
            <a:ext cx="5982082" cy="4024269"/>
            <a:chOff x="0" y="2833731"/>
            <a:chExt cx="5982082" cy="40242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9" r="66537" b="49736"/>
            <a:stretch/>
          </p:blipFill>
          <p:spPr>
            <a:xfrm>
              <a:off x="2942304" y="2833731"/>
              <a:ext cx="3039778" cy="20148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39952" y="3024894"/>
                  <a:ext cx="17447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=4.83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MHz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952" y="3024894"/>
                  <a:ext cx="1744708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" t="6432" r="66926" b="48957"/>
            <a:stretch/>
          </p:blipFill>
          <p:spPr>
            <a:xfrm>
              <a:off x="0" y="2866703"/>
              <a:ext cx="2942304" cy="20093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115616" y="3010864"/>
                  <a:ext cx="17447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=4.98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MHz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616" y="3010864"/>
                  <a:ext cx="174470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69" t="5819" r="344" b="49570"/>
            <a:stretch/>
          </p:blipFill>
          <p:spPr>
            <a:xfrm>
              <a:off x="0" y="4848622"/>
              <a:ext cx="2942304" cy="200937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91680" y="4261738"/>
              <a:ext cx="916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Кубит 1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77656" y="5056296"/>
              <a:ext cx="916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Кубит 3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77" t="5835" r="-340" b="49290"/>
            <a:stretch/>
          </p:blipFill>
          <p:spPr>
            <a:xfrm>
              <a:off x="2942304" y="4843109"/>
              <a:ext cx="3039778" cy="201489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35593" y="4195577"/>
              <a:ext cx="916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Кубит 1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35593" y="5055127"/>
              <a:ext cx="916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Кубит 3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431596" y="4282747"/>
                <a:ext cx="16221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≥0.15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596" y="4282747"/>
                <a:ext cx="16221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803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Двухкубитные</a:t>
            </a:r>
            <a:r>
              <a:rPr lang="ru-RU" dirty="0" smtClean="0"/>
              <a:t> вентили: стратегии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AutoNum type="arabicParenR"/>
                </a:pPr>
                <a:r>
                  <a:rPr lang="ru-RU" dirty="0" smtClean="0"/>
                  <a:t>Кросс-резонансные вентили (микроволновые)</a:t>
                </a:r>
                <a:r>
                  <a:rPr lang="el-GR" dirty="0" smtClean="0"/>
                  <a:t> =&gt; </a:t>
                </a:r>
                <a:r>
                  <a:rPr lang="en-US" dirty="0" smtClean="0"/>
                  <a:t>CNOT</a:t>
                </a:r>
                <a:endParaRPr lang="ru-RU" dirty="0" smtClean="0"/>
              </a:p>
              <a:p>
                <a:pPr marL="514350" indent="-514350">
                  <a:buAutoNum type="arabicParenR"/>
                </a:pPr>
                <a:r>
                  <a:rPr lang="ru-RU" dirty="0" smtClean="0"/>
                  <a:t>Увеличить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eff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p>
                            </m:sSubSup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</m:oMath>
                </a14:m>
                <a:r>
                  <a:rPr lang="ru-RU" dirty="0" smtClean="0"/>
                  <a:t>, а потом уменьшить назад</a:t>
                </a:r>
                <a:r>
                  <a:rPr lang="en-US" dirty="0"/>
                  <a:t> </a:t>
                </a:r>
                <a:r>
                  <a:rPr lang="en-US" dirty="0" smtClean="0"/>
                  <a:t>=&gt; CPHASE</a:t>
                </a:r>
                <a:endParaRPr lang="ru-RU" dirty="0" smtClean="0"/>
              </a:p>
              <a:p>
                <a:pPr marL="514350" indent="-514350">
                  <a:buAutoNum type="arabicParenR"/>
                </a:pPr>
                <a:r>
                  <a:rPr lang="ru-RU" dirty="0" smtClean="0"/>
                  <a:t>Модулировать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bSup>
                  </m:oMath>
                </a14:m>
                <a:r>
                  <a:rPr lang="ru-RU" dirty="0" smtClean="0"/>
                  <a:t> с частотой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 smtClean="0"/>
                  <a:t> =&gt;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𝑆𝑊𝐴𝑃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26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561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Кросс-резонансные </a:t>
            </a:r>
            <a:r>
              <a:rPr lang="ru-RU" dirty="0" err="1" smtClean="0"/>
              <a:t>гейты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83568" y="1196752"/>
            <a:ext cx="2124696" cy="1891146"/>
            <a:chOff x="-1024216" y="2053949"/>
            <a:chExt cx="4503620" cy="4008576"/>
          </a:xfrm>
        </p:grpSpPr>
        <p:pic>
          <p:nvPicPr>
            <p:cNvPr id="5" name="Объект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"/>
            <a:stretch/>
          </p:blipFill>
          <p:spPr>
            <a:xfrm>
              <a:off x="411145" y="2348880"/>
              <a:ext cx="3068259" cy="3329774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-83071" y="2420888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-119583" y="2492896"/>
              <a:ext cx="4675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-1024216" y="2053949"/>
              <a:ext cx="1492319" cy="1369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RO </a:t>
              </a:r>
            </a:p>
            <a:p>
              <a:r>
                <a:rPr lang="de-DE" dirty="0" smtClean="0"/>
                <a:t>MW1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745028" y="5678654"/>
              <a:ext cx="0" cy="38387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1730" y="3061749"/>
                <a:ext cx="1564339" cy="388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MW2,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730" y="3061749"/>
                <a:ext cx="1564339" cy="388889"/>
              </a:xfrm>
              <a:prstGeom prst="rect">
                <a:avLst/>
              </a:prstGeom>
              <a:blipFill>
                <a:blip r:embed="rId3"/>
                <a:stretch>
                  <a:fillRect l="-3113" t="-6250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4860032" y="1196752"/>
            <a:ext cx="2124696" cy="1917025"/>
            <a:chOff x="-1024216" y="2053949"/>
            <a:chExt cx="4503620" cy="4063432"/>
          </a:xfrm>
        </p:grpSpPr>
        <p:pic>
          <p:nvPicPr>
            <p:cNvPr id="12" name="Объект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"/>
            <a:stretch/>
          </p:blipFill>
          <p:spPr>
            <a:xfrm>
              <a:off x="411145" y="2348880"/>
              <a:ext cx="3068259" cy="3329774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-83071" y="2420888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-119583" y="2492896"/>
              <a:ext cx="4675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-1024216" y="2053949"/>
              <a:ext cx="1492319" cy="1369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RO </a:t>
              </a:r>
            </a:p>
            <a:p>
              <a:r>
                <a:rPr lang="de-DE" dirty="0" smtClean="0"/>
                <a:t>MW1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181057" y="5717120"/>
              <a:ext cx="0" cy="4002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90030" y="3083149"/>
                <a:ext cx="1564339" cy="388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MW2,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030" y="3083149"/>
                <a:ext cx="1564339" cy="388889"/>
              </a:xfrm>
              <a:prstGeom prst="rect">
                <a:avLst/>
              </a:prstGeom>
              <a:blipFill>
                <a:blip r:embed="rId4"/>
                <a:stretch>
                  <a:fillRect l="-3113"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31254" y="3445899"/>
            <a:ext cx="310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Осцилляции Раби на </a:t>
            </a:r>
            <a:r>
              <a:rPr lang="ru-RU" dirty="0" err="1" smtClean="0"/>
              <a:t>кубите</a:t>
            </a:r>
            <a:r>
              <a:rPr lang="ru-RU" dirty="0" smtClean="0"/>
              <a:t> 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11960" y="3405978"/>
            <a:ext cx="4293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Осцилляции Раби на </a:t>
            </a:r>
            <a:r>
              <a:rPr lang="ru-RU" dirty="0" err="1" smtClean="0"/>
              <a:t>кубите</a:t>
            </a:r>
            <a:r>
              <a:rPr lang="ru-RU" dirty="0" smtClean="0"/>
              <a:t> 1, но частота </a:t>
            </a:r>
          </a:p>
          <a:p>
            <a:r>
              <a:rPr lang="ru-RU" dirty="0" smtClean="0"/>
              <a:t>и фаза зависит от состояния кубита 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31254" y="4509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81730" y="5118721"/>
                <a:ext cx="6988721" cy="714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730" y="5118721"/>
                <a:ext cx="6988721" cy="714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627784" y="4709835"/>
                <a:ext cx="3119315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acc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4709835"/>
                <a:ext cx="3119315" cy="376770"/>
              </a:xfrm>
              <a:prstGeom prst="rect">
                <a:avLst/>
              </a:prstGeom>
              <a:blipFill>
                <a:blip r:embed="rId6"/>
                <a:stretch>
                  <a:fillRect t="-8197" r="-2148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004048" y="5865520"/>
            <a:ext cx="331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Кросс-резонансная компонента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69072" y="5865520"/>
            <a:ext cx="343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Однокубитные</a:t>
            </a:r>
            <a:r>
              <a:rPr lang="ru-RU" dirty="0" smtClean="0"/>
              <a:t> Раби-осцилляции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3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Сверхпроводниковые квантовые электрические схемы</a:t>
            </a:r>
            <a:endParaRPr lang="de-DE" dirty="0" smtClean="0"/>
          </a:p>
          <a:p>
            <a:pPr lvl="1"/>
            <a:r>
              <a:rPr lang="ru-RU" dirty="0"/>
              <a:t>Гамильтониан электрической </a:t>
            </a:r>
            <a:r>
              <a:rPr lang="ru-RU" dirty="0" smtClean="0"/>
              <a:t>цепи</a:t>
            </a:r>
            <a:endParaRPr lang="en-US" dirty="0" smtClean="0"/>
          </a:p>
          <a:p>
            <a:pPr lvl="1"/>
            <a:r>
              <a:rPr lang="ru-RU" dirty="0" err="1" smtClean="0"/>
              <a:t>Джозефсоновский</a:t>
            </a:r>
            <a:r>
              <a:rPr lang="ru-RU" dirty="0" smtClean="0"/>
              <a:t> контакт</a:t>
            </a:r>
          </a:p>
          <a:p>
            <a:pPr lvl="1"/>
            <a:r>
              <a:rPr lang="ru-RU" dirty="0" smtClean="0"/>
              <a:t>Самый простой кубит – трансмон</a:t>
            </a:r>
          </a:p>
          <a:p>
            <a:r>
              <a:rPr lang="ru-RU" dirty="0" smtClean="0"/>
              <a:t>Всё для универсального квантового компьютера:</a:t>
            </a:r>
          </a:p>
          <a:p>
            <a:pPr lvl="1"/>
            <a:r>
              <a:rPr lang="ru-RU" dirty="0" smtClean="0"/>
              <a:t>Считывание состояния</a:t>
            </a:r>
            <a:r>
              <a:rPr lang="en-US" dirty="0" smtClean="0"/>
              <a:t> + </a:t>
            </a:r>
            <a:r>
              <a:rPr lang="ru-RU" dirty="0" smtClean="0"/>
              <a:t>спектроскопия</a:t>
            </a:r>
          </a:p>
          <a:p>
            <a:pPr lvl="1"/>
            <a:r>
              <a:rPr lang="ru-RU" dirty="0" err="1" smtClean="0"/>
              <a:t>Однокубитные</a:t>
            </a:r>
            <a:r>
              <a:rPr lang="ru-RU" dirty="0" smtClean="0"/>
              <a:t> вентили</a:t>
            </a:r>
          </a:p>
          <a:p>
            <a:pPr lvl="1"/>
            <a:r>
              <a:rPr lang="ru-RU" dirty="0" err="1" smtClean="0"/>
              <a:t>Двухкубитные</a:t>
            </a:r>
            <a:r>
              <a:rPr lang="ru-RU" dirty="0" smtClean="0"/>
              <a:t> вентили</a:t>
            </a:r>
          </a:p>
          <a:p>
            <a:pPr lvl="1"/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Обратная связь</a:t>
            </a:r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873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14"/>
    </mc:Choice>
    <mc:Fallback xmlns="">
      <p:transition spd="slow" advTm="3951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Выделяем кросс-резонансную компоненту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395536" y="1052736"/>
            <a:ext cx="2124695" cy="2448272"/>
            <a:chOff x="-1024216" y="2053949"/>
            <a:chExt cx="4503620" cy="5189491"/>
          </a:xfrm>
        </p:grpSpPr>
        <p:pic>
          <p:nvPicPr>
            <p:cNvPr id="5" name="Объект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"/>
            <a:stretch/>
          </p:blipFill>
          <p:spPr>
            <a:xfrm>
              <a:off x="411145" y="2348880"/>
              <a:ext cx="3068259" cy="3329774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-83071" y="2420888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-119583" y="2492896"/>
              <a:ext cx="4675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-1024216" y="2053949"/>
              <a:ext cx="1492319" cy="1369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RO </a:t>
              </a:r>
            </a:p>
            <a:p>
              <a:r>
                <a:rPr lang="de-DE" dirty="0" smtClean="0"/>
                <a:t>MW1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2121479" y="5697803"/>
              <a:ext cx="12743" cy="15456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654735" y="5697803"/>
              <a:ext cx="0" cy="4578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99111" y="3470339"/>
                <a:ext cx="2229393" cy="404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MW2,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𝜑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11" y="3470339"/>
                <a:ext cx="2229393" cy="404150"/>
              </a:xfrm>
              <a:prstGeom prst="rect">
                <a:avLst/>
              </a:prstGeom>
              <a:blipFill>
                <a:blip r:embed="rId3"/>
                <a:stretch>
                  <a:fillRect l="-2186" t="-2985"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0922" y="2996873"/>
                <a:ext cx="1898790" cy="388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MW2,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2" y="2996873"/>
                <a:ext cx="1898790" cy="388889"/>
              </a:xfrm>
              <a:prstGeom prst="rect">
                <a:avLst/>
              </a:prstGeom>
              <a:blipFill>
                <a:blip r:embed="rId4"/>
                <a:stretch>
                  <a:fillRect l="-2564" t="-793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39952" y="1285756"/>
                <a:ext cx="4474302" cy="935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Скомпенсируем </a:t>
                </a:r>
                <a:r>
                  <a:rPr lang="ru-RU" dirty="0" err="1" smtClean="0"/>
                  <a:t>однокубитные</a:t>
                </a:r>
                <a:r>
                  <a:rPr lang="ru-RU" dirty="0" smtClean="0"/>
                  <a:t> </a:t>
                </a:r>
              </a:p>
              <a:p>
                <a:r>
                  <a:rPr lang="ru-RU" dirty="0" smtClean="0"/>
                  <a:t>Раби-осцилляции с помощью линии кубита</a:t>
                </a:r>
                <a:endParaRPr lang="en-US" dirty="0" smtClean="0"/>
              </a:p>
              <a:p>
                <a:r>
                  <a:rPr lang="ru-RU" dirty="0"/>
                  <a:t>п</a:t>
                </a:r>
                <a:r>
                  <a:rPr lang="ru-RU" dirty="0" smtClean="0"/>
                  <a:t>одбором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1285756"/>
                <a:ext cx="4474302" cy="935641"/>
              </a:xfrm>
              <a:prstGeom prst="rect">
                <a:avLst/>
              </a:prstGeom>
              <a:blipFill>
                <a:blip r:embed="rId5"/>
                <a:stretch>
                  <a:fillRect l="-1090" t="-3922" r="-545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30" y="2908940"/>
            <a:ext cx="5287272" cy="324194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754725" y="2485775"/>
            <a:ext cx="20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контрольный кубит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441117" y="2485775"/>
            <a:ext cx="161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</a:t>
            </a:r>
            <a:r>
              <a:rPr lang="ru-RU" dirty="0" smtClean="0"/>
              <a:t>елевой кубит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441117" y="2485775"/>
            <a:ext cx="0" cy="33194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83390" y="2193986"/>
            <a:ext cx="715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5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Квантовая томография процесса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7504" y="1052736"/>
                <a:ext cx="2668743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𝐶𝑁𝑂𝑇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052736"/>
                <a:ext cx="2668743" cy="10559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987824" y="1396067"/>
            <a:ext cx="21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Идеальный вариант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056" y="2344920"/>
                <a:ext cx="8126071" cy="2374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Когерентные ошибки (например,</a:t>
                </a:r>
                <a:r>
                  <a:rPr lang="en-US" dirty="0" smtClean="0"/>
                  <a:t> </a:t>
                </a:r>
                <a:r>
                  <a:rPr lang="ru-RU" dirty="0" smtClean="0"/>
                  <a:t>остаточный </a:t>
                </a:r>
                <a:r>
                  <a:rPr lang="en-US" dirty="0" smtClean="0"/>
                  <a:t>ZZ</a:t>
                </a:r>
                <a:r>
                  <a:rPr lang="ru-RU" dirty="0" smtClean="0"/>
                  <a:t>) – получается другой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acc>
                  </m:oMath>
                </a14:m>
                <a:endParaRPr lang="ru-RU" dirty="0" smtClean="0"/>
              </a:p>
              <a:p>
                <a:r>
                  <a:rPr lang="ru-RU" dirty="0" smtClean="0"/>
                  <a:t>Некогерентные ошибки (</a:t>
                </a:r>
                <a:r>
                  <a:rPr lang="ru-RU" dirty="0" err="1" smtClean="0"/>
                  <a:t>декогеренция</a:t>
                </a:r>
                <a:r>
                  <a:rPr lang="ru-RU" dirty="0" smtClean="0"/>
                  <a:t>, шумы)</a:t>
                </a:r>
                <a:r>
                  <a:rPr lang="en-US" dirty="0" smtClean="0"/>
                  <a:t>  -- </a:t>
                </a:r>
                <a:r>
                  <a:rPr lang="ru-RU" dirty="0" smtClean="0"/>
                  <a:t>не описывается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acc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</m:acc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dirty="0" smtClean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</m:acc>
                  </m:oMath>
                </a14:m>
                <a:r>
                  <a:rPr lang="ru-RU" dirty="0" smtClean="0"/>
                  <a:t> -- хи-матрица (для унитарного оператора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acc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acc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ru-RU" dirty="0" smtClean="0"/>
                  <a:t>)</a:t>
                </a:r>
                <a:endParaRPr lang="en-US" dirty="0" smtClean="0"/>
              </a:p>
              <a:p>
                <a:endParaRPr lang="en-US" dirty="0"/>
              </a:p>
              <a:p>
                <a:r>
                  <a:rPr lang="ru-RU" dirty="0" smtClean="0"/>
                  <a:t>Свойства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</m:acc>
                    <m:r>
                      <a:rPr lang="ru-RU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ru-RU" dirty="0" smtClean="0"/>
              </a:p>
              <a:p>
                <a:pPr marL="285750" indent="-285750">
                  <a:buFontTx/>
                  <a:buChar char="-"/>
                </a:pPr>
                <a:r>
                  <a:rPr lang="ru-RU" dirty="0" smtClean="0"/>
                  <a:t>Сохраняет след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285750" indent="-285750">
                  <a:buFontTx/>
                  <a:buChar char="-"/>
                </a:pPr>
                <a:r>
                  <a:rPr lang="ru-RU" dirty="0" smtClean="0"/>
                  <a:t>В нужном базисе матричное представление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</m:acc>
                  </m:oMath>
                </a14:m>
                <a:r>
                  <a:rPr lang="ru-RU" dirty="0" smtClean="0"/>
                  <a:t> неотрицательно определённая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56" y="2344920"/>
                <a:ext cx="8126071" cy="2374111"/>
              </a:xfrm>
              <a:prstGeom prst="rect">
                <a:avLst/>
              </a:prstGeom>
              <a:blipFill>
                <a:blip r:embed="rId3"/>
                <a:stretch>
                  <a:fillRect l="-675" t="-1028" b="-3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81" descr="C:\Users\Иван\Desktop\path2794-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16" y="4626858"/>
            <a:ext cx="3482975" cy="13436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-11839" y="5350535"/>
            <a:ext cx="140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 мерить?</a:t>
            </a:r>
            <a:endParaRPr lang="en-US" dirty="0"/>
          </a:p>
        </p:txBody>
      </p:sp>
      <p:pic>
        <p:nvPicPr>
          <p:cNvPr id="10" name="Рисунок 3077" descr="C:\Users\Иван\Desktop\BlochSpher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91" y="4640803"/>
            <a:ext cx="2122805" cy="17887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92226" y="5888904"/>
                <a:ext cx="4122219" cy="554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226" y="5888904"/>
                <a:ext cx="4122219" cy="5546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732240" y="4581128"/>
            <a:ext cx="254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Результаты измерений: </a:t>
            </a:r>
            <a:endParaRPr lang="en-US" dirty="0" smtClean="0"/>
          </a:p>
          <a:p>
            <a:r>
              <a:rPr lang="en-US" dirty="0" smtClean="0"/>
              <a:t>P(00), P(01), P(10), P(11)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Восстановление </a:t>
            </a:r>
            <a:r>
              <a:rPr lang="el-GR" dirty="0" smtClean="0"/>
              <a:t>Χ</a:t>
            </a:r>
            <a:r>
              <a:rPr lang="en-US" dirty="0" smtClean="0"/>
              <a:t> (</a:t>
            </a:r>
            <a:r>
              <a:rPr lang="ru-RU" dirty="0" smtClean="0"/>
              <a:t>или </a:t>
            </a:r>
            <a:r>
              <a:rPr lang="en-US" dirty="0" smtClean="0"/>
              <a:t>R)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52736"/>
                <a:ext cx="8229600" cy="824955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ru-RU" dirty="0" smtClean="0"/>
                  <a:t>МНК на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Χ</m:t>
                    </m:r>
                  </m:oMath>
                </a14:m>
                <a:r>
                  <a:rPr lang="el-GR" dirty="0" smtClean="0"/>
                  <a:t> </a:t>
                </a:r>
                <a:r>
                  <a:rPr lang="ru-RU" dirty="0" smtClean="0"/>
                  <a:t>с требованием положительной определённости 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52736"/>
                <a:ext cx="8229600" cy="824955"/>
              </a:xfrm>
              <a:blipFill>
                <a:blip r:embed="rId2"/>
                <a:stretch>
                  <a:fillRect l="-1704" t="-19259"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0580" y="1798218"/>
                <a:ext cx="4330736" cy="9636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𝐶𝑋𝑌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80" y="1798218"/>
                <a:ext cx="4330736" cy="9636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97"/>
          <p:cNvPicPr/>
          <p:nvPr/>
        </p:nvPicPr>
        <p:blipFill rotWithShape="1">
          <a:blip r:embed="rId4"/>
          <a:srcRect l="6510" t="8282" r="8689" b="3458"/>
          <a:stretch/>
        </p:blipFill>
        <p:spPr bwMode="auto">
          <a:xfrm>
            <a:off x="3056" y="2995845"/>
            <a:ext cx="4518662" cy="3475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21977" y="2682407"/>
            <a:ext cx="268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Матрица переноса Паули</a:t>
            </a:r>
            <a:endParaRPr lang="en-US" dirty="0"/>
          </a:p>
        </p:txBody>
      </p:sp>
      <p:pic>
        <p:nvPicPr>
          <p:cNvPr id="9" name="Рисунок 98"/>
          <p:cNvPicPr/>
          <p:nvPr/>
        </p:nvPicPr>
        <p:blipFill rotWithShape="1">
          <a:blip r:embed="rId5"/>
          <a:srcRect l="5391" t="8179" r="8373" b="4251"/>
          <a:stretch/>
        </p:blipFill>
        <p:spPr bwMode="auto">
          <a:xfrm>
            <a:off x="4572000" y="2995845"/>
            <a:ext cx="4520190" cy="3473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59632" y="2811179"/>
            <a:ext cx="145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эксперимент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52120" y="2776637"/>
                <a:ext cx="22511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Теория (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=5.0 рад</m:t>
                    </m:r>
                  </m:oMath>
                </a14:m>
                <a:r>
                  <a:rPr lang="ru-RU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776637"/>
                <a:ext cx="2251194" cy="369332"/>
              </a:xfrm>
              <a:prstGeom prst="rect">
                <a:avLst/>
              </a:prstGeom>
              <a:blipFill>
                <a:blip r:embed="rId6"/>
                <a:stretch>
                  <a:fillRect l="-2168" t="-8197" r="-18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995936" y="6165304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F=0.644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9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CPHASE</a:t>
            </a:r>
            <a:endParaRPr lang="en-US" dirty="0"/>
          </a:p>
        </p:txBody>
      </p:sp>
      <p:pic>
        <p:nvPicPr>
          <p:cNvPr id="4" name="Рисунок 14" descr="C:\Users\User\Downloads\Telegram Desktop\bitmap121 (2)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908720"/>
            <a:ext cx="3168352" cy="29852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627784" y="6199118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F=0.515</a:t>
            </a:r>
            <a:endParaRPr lang="en-US" dirty="0"/>
          </a:p>
        </p:txBody>
      </p:sp>
      <p:pic>
        <p:nvPicPr>
          <p:cNvPr id="7" name="Рисунок 50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947289"/>
            <a:ext cx="3131820" cy="2338705"/>
          </a:xfrm>
          <a:prstGeom prst="rect">
            <a:avLst/>
          </a:prstGeom>
        </p:spPr>
      </p:pic>
      <p:pic>
        <p:nvPicPr>
          <p:cNvPr id="8" name="Рисунок 16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77" y="3947924"/>
            <a:ext cx="3131667" cy="2338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508104" y="4509120"/>
                <a:ext cx="3758400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e>
                                        <m:sub/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e>
                                        <m:sub/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sup>
                                      </m:sSubSup>
                                    </m:e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e>
                                        <m:sub/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4509120"/>
                <a:ext cx="3758400" cy="13694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934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42141" y="2848264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Phi1=6.01 Ph2 = 0.40, Phi3=0.40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48264" y="4365104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F=0.587</a:t>
            </a:r>
            <a:endParaRPr lang="en-US" dirty="0"/>
          </a:p>
        </p:txBody>
      </p:sp>
      <p:grpSp>
        <p:nvGrpSpPr>
          <p:cNvPr id="9" name="Группа 13"/>
          <p:cNvGrpSpPr/>
          <p:nvPr/>
        </p:nvGrpSpPr>
        <p:grpSpPr>
          <a:xfrm>
            <a:off x="4172035" y="980728"/>
            <a:ext cx="2449195" cy="4236720"/>
            <a:chOff x="152400" y="0"/>
            <a:chExt cx="2449559" cy="4236923"/>
          </a:xfrm>
        </p:grpSpPr>
        <p:grpSp>
          <p:nvGrpSpPr>
            <p:cNvPr id="16" name="Группа 10"/>
            <p:cNvGrpSpPr/>
            <p:nvPr/>
          </p:nvGrpSpPr>
          <p:grpSpPr>
            <a:xfrm>
              <a:off x="152400" y="0"/>
              <a:ext cx="2449559" cy="4236923"/>
              <a:chOff x="152400" y="0"/>
              <a:chExt cx="2449559" cy="4236923"/>
            </a:xfrm>
          </p:grpSpPr>
          <p:pic>
            <p:nvPicPr>
              <p:cNvPr id="18" name="Рисунок 7"/>
              <p:cNvPicPr preferRelativeResize="0"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959" y="0"/>
                <a:ext cx="2160000" cy="4236923"/>
              </a:xfrm>
              <a:prstGeom prst="rect">
                <a:avLst/>
              </a:prstGeom>
            </p:spPr>
          </p:pic>
          <p:sp>
            <p:nvSpPr>
              <p:cNvPr id="19" name="Надпись 32"/>
              <p:cNvSpPr txBox="1"/>
              <p:nvPr/>
            </p:nvSpPr>
            <p:spPr>
              <a:xfrm>
                <a:off x="152400" y="171452"/>
                <a:ext cx="382270" cy="2952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40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|</a:t>
                </a:r>
                <a:r>
                  <a:rPr lang="ru-RU" sz="120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1</a:t>
                </a:r>
                <a:r>
                  <a:rPr lang="en-US" sz="120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&gt;</a:t>
                </a:r>
              </a:p>
            </p:txBody>
          </p:sp>
          <p:sp>
            <p:nvSpPr>
              <p:cNvPr id="20" name="Надпись 32"/>
              <p:cNvSpPr txBox="1"/>
              <p:nvPr/>
            </p:nvSpPr>
            <p:spPr>
              <a:xfrm>
                <a:off x="152400" y="1638347"/>
                <a:ext cx="382270" cy="2952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|</a:t>
                </a:r>
                <a:r>
                  <a:rPr lang="ru-RU" sz="1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0</a:t>
                </a:r>
                <a:r>
                  <a:rPr lang="en-US" sz="1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&gt;</a:t>
                </a:r>
                <a:endParaRPr lang="en-US" sz="1200">
                  <a:effectLst/>
                  <a:latin typeface="Times New Roman" panose="02020603050405020304" pitchFamily="18" charset="0"/>
                  <a:ea typeface="Yu Mincho" panose="02020400000000000000" pitchFamily="18" charset="-128"/>
                </a:endParaRPr>
              </a:p>
            </p:txBody>
          </p:sp>
        </p:grpSp>
        <p:sp>
          <p:nvSpPr>
            <p:cNvPr id="17" name="Надпись 11"/>
            <p:cNvSpPr txBox="1"/>
            <p:nvPr/>
          </p:nvSpPr>
          <p:spPr>
            <a:xfrm>
              <a:off x="1162050" y="1562100"/>
              <a:ext cx="707390" cy="26670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400"/>
                </a:spcAft>
              </a:pPr>
              <a:r>
                <a:rPr lang="ru-RU" sz="1200">
                  <a:effectLst/>
                  <a:latin typeface="Times New Roman" panose="02020603050405020304" pitchFamily="18" charset="0"/>
                  <a:ea typeface="Yu Mincho" panose="02020400000000000000" pitchFamily="18" charset="-128"/>
                </a:rPr>
                <a:t>Кубит 1</a:t>
              </a:r>
              <a:endParaRPr lang="en-US" sz="1200">
                <a:effectLst/>
                <a:latin typeface="Times New Roman" panose="02020603050405020304" pitchFamily="18" charset="0"/>
                <a:ea typeface="Yu Mincho" panose="02020400000000000000" pitchFamily="18" charset="-128"/>
              </a:endParaRPr>
            </a:p>
          </p:txBody>
        </p:sp>
      </p:grpSp>
      <p:grpSp>
        <p:nvGrpSpPr>
          <p:cNvPr id="10" name="Группа 12"/>
          <p:cNvGrpSpPr/>
          <p:nvPr/>
        </p:nvGrpSpPr>
        <p:grpSpPr>
          <a:xfrm>
            <a:off x="6621230" y="974244"/>
            <a:ext cx="2541905" cy="4384040"/>
            <a:chOff x="2993200" y="0"/>
            <a:chExt cx="2542270" cy="4384479"/>
          </a:xfrm>
        </p:grpSpPr>
        <p:grpSp>
          <p:nvGrpSpPr>
            <p:cNvPr id="11" name="Группа 9"/>
            <p:cNvGrpSpPr/>
            <p:nvPr/>
          </p:nvGrpSpPr>
          <p:grpSpPr>
            <a:xfrm>
              <a:off x="2993200" y="0"/>
              <a:ext cx="2542270" cy="4384479"/>
              <a:chOff x="2993200" y="0"/>
              <a:chExt cx="2542270" cy="4384479"/>
            </a:xfrm>
          </p:grpSpPr>
          <p:pic>
            <p:nvPicPr>
              <p:cNvPr id="13" name="Рисунок 8"/>
              <p:cNvPicPr preferRelativeResize="0"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5470" y="0"/>
                <a:ext cx="2160000" cy="4384479"/>
              </a:xfrm>
              <a:prstGeom prst="rect">
                <a:avLst/>
              </a:prstGeom>
            </p:spPr>
          </p:pic>
          <p:sp>
            <p:nvSpPr>
              <p:cNvPr id="14" name="Надпись 32"/>
              <p:cNvSpPr txBox="1"/>
              <p:nvPr/>
            </p:nvSpPr>
            <p:spPr>
              <a:xfrm>
                <a:off x="3027975" y="1675425"/>
                <a:ext cx="382270" cy="2952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|</a:t>
                </a:r>
                <a:r>
                  <a:rPr lang="ru-RU" sz="1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0</a:t>
                </a:r>
                <a:r>
                  <a:rPr lang="en-US" sz="1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&gt;</a:t>
                </a:r>
                <a:endParaRPr lang="en-US" sz="1200">
                  <a:effectLst/>
                  <a:latin typeface="Times New Roman" panose="02020603050405020304" pitchFamily="18" charset="0"/>
                  <a:ea typeface="Yu Mincho" panose="02020400000000000000" pitchFamily="18" charset="-128"/>
                </a:endParaRPr>
              </a:p>
            </p:txBody>
          </p:sp>
          <p:sp>
            <p:nvSpPr>
              <p:cNvPr id="15" name="Надпись 32"/>
              <p:cNvSpPr txBox="1"/>
              <p:nvPr/>
            </p:nvSpPr>
            <p:spPr>
              <a:xfrm>
                <a:off x="2993200" y="171452"/>
                <a:ext cx="382270" cy="2952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40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|</a:t>
                </a:r>
                <a:r>
                  <a:rPr lang="ru-RU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&gt;</a:t>
                </a:r>
                <a:endParaRPr lang="en-US" sz="1200">
                  <a:effectLst/>
                  <a:latin typeface="Times New Roman" panose="02020603050405020304" pitchFamily="18" charset="0"/>
                  <a:ea typeface="Yu Mincho" panose="02020400000000000000" pitchFamily="18" charset="-128"/>
                </a:endParaRPr>
              </a:p>
            </p:txBody>
          </p:sp>
        </p:grpSp>
        <p:sp>
          <p:nvSpPr>
            <p:cNvPr id="12" name="Надпись 11"/>
            <p:cNvSpPr txBox="1"/>
            <p:nvPr/>
          </p:nvSpPr>
          <p:spPr>
            <a:xfrm>
              <a:off x="4161450" y="1608750"/>
              <a:ext cx="707390" cy="26670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400"/>
                </a:spcAft>
              </a:pPr>
              <a:r>
                <a: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Кубит 3</a:t>
              </a:r>
              <a:endParaRPr lang="en-US" sz="1200">
                <a:effectLst/>
                <a:latin typeface="Times New Roman" panose="02020603050405020304" pitchFamily="18" charset="0"/>
                <a:ea typeface="Yu Mincho" panose="02020400000000000000" pitchFamily="18" charset="-128"/>
              </a:endParaRPr>
            </a:p>
          </p:txBody>
        </p:sp>
      </p:grpSp>
      <p:pic>
        <p:nvPicPr>
          <p:cNvPr id="21" name="Рисунок 3" descr="C:\Users\User\Downloads\Telegram Desktop\bitmapasd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18" y="916261"/>
            <a:ext cx="3567336" cy="3088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89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Квантовые электрические схемы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48821" y="836712"/>
            <a:ext cx="9046357" cy="4259534"/>
            <a:chOff x="98188" y="2598467"/>
            <a:chExt cx="9046357" cy="42595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1" b="1243"/>
            <a:stretch/>
          </p:blipFill>
          <p:spPr>
            <a:xfrm>
              <a:off x="98188" y="2598467"/>
              <a:ext cx="5616624" cy="3888432"/>
            </a:xfrm>
            <a:prstGeom prst="rect">
              <a:avLst/>
            </a:prstGeom>
          </p:spPr>
        </p:pic>
        <p:pic>
          <p:nvPicPr>
            <p:cNvPr id="15" name="Рисунок 2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825" y="4286669"/>
              <a:ext cx="3412720" cy="2571332"/>
            </a:xfrm>
            <a:prstGeom prst="rect">
              <a:avLst/>
            </a:prstGeom>
            <a:noFill/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5868144" y="5445224"/>
              <a:ext cx="288032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679376" y="5412538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 </a:t>
              </a:r>
              <a:r>
                <a:rPr lang="de-DE" b="1" dirty="0" smtClean="0">
                  <a:solidFill>
                    <a:schemeClr val="bg1"/>
                  </a:solidFill>
                </a:rPr>
                <a:t>µm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004048" y="5934516"/>
              <a:ext cx="166220" cy="93024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31825" y="4460266"/>
              <a:ext cx="3409314" cy="2397733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07" b="17505"/>
            <a:stretch/>
          </p:blipFill>
          <p:spPr>
            <a:xfrm flipV="1">
              <a:off x="5731825" y="2719171"/>
              <a:ext cx="3409314" cy="1728192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6948264" y="3362961"/>
              <a:ext cx="1296144" cy="36004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180020" y="3362961"/>
              <a:ext cx="6768244" cy="129017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5714812" y="3735904"/>
              <a:ext cx="2529596" cy="275099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176614" y="4666039"/>
              <a:ext cx="5538198" cy="1787297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5004048" y="4460266"/>
              <a:ext cx="724371" cy="147424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5004048" y="6021288"/>
              <a:ext cx="724372" cy="83671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0" y="6292643"/>
            <a:ext cx="9144000" cy="565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71" y="5101833"/>
            <a:ext cx="9075530" cy="185555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67544" y="476058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эквивалентная схема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Гамильтониан электрических цепей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31035"/>
            <a:ext cx="1689485" cy="64784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98" y="1926728"/>
            <a:ext cx="1689485" cy="5970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1520" y="1063510"/>
                <a:ext cx="86409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1.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𝑳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̇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 smtClean="0"/>
                  <a:t> – </a:t>
                </a:r>
                <a:r>
                  <a:rPr lang="ru-RU" dirty="0" smtClean="0"/>
                  <a:t>любые (обобщённые) </a:t>
                </a:r>
                <a:r>
                  <a:rPr lang="ru-RU" dirty="0"/>
                  <a:t>переменные системы, через которые можно выразить энергию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063510"/>
                <a:ext cx="8640960" cy="646331"/>
              </a:xfrm>
              <a:prstGeom prst="rect">
                <a:avLst/>
              </a:prstGeom>
              <a:blipFill>
                <a:blip r:embed="rId17"/>
                <a:stretch>
                  <a:fillRect l="-564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44706" y="2605059"/>
                <a:ext cx="2554866" cy="650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706" y="2605059"/>
                <a:ext cx="2554866" cy="6507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79978" y="2644462"/>
                <a:ext cx="2589106" cy="653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78" y="2644462"/>
                <a:ext cx="2589106" cy="6533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579978" y="3516738"/>
            <a:ext cx="5009527" cy="1134339"/>
            <a:chOff x="548600" y="4122102"/>
            <a:chExt cx="5009527" cy="11343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548600" y="4459813"/>
                  <a:ext cx="1133259" cy="379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dirty="0" smtClean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600" y="4459813"/>
                  <a:ext cx="1133259" cy="379848"/>
                </a:xfrm>
                <a:prstGeom prst="rect">
                  <a:avLst/>
                </a:prstGeom>
                <a:blipFill>
                  <a:blip r:embed="rId8"/>
                  <a:stretch>
                    <a:fillRect b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>
              <a:off x="2420808" y="4747845"/>
              <a:ext cx="4320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988760" y="4747845"/>
              <a:ext cx="432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420808" y="4315797"/>
              <a:ext cx="0" cy="4320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420808" y="4747845"/>
              <a:ext cx="0" cy="4320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397948" y="4724985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060768" y="4378513"/>
                  <a:ext cx="4877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0768" y="4378513"/>
                  <a:ext cx="487762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2365521" y="4122102"/>
                  <a:ext cx="4316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521" y="4122102"/>
                  <a:ext cx="431657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2614168" y="4724985"/>
                  <a:ext cx="4272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4168" y="4724985"/>
                  <a:ext cx="427232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060768" y="4887109"/>
                  <a:ext cx="4272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0768" y="4887109"/>
                  <a:ext cx="427232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770111" y="4382940"/>
                  <a:ext cx="4344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0111" y="4382940"/>
                  <a:ext cx="434478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4513354" y="4509120"/>
                  <a:ext cx="1044773" cy="3779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en-US" dirty="0" smtClean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3354" y="4509120"/>
                  <a:ext cx="1044773" cy="3779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/>
          <p:cNvSpPr txBox="1"/>
          <p:nvPr/>
        </p:nvSpPr>
        <p:spPr>
          <a:xfrm>
            <a:off x="899592" y="3295580"/>
            <a:ext cx="476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Связь потока с напряжением и тока с зарядом</a:t>
            </a:r>
            <a:endParaRPr lang="en-US" dirty="0"/>
          </a:p>
        </p:txBody>
      </p:sp>
      <p:pic>
        <p:nvPicPr>
          <p:cNvPr id="37" name="Content Placeholder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88638"/>
            <a:ext cx="2095500" cy="17240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176574" y="4438873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остров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76573" y="5677743"/>
            <a:ext cx="778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земля</a:t>
            </a:r>
            <a:endParaRPr lang="ru-RU" dirty="0"/>
          </a:p>
          <a:p>
            <a:r>
              <a:rPr lang="el-GR" dirty="0" smtClean="0"/>
              <a:t> </a:t>
            </a:r>
            <a:r>
              <a:rPr lang="ru-RU" dirty="0" smtClean="0"/>
              <a:t>(</a:t>
            </a:r>
            <a:r>
              <a:rPr lang="de-DE" dirty="0" smtClean="0"/>
              <a:t>V</a:t>
            </a:r>
            <a:r>
              <a:rPr lang="el-GR" dirty="0" smtClean="0"/>
              <a:t>=0)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969196" y="4709366"/>
                <a:ext cx="2370457" cy="1499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algn="ctr"/>
                <a:r>
                  <a:rPr lang="ru-RU" dirty="0" smtClean="0"/>
                  <a:t>или</a:t>
                </a:r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196" y="4709366"/>
                <a:ext cx="2370457" cy="149996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68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Гамильтониан электрических цепей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1520" y="1063510"/>
                <a:ext cx="8640960" cy="530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/>
                  <a:t>2</a:t>
                </a:r>
                <a:r>
                  <a:rPr lang="en-US" b="1" dirty="0" smtClean="0"/>
                  <a:t>.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𝝏</m:t>
                        </m:r>
                        <m:acc>
                          <m:accPr>
                            <m:chr m:val="̇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den>
                    </m:f>
                    <m:acc>
                      <m:accPr>
                        <m:chr m:val="̇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063510"/>
                <a:ext cx="8640960" cy="530017"/>
              </a:xfrm>
              <a:prstGeom prst="rect">
                <a:avLst/>
              </a:prstGeom>
              <a:blipFill>
                <a:blip r:embed="rId2"/>
                <a:stretch>
                  <a:fillRect l="-564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1520" y="1820325"/>
                <a:ext cx="4649285" cy="657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820325"/>
                <a:ext cx="4649285" cy="6576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51520" y="2852936"/>
                <a:ext cx="8640960" cy="377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3</a:t>
                </a:r>
                <a:r>
                  <a:rPr lang="en-US" b="1" dirty="0" smtClean="0"/>
                  <a:t>.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acc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852936"/>
                <a:ext cx="8640960" cy="377091"/>
              </a:xfrm>
              <a:prstGeom prst="rect">
                <a:avLst/>
              </a:prstGeom>
              <a:blipFill>
                <a:blip r:embed="rId4"/>
                <a:stretch>
                  <a:fillRect l="-564"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51520" y="3605022"/>
                <a:ext cx="2281457" cy="6582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605022"/>
                <a:ext cx="2281457" cy="6582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65104"/>
            <a:ext cx="2780837" cy="18774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3608" y="6218877"/>
            <a:ext cx="6408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Source: https</a:t>
            </a:r>
            <a:r>
              <a:rPr lang="en-US" sz="1200" dirty="0"/>
              <a:t>://en.wikipedia.org/wiki/Quantum_LC_circuit#/media/File:HarmOsziFunktionen.png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707904" y="3598673"/>
                <a:ext cx="3315075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𝐿𝐶</m:t>
                              </m:r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598673"/>
                <a:ext cx="3315075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707904" y="4301659"/>
                <a:ext cx="5185394" cy="990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rad>
                        <m:ra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2ℏ</m:t>
                              </m:r>
                            </m:den>
                          </m:f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ra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4301659"/>
                <a:ext cx="5185394" cy="9901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059832" y="3211343"/>
            <a:ext cx="529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Гармонический осциллятор, известный результат: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29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(почти) никому это не нужно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1)</a:t>
                </a: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ru-RU" sz="2400" dirty="0" smtClean="0"/>
                  <a:t>Неконсервативные системы напрямую не описываются.</a:t>
                </a:r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r>
                  <a:rPr lang="ru-RU" dirty="0" smtClean="0"/>
                  <a:t>2)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38672"/>
            <a:ext cx="1689485" cy="647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56992"/>
            <a:ext cx="4395201" cy="1752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979712" y="5445224"/>
                <a:ext cx="3348481" cy="377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5445224"/>
                <a:ext cx="3348481" cy="377091"/>
              </a:xfrm>
              <a:prstGeom prst="rect">
                <a:avLst/>
              </a:prstGeom>
              <a:blipFill>
                <a:blip r:embed="rId6"/>
                <a:stretch>
                  <a:fillRect t="-1613" r="-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2699792" y="3284984"/>
            <a:ext cx="2304256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932404" y="2871867"/>
            <a:ext cx="169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black box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25760" y="5715173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Квантовое описание линейного фильтра (цепи) даёт то же, что и классическое описание её же.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2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Джозефсоновский</a:t>
            </a:r>
            <a:r>
              <a:rPr lang="ru-RU" dirty="0" smtClean="0"/>
              <a:t> переход</a:t>
            </a:r>
            <a:endParaRPr lang="en-US" dirty="0"/>
          </a:p>
        </p:txBody>
      </p:sp>
      <p:pic>
        <p:nvPicPr>
          <p:cNvPr id="5" name="Рисунок 2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9" y="980729"/>
            <a:ext cx="3431863" cy="257133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707" y="980729"/>
            <a:ext cx="3428442" cy="25713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3459" y="2230249"/>
            <a:ext cx="288032" cy="21602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263459" y="980729"/>
            <a:ext cx="2232248" cy="12544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2263459" y="2446273"/>
            <a:ext cx="2232248" cy="11057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495707" y="980728"/>
            <a:ext cx="3428442" cy="2571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94621" y="3100851"/>
                <a:ext cx="1966564" cy="3887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𝐽𝐽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~0.1×0.1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621" y="3100851"/>
                <a:ext cx="1966564" cy="388761"/>
              </a:xfrm>
              <a:prstGeom prst="rect">
                <a:avLst/>
              </a:prstGeom>
              <a:blipFill>
                <a:blip r:embed="rId11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2407475" y="372188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SIS: S1</a:t>
            </a:r>
            <a:r>
              <a:rPr lang="en-US" dirty="0"/>
              <a:t>, S2 – </a:t>
            </a:r>
            <a:r>
              <a:rPr lang="ru-RU" dirty="0"/>
              <a:t>сверхпроводники (</a:t>
            </a:r>
            <a:r>
              <a:rPr lang="en-US" b="1" dirty="0"/>
              <a:t>Al</a:t>
            </a:r>
            <a:r>
              <a:rPr lang="en-US" dirty="0"/>
              <a:t>, </a:t>
            </a:r>
            <a:r>
              <a:rPr lang="en-US" dirty="0" err="1"/>
              <a:t>Nb</a:t>
            </a:r>
            <a:r>
              <a:rPr lang="en-US" dirty="0"/>
              <a:t>)</a:t>
            </a:r>
            <a:endParaRPr lang="ru-RU" dirty="0"/>
          </a:p>
          <a:p>
            <a:r>
              <a:rPr lang="en-US" dirty="0"/>
              <a:t>I – </a:t>
            </a:r>
            <a:r>
              <a:rPr lang="ru-RU" dirty="0" smtClean="0"/>
              <a:t>диэлектрик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 smtClean="0"/>
              <a:t>AlO</a:t>
            </a:r>
            <a:r>
              <a:rPr lang="en-US" dirty="0" smtClean="0"/>
              <a:t>, </a:t>
            </a:r>
            <a:r>
              <a:rPr lang="en-US" dirty="0"/>
              <a:t>d~2 </a:t>
            </a:r>
            <a:r>
              <a:rPr lang="ru-RU" dirty="0"/>
              <a:t>нм</a:t>
            </a:r>
            <a:r>
              <a:rPr lang="en-US" dirty="0" smtClean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615092" y="4548326"/>
                <a:ext cx="2664296" cy="1745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I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>
                                  <a:latin typeface="Cambria Math" panose="02040503050406030204" pitchFamily="18" charset="0"/>
                                </a:rPr>
                                <m:t>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l-GR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>
                                  <a:latin typeface="Cambria Math" panose="02040503050406030204" pitchFamily="18" charset="0"/>
                                </a:rPr>
                                <m:t>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092" y="4548326"/>
                <a:ext cx="2664296" cy="17450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475656" y="6009581"/>
                <a:ext cx="437315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 - </a:t>
                </a:r>
                <a:r>
                  <a:rPr lang="ru-RU" dirty="0" smtClean="0"/>
                  <a:t>переход в резистивное состояние</a:t>
                </a:r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6009581"/>
                <a:ext cx="4373151" cy="369332"/>
              </a:xfrm>
              <a:prstGeom prst="rect">
                <a:avLst/>
              </a:prstGeom>
              <a:blipFill>
                <a:blip r:embed="rId1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722596" y="3925300"/>
                <a:ext cx="3421404" cy="612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596" y="3925300"/>
                <a:ext cx="3421404" cy="6127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Группа 19"/>
          <p:cNvGrpSpPr/>
          <p:nvPr/>
        </p:nvGrpSpPr>
        <p:grpSpPr>
          <a:xfrm>
            <a:off x="156794" y="4200380"/>
            <a:ext cx="4170989" cy="1809201"/>
            <a:chOff x="273050" y="1066800"/>
            <a:chExt cx="4685761" cy="2030596"/>
          </a:xfrm>
        </p:grpSpPr>
        <p:grpSp>
          <p:nvGrpSpPr>
            <p:cNvPr id="43" name="Group 45"/>
            <p:cNvGrpSpPr>
              <a:grpSpLocks/>
            </p:cNvGrpSpPr>
            <p:nvPr/>
          </p:nvGrpSpPr>
          <p:grpSpPr bwMode="auto">
            <a:xfrm>
              <a:off x="273050" y="1066800"/>
              <a:ext cx="4024313" cy="1776413"/>
              <a:chOff x="172" y="672"/>
              <a:chExt cx="2535" cy="1119"/>
            </a:xfrm>
          </p:grpSpPr>
          <p:grpSp>
            <p:nvGrpSpPr>
              <p:cNvPr id="46" name="Group 46"/>
              <p:cNvGrpSpPr>
                <a:grpSpLocks/>
              </p:cNvGrpSpPr>
              <p:nvPr/>
            </p:nvGrpSpPr>
            <p:grpSpPr bwMode="auto">
              <a:xfrm>
                <a:off x="385" y="890"/>
                <a:ext cx="2322" cy="877"/>
                <a:chOff x="385" y="890"/>
                <a:chExt cx="2322" cy="877"/>
              </a:xfrm>
            </p:grpSpPr>
            <p:pic>
              <p:nvPicPr>
                <p:cNvPr id="51" name="Picture 47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890"/>
                  <a:ext cx="1233" cy="8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2" name="Picture 48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55" y="964"/>
                  <a:ext cx="1052" cy="6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7" name="Text Box 49"/>
              <p:cNvSpPr txBox="1">
                <a:spLocks noChangeArrowheads="1"/>
              </p:cNvSpPr>
              <p:nvPr/>
            </p:nvSpPr>
            <p:spPr bwMode="auto">
              <a:xfrm>
                <a:off x="240" y="1056"/>
                <a:ext cx="288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RU" sz="1662" b="1" i="1">
                    <a:solidFill>
                      <a:srgbClr val="336600"/>
                    </a:solidFill>
                  </a:rPr>
                  <a:t>S</a:t>
                </a:r>
                <a:r>
                  <a:rPr lang="ru-RU" altLang="ru-RU" sz="1662" b="1" i="1" baseline="-25000">
                    <a:solidFill>
                      <a:srgbClr val="336600"/>
                    </a:solidFill>
                  </a:rPr>
                  <a:t>1</a:t>
                </a:r>
              </a:p>
            </p:txBody>
          </p:sp>
          <p:sp>
            <p:nvSpPr>
              <p:cNvPr id="48" name="Text Box 50"/>
              <p:cNvSpPr txBox="1">
                <a:spLocks noChangeArrowheads="1"/>
              </p:cNvSpPr>
              <p:nvPr/>
            </p:nvSpPr>
            <p:spPr bwMode="auto">
              <a:xfrm>
                <a:off x="240" y="1545"/>
                <a:ext cx="336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RU" sz="1662" b="1" i="1">
                    <a:solidFill>
                      <a:srgbClr val="336600"/>
                    </a:solidFill>
                  </a:rPr>
                  <a:t>S</a:t>
                </a:r>
                <a:r>
                  <a:rPr lang="ru-RU" altLang="ru-RU" sz="1662" b="1" i="1" baseline="-25000">
                    <a:solidFill>
                      <a:srgbClr val="336600"/>
                    </a:solidFill>
                  </a:rPr>
                  <a:t>2</a:t>
                </a:r>
              </a:p>
            </p:txBody>
          </p:sp>
          <p:sp>
            <p:nvSpPr>
              <p:cNvPr id="49" name="Text Box 51"/>
              <p:cNvSpPr txBox="1">
                <a:spLocks noChangeArrowheads="1"/>
              </p:cNvSpPr>
              <p:nvPr/>
            </p:nvSpPr>
            <p:spPr bwMode="auto">
              <a:xfrm>
                <a:off x="350" y="1325"/>
                <a:ext cx="192" cy="2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RU" sz="1846" b="1" i="1">
                    <a:solidFill>
                      <a:srgbClr val="FF990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ru-RU" altLang="ru-RU" sz="1846" b="1" i="1">
                  <a:solidFill>
                    <a:srgbClr val="FF99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Text Box 52"/>
              <p:cNvSpPr txBox="1">
                <a:spLocks noChangeArrowheads="1"/>
              </p:cNvSpPr>
              <p:nvPr/>
            </p:nvSpPr>
            <p:spPr bwMode="auto">
              <a:xfrm>
                <a:off x="172" y="672"/>
                <a:ext cx="1680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1662" i="1" dirty="0">
                    <a:solidFill>
                      <a:srgbClr val="336600"/>
                    </a:solidFill>
                  </a:rPr>
                  <a:t>Туннельный переход</a:t>
                </a:r>
              </a:p>
            </p:txBody>
          </p:sp>
        </p:grpSp>
        <p:sp>
          <p:nvSpPr>
            <p:cNvPr id="44" name="Прямоугольник 21"/>
            <p:cNvSpPr/>
            <p:nvPr/>
          </p:nvSpPr>
          <p:spPr>
            <a:xfrm>
              <a:off x="2752725" y="2301875"/>
              <a:ext cx="1285875" cy="3984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62"/>
            </a:p>
          </p:txBody>
        </p:sp>
        <p:sp>
          <p:nvSpPr>
            <p:cNvPr id="45" name="TextBox 2"/>
            <p:cNvSpPr txBox="1">
              <a:spLocks noChangeArrowheads="1"/>
            </p:cNvSpPr>
            <p:nvPr/>
          </p:nvSpPr>
          <p:spPr bwMode="auto">
            <a:xfrm>
              <a:off x="1914525" y="2706688"/>
              <a:ext cx="3044286" cy="39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62" dirty="0">
                  <a:solidFill>
                    <a:srgbClr val="C00000"/>
                  </a:solidFill>
                </a:rPr>
                <a:t>- </a:t>
              </a:r>
              <a:r>
                <a:rPr lang="ru-RU" altLang="ru-RU" sz="1477" i="1" dirty="0">
                  <a:solidFill>
                    <a:srgbClr val="C00000"/>
                  </a:solidFill>
                </a:rPr>
                <a:t>разность фаз на переходе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648101" y="564702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Нелинейный индуктор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1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Самый простой кубит – трансмон</a:t>
            </a:r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85" y="1103862"/>
            <a:ext cx="1379610" cy="1689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6595" y="2859950"/>
                <a:ext cx="3005566" cy="7050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acc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95" y="2859950"/>
                <a:ext cx="3005566" cy="7050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32161" y="2916348"/>
                <a:ext cx="2015872" cy="602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161" y="2916348"/>
                <a:ext cx="2015872" cy="60292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12372" r="3254"/>
          <a:stretch/>
        </p:blipFill>
        <p:spPr bwMode="auto">
          <a:xfrm>
            <a:off x="24137" y="3594760"/>
            <a:ext cx="3240360" cy="229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611560" y="3646910"/>
            <a:ext cx="5848076" cy="2511080"/>
            <a:chOff x="285242" y="3885167"/>
            <a:chExt cx="5848076" cy="2511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919067" y="3885167"/>
                  <a:ext cx="765979" cy="57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≫1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9067" y="3885167"/>
                  <a:ext cx="765979" cy="57073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3807040" y="3962756"/>
              <a:ext cx="2326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к</a:t>
              </a:r>
              <a:r>
                <a:rPr lang="ru-RU" dirty="0" smtClean="0"/>
                <a:t>лассическая система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919067" y="5402916"/>
                  <a:ext cx="765979" cy="57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den>
                        </m:f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9067" y="5402916"/>
                  <a:ext cx="765979" cy="57073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3829062" y="5127658"/>
              <a:ext cx="210121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«зарядовый кубит»</a:t>
              </a:r>
            </a:p>
            <a:p>
              <a:r>
                <a:rPr lang="ru-RU" dirty="0"/>
                <a:t>ч</a:t>
              </a:r>
              <a:r>
                <a:rPr lang="ru-RU" dirty="0" smtClean="0"/>
                <a:t>увствительность к</a:t>
              </a:r>
            </a:p>
            <a:p>
              <a:r>
                <a:rPr lang="ru-RU" dirty="0" smtClean="0"/>
                <a:t>Зарядовому шуму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920670" y="4610828"/>
                  <a:ext cx="764376" cy="57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den>
                        </m:f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~50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0670" y="4610828"/>
                  <a:ext cx="764376" cy="57073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4261110" y="4682836"/>
              <a:ext cx="1128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трансмон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5242" y="6026915"/>
              <a:ext cx="4127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Источник:</a:t>
              </a:r>
              <a:r>
                <a:rPr lang="en-US" b="1" dirty="0"/>
                <a:t> Phys. Rev. A 76, </a:t>
              </a:r>
              <a:r>
                <a:rPr lang="en-US" b="1" dirty="0" smtClean="0"/>
                <a:t>042319</a:t>
              </a:r>
              <a:r>
                <a:rPr lang="ru-RU" b="1" dirty="0" smtClean="0"/>
                <a:t> (2008)</a:t>
              </a:r>
              <a:endParaRPr lang="en-US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26020" y="3683840"/>
            <a:ext cx="3140796" cy="2612808"/>
            <a:chOff x="-141579" y="1491680"/>
            <a:chExt cx="7058532" cy="4840724"/>
          </a:xfrm>
        </p:grpSpPr>
        <p:pic>
          <p:nvPicPr>
            <p:cNvPr id="18" name="Picture 2" descr="C:\Users\User\Desktop\Мухобойка (17.03)\15-45-01\#2-45.0dBm Amplitude.png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8" r="16900"/>
            <a:stretch/>
          </p:blipFill>
          <p:spPr bwMode="auto">
            <a:xfrm>
              <a:off x="35496" y="1491680"/>
              <a:ext cx="6881457" cy="4840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708229" y="5891744"/>
              <a:ext cx="1736373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Мощность, дБм</a:t>
              </a:r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630591" y="4098423"/>
              <a:ext cx="134735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Частота</a:t>
              </a:r>
              <a:r>
                <a:rPr lang="en-US" dirty="0" smtClean="0"/>
                <a:t>, </a:t>
              </a:r>
              <a:r>
                <a:rPr lang="ru-RU" dirty="0" smtClean="0"/>
                <a:t>ГГц</a:t>
              </a:r>
              <a:endParaRPr lang="ru-RU" dirty="0"/>
            </a:p>
          </p:txBody>
        </p:sp>
        <p:cxnSp>
          <p:nvCxnSpPr>
            <p:cNvPr id="21" name="Прямая со стрелкой 6"/>
            <p:cNvCxnSpPr/>
            <p:nvPr/>
          </p:nvCxnSpPr>
          <p:spPr>
            <a:xfrm flipH="1">
              <a:off x="1132166" y="2708920"/>
              <a:ext cx="1152128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4294" y="254632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i="1" dirty="0" smtClean="0">
                  <a:solidFill>
                    <a:srgbClr val="FFFF00"/>
                  </a:solidFill>
                </a:rPr>
                <a:t>f</a:t>
              </a:r>
              <a:r>
                <a:rPr lang="ru-RU" sz="1200" b="1" dirty="0" smtClean="0">
                  <a:solidFill>
                    <a:srgbClr val="FFFF00"/>
                  </a:solidFill>
                </a:rPr>
                <a:t>01</a:t>
              </a:r>
              <a:endParaRPr lang="ru-RU" b="1" dirty="0">
                <a:solidFill>
                  <a:srgbClr val="FFFF00"/>
                </a:solidFill>
              </a:endParaRPr>
            </a:p>
          </p:txBody>
        </p:sp>
        <p:cxnSp>
          <p:nvCxnSpPr>
            <p:cNvPr id="23" name="Прямая со стрелкой 10"/>
            <p:cNvCxnSpPr/>
            <p:nvPr/>
          </p:nvCxnSpPr>
          <p:spPr>
            <a:xfrm flipH="1">
              <a:off x="3124918" y="3275693"/>
              <a:ext cx="1152128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277046" y="2874217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i="1" dirty="0" smtClean="0">
                  <a:solidFill>
                    <a:srgbClr val="FFFF00"/>
                  </a:solidFill>
                </a:rPr>
                <a:t>f</a:t>
              </a:r>
              <a:r>
                <a:rPr lang="ru-RU" sz="1200" b="1" dirty="0" smtClean="0">
                  <a:solidFill>
                    <a:srgbClr val="FFFF00"/>
                  </a:solidFill>
                </a:rPr>
                <a:t>02</a:t>
              </a:r>
              <a:r>
                <a:rPr lang="ru-RU" b="1" dirty="0" smtClean="0">
                  <a:solidFill>
                    <a:srgbClr val="FFFF00"/>
                  </a:solidFill>
                </a:rPr>
                <a:t>/2</a:t>
              </a:r>
              <a:endParaRPr lang="ru-RU" b="1" dirty="0">
                <a:solidFill>
                  <a:srgbClr val="FFFF00"/>
                </a:solidFill>
              </a:endParaRPr>
            </a:p>
          </p:txBody>
        </p:sp>
        <p:cxnSp>
          <p:nvCxnSpPr>
            <p:cNvPr id="25" name="Прямая со стрелкой 12"/>
            <p:cNvCxnSpPr/>
            <p:nvPr/>
          </p:nvCxnSpPr>
          <p:spPr>
            <a:xfrm flipH="1">
              <a:off x="1132166" y="3851756"/>
              <a:ext cx="1152128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284294" y="369844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i="1" dirty="0" smtClean="0">
                  <a:solidFill>
                    <a:srgbClr val="FFFF00"/>
                  </a:solidFill>
                </a:rPr>
                <a:t>f</a:t>
              </a:r>
              <a:r>
                <a:rPr lang="ru-RU" sz="1200" b="1" dirty="0" smtClean="0">
                  <a:solidFill>
                    <a:srgbClr val="FFFF00"/>
                  </a:solidFill>
                </a:rPr>
                <a:t>1</a:t>
              </a:r>
              <a:r>
                <a:rPr lang="ru-RU" sz="1200" b="1" dirty="0">
                  <a:solidFill>
                    <a:srgbClr val="FFFF00"/>
                  </a:solidFill>
                </a:rPr>
                <a:t>2</a:t>
              </a:r>
              <a:endParaRPr lang="ru-RU" b="1" dirty="0">
                <a:solidFill>
                  <a:srgbClr val="FFFF00"/>
                </a:solidFill>
              </a:endParaRPr>
            </a:p>
          </p:txBody>
        </p:sp>
        <p:cxnSp>
          <p:nvCxnSpPr>
            <p:cNvPr id="27" name="Прямая со стрелкой 14"/>
            <p:cNvCxnSpPr>
              <a:stCxn id="28" idx="1"/>
            </p:cNvCxnSpPr>
            <p:nvPr/>
          </p:nvCxnSpPr>
          <p:spPr>
            <a:xfrm flipH="1">
              <a:off x="4025217" y="3770695"/>
              <a:ext cx="246997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272214" y="3586030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i="1" dirty="0" smtClean="0">
                  <a:solidFill>
                    <a:srgbClr val="FFFF00"/>
                  </a:solidFill>
                </a:rPr>
                <a:t>f</a:t>
              </a:r>
              <a:r>
                <a:rPr lang="ru-RU" sz="1200" b="1" dirty="0" smtClean="0">
                  <a:solidFill>
                    <a:srgbClr val="FFFF00"/>
                  </a:solidFill>
                </a:rPr>
                <a:t>03</a:t>
              </a:r>
              <a:r>
                <a:rPr lang="ru-RU" b="1" dirty="0" smtClean="0">
                  <a:solidFill>
                    <a:srgbClr val="FFFF00"/>
                  </a:solidFill>
                </a:rPr>
                <a:t>/3</a:t>
              </a:r>
              <a:endParaRPr lang="ru-RU" b="1" dirty="0">
                <a:solidFill>
                  <a:srgbClr val="FFFF00"/>
                </a:solidFill>
              </a:endParaRPr>
            </a:p>
          </p:txBody>
        </p:sp>
        <p:cxnSp>
          <p:nvCxnSpPr>
            <p:cNvPr id="29" name="Прямая со стрелкой 22"/>
            <p:cNvCxnSpPr/>
            <p:nvPr/>
          </p:nvCxnSpPr>
          <p:spPr>
            <a:xfrm flipH="1">
              <a:off x="3144245" y="4437111"/>
              <a:ext cx="1152128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277046" y="4208302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i="1" dirty="0" smtClean="0">
                  <a:solidFill>
                    <a:srgbClr val="FFFF00"/>
                  </a:solidFill>
                </a:rPr>
                <a:t>f</a:t>
              </a:r>
              <a:r>
                <a:rPr lang="ru-RU" sz="1200" b="1" dirty="0" smtClean="0">
                  <a:solidFill>
                    <a:srgbClr val="FFFF00"/>
                  </a:solidFill>
                </a:rPr>
                <a:t>1</a:t>
              </a:r>
              <a:r>
                <a:rPr lang="ru-RU" sz="1200" b="1" dirty="0">
                  <a:solidFill>
                    <a:srgbClr val="FFFF00"/>
                  </a:solidFill>
                </a:rPr>
                <a:t>3</a:t>
              </a:r>
              <a:r>
                <a:rPr lang="ru-RU" b="1" dirty="0" smtClean="0">
                  <a:solidFill>
                    <a:srgbClr val="FFFF00"/>
                  </a:solidFill>
                </a:rPr>
                <a:t>/2</a:t>
              </a:r>
              <a:endParaRPr lang="ru-RU" b="1" dirty="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417810" y="2901524"/>
                <a:ext cx="2589747" cy="704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 smtClean="0"/>
                  <a:t>Частоты переходов: </a:t>
                </a:r>
                <a:endParaRPr lang="ru-RU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ru-RU" b="0" i="1" smtClean="0">
                              <a:latin typeface="Cambria Math"/>
                            </a:rPr>
                            <m:t>−1,</m:t>
                          </m:r>
                          <m:r>
                            <a:rPr lang="ru-RU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ru-RU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b="0" i="1" smtClean="0">
                              <a:latin typeface="Cambria Math"/>
                            </a:rPr>
                            <m:t>8</m:t>
                          </m:r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/>
                                </a:rPr>
                                <m:t>𝐽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</m:e>
                      </m:rad>
                      <m:r>
                        <a:rPr lang="ru-RU" b="0" i="1" smtClean="0">
                          <a:latin typeface="Cambria Math"/>
                        </a:rPr>
                        <m:t>−</m:t>
                      </m:r>
                      <m:r>
                        <a:rPr lang="ru-RU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810" y="2901524"/>
                <a:ext cx="2589747" cy="704745"/>
              </a:xfrm>
              <a:prstGeom prst="rect">
                <a:avLst/>
              </a:prstGeom>
              <a:blipFill>
                <a:blip r:embed="rId22"/>
                <a:stretch>
                  <a:fillRect t="-5172" b="-2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3"/>
          <a:srcRect l="9243" t="50787" r="67130" b="22435"/>
          <a:stretch/>
        </p:blipFill>
        <p:spPr>
          <a:xfrm>
            <a:off x="1437226" y="967803"/>
            <a:ext cx="2239839" cy="1903864"/>
          </a:xfrm>
          <a:prstGeom prst="rect">
            <a:avLst/>
          </a:prstGeom>
        </p:spPr>
      </p:pic>
      <p:pic>
        <p:nvPicPr>
          <p:cNvPr id="33" name="Рисунок 26"/>
          <p:cNvPicPr/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t="16741" r="7259" b="9529"/>
          <a:stretch/>
        </p:blipFill>
        <p:spPr bwMode="auto">
          <a:xfrm>
            <a:off x="3677288" y="989859"/>
            <a:ext cx="2781184" cy="1895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18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11785</TotalTime>
  <Words>1119</Words>
  <Application>Microsoft Office PowerPoint</Application>
  <PresentationFormat>Экран (4:3)</PresentationFormat>
  <Paragraphs>392</Paragraphs>
  <Slides>34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Cambria Math</vt:lpstr>
      <vt:lpstr>MS Mincho</vt:lpstr>
      <vt:lpstr>Times New Roman</vt:lpstr>
      <vt:lpstr>Yu Mincho</vt:lpstr>
      <vt:lpstr>Office Theme</vt:lpstr>
      <vt:lpstr>Презентация PowerPoint</vt:lpstr>
      <vt:lpstr>Мотивация</vt:lpstr>
      <vt:lpstr>Содержание</vt:lpstr>
      <vt:lpstr>Квантовые электрические схемы</vt:lpstr>
      <vt:lpstr>Гамильтониан электрических цепей</vt:lpstr>
      <vt:lpstr>Гамильтониан электрических цепей</vt:lpstr>
      <vt:lpstr>Почему (почти) никому это не нужно</vt:lpstr>
      <vt:lpstr>Джозефсоновский переход</vt:lpstr>
      <vt:lpstr>Самый простой кубит – трансмон</vt:lpstr>
      <vt:lpstr>Частота и температура</vt:lpstr>
      <vt:lpstr>Дисперсионное считывание: Circuit QED</vt:lpstr>
      <vt:lpstr>Дисперсионный режим cavity QED</vt:lpstr>
      <vt:lpstr>Circuit QED в эксперименте</vt:lpstr>
      <vt:lpstr>Насыщение при считывании</vt:lpstr>
      <vt:lpstr>Параметрический усилитель</vt:lpstr>
      <vt:lpstr>Презентация PowerPoint</vt:lpstr>
      <vt:lpstr>Управление кубитом: DC-SQUID</vt:lpstr>
      <vt:lpstr>Частота кубита</vt:lpstr>
      <vt:lpstr>Однотоновая спектроскопия</vt:lpstr>
      <vt:lpstr>Двухтоновая спектроскопия</vt:lpstr>
      <vt:lpstr>Квазипересечение уровней кубитов</vt:lpstr>
      <vt:lpstr>Перестраиваемая связь для вентилей</vt:lpstr>
      <vt:lpstr>Схема установки для вентилей</vt:lpstr>
      <vt:lpstr>Осцилляции Раби</vt:lpstr>
      <vt:lpstr>Осцилляции Рамзи</vt:lpstr>
      <vt:lpstr>Randomized benchmarking</vt:lpstr>
      <vt:lpstr>Дисперсионный режим связи кубитов</vt:lpstr>
      <vt:lpstr>Двухкубитные вентили: стратегии</vt:lpstr>
      <vt:lpstr>Кросс-резонансные гейты</vt:lpstr>
      <vt:lpstr>Выделяем кросс-резонансную компоненту</vt:lpstr>
      <vt:lpstr>Квантовая томография процесса</vt:lpstr>
      <vt:lpstr>Восстановление Χ (или R)</vt:lpstr>
      <vt:lpstr>CPHASE</vt:lpstr>
      <vt:lpstr>SWAP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Ilya Besedin</dc:creator>
  <cp:lastModifiedBy>Konstantin Katamadze</cp:lastModifiedBy>
  <cp:revision>369</cp:revision>
  <dcterms:created xsi:type="dcterms:W3CDTF">2015-02-05T13:44:28Z</dcterms:created>
  <dcterms:modified xsi:type="dcterms:W3CDTF">2018-12-25T14:20:58Z</dcterms:modified>
</cp:coreProperties>
</file>