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27" r:id="rId2"/>
    <p:sldId id="349" r:id="rId3"/>
    <p:sldId id="328" r:id="rId4"/>
    <p:sldId id="329" r:id="rId5"/>
    <p:sldId id="343" r:id="rId6"/>
    <p:sldId id="359" r:id="rId7"/>
    <p:sldId id="336" r:id="rId8"/>
    <p:sldId id="354" r:id="rId9"/>
    <p:sldId id="356" r:id="rId10"/>
    <p:sldId id="360" r:id="rId11"/>
    <p:sldId id="358" r:id="rId12"/>
    <p:sldId id="355" r:id="rId13"/>
    <p:sldId id="363" r:id="rId14"/>
    <p:sldId id="361" r:id="rId15"/>
    <p:sldId id="362" r:id="rId16"/>
    <p:sldId id="364" r:id="rId17"/>
    <p:sldId id="365" r:id="rId18"/>
    <p:sldId id="350" r:id="rId19"/>
    <p:sldId id="309" r:id="rId20"/>
    <p:sldId id="310" r:id="rId21"/>
    <p:sldId id="296" r:id="rId22"/>
    <p:sldId id="318" r:id="rId23"/>
    <p:sldId id="317" r:id="rId24"/>
    <p:sldId id="311" r:id="rId25"/>
    <p:sldId id="306" r:id="rId26"/>
    <p:sldId id="299" r:id="rId27"/>
    <p:sldId id="313" r:id="rId28"/>
    <p:sldId id="300" r:id="rId29"/>
    <p:sldId id="316" r:id="rId30"/>
    <p:sldId id="323" r:id="rId31"/>
    <p:sldId id="315" r:id="rId32"/>
    <p:sldId id="302" r:id="rId33"/>
    <p:sldId id="319" r:id="rId34"/>
    <p:sldId id="286" r:id="rId35"/>
    <p:sldId id="366" r:id="rId36"/>
    <p:sldId id="352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276313"/>
    <a:srgbClr val="FF6E74"/>
    <a:srgbClr val="E8E428"/>
    <a:srgbClr val="FC1228"/>
    <a:srgbClr val="DA5C34"/>
    <a:srgbClr val="F01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45" autoAdjust="0"/>
    <p:restoredTop sz="99855" autoAdjust="0"/>
  </p:normalViewPr>
  <p:slideViewPr>
    <p:cSldViewPr>
      <p:cViewPr varScale="1">
        <p:scale>
          <a:sx n="66" d="100"/>
          <a:sy n="66" d="100"/>
        </p:scale>
        <p:origin x="868" y="32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-372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PULMM-2016</a:t>
            </a:r>
            <a:endParaRPr lang="en-US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B934FCF-4014-4FD9-88D2-765CA0DD1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2717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PULMM-2016</a:t>
            </a:r>
            <a:endParaRPr lang="en-US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  <a:endParaRPr lang="en-US" noProof="0"/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0AD8AC1-26ED-40E6-88CD-E516BFC8B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2539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 lIns="84390" tIns="42195" rIns="84390" bIns="42195"/>
          <a:lstStyle/>
          <a:p>
            <a:fld id="{82CE41D8-A5E3-0846-8178-67A23E1B7345}" type="slidenum">
              <a:rPr lang="en-GB"/>
              <a:pPr/>
              <a:t>5</a:t>
            </a:fld>
            <a:endParaRPr lang="en-GB"/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4390" tIns="42195" rIns="84390" bIns="42195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PULMM-2016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0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PULMM-2016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2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PULMM-2016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7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/>
          <a:lstStyle>
            <a:lvl1pPr algn="r">
              <a:defRPr sz="4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9DCCB-7112-1C49-B53C-613E5E5323DB}" type="datetime1">
              <a:rPr lang="en-US" smtClean="0"/>
              <a:t>2/26/2019</a:t>
            </a:fld>
            <a:endParaRPr lang="en-US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423B2-815F-4ED7-B816-6B195E177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PULMM-2016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3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4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77DDA-8A49-2941-9F09-952D6B7B8CF8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PULMM-2016</a:t>
            </a:r>
            <a:endParaRPr lang="en-US"/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751C6-0FDD-428C-AB28-9EE0D21584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CD8C3-26F9-414D-A179-CC4B2A64F4A4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4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PULMM-2016</a:t>
            </a:r>
            <a:endParaRPr lang="en-US"/>
          </a:p>
        </p:txBody>
      </p:sp>
      <p:sp>
        <p:nvSpPr>
          <p:cNvPr id="5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50111-7C5B-4E09-AB56-AFCB9B5063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E98C8-810B-2E45-BE96-18A64DC5B868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3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PULMM-2016</a:t>
            </a:r>
            <a:endParaRPr lang="en-US"/>
          </a:p>
        </p:txBody>
      </p:sp>
      <p:sp>
        <p:nvSpPr>
          <p:cNvPr id="4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0E608-A28B-47B4-AF9C-3EE6231F5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5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EC5D5-5945-2143-9CE9-E388403AE336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6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PULMM-2016</a:t>
            </a:r>
            <a:endParaRPr lang="en-US"/>
          </a:p>
        </p:txBody>
      </p:sp>
      <p:sp>
        <p:nvSpPr>
          <p:cNvPr id="7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18314-73BC-40EA-B3A0-0BCDA948BC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383E0-FD80-FF4A-B825-B5ABE712C27A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PULMM-2016</a:t>
            </a:r>
            <a:endParaRPr lang="en-US"/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EA821-4CA2-4321-99F1-2CC76B64AF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5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205BA-DC3E-D644-A4F4-9833F064F1DD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6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PULMM-2016</a:t>
            </a:r>
            <a:endParaRPr lang="en-US"/>
          </a:p>
        </p:txBody>
      </p:sp>
      <p:sp>
        <p:nvSpPr>
          <p:cNvPr id="7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AD2A8-D2C1-483D-9ED1-C2C1B90F65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775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613DF-C8C2-154C-B8B8-FBDCD704A085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PULMM-2016</a:t>
            </a:r>
            <a:endParaRPr lang="en-US"/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0B04-368D-4A22-94C4-A12AD8A504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47297" y="587376"/>
            <a:ext cx="7772400" cy="7461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4012" y="1484313"/>
            <a:ext cx="3815862" cy="2228850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00550" y="1484313"/>
            <a:ext cx="3815862" cy="2228850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4012" y="3865564"/>
            <a:ext cx="3815862" cy="2230437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0550" y="3865564"/>
            <a:ext cx="3815862" cy="2230437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762143" y="6165850"/>
            <a:ext cx="1195754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/>
            </a:r>
            <a:br>
              <a:rPr lang="en-GB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11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5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image6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30"/>
          <p:cNvSpPr>
            <a:spLocks noGrp="1"/>
          </p:cNvSpPr>
          <p:nvPr>
            <p:ph type="title"/>
          </p:nvPr>
        </p:nvSpPr>
        <p:spPr bwMode="auto">
          <a:xfrm>
            <a:off x="457200" y="3587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</a:t>
            </a:r>
            <a:endParaRPr lang="en-US" dirty="0" smtClean="0"/>
          </a:p>
        </p:txBody>
      </p:sp>
      <p:sp>
        <p:nvSpPr>
          <p:cNvPr id="20485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25741E31-9BD5-0348-80A0-B382FCCF2B04}" type="datetime1">
              <a:rPr lang="en-US" smtClean="0"/>
              <a:t>2/26/2019</a:t>
            </a:fld>
            <a:endParaRPr lang="en-US" dirty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533400" y="5715000"/>
            <a:ext cx="2895600" cy="47625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008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PULMM-2016</a:t>
            </a:r>
            <a:endParaRPr lang="en-US" dirty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5" r:id="rId3"/>
    <p:sldLayoutId id="2147483654" r:id="rId4"/>
    <p:sldLayoutId id="2147483653" r:id="rId5"/>
    <p:sldLayoutId id="2147483652" r:id="rId6"/>
    <p:sldLayoutId id="2147483651" r:id="rId7"/>
    <p:sldLayoutId id="2147483650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emf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4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video" Target="../media/media1.avi"/><Relationship Id="rId7" Type="http://schemas.openxmlformats.org/officeDocument/2006/relationships/image" Target="../media/image65.emf"/><Relationship Id="rId2" Type="http://schemas.microsoft.com/office/2007/relationships/media" Target="../media/media1.avi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04800" y="5094577"/>
            <a:ext cx="8382000" cy="925223"/>
          </a:xfrm>
        </p:spPr>
        <p:txBody>
          <a:bodyPr/>
          <a:lstStyle/>
          <a:p>
            <a:r>
              <a:rPr lang="ru-RU" sz="2400" i="1" baseline="30000" dirty="0" smtClean="0">
                <a:solidFill>
                  <a:srgbClr val="990000"/>
                </a:solidFill>
              </a:rPr>
              <a:t>1</a:t>
            </a:r>
            <a:r>
              <a:rPr lang="ru-RU" sz="2400" i="1" dirty="0" smtClean="0">
                <a:solidFill>
                  <a:srgbClr val="990000"/>
                </a:solidFill>
              </a:rPr>
              <a:t>Научный </a:t>
            </a:r>
            <a:r>
              <a:rPr lang="ru-RU" sz="2400" i="1" dirty="0">
                <a:solidFill>
                  <a:srgbClr val="990000"/>
                </a:solidFill>
              </a:rPr>
              <a:t>Центр Волоконной Оптики РАН</a:t>
            </a:r>
            <a:endParaRPr lang="en-US" sz="2400" i="1" dirty="0">
              <a:solidFill>
                <a:srgbClr val="990000"/>
              </a:solidFill>
            </a:endParaRPr>
          </a:p>
          <a:p>
            <a:r>
              <a:rPr lang="ru-RU" sz="2400" i="1" baseline="30000" dirty="0">
                <a:solidFill>
                  <a:srgbClr val="990000"/>
                </a:solidFill>
              </a:rPr>
              <a:t>2</a:t>
            </a:r>
            <a:r>
              <a:rPr lang="ru-RU" sz="2400" i="1" dirty="0">
                <a:solidFill>
                  <a:srgbClr val="990000"/>
                </a:solidFill>
              </a:rPr>
              <a:t> Российский Химико-Технологический </a:t>
            </a:r>
            <a:r>
              <a:rPr lang="ru-RU" sz="2400" i="1" dirty="0" smtClean="0">
                <a:solidFill>
                  <a:srgbClr val="990000"/>
                </a:solidFill>
              </a:rPr>
              <a:t>Университет</a:t>
            </a:r>
          </a:p>
          <a:p>
            <a:r>
              <a:rPr lang="ru-RU" sz="2400" i="1" dirty="0" smtClean="0">
                <a:solidFill>
                  <a:srgbClr val="990000"/>
                </a:solidFill>
              </a:rPr>
              <a:t> </a:t>
            </a:r>
            <a:r>
              <a:rPr lang="ru-RU" sz="2400" i="1" dirty="0">
                <a:solidFill>
                  <a:srgbClr val="990000"/>
                </a:solidFill>
              </a:rPr>
              <a:t>им. Д</a:t>
            </a:r>
            <a:r>
              <a:rPr lang="en-US" sz="2400" i="1" dirty="0">
                <a:solidFill>
                  <a:srgbClr val="990000"/>
                </a:solidFill>
              </a:rPr>
              <a:t>.</a:t>
            </a:r>
            <a:r>
              <a:rPr lang="ru-RU" sz="2400" i="1" dirty="0">
                <a:solidFill>
                  <a:srgbClr val="990000"/>
                </a:solidFill>
              </a:rPr>
              <a:t>И</a:t>
            </a:r>
            <a:r>
              <a:rPr lang="en-US" sz="2400" i="1" dirty="0">
                <a:solidFill>
                  <a:srgbClr val="990000"/>
                </a:solidFill>
              </a:rPr>
              <a:t>. </a:t>
            </a:r>
            <a:r>
              <a:rPr lang="ru-RU" sz="2400" i="1" dirty="0">
                <a:solidFill>
                  <a:srgbClr val="990000"/>
                </a:solidFill>
              </a:rPr>
              <a:t>Менделеева</a:t>
            </a:r>
            <a:r>
              <a:rPr lang="en-US" sz="2400" i="1" dirty="0">
                <a:solidFill>
                  <a:srgbClr val="990000"/>
                </a:solidFill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19200" y="228600"/>
            <a:ext cx="7577814" cy="3756025"/>
          </a:xfrm>
        </p:spPr>
        <p:txBody>
          <a:bodyPr/>
          <a:lstStyle/>
          <a:p>
            <a:r>
              <a:rPr lang="ru-RU" b="1" dirty="0">
                <a:solidFill>
                  <a:srgbClr val="000090"/>
                </a:solidFill>
              </a:rPr>
              <a:t>Прямая лазерная запись канальных волноводов в кристаллах и стёклах пучком фемтосекундного лазера</a:t>
            </a:r>
            <a:r>
              <a:rPr lang="ru-RU" b="1" dirty="0" smtClean="0">
                <a:solidFill>
                  <a:srgbClr val="000090"/>
                </a:solidFill>
              </a:rPr>
              <a:t/>
            </a:r>
            <a:br>
              <a:rPr lang="ru-RU" b="1" dirty="0" smtClean="0">
                <a:solidFill>
                  <a:srgbClr val="00009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ru-RU" sz="3600" dirty="0" smtClean="0">
                <a:solidFill>
                  <a:srgbClr val="990000"/>
                </a:solidFill>
              </a:rPr>
              <a:t>А.Г Охримчук</a:t>
            </a:r>
            <a:endParaRPr lang="en-US" sz="36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5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b="1" kern="1200" dirty="0">
                <a:solidFill>
                  <a:srgbClr val="990000"/>
                </a:solidFill>
                <a:ea typeface="+mn-ea"/>
                <a:cs typeface="Arial" charset="0"/>
              </a:rPr>
              <a:t>Изменение плотности или/и </a:t>
            </a:r>
            <a:r>
              <a:rPr lang="ru-RU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структуры </a:t>
            </a:r>
            <a:r>
              <a:rPr lang="ru-RU" sz="2700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дефектов </a:t>
            </a:r>
            <a:r>
              <a:rPr lang="mr-IN" sz="2700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–</a:t>
            </a:r>
            <a:r>
              <a:rPr lang="ru-RU" sz="2700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 фосфатное стекло </a:t>
            </a:r>
            <a:r>
              <a:rPr lang="ru-RU" sz="2700" b="1" kern="1200" dirty="0" smtClean="0">
                <a:solidFill>
                  <a:srgbClr val="F01EB9"/>
                </a:solidFill>
                <a:cs typeface="Arial" charset="0"/>
              </a:rPr>
              <a:t>(</a:t>
            </a:r>
            <a:r>
              <a:rPr lang="ru-RU" sz="2700" b="1" kern="1200" dirty="0">
                <a:solidFill>
                  <a:srgbClr val="F01EB9"/>
                </a:solidFill>
                <a:cs typeface="Arial" charset="0"/>
              </a:rPr>
              <a:t>IOG-</a:t>
            </a:r>
            <a:r>
              <a:rPr lang="ru-RU" sz="2700" b="1" kern="1200" dirty="0" smtClean="0">
                <a:solidFill>
                  <a:srgbClr val="F01EB9"/>
                </a:solidFill>
                <a:cs typeface="Arial" charset="0"/>
              </a:rPr>
              <a:t>1, </a:t>
            </a:r>
            <a:r>
              <a:rPr lang="ru-RU" sz="2700" b="1" kern="1200" dirty="0" err="1" smtClean="0">
                <a:solidFill>
                  <a:srgbClr val="F01EB9"/>
                </a:solidFill>
                <a:cs typeface="Arial" charset="0"/>
              </a:rPr>
              <a:t>Shott</a:t>
            </a:r>
            <a:r>
              <a:rPr lang="ru-RU" sz="2700" b="1" kern="1200" dirty="0" smtClean="0">
                <a:solidFill>
                  <a:srgbClr val="F01EB9"/>
                </a:solidFill>
                <a:cs typeface="Arial" charset="0"/>
              </a:rPr>
              <a:t>)</a:t>
            </a:r>
            <a:r>
              <a:rPr lang="ru-RU" sz="2700" b="1" kern="1200" dirty="0">
                <a:solidFill>
                  <a:srgbClr val="F01EB9"/>
                </a:solidFill>
                <a:cs typeface="Arial" charset="0"/>
              </a:rPr>
              <a:t/>
            </a:r>
            <a:br>
              <a:rPr lang="ru-RU" sz="2700" b="1" kern="1200" dirty="0">
                <a:solidFill>
                  <a:srgbClr val="F01EB9"/>
                </a:solidFill>
                <a:cs typeface="Arial" charset="0"/>
              </a:rPr>
            </a:br>
            <a:r>
              <a:rPr lang="ru-RU" sz="2700" b="1" i="1" kern="1200" dirty="0" smtClean="0">
                <a:solidFill>
                  <a:srgbClr val="990000"/>
                </a:solidFill>
                <a:cs typeface="Arial" charset="0"/>
              </a:rPr>
              <a:t>нетепловой режим </a:t>
            </a:r>
            <a:r>
              <a:rPr lang="ru-RU" sz="2700" b="1" i="1" kern="1200" dirty="0" err="1" smtClean="0">
                <a:solidFill>
                  <a:srgbClr val="990000"/>
                </a:solidFill>
                <a:cs typeface="Arial" charset="0"/>
              </a:rPr>
              <a:t>f</a:t>
            </a:r>
            <a:r>
              <a:rPr lang="ru-RU" sz="2700" b="1" i="1" kern="1200" baseline="-25000" dirty="0" err="1" smtClean="0">
                <a:solidFill>
                  <a:srgbClr val="990000"/>
                </a:solidFill>
                <a:cs typeface="Arial" charset="0"/>
              </a:rPr>
              <a:t>rep</a:t>
            </a:r>
            <a:r>
              <a:rPr lang="ru-RU" sz="2700" b="1" i="1" kern="1200" dirty="0" smtClean="0">
                <a:solidFill>
                  <a:srgbClr val="990000"/>
                </a:solidFill>
                <a:cs typeface="Arial" charset="0"/>
              </a:rPr>
              <a:t>=1 </a:t>
            </a:r>
            <a:r>
              <a:rPr lang="ru-RU" sz="2700" b="1" i="1" kern="1200" dirty="0" err="1" smtClean="0">
                <a:solidFill>
                  <a:srgbClr val="990000"/>
                </a:solidFill>
                <a:cs typeface="Arial" charset="0"/>
              </a:rPr>
              <a:t>kHz</a:t>
            </a:r>
            <a:r>
              <a:rPr lang="ru-RU" sz="2700" b="1" i="1" kern="1200" dirty="0" smtClean="0">
                <a:solidFill>
                  <a:srgbClr val="990000"/>
                </a:solidFill>
                <a:cs typeface="Arial" charset="0"/>
              </a:rPr>
              <a:t>, </a:t>
            </a:r>
            <a:r>
              <a:rPr lang="ru-RU" sz="2700" b="1" i="1" kern="1200" dirty="0" err="1" smtClean="0">
                <a:solidFill>
                  <a:srgbClr val="990000"/>
                </a:solidFill>
                <a:cs typeface="Arial" charset="0"/>
              </a:rPr>
              <a:t>λ</a:t>
            </a:r>
            <a:r>
              <a:rPr lang="ru-RU" sz="2700" b="1" i="1" kern="1200" dirty="0" smtClean="0">
                <a:solidFill>
                  <a:srgbClr val="990000"/>
                </a:solidFill>
                <a:cs typeface="Arial" charset="0"/>
              </a:rPr>
              <a:t>=800 </a:t>
            </a:r>
            <a:r>
              <a:rPr lang="ru-RU" sz="2700" b="1" i="1" kern="1200" dirty="0" err="1" smtClean="0">
                <a:solidFill>
                  <a:srgbClr val="990000"/>
                </a:solidFill>
                <a:cs typeface="Arial" charset="0"/>
              </a:rPr>
              <a:t>nm</a:t>
            </a:r>
            <a:r>
              <a:rPr lang="ru-RU" sz="2700" b="1" i="1" kern="1200" dirty="0" smtClean="0">
                <a:solidFill>
                  <a:srgbClr val="990000"/>
                </a:solidFill>
                <a:cs typeface="Arial" charset="0"/>
              </a:rPr>
              <a:t>, </a:t>
            </a:r>
            <a:r>
              <a:rPr lang="ru-RU" sz="2700" b="1" i="1" kern="1200" dirty="0" err="1" smtClean="0">
                <a:solidFill>
                  <a:srgbClr val="990000"/>
                </a:solidFill>
                <a:cs typeface="Arial" charset="0"/>
              </a:rPr>
              <a:t>τ</a:t>
            </a:r>
            <a:r>
              <a:rPr lang="ru-RU" sz="2700" b="1" i="1" kern="1200" baseline="-25000" dirty="0" err="1" smtClean="0">
                <a:solidFill>
                  <a:srgbClr val="990000"/>
                </a:solidFill>
                <a:cs typeface="Arial" charset="0"/>
              </a:rPr>
              <a:t>p</a:t>
            </a:r>
            <a:r>
              <a:rPr lang="ru-RU" sz="2700" b="1" i="1" kern="1200" dirty="0" smtClean="0">
                <a:solidFill>
                  <a:srgbClr val="990000"/>
                </a:solidFill>
                <a:cs typeface="Arial" charset="0"/>
              </a:rPr>
              <a:t>=130 </a:t>
            </a:r>
            <a:r>
              <a:rPr lang="ru-RU" sz="2700" b="1" i="1" kern="1200" dirty="0" err="1" smtClean="0">
                <a:solidFill>
                  <a:srgbClr val="990000"/>
                </a:solidFill>
                <a:cs typeface="Arial" charset="0"/>
              </a:rPr>
              <a:t>fs</a:t>
            </a:r>
            <a:endParaRPr lang="en-US" sz="2700" b="1" kern="1200" dirty="0">
              <a:solidFill>
                <a:srgbClr val="990000"/>
              </a:solidFill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1054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276313"/>
                </a:solidFill>
              </a:rPr>
              <a:t>Фосфатное стекло IOG-1 и силикатное стекло (SiO</a:t>
            </a:r>
            <a:r>
              <a:rPr lang="ru-RU" baseline="-25000" dirty="0" smtClean="0">
                <a:solidFill>
                  <a:srgbClr val="276313"/>
                </a:solidFill>
              </a:rPr>
              <a:t>2</a:t>
            </a:r>
            <a:r>
              <a:rPr lang="ru-RU" dirty="0" smtClean="0">
                <a:solidFill>
                  <a:srgbClr val="276313"/>
                </a:solidFill>
              </a:rPr>
              <a:t>) имеют кардинально различные </a:t>
            </a:r>
            <a:r>
              <a:rPr lang="ru-RU" dirty="0" err="1" smtClean="0">
                <a:solidFill>
                  <a:srgbClr val="276313"/>
                </a:solidFill>
              </a:rPr>
              <a:t>термо</a:t>
            </a:r>
            <a:r>
              <a:rPr lang="ru-RU" dirty="0" smtClean="0">
                <a:solidFill>
                  <a:srgbClr val="276313"/>
                </a:solidFill>
              </a:rPr>
              <a:t>-механические свойства. </a:t>
            </a:r>
          </a:p>
          <a:p>
            <a:pPr algn="just"/>
            <a:r>
              <a:rPr lang="ru-RU" dirty="0" smtClean="0">
                <a:solidFill>
                  <a:srgbClr val="276313"/>
                </a:solidFill>
              </a:rPr>
              <a:t>В противоположность силикатному стеклу </a:t>
            </a:r>
            <a:r>
              <a:rPr lang="ru-RU" i="1" dirty="0" smtClean="0">
                <a:solidFill>
                  <a:srgbClr val="276313"/>
                </a:solidFill>
              </a:rPr>
              <a:t>плотность фосфатного стекла </a:t>
            </a:r>
            <a:r>
              <a:rPr lang="ru-RU" dirty="0">
                <a:solidFill>
                  <a:srgbClr val="276313"/>
                </a:solidFill>
              </a:rPr>
              <a:t>IOG-</a:t>
            </a:r>
            <a:r>
              <a:rPr lang="ru-RU" dirty="0" smtClean="0">
                <a:solidFill>
                  <a:srgbClr val="276313"/>
                </a:solidFill>
              </a:rPr>
              <a:t>1 </a:t>
            </a:r>
            <a:r>
              <a:rPr lang="ru-RU" i="1" dirty="0" smtClean="0">
                <a:solidFill>
                  <a:srgbClr val="276313"/>
                </a:solidFill>
              </a:rPr>
              <a:t>уменьшается с увеличением фиктивной температуры</a:t>
            </a:r>
            <a:r>
              <a:rPr lang="ru-RU" dirty="0" smtClean="0">
                <a:solidFill>
                  <a:srgbClr val="276313"/>
                </a:solidFill>
              </a:rPr>
              <a:t>.</a:t>
            </a:r>
            <a:endParaRPr lang="en-US" dirty="0">
              <a:solidFill>
                <a:srgbClr val="27631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2192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</a:t>
            </a:r>
            <a:r>
              <a:rPr lang="en-US" dirty="0"/>
              <a:t>. W. </a:t>
            </a:r>
            <a:r>
              <a:rPr lang="en-US" dirty="0" smtClean="0"/>
              <a:t>Chan </a:t>
            </a:r>
            <a:r>
              <a:rPr lang="mr-IN" dirty="0" smtClean="0"/>
              <a:t>… D.M. Krol</a:t>
            </a:r>
            <a:r>
              <a:rPr lang="en-US" dirty="0" smtClean="0"/>
              <a:t>, Appl</a:t>
            </a:r>
            <a:r>
              <a:rPr lang="en-US" dirty="0"/>
              <a:t>. Phys. </a:t>
            </a:r>
            <a:r>
              <a:rPr lang="en-US" dirty="0" err="1"/>
              <a:t>Lett</a:t>
            </a:r>
            <a:r>
              <a:rPr lang="en-US" dirty="0"/>
              <a:t>. 82, 2371–2373 (2003)</a:t>
            </a:r>
            <a:r>
              <a:rPr lang="en-US" dirty="0" smtClean="0"/>
              <a:t>. (Livermore)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91400" y="4038600"/>
            <a:ext cx="87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C1228"/>
                </a:solidFill>
              </a:rPr>
              <a:t>Δn</a:t>
            </a:r>
            <a:r>
              <a:rPr lang="en-US" dirty="0" smtClean="0">
                <a:solidFill>
                  <a:srgbClr val="FC1228"/>
                </a:solidFill>
              </a:rPr>
              <a:t> </a:t>
            </a:r>
            <a:r>
              <a:rPr lang="ru-RU" dirty="0" smtClean="0">
                <a:solidFill>
                  <a:srgbClr val="FC1228"/>
                </a:solidFill>
              </a:rPr>
              <a:t>&lt; 0 </a:t>
            </a:r>
            <a:endParaRPr lang="en-US" dirty="0">
              <a:solidFill>
                <a:srgbClr val="FC122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28800"/>
            <a:ext cx="4495800" cy="3012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20574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Показатель преломления уменьшается с увеличением фиктивной температуры стекла</a:t>
            </a:r>
            <a:endParaRPr lang="en-US" sz="1600" dirty="0"/>
          </a:p>
        </p:txBody>
      </p:sp>
      <p:pic>
        <p:nvPicPr>
          <p:cNvPr id="5" name="Picture 4" descr="Screenshot 2019-02-25 at 22.37.2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81200"/>
            <a:ext cx="420890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1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9144000" cy="195942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14400" y="6858000"/>
            <a:ext cx="8229600" cy="990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5400"/>
            <a:ext cx="8839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 algn="ctr"/>
            <a:r>
              <a:rPr lang="ru-RU" sz="2900" b="1" dirty="0" smtClean="0">
                <a:solidFill>
                  <a:srgbClr val="990000"/>
                </a:solidFill>
                <a:latin typeface="+mj-lt"/>
              </a:rPr>
              <a:t>Гребёнка с интервалами между </a:t>
            </a:r>
            <a:r>
              <a:rPr lang="ru-RU" sz="2900" b="1" dirty="0" err="1" smtClean="0">
                <a:solidFill>
                  <a:srgbClr val="990000"/>
                </a:solidFill>
                <a:latin typeface="+mj-lt"/>
              </a:rPr>
              <a:t>суб</a:t>
            </a:r>
            <a:r>
              <a:rPr lang="ru-RU" sz="2900" b="1" dirty="0" smtClean="0">
                <a:solidFill>
                  <a:srgbClr val="990000"/>
                </a:solidFill>
                <a:latin typeface="+mj-lt"/>
              </a:rPr>
              <a:t>-пикосекундными импульсами </a:t>
            </a:r>
            <a:r>
              <a:rPr lang="en-US" sz="2900" b="1" dirty="0">
                <a:solidFill>
                  <a:srgbClr val="990000"/>
                </a:solidFill>
                <a:latin typeface="+mj-lt"/>
              </a:rPr>
              <a:t>10-1000 ns </a:t>
            </a:r>
            <a:r>
              <a:rPr lang="mr-IN" sz="2900" b="1" dirty="0" smtClean="0">
                <a:solidFill>
                  <a:srgbClr val="990000"/>
                </a:solidFill>
                <a:latin typeface="+mj-lt"/>
              </a:rPr>
              <a:t>–</a:t>
            </a:r>
            <a:r>
              <a:rPr lang="ru-RU" sz="2900" b="1" dirty="0" smtClean="0">
                <a:solidFill>
                  <a:srgbClr val="990000"/>
                </a:solidFill>
                <a:latin typeface="+mj-lt"/>
              </a:rPr>
              <a:t> тепловой режим записи</a:t>
            </a:r>
            <a:endParaRPr lang="ru-RU" sz="2900" b="1" dirty="0">
              <a:solidFill>
                <a:srgbClr val="99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2672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R</a:t>
            </a:r>
            <a:r>
              <a:rPr lang="en-US" sz="1400" i="1" dirty="0"/>
              <a:t>. R. </a:t>
            </a:r>
            <a:r>
              <a:rPr lang="en-US" sz="1400" i="1" dirty="0" err="1"/>
              <a:t>Gattass</a:t>
            </a:r>
            <a:r>
              <a:rPr lang="en-US" sz="1400" i="1" dirty="0"/>
              <a:t>, L. R. </a:t>
            </a:r>
            <a:r>
              <a:rPr lang="en-US" sz="1400" i="1" dirty="0" err="1"/>
              <a:t>Cerami</a:t>
            </a:r>
            <a:r>
              <a:rPr lang="en-US" sz="1400" i="1" dirty="0"/>
              <a:t>, and E. Mazur, "</a:t>
            </a:r>
            <a:r>
              <a:rPr lang="en-US" sz="1400" b="1" i="1" dirty="0"/>
              <a:t>Micromachining of bulk glass with bursts of femtosecond laser pulses at variable repetition rates</a:t>
            </a:r>
            <a:r>
              <a:rPr lang="en-US" sz="1400" i="1" dirty="0"/>
              <a:t>," Opt. Express 14, 5279 (2006).</a:t>
            </a:r>
          </a:p>
        </p:txBody>
      </p:sp>
    </p:spTree>
    <p:extLst>
      <p:ext uri="{BB962C8B-B14F-4D97-AF65-F5344CB8AC3E}">
        <p14:creationId xmlns:p14="http://schemas.microsoft.com/office/powerpoint/2010/main" val="164981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rmAutofit/>
          </a:bodyPr>
          <a:lstStyle/>
          <a:p>
            <a:r>
              <a:rPr lang="ru-RU" b="1" kern="1200" dirty="0">
                <a:solidFill>
                  <a:srgbClr val="990000"/>
                </a:solidFill>
                <a:ea typeface="+mn-ea"/>
                <a:cs typeface="Arial" charset="0"/>
              </a:rPr>
              <a:t>Миграция хим. элементов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i="1" kern="1200" dirty="0">
                <a:solidFill>
                  <a:srgbClr val="990000"/>
                </a:solidFill>
                <a:ea typeface="+mn-ea"/>
                <a:cs typeface="Arial" charset="0"/>
              </a:rPr>
              <a:t>тепловой режим</a:t>
            </a:r>
            <a:endParaRPr lang="en-US" sz="2700" b="1" i="1" kern="1200" dirty="0">
              <a:solidFill>
                <a:srgbClr val="990000"/>
              </a:solidFill>
              <a:ea typeface="+mn-ea"/>
              <a:cs typeface="Arial" charset="0"/>
            </a:endParaRPr>
          </a:p>
        </p:txBody>
      </p:sp>
      <p:pic>
        <p:nvPicPr>
          <p:cNvPr id="4" name="Picture 3" descr="Screenshot 2019-02-24 at 16.59.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2870200" cy="19253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1905000"/>
            <a:ext cx="4800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/>
              <a:t>﻿20Na2O–10CaO–70SiO2–4Eu2O3</a:t>
            </a:r>
            <a:endParaRPr lang="en-US" dirty="0" smtClean="0"/>
          </a:p>
          <a:p>
            <a:r>
              <a:rPr lang="en-US" dirty="0" smtClean="0"/>
              <a:t>f</a:t>
            </a:r>
            <a:r>
              <a:rPr lang="ru-RU" baseline="-25000" dirty="0" err="1" smtClean="0"/>
              <a:t>rep</a:t>
            </a:r>
            <a:r>
              <a:rPr lang="ru-RU" dirty="0" smtClean="0"/>
              <a:t>= 250 </a:t>
            </a:r>
            <a:r>
              <a:rPr lang="ru-RU" dirty="0" err="1" smtClean="0"/>
              <a:t>kHz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Подвижность ионов-модификаторов больше, чем подвижность стеклообразующих ионов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3716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﻿</a:t>
            </a:r>
            <a:r>
              <a:rPr lang="en-US" u="sng" dirty="0" smtClean="0"/>
              <a:t>Y</a:t>
            </a:r>
            <a:r>
              <a:rPr lang="en-US" u="sng" dirty="0"/>
              <a:t>. Liu</a:t>
            </a:r>
            <a:r>
              <a:rPr lang="en-US" u="sng" dirty="0" smtClean="0"/>
              <a:t>,</a:t>
            </a:r>
            <a:r>
              <a:rPr lang="mr-IN" u="sng" dirty="0" smtClean="0"/>
              <a:t>…</a:t>
            </a:r>
            <a:r>
              <a:rPr lang="en-US" u="sng" dirty="0" smtClean="0"/>
              <a:t> </a:t>
            </a:r>
            <a:r>
              <a:rPr lang="en-US" u="sng" dirty="0"/>
              <a:t>K. </a:t>
            </a:r>
            <a:r>
              <a:rPr lang="en-US" u="sng" dirty="0" err="1"/>
              <a:t>Hirao</a:t>
            </a:r>
            <a:r>
              <a:rPr lang="en-US" u="sng" dirty="0"/>
              <a:t>, </a:t>
            </a:r>
            <a:r>
              <a:rPr lang="en-US" u="sng" dirty="0" smtClean="0"/>
              <a:t>Opt</a:t>
            </a:r>
            <a:r>
              <a:rPr lang="en-US" u="sng" dirty="0"/>
              <a:t>. </a:t>
            </a:r>
            <a:r>
              <a:rPr lang="en-US" u="sng" dirty="0" err="1"/>
              <a:t>Lett</a:t>
            </a:r>
            <a:r>
              <a:rPr lang="en-US" u="sng" dirty="0"/>
              <a:t>. 34, 136–138 (2009).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3733800"/>
            <a:ext cx="558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J</a:t>
            </a:r>
            <a:r>
              <a:rPr lang="en-US" u="sng" dirty="0"/>
              <a:t>. Del </a:t>
            </a:r>
            <a:r>
              <a:rPr lang="en-US" u="sng" dirty="0" err="1"/>
              <a:t>Hoyo</a:t>
            </a:r>
            <a:r>
              <a:rPr lang="en-US" u="sng" dirty="0" smtClean="0"/>
              <a:t>,</a:t>
            </a:r>
            <a:r>
              <a:rPr lang="mr-IN" u="sng" dirty="0" smtClean="0"/>
              <a:t>…</a:t>
            </a:r>
            <a:r>
              <a:rPr lang="en-US" u="sng" dirty="0" smtClean="0"/>
              <a:t> </a:t>
            </a:r>
            <a:r>
              <a:rPr lang="en-US" u="sng" dirty="0"/>
              <a:t>J. Solis, </a:t>
            </a:r>
            <a:r>
              <a:rPr lang="en-US" u="sng" dirty="0" smtClean="0"/>
              <a:t>Appl</a:t>
            </a:r>
            <a:r>
              <a:rPr lang="en-US" u="sng" dirty="0"/>
              <a:t>. Phys. </a:t>
            </a:r>
            <a:r>
              <a:rPr lang="en-US" u="sng" dirty="0" err="1"/>
              <a:t>Lett</a:t>
            </a:r>
            <a:r>
              <a:rPr lang="en-US" u="sng" dirty="0"/>
              <a:t>. 105, (2014).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4038600"/>
            <a:ext cx="758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﻿Kigre-QxErSpa100 </a:t>
            </a:r>
            <a:r>
              <a:rPr lang="en-US" dirty="0" smtClean="0"/>
              <a:t>65P2O5</a:t>
            </a:r>
            <a:r>
              <a:rPr lang="en-US" dirty="0"/>
              <a:t>–</a:t>
            </a:r>
            <a:r>
              <a:rPr lang="en-US" dirty="0" smtClean="0"/>
              <a:t>10La2O3</a:t>
            </a:r>
            <a:r>
              <a:rPr lang="en-US" dirty="0"/>
              <a:t>–</a:t>
            </a:r>
            <a:r>
              <a:rPr lang="en-US" dirty="0" smtClean="0"/>
              <a:t>10Al2O3</a:t>
            </a:r>
            <a:r>
              <a:rPr lang="en-US" dirty="0"/>
              <a:t>– </a:t>
            </a:r>
            <a:r>
              <a:rPr lang="en-US" dirty="0" smtClean="0"/>
              <a:t>10K2O-Er2O3-Yb2O3</a:t>
            </a:r>
            <a:endParaRPr lang="en-US" dirty="0"/>
          </a:p>
        </p:txBody>
      </p:sp>
      <p:pic>
        <p:nvPicPr>
          <p:cNvPr id="10" name="Picture 9" descr="Screenshot 2019-02-24 at 17.18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4724400"/>
            <a:ext cx="3730804" cy="1600200"/>
          </a:xfrm>
          <a:prstGeom prst="rect">
            <a:avLst/>
          </a:prstGeom>
        </p:spPr>
      </p:pic>
      <p:pic>
        <p:nvPicPr>
          <p:cNvPr id="11" name="Picture 10" descr="Screenshot 2019-02-24 at 17.19.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572000"/>
            <a:ext cx="2631573" cy="1968500"/>
          </a:xfrm>
          <a:prstGeom prst="rect">
            <a:avLst/>
          </a:prstGeom>
        </p:spPr>
      </p:pic>
      <p:pic>
        <p:nvPicPr>
          <p:cNvPr id="12" name="Picture 11" descr="Screenshot 2019-02-24 at 17.19.2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283" y="4572000"/>
            <a:ext cx="2660717" cy="20275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3000" y="6400800"/>
            <a:ext cx="203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C1228"/>
                </a:solidFill>
              </a:rPr>
              <a:t>Max </a:t>
            </a:r>
            <a:r>
              <a:rPr lang="en-US" dirty="0" err="1" smtClean="0">
                <a:solidFill>
                  <a:srgbClr val="FC1228"/>
                </a:solidFill>
              </a:rPr>
              <a:t>Δn</a:t>
            </a:r>
            <a:r>
              <a:rPr lang="en-US" dirty="0" smtClean="0">
                <a:solidFill>
                  <a:srgbClr val="FC1228"/>
                </a:solidFill>
              </a:rPr>
              <a:t> </a:t>
            </a:r>
            <a:r>
              <a:rPr lang="ru-RU" dirty="0" smtClean="0">
                <a:solidFill>
                  <a:srgbClr val="FC1228"/>
                </a:solidFill>
              </a:rPr>
              <a:t>=-1.4*10</a:t>
            </a:r>
            <a:r>
              <a:rPr lang="ru-RU" baseline="30000" dirty="0" smtClean="0">
                <a:solidFill>
                  <a:srgbClr val="FC1228"/>
                </a:solidFill>
              </a:rPr>
              <a:t>-2</a:t>
            </a:r>
            <a:r>
              <a:rPr lang="ru-RU" dirty="0" smtClean="0">
                <a:solidFill>
                  <a:srgbClr val="FC1228"/>
                </a:solidFill>
              </a:rPr>
              <a:t> </a:t>
            </a:r>
            <a:endParaRPr lang="en-US" dirty="0">
              <a:solidFill>
                <a:srgbClr val="FC1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8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solidFill>
            <a:srgbClr val="B6E8B6"/>
          </a:solidFill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b="1" kern="1200" dirty="0">
                <a:solidFill>
                  <a:srgbClr val="990000"/>
                </a:solidFill>
                <a:ea typeface="+mn-ea"/>
                <a:cs typeface="Arial" charset="0"/>
              </a:rPr>
              <a:t>Permanent refractive index change</a:t>
            </a:r>
            <a:br>
              <a:rPr lang="en-GB" b="1" kern="1200" dirty="0">
                <a:solidFill>
                  <a:srgbClr val="990000"/>
                </a:solidFill>
                <a:ea typeface="+mn-ea"/>
                <a:cs typeface="Arial" charset="0"/>
              </a:rPr>
            </a:br>
            <a:r>
              <a:rPr lang="en-GB" b="1" kern="1200" dirty="0">
                <a:solidFill>
                  <a:srgbClr val="990000"/>
                </a:solidFill>
                <a:ea typeface="+mn-ea"/>
                <a:cs typeface="Arial" charset="0"/>
              </a:rPr>
              <a:t> in an elementary track (YAG:Nd(0.3%))</a:t>
            </a:r>
          </a:p>
        </p:txBody>
      </p:sp>
      <p:pic>
        <p:nvPicPr>
          <p:cNvPr id="23554" name="Picture 3" descr="ser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2008188"/>
            <a:ext cx="1268413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Fig Depend of Index upon E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844675"/>
            <a:ext cx="5364162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Fig Index profi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4097338"/>
            <a:ext cx="2849562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298575" y="1617663"/>
            <a:ext cx="2327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>
                <a:cs typeface="+mn-cs"/>
              </a:rPr>
              <a:t>End view of a track</a:t>
            </a:r>
          </a:p>
        </p:txBody>
      </p:sp>
    </p:spTree>
    <p:extLst>
      <p:ext uri="{BB962C8B-B14F-4D97-AF65-F5344CB8AC3E}">
        <p14:creationId xmlns:p14="http://schemas.microsoft.com/office/powerpoint/2010/main" val="421350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305800" cy="762000"/>
          </a:xfrm>
          <a:noFill/>
          <a:ln/>
        </p:spPr>
        <p:txBody>
          <a:bodyPr/>
          <a:lstStyle/>
          <a:p>
            <a:r>
              <a:rPr lang="ru-RU" sz="2800" b="1" kern="1200" dirty="0">
                <a:solidFill>
                  <a:srgbClr val="990000"/>
                </a:solidFill>
                <a:ea typeface="+mn-ea"/>
                <a:cs typeface="Arial" charset="0"/>
              </a:rPr>
              <a:t>Зависимость</a:t>
            </a:r>
            <a:r>
              <a:rPr lang="ru-RU" sz="2800" dirty="0"/>
              <a:t> </a:t>
            </a:r>
            <a:r>
              <a:rPr lang="ru-RU" sz="2800" b="1" kern="1200" dirty="0">
                <a:solidFill>
                  <a:srgbClr val="990000"/>
                </a:solidFill>
                <a:ea typeface="+mn-ea"/>
                <a:cs typeface="Arial" charset="0"/>
              </a:rPr>
              <a:t>изменения показателя</a:t>
            </a:r>
            <a:r>
              <a:rPr lang="ru-RU" sz="2400" b="1" kern="1200" dirty="0">
                <a:solidFill>
                  <a:srgbClr val="990000"/>
                </a:solidFill>
                <a:ea typeface="+mn-ea"/>
                <a:cs typeface="Arial" charset="0"/>
              </a:rPr>
              <a:t> </a:t>
            </a:r>
            <a:r>
              <a:rPr lang="ru-RU" sz="2800" b="1" kern="1200" dirty="0">
                <a:solidFill>
                  <a:srgbClr val="990000"/>
                </a:solidFill>
                <a:ea typeface="+mn-ea"/>
                <a:cs typeface="Arial" charset="0"/>
              </a:rPr>
              <a:t>преломления </a:t>
            </a:r>
            <a:r>
              <a:rPr lang="ru-RU" sz="2800" b="1" kern="1200" dirty="0" err="1">
                <a:solidFill>
                  <a:srgbClr val="990000"/>
                </a:solidFill>
                <a:ea typeface="+mn-ea"/>
                <a:cs typeface="Arial" charset="0"/>
              </a:rPr>
              <a:t>Δn</a:t>
            </a:r>
            <a:r>
              <a:rPr lang="ru-RU" sz="2800" b="1" kern="1200" dirty="0">
                <a:solidFill>
                  <a:srgbClr val="990000"/>
                </a:solidFill>
                <a:ea typeface="+mn-ea"/>
                <a:cs typeface="Arial" charset="0"/>
              </a:rPr>
              <a:t> в кристаллах YAG от уровня легирования</a:t>
            </a:r>
          </a:p>
        </p:txBody>
      </p:sp>
      <p:pic>
        <p:nvPicPr>
          <p:cNvPr id="17452" name="Picture 44" descr="CocentrDe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648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53200" y="2819400"/>
            <a:ext cx="1628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990000"/>
                </a:solidFill>
              </a:rPr>
              <a:t>P=1 </a:t>
            </a:r>
            <a:r>
              <a:rPr lang="en-US" b="1" dirty="0">
                <a:solidFill>
                  <a:srgbClr val="990000"/>
                </a:solidFill>
              </a:rPr>
              <a:t>PW /cm</a:t>
            </a:r>
            <a:r>
              <a:rPr lang="en-US" b="1" baseline="30000" dirty="0">
                <a:solidFill>
                  <a:srgbClr val="990000"/>
                </a:solidFill>
              </a:rPr>
              <a:t>2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1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772400" cy="1143000"/>
          </a:xfrm>
          <a:solidFill>
            <a:schemeClr val="accent1"/>
          </a:solidFill>
        </p:spPr>
        <p:txBody>
          <a:bodyPr/>
          <a:lstStyle/>
          <a:p>
            <a:r>
              <a:rPr lang="ru-RU" b="1" kern="1200" dirty="0">
                <a:solidFill>
                  <a:srgbClr val="990000"/>
                </a:solidFill>
                <a:ea typeface="+mn-ea"/>
                <a:cs typeface="Arial" charset="0"/>
              </a:rPr>
              <a:t>Изменения в структуре дефектов кристалла </a:t>
            </a:r>
            <a:r>
              <a:rPr lang="en-US" b="1" kern="1200" dirty="0">
                <a:solidFill>
                  <a:srgbClr val="990000"/>
                </a:solidFill>
                <a:ea typeface="+mn-ea"/>
                <a:cs typeface="Arial" charset="0"/>
              </a:rPr>
              <a:t>YAG:Nd </a:t>
            </a:r>
            <a:endParaRPr lang="ru-RU" b="1" kern="1200" dirty="0">
              <a:solidFill>
                <a:srgbClr val="990000"/>
              </a:solidFill>
              <a:ea typeface="+mn-ea"/>
              <a:cs typeface="Arial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b="1"/>
              <a:t>Susceptibility in a wavelength region of transparency:</a:t>
            </a:r>
          </a:p>
          <a:p>
            <a:r>
              <a:rPr lang="en-US" sz="1400"/>
              <a:t>[Landau, Lifshits]:</a:t>
            </a:r>
          </a:p>
          <a:p>
            <a:endParaRPr lang="en-US" sz="1400"/>
          </a:p>
          <a:p>
            <a:endParaRPr lang="ru-RU" sz="1400"/>
          </a:p>
        </p:txBody>
      </p:sp>
      <p:pic>
        <p:nvPicPr>
          <p:cNvPr id="34820" name="Picture 4" descr="Reflectance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57438"/>
            <a:ext cx="3810000" cy="33766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348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463460"/>
              </p:ext>
            </p:extLst>
          </p:nvPr>
        </p:nvGraphicFramePr>
        <p:xfrm>
          <a:off x="5392738" y="2819400"/>
          <a:ext cx="2549525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1" name="Equation" r:id="rId4" imgW="1523880" imgH="965160" progId="Equation.DSMT4">
                  <p:embed/>
                </p:oleObj>
              </mc:Choice>
              <mc:Fallback>
                <p:oleObj name="Equation" r:id="rId4" imgW="1523880" imgH="965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2738" y="2819400"/>
                        <a:ext cx="2549525" cy="15811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334000" y="4495800"/>
            <a:ext cx="2343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Refractive index change:</a:t>
            </a:r>
            <a:endParaRPr lang="ru-RU" sz="1600" b="1"/>
          </a:p>
        </p:txBody>
      </p:sp>
      <p:graphicFrame>
        <p:nvGraphicFramePr>
          <p:cNvPr id="34823" name="Object 7"/>
          <p:cNvGraphicFramePr>
            <a:graphicFrameLocks noChangeAspect="1"/>
          </p:cNvGraphicFramePr>
          <p:nvPr/>
        </p:nvGraphicFramePr>
        <p:xfrm>
          <a:off x="4724400" y="5029200"/>
          <a:ext cx="381000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Equation" r:id="rId6" imgW="2120760" imgH="431640" progId="Equation.3">
                  <p:embed/>
                </p:oleObj>
              </mc:Choice>
              <mc:Fallback>
                <p:oleObj name="Equation" r:id="rId6" imgW="2120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029200"/>
                        <a:ext cx="3810000" cy="7762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551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1" y="-2117"/>
            <a:ext cx="8839199" cy="15605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200" b="1" kern="1200" dirty="0">
                <a:solidFill>
                  <a:srgbClr val="990000"/>
                </a:solidFill>
                <a:ea typeface="+mn-ea"/>
                <a:cs typeface="Arial" charset="0"/>
              </a:rPr>
              <a:t>Refractive index change in YAG:Cr</a:t>
            </a:r>
            <a:r>
              <a:rPr lang="en-GB" sz="3200" b="1" kern="1200" baseline="30000" dirty="0">
                <a:solidFill>
                  <a:srgbClr val="990000"/>
                </a:solidFill>
                <a:ea typeface="+mn-ea"/>
                <a:cs typeface="Arial" charset="0"/>
              </a:rPr>
              <a:t>4+</a:t>
            </a:r>
            <a:r>
              <a:rPr lang="en-GB" sz="3200" b="1" kern="1200" dirty="0">
                <a:solidFill>
                  <a:srgbClr val="990000"/>
                </a:solidFill>
                <a:ea typeface="+mn-ea"/>
                <a:cs typeface="Arial" charset="0"/>
              </a:rPr>
              <a:t> under femtosecond inscription at 11 MHz </a:t>
            </a:r>
            <a:r>
              <a:rPr lang="en-GB" b="1" kern="1200" dirty="0">
                <a:solidFill>
                  <a:srgbClr val="990000"/>
                </a:solidFill>
                <a:ea typeface="+mn-ea"/>
                <a:cs typeface="Arial" charset="0"/>
              </a:rPr>
              <a:t/>
            </a:r>
            <a:br>
              <a:rPr lang="en-GB" b="1" kern="1200" dirty="0">
                <a:solidFill>
                  <a:srgbClr val="990000"/>
                </a:solidFill>
                <a:ea typeface="+mn-ea"/>
                <a:cs typeface="Arial" charset="0"/>
              </a:rPr>
            </a:br>
            <a:r>
              <a:rPr lang="en-GB" b="1" kern="1200" dirty="0">
                <a:solidFill>
                  <a:srgbClr val="990000"/>
                </a:solidFill>
                <a:ea typeface="+mn-ea"/>
                <a:cs typeface="Arial" charset="0"/>
              </a:rPr>
              <a:t>– </a:t>
            </a:r>
            <a:r>
              <a:rPr lang="en-GB" sz="2800" b="1" i="1" kern="1200" dirty="0">
                <a:solidFill>
                  <a:srgbClr val="990000"/>
                </a:solidFill>
                <a:ea typeface="+mn-ea"/>
                <a:cs typeface="Arial" charset="0"/>
              </a:rPr>
              <a:t>evidence of thermal effects</a:t>
            </a:r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2771775" y="5516563"/>
            <a:ext cx="5545138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5302" tIns="32651" rIns="65302" bIns="32651">
            <a:spAutoFit/>
          </a:bodyPr>
          <a:lstStyle/>
          <a:p>
            <a:pPr>
              <a:defRPr/>
            </a:pPr>
            <a:r>
              <a:rPr lang="en-GB" u="sng" dirty="0">
                <a:cs typeface="Arial" charset="0"/>
              </a:rPr>
              <a:t>Inscription beam parameters:  	</a:t>
            </a:r>
            <a:r>
              <a:rPr lang="el-GR" dirty="0"/>
              <a:t>λ</a:t>
            </a:r>
            <a:r>
              <a:rPr lang="en-GB" dirty="0"/>
              <a:t>= 800 nm</a:t>
            </a:r>
          </a:p>
          <a:p>
            <a:pPr>
              <a:defRPr/>
            </a:pPr>
            <a:r>
              <a:rPr lang="en-GB" dirty="0"/>
              <a:t>				</a:t>
            </a:r>
            <a:r>
              <a:rPr lang="el-GR" dirty="0"/>
              <a:t>τ</a:t>
            </a:r>
            <a:r>
              <a:rPr lang="en-GB" baseline="-25000" dirty="0"/>
              <a:t>pulse</a:t>
            </a:r>
            <a:r>
              <a:rPr lang="en-GB" dirty="0"/>
              <a:t>= 52 </a:t>
            </a:r>
            <a:r>
              <a:rPr lang="en-GB" dirty="0" err="1"/>
              <a:t>fs</a:t>
            </a:r>
            <a:endParaRPr lang="el-GR" dirty="0"/>
          </a:p>
          <a:p>
            <a:pPr>
              <a:defRPr/>
            </a:pPr>
            <a:r>
              <a:rPr lang="en-GB" dirty="0"/>
              <a:t>				</a:t>
            </a:r>
            <a:r>
              <a:rPr lang="en-GB" dirty="0" err="1"/>
              <a:t>f</a:t>
            </a:r>
            <a:r>
              <a:rPr lang="en-GB" baseline="-25000" dirty="0" err="1"/>
              <a:t>rep</a:t>
            </a:r>
            <a:r>
              <a:rPr lang="en-GB" dirty="0"/>
              <a:t>= 11 MHz</a:t>
            </a:r>
          </a:p>
          <a:p>
            <a:pPr>
              <a:defRPr/>
            </a:pPr>
            <a:endParaRPr lang="en-GB" sz="1400" u="sng" dirty="0">
              <a:cs typeface="Arial" charset="0"/>
            </a:endParaRPr>
          </a:p>
        </p:txBody>
      </p:sp>
      <p:pic>
        <p:nvPicPr>
          <p:cNvPr id="24579" name="Picture 4" descr="Index upon P -11 MH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484313"/>
            <a:ext cx="5600700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 descr="TypicalProfle11MH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451100"/>
            <a:ext cx="3446463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6011863" y="2039938"/>
            <a:ext cx="22637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2" tIns="32651" rIns="65302" bIns="3265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65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37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209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81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53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800" smtClean="0">
                <a:latin typeface="Arial" charset="0"/>
                <a:cs typeface="Arial" charset="0"/>
              </a:rPr>
              <a:t>Typical index profiles</a:t>
            </a:r>
          </a:p>
        </p:txBody>
      </p:sp>
    </p:spTree>
    <p:extLst>
      <p:ext uri="{BB962C8B-B14F-4D97-AF65-F5344CB8AC3E}">
        <p14:creationId xmlns:p14="http://schemas.microsoft.com/office/powerpoint/2010/main" val="29555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668338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kern="1200" dirty="0">
                <a:solidFill>
                  <a:srgbClr val="990000"/>
                </a:solidFill>
                <a:ea typeface="+mn-ea"/>
                <a:cs typeface="Arial" charset="0"/>
              </a:rPr>
              <a:t>RbPb</a:t>
            </a:r>
            <a:r>
              <a:rPr lang="en-US" sz="3200" b="1" kern="1200" baseline="-25000" dirty="0">
                <a:solidFill>
                  <a:srgbClr val="990000"/>
                </a:solidFill>
                <a:ea typeface="+mn-ea"/>
                <a:cs typeface="Arial" charset="0"/>
              </a:rPr>
              <a:t>2</a:t>
            </a:r>
            <a:r>
              <a:rPr lang="en-US" sz="3200" b="1" kern="1200" dirty="0">
                <a:solidFill>
                  <a:srgbClr val="990000"/>
                </a:solidFill>
                <a:ea typeface="+mn-ea"/>
                <a:cs typeface="Arial" charset="0"/>
              </a:rPr>
              <a:t>Cl</a:t>
            </a:r>
            <a:r>
              <a:rPr lang="en-US" sz="3200" b="1" kern="1200" baseline="-25000" dirty="0">
                <a:solidFill>
                  <a:srgbClr val="990000"/>
                </a:solidFill>
                <a:ea typeface="+mn-ea"/>
                <a:cs typeface="Arial" charset="0"/>
              </a:rPr>
              <a:t>5</a:t>
            </a:r>
            <a:r>
              <a:rPr lang="en-US" sz="3200" b="1" kern="1200" dirty="0">
                <a:solidFill>
                  <a:srgbClr val="990000"/>
                </a:solidFill>
                <a:ea typeface="+mn-ea"/>
                <a:cs typeface="Arial" charset="0"/>
              </a:rPr>
              <a:t>:Dy</a:t>
            </a:r>
            <a:r>
              <a:rPr lang="en-US" sz="3200" b="1" kern="1200" baseline="30000" dirty="0">
                <a:solidFill>
                  <a:srgbClr val="990000"/>
                </a:solidFill>
                <a:ea typeface="+mn-ea"/>
                <a:cs typeface="Arial" charset="0"/>
              </a:rPr>
              <a:t>3+</a:t>
            </a:r>
            <a:r>
              <a:rPr lang="en-US" sz="3200" b="1" kern="1200" dirty="0">
                <a:solidFill>
                  <a:srgbClr val="990000"/>
                </a:solidFill>
                <a:ea typeface="+mn-ea"/>
                <a:cs typeface="Arial" charset="0"/>
              </a:rPr>
              <a:t> single crystal</a:t>
            </a:r>
            <a:endParaRPr lang="ru-RU" sz="3200" b="1" kern="1200" dirty="0">
              <a:solidFill>
                <a:srgbClr val="990000"/>
              </a:solidFill>
              <a:ea typeface="+mn-ea"/>
              <a:cs typeface="Arial" charset="0"/>
            </a:endParaRPr>
          </a:p>
        </p:txBody>
      </p:sp>
      <p:pic>
        <p:nvPicPr>
          <p:cNvPr id="2" name="Picture 4" descr="Fig6 IndexChUp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060575"/>
            <a:ext cx="5903912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042988" y="1196975"/>
            <a:ext cx="39766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Space-group P2</a:t>
            </a:r>
            <a:r>
              <a:rPr lang="en-US" baseline="-25000"/>
              <a:t>1</a:t>
            </a:r>
            <a:r>
              <a:rPr lang="en-US"/>
              <a:t>/c (monoclinic class)</a:t>
            </a:r>
          </a:p>
          <a:p>
            <a:pPr>
              <a:defRPr/>
            </a:pPr>
            <a:r>
              <a:rPr lang="en-US"/>
              <a:t>Transparency range 0.3 - 20 µm</a:t>
            </a:r>
            <a:r>
              <a:rPr lang="ru-RU"/>
              <a:t> </a:t>
            </a:r>
            <a:endParaRPr lang="en-US"/>
          </a:p>
          <a:p>
            <a:pPr>
              <a:defRPr/>
            </a:pPr>
            <a:r>
              <a:rPr lang="en-US"/>
              <a:t>Max phonon energy 203 cm</a:t>
            </a:r>
            <a:r>
              <a:rPr lang="en-US" baseline="30000"/>
              <a:t>-1</a:t>
            </a:r>
            <a:endParaRPr lang="ru-RU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716463" y="4292600"/>
            <a:ext cx="1511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/>
              <a:t>[Dy]=1.3*10</a:t>
            </a:r>
            <a:r>
              <a:rPr lang="en-US" sz="1200" baseline="30000"/>
              <a:t>-19</a:t>
            </a:r>
            <a:r>
              <a:rPr lang="en-US" sz="1200"/>
              <a:t> cm</a:t>
            </a:r>
            <a:r>
              <a:rPr lang="en-US" sz="1200" baseline="30000"/>
              <a:t>-3</a:t>
            </a:r>
            <a:r>
              <a:rPr lang="ru-RU" sz="1200"/>
              <a:t> 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6300788" y="1773238"/>
            <a:ext cx="1195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</a:t>
            </a:r>
            <a:r>
              <a:rPr lang="en-US" sz="1800" baseline="-25000"/>
              <a:t>rep</a:t>
            </a:r>
            <a:r>
              <a:rPr lang="en-US" sz="1800"/>
              <a:t>=1 kHz</a:t>
            </a:r>
          </a:p>
        </p:txBody>
      </p:sp>
    </p:spTree>
    <p:extLst>
      <p:ext uri="{BB962C8B-B14F-4D97-AF65-F5344CB8AC3E}">
        <p14:creationId xmlns:p14="http://schemas.microsoft.com/office/powerpoint/2010/main" val="26648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3400" y="838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800000"/>
                </a:solidFill>
                <a:latin typeface="+mj-lt"/>
              </a:rPr>
              <a:t>Волна деформации </a:t>
            </a:r>
            <a:r>
              <a:rPr lang="mr-IN" sz="4000" b="1" dirty="0">
                <a:solidFill>
                  <a:srgbClr val="800000"/>
                </a:solidFill>
                <a:latin typeface="+mj-lt"/>
              </a:rPr>
              <a:t>–</a:t>
            </a:r>
            <a:r>
              <a:rPr lang="ru-RU" sz="4000" b="1" dirty="0">
                <a:solidFill>
                  <a:srgbClr val="800000"/>
                </a:solidFill>
                <a:latin typeface="+mj-lt"/>
              </a:rPr>
              <a:t> новый фактор контролирующий модификацию (микроструктурирование) диэлектриков сверхкороткими лазерными импульсами</a:t>
            </a:r>
            <a:endParaRPr lang="en-US" sz="4000" b="1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5943600"/>
            <a:ext cx="8717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A.G.Okhrimchuk</a:t>
            </a:r>
            <a:r>
              <a:rPr lang="ru-RU" dirty="0" smtClean="0"/>
              <a:t> </a:t>
            </a:r>
            <a:r>
              <a:rPr lang="ru-RU" dirty="0" err="1" smtClean="0"/>
              <a:t>et</a:t>
            </a:r>
            <a:r>
              <a:rPr lang="ru-RU" dirty="0" smtClean="0"/>
              <a:t> </a:t>
            </a:r>
            <a:r>
              <a:rPr lang="ru-RU" dirty="0" err="1" smtClean="0"/>
              <a:t>al</a:t>
            </a:r>
            <a:r>
              <a:rPr lang="ru-RU" dirty="0" smtClean="0"/>
              <a:t>, "</a:t>
            </a:r>
            <a:r>
              <a:rPr lang="en-US" dirty="0" smtClean="0"/>
              <a:t>Single </a:t>
            </a:r>
            <a:r>
              <a:rPr lang="en-US" dirty="0"/>
              <a:t>shot laser writing with </a:t>
            </a:r>
            <a:r>
              <a:rPr lang="en-US" dirty="0" err="1"/>
              <a:t>subnanosecond</a:t>
            </a:r>
            <a:endParaRPr lang="en-US" dirty="0"/>
          </a:p>
          <a:p>
            <a:r>
              <a:rPr lang="en-US" dirty="0"/>
              <a:t>and nanosecond </a:t>
            </a:r>
            <a:r>
              <a:rPr lang="en-US" dirty="0" smtClean="0"/>
              <a:t>bursts of </a:t>
            </a:r>
            <a:r>
              <a:rPr lang="en-US" dirty="0"/>
              <a:t>femtosecond </a:t>
            </a:r>
            <a:r>
              <a:rPr lang="en-US" dirty="0" smtClean="0"/>
              <a:t>pulses”, </a:t>
            </a:r>
            <a:r>
              <a:rPr lang="en-AU" dirty="0" smtClean="0"/>
              <a:t>Scientific Reports, 7, 16563 (2017</a:t>
            </a:r>
            <a:r>
              <a:rPr lang="ru-R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88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3400" y="5334000"/>
            <a:ext cx="8229600" cy="838200"/>
          </a:xfrm>
        </p:spPr>
        <p:txBody>
          <a:bodyPr/>
          <a:lstStyle/>
          <a:p>
            <a:r>
              <a:rPr lang="en-US" sz="2400" b="1" i="1" dirty="0" smtClean="0">
                <a:solidFill>
                  <a:srgbClr val="008000"/>
                </a:solidFill>
              </a:rPr>
              <a:t>Observation of strong pressure waves indicates remarkable transient deformations inside modification zone  </a:t>
            </a:r>
            <a:endParaRPr lang="en-US" sz="2400" b="1" i="1" dirty="0">
              <a:solidFill>
                <a:srgbClr val="008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81000"/>
            <a:ext cx="6629400" cy="664265"/>
          </a:xfrm>
        </p:spPr>
        <p:txBody>
          <a:bodyPr>
            <a:normAutofit/>
          </a:bodyPr>
          <a:lstStyle/>
          <a:p>
            <a:r>
              <a:rPr lang="en-US" b="1" kern="1200" dirty="0">
                <a:solidFill>
                  <a:srgbClr val="990000"/>
                </a:solidFill>
                <a:ea typeface="+mn-ea"/>
                <a:cs typeface="Arial" charset="0"/>
              </a:rPr>
              <a:t>Pressure</a:t>
            </a:r>
            <a:r>
              <a:rPr lang="en-US" dirty="0" smtClean="0"/>
              <a:t> </a:t>
            </a:r>
            <a:r>
              <a:rPr lang="en-US" b="1" kern="1200" dirty="0">
                <a:solidFill>
                  <a:srgbClr val="990000"/>
                </a:solidFill>
                <a:ea typeface="+mn-ea"/>
                <a:cs typeface="Arial" charset="0"/>
              </a:rPr>
              <a:t>waves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5400"/>
            <a:ext cx="2773088" cy="3035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0" y="1219200"/>
            <a:ext cx="2743200" cy="3877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1) M</a:t>
            </a:r>
            <a:r>
              <a:rPr lang="en-US" sz="1400" i="1" dirty="0"/>
              <a:t>. </a:t>
            </a:r>
            <a:r>
              <a:rPr lang="en-US" sz="1400" i="1" dirty="0" err="1"/>
              <a:t>Sakakura</a:t>
            </a:r>
            <a:r>
              <a:rPr lang="en-US" sz="1400" i="1" dirty="0"/>
              <a:t> and M. </a:t>
            </a:r>
            <a:r>
              <a:rPr lang="en-US" sz="1400" i="1" dirty="0" err="1"/>
              <a:t>Terazima</a:t>
            </a:r>
            <a:r>
              <a:rPr lang="en-US" sz="1400" i="1" dirty="0" smtClean="0"/>
              <a:t>,</a:t>
            </a:r>
          </a:p>
          <a:p>
            <a:r>
              <a:rPr lang="en-US" sz="1400" i="1" dirty="0" smtClean="0"/>
              <a:t>"</a:t>
            </a:r>
            <a:r>
              <a:rPr lang="en-US" sz="1400" b="1" i="1" dirty="0"/>
              <a:t>Initial temporal and spatial changes of the refractive index induced by focused femtosecond pulsed laser irradiation inside a glass</a:t>
            </a:r>
            <a:r>
              <a:rPr lang="en-US" sz="1400" b="1" i="1" dirty="0" smtClean="0"/>
              <a:t>,</a:t>
            </a:r>
            <a:r>
              <a:rPr lang="en-US" sz="1400" i="1" dirty="0" smtClean="0"/>
              <a:t>”</a:t>
            </a:r>
          </a:p>
          <a:p>
            <a:r>
              <a:rPr lang="en-US" sz="1200" i="1" dirty="0" smtClean="0"/>
              <a:t>Phys</a:t>
            </a:r>
            <a:r>
              <a:rPr lang="en-US" sz="1200" i="1" dirty="0"/>
              <a:t>. Rev. B - </a:t>
            </a:r>
            <a:r>
              <a:rPr lang="en-US" sz="1200" i="1" dirty="0" err="1"/>
              <a:t>Condens</a:t>
            </a:r>
            <a:r>
              <a:rPr lang="en-US" sz="1200" i="1" dirty="0"/>
              <a:t>. Matter Mater. Phys. 71, (2005)</a:t>
            </a:r>
            <a:r>
              <a:rPr lang="en-US" sz="1200" i="1" dirty="0" smtClean="0"/>
              <a:t>.</a:t>
            </a:r>
          </a:p>
          <a:p>
            <a:r>
              <a:rPr lang="en-US" sz="1400" i="1" dirty="0" smtClean="0"/>
              <a:t>2)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err="1"/>
              <a:t>Sakakura</a:t>
            </a:r>
            <a:r>
              <a:rPr lang="en-US" sz="1400" dirty="0"/>
              <a:t>, M. </a:t>
            </a:r>
            <a:r>
              <a:rPr lang="en-US" sz="1400" dirty="0" err="1"/>
              <a:t>Terazima</a:t>
            </a:r>
            <a:r>
              <a:rPr lang="en-US" sz="1400" dirty="0"/>
              <a:t>, Y. </a:t>
            </a:r>
            <a:r>
              <a:rPr lang="en-US" sz="1400" dirty="0" err="1"/>
              <a:t>Shimotsuma</a:t>
            </a:r>
            <a:r>
              <a:rPr lang="en-US" sz="1400" dirty="0"/>
              <a:t>, K. Miura, and K. </a:t>
            </a:r>
            <a:r>
              <a:rPr lang="en-US" sz="1400" dirty="0" err="1"/>
              <a:t>Hirao</a:t>
            </a:r>
            <a:r>
              <a:rPr lang="en-US" sz="1400" dirty="0" smtClean="0"/>
              <a:t>,</a:t>
            </a:r>
          </a:p>
          <a:p>
            <a:r>
              <a:rPr lang="en-US" sz="1400" b="1" i="1" dirty="0" smtClean="0"/>
              <a:t>"</a:t>
            </a:r>
            <a:r>
              <a:rPr lang="en-US" sz="1400" b="1" i="1" dirty="0"/>
              <a:t>Observation of pressure wave generated by focusing a femtosecond laser pulse inside a glass,"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200" dirty="0" smtClean="0"/>
              <a:t>Opt</a:t>
            </a:r>
            <a:r>
              <a:rPr lang="en-US" sz="1200" dirty="0"/>
              <a:t>. Express 15, 5674–5686 (2007).</a:t>
            </a:r>
          </a:p>
          <a:p>
            <a:endParaRPr lang="en-US" sz="14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112" y="1371600"/>
            <a:ext cx="3202788" cy="2438399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782873"/>
              </p:ext>
            </p:extLst>
          </p:nvPr>
        </p:nvGraphicFramePr>
        <p:xfrm>
          <a:off x="6324600" y="3768725"/>
          <a:ext cx="243840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Equation" r:id="rId5" imgW="1320800" imgH="736600" progId="Equation.DSMT4">
                  <p:embed/>
                </p:oleObj>
              </mc:Choice>
              <mc:Fallback>
                <p:oleObj name="Equation" r:id="rId5" imgW="1320800" imgH="736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24600" y="3768725"/>
                        <a:ext cx="2438400" cy="12509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2"/>
          <p:cNvSpPr txBox="1">
            <a:spLocks/>
          </p:cNvSpPr>
          <p:nvPr/>
        </p:nvSpPr>
        <p:spPr bwMode="auto">
          <a:xfrm>
            <a:off x="76200" y="0"/>
            <a:ext cx="822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20000"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r>
              <a:rPr lang="en-US" sz="2400" i="1" smtClean="0">
                <a:solidFill>
                  <a:srgbClr val="990000"/>
                </a:solidFill>
              </a:rPr>
              <a:t>(Motivations)</a:t>
            </a:r>
            <a:endParaRPr lang="en-US" sz="2400" i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3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8600" y="1447800"/>
            <a:ext cx="8229600" cy="5257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Введение </a:t>
            </a:r>
            <a:r>
              <a:rPr lang="mr-IN" sz="2400" dirty="0" smtClean="0"/>
              <a:t>–</a:t>
            </a:r>
            <a:r>
              <a:rPr lang="ru-RU" sz="2400" dirty="0" smtClean="0"/>
              <a:t> основы прямой лазерной записи (</a:t>
            </a:r>
            <a:r>
              <a:rPr lang="ru-RU" sz="2400" dirty="0" err="1" smtClean="0"/>
              <a:t>direct</a:t>
            </a:r>
            <a:r>
              <a:rPr lang="ru-RU" sz="2400" dirty="0" smtClean="0"/>
              <a:t> </a:t>
            </a:r>
            <a:r>
              <a:rPr lang="ru-RU" sz="2400" dirty="0" err="1" smtClean="0"/>
              <a:t>laser</a:t>
            </a:r>
            <a:r>
              <a:rPr lang="ru-RU" sz="2400" dirty="0" smtClean="0"/>
              <a:t> </a:t>
            </a:r>
            <a:r>
              <a:rPr lang="ru-RU" sz="2400" dirty="0" err="1" smtClean="0"/>
              <a:t>writing</a:t>
            </a:r>
            <a:r>
              <a:rPr lang="ru-RU" sz="24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Запись волноводов с низкой частотой повторения импульсов (нетепловой режим)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/>
              <a:t>Запись волноводов с </a:t>
            </a:r>
            <a:r>
              <a:rPr lang="ru-RU" sz="2400" dirty="0" smtClean="0"/>
              <a:t>высокой </a:t>
            </a:r>
            <a:r>
              <a:rPr lang="ru-RU" sz="2400" dirty="0"/>
              <a:t>частотой повторения </a:t>
            </a:r>
            <a:r>
              <a:rPr lang="ru-RU" sz="2400" dirty="0" smtClean="0"/>
              <a:t>импульсов и гребенками (тепловой </a:t>
            </a:r>
            <a:r>
              <a:rPr lang="ru-RU" sz="2400" dirty="0"/>
              <a:t>режим</a:t>
            </a:r>
            <a:r>
              <a:rPr lang="ru-RU" sz="2400" dirty="0" smtClean="0"/>
              <a:t>).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/>
              <a:t>Режим </a:t>
            </a:r>
            <a:r>
              <a:rPr lang="ru-RU" sz="2400" dirty="0" err="1"/>
              <a:t>суб</a:t>
            </a:r>
            <a:r>
              <a:rPr lang="ru-RU" sz="2400" dirty="0"/>
              <a:t>-наносекундной </a:t>
            </a:r>
            <a:r>
              <a:rPr lang="ru-RU" sz="2400" dirty="0" smtClean="0"/>
              <a:t>гребёнки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ВЫВОДЫ</a:t>
            </a:r>
          </a:p>
          <a:p>
            <a:endParaRPr lang="ru-RU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381000"/>
            <a:ext cx="8229600" cy="783535"/>
          </a:xfrm>
        </p:spPr>
        <p:txBody>
          <a:bodyPr>
            <a:normAutofit/>
          </a:bodyPr>
          <a:lstStyle/>
          <a:p>
            <a:r>
              <a:rPr kumimoji="1" lang="ru-RU" sz="3200" b="1" kern="1200" dirty="0">
                <a:solidFill>
                  <a:srgbClr val="990000"/>
                </a:solidFill>
                <a:ea typeface="+mn-ea"/>
                <a:cs typeface="Arial" charset="0"/>
              </a:rPr>
              <a:t>План</a:t>
            </a:r>
            <a:r>
              <a:rPr lang="ru-RU" sz="3200" dirty="0" smtClean="0"/>
              <a:t> </a:t>
            </a:r>
            <a:r>
              <a:rPr kumimoji="1" lang="ru-RU" sz="3200" b="1" kern="1200" dirty="0">
                <a:solidFill>
                  <a:srgbClr val="990000"/>
                </a:solidFill>
                <a:ea typeface="+mn-ea"/>
                <a:cs typeface="Arial" charset="0"/>
              </a:rPr>
              <a:t>доклада</a:t>
            </a:r>
            <a:endParaRPr kumimoji="1" lang="en-US" sz="3200" b="1" kern="1200" dirty="0">
              <a:solidFill>
                <a:srgbClr val="99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2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990000"/>
                </a:solidFill>
              </a:rPr>
              <a:t>Техника генерации </a:t>
            </a:r>
            <a:r>
              <a:rPr lang="ru-RU" sz="3200" b="1" dirty="0" err="1" smtClean="0">
                <a:solidFill>
                  <a:srgbClr val="990000"/>
                </a:solidFill>
              </a:rPr>
              <a:t>суб</a:t>
            </a:r>
            <a:r>
              <a:rPr lang="ru-RU" sz="3200" b="1" dirty="0" smtClean="0">
                <a:solidFill>
                  <a:srgbClr val="990000"/>
                </a:solidFill>
              </a:rPr>
              <a:t>-наносекундной </a:t>
            </a:r>
            <a:r>
              <a:rPr lang="ru-RU" sz="3200" b="1" dirty="0">
                <a:solidFill>
                  <a:srgbClr val="990000"/>
                </a:solidFill>
              </a:rPr>
              <a:t>г</a:t>
            </a:r>
            <a:r>
              <a:rPr lang="ru-RU" sz="3200" b="1" dirty="0" smtClean="0">
                <a:solidFill>
                  <a:srgbClr val="990000"/>
                </a:solidFill>
              </a:rPr>
              <a:t>ребёнки</a:t>
            </a:r>
            <a:endParaRPr lang="en-US" sz="3200" b="1" dirty="0">
              <a:solidFill>
                <a:srgbClr val="990000"/>
              </a:solidFill>
            </a:endParaRPr>
          </a:p>
        </p:txBody>
      </p:sp>
      <p:pic>
        <p:nvPicPr>
          <p:cNvPr id="6" name="Picture 5" descr="Cavity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1000"/>
            <a:ext cx="6109157" cy="2133600"/>
          </a:xfrm>
          <a:prstGeom prst="rect">
            <a:avLst/>
          </a:prstGeom>
        </p:spPr>
      </p:pic>
      <p:pic>
        <p:nvPicPr>
          <p:cNvPr id="10" name="Picture 9" descr="Cavity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7400"/>
            <a:ext cx="6085459" cy="2126540"/>
          </a:xfrm>
          <a:prstGeom prst="rect">
            <a:avLst/>
          </a:prstGeom>
          <a:ln>
            <a:noFill/>
            <a:prstDash val="dash"/>
          </a:ln>
        </p:spPr>
      </p:pic>
      <p:pic>
        <p:nvPicPr>
          <p:cNvPr id="5" name="Picture 4" descr="Burst trac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838200"/>
            <a:ext cx="3581400" cy="25151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4038600"/>
            <a:ext cx="123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τ</a:t>
            </a:r>
            <a:r>
              <a:rPr lang="en-US" sz="2400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lang="en-US" dirty="0" smtClean="0">
                <a:solidFill>
                  <a:srgbClr val="FF0000"/>
                </a:solidFill>
              </a:rPr>
              <a:t>=180 </a:t>
            </a:r>
            <a:r>
              <a:rPr lang="en-US" dirty="0" err="1" smtClean="0">
                <a:solidFill>
                  <a:srgbClr val="FF0000"/>
                </a:solidFill>
              </a:rPr>
              <a:t>fs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3581400"/>
            <a:ext cx="166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990000"/>
                </a:solidFill>
              </a:rPr>
              <a:t>Δt</a:t>
            </a:r>
            <a:r>
              <a:rPr lang="en-US" dirty="0">
                <a:solidFill>
                  <a:srgbClr val="990000"/>
                </a:solidFill>
              </a:rPr>
              <a:t>= 10…70 </a:t>
            </a:r>
            <a:r>
              <a:rPr lang="en-US" dirty="0" err="1">
                <a:solidFill>
                  <a:srgbClr val="990000"/>
                </a:solidFill>
              </a:rPr>
              <a:t>ps</a:t>
            </a:r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5791200"/>
            <a:ext cx="184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990000"/>
                </a:solidFill>
              </a:rPr>
              <a:t>Δt</a:t>
            </a:r>
            <a:r>
              <a:rPr lang="en-US" dirty="0" smtClean="0">
                <a:solidFill>
                  <a:srgbClr val="990000"/>
                </a:solidFill>
              </a:rPr>
              <a:t>= 50 </a:t>
            </a:r>
            <a:r>
              <a:rPr lang="en-US" dirty="0" err="1" smtClean="0">
                <a:solidFill>
                  <a:srgbClr val="990000"/>
                </a:solidFill>
              </a:rPr>
              <a:t>ps</a:t>
            </a:r>
            <a:r>
              <a:rPr lang="en-US" dirty="0" smtClean="0">
                <a:solidFill>
                  <a:srgbClr val="990000"/>
                </a:solidFill>
              </a:rPr>
              <a:t>…8 ns</a:t>
            </a:r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762000"/>
            <a:ext cx="2442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Auto- &amp; cross-correlation</a:t>
            </a: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066800"/>
            <a:ext cx="1981200" cy="1422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8082" y="1600200"/>
            <a:ext cx="118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b</a:t>
            </a:r>
            <a:r>
              <a:rPr lang="en-US" dirty="0" smtClean="0"/>
              <a:t>/E</a:t>
            </a:r>
            <a:r>
              <a:rPr lang="en-US" baseline="-25000" dirty="0" smtClean="0"/>
              <a:t>1</a:t>
            </a:r>
            <a:r>
              <a:rPr lang="en-US" dirty="0" smtClean="0"/>
              <a:t>=2.4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6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2100" y="0"/>
            <a:ext cx="8851900" cy="1371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ru-RU" sz="3200" b="1" dirty="0" smtClean="0">
                <a:solidFill>
                  <a:srgbClr val="990000"/>
                </a:solidFill>
              </a:rPr>
              <a:t>Запись </a:t>
            </a:r>
            <a:r>
              <a:rPr lang="ru-RU" sz="3200" b="1" dirty="0" err="1" smtClean="0">
                <a:solidFill>
                  <a:srgbClr val="990000"/>
                </a:solidFill>
              </a:rPr>
              <a:t>двулучепреломляющей</a:t>
            </a:r>
            <a:r>
              <a:rPr lang="ru-RU" sz="3200" b="1" dirty="0" smtClean="0">
                <a:solidFill>
                  <a:srgbClr val="990000"/>
                </a:solidFill>
              </a:rPr>
              <a:t> структуры в силикатном стекле (</a:t>
            </a:r>
            <a:r>
              <a:rPr lang="en-US" sz="3200" b="1" dirty="0" smtClean="0">
                <a:solidFill>
                  <a:srgbClr val="990000"/>
                </a:solidFill>
              </a:rPr>
              <a:t>SiO2</a:t>
            </a:r>
            <a:r>
              <a:rPr lang="ru-RU" sz="3200" b="1" dirty="0" smtClean="0">
                <a:solidFill>
                  <a:srgbClr val="990000"/>
                </a:solidFill>
              </a:rPr>
              <a:t>) одной </a:t>
            </a:r>
            <a:r>
              <a:rPr lang="ru-RU" sz="3200" b="1" dirty="0" err="1" smtClean="0">
                <a:solidFill>
                  <a:srgbClr val="990000"/>
                </a:solidFill>
              </a:rPr>
              <a:t>субнаносекундной</a:t>
            </a:r>
            <a:r>
              <a:rPr lang="ru-RU" sz="3200" b="1" dirty="0" smtClean="0">
                <a:solidFill>
                  <a:srgbClr val="990000"/>
                </a:solidFill>
              </a:rPr>
              <a:t> гребёнкой</a:t>
            </a:r>
            <a:endParaRPr lang="en-US" sz="3200" b="1" dirty="0">
              <a:solidFill>
                <a:srgbClr val="990000"/>
              </a:solidFill>
            </a:endParaRPr>
          </a:p>
        </p:txBody>
      </p:sp>
      <p:pic>
        <p:nvPicPr>
          <p:cNvPr id="6" name="Picture 5" descr="E_50%_crop_of_Re-exposure of ser2_blk3 op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828800"/>
            <a:ext cx="3124200" cy="1064288"/>
          </a:xfrm>
          <a:prstGeom prst="rect">
            <a:avLst/>
          </a:prstGeom>
        </p:spPr>
      </p:pic>
      <p:pic>
        <p:nvPicPr>
          <p:cNvPr id="7" name="Picture 6" descr="E_35%_crop_of_Re-exposure of ser2_blk3 op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352800"/>
            <a:ext cx="3124200" cy="1064289"/>
          </a:xfrm>
          <a:prstGeom prst="rect">
            <a:avLst/>
          </a:prstGeom>
        </p:spPr>
      </p:pic>
      <p:pic>
        <p:nvPicPr>
          <p:cNvPr id="8" name="Picture 7" descr="E_25%_crop_of_Re-exposure of ser2_blk3 op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953000"/>
            <a:ext cx="3124200" cy="10642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2200" y="2514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163 </a:t>
            </a:r>
            <a:r>
              <a:rPr lang="en-US" dirty="0" err="1" smtClean="0"/>
              <a:t>nJ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3962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114 </a:t>
            </a:r>
            <a:r>
              <a:rPr lang="en-US" dirty="0" err="1" smtClean="0"/>
              <a:t>nJ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5486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81 </a:t>
            </a:r>
            <a:r>
              <a:rPr lang="en-US" dirty="0" err="1" smtClean="0"/>
              <a:t>nJ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1600200"/>
            <a:ext cx="149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Burst energy</a:t>
            </a:r>
            <a:endParaRPr lang="en-US" u="sng" dirty="0"/>
          </a:p>
        </p:txBody>
      </p:sp>
      <p:pic>
        <p:nvPicPr>
          <p:cNvPr id="13" name="Picture 12" descr="Legend for Abri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2400"/>
            <a:ext cx="1295400" cy="129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" y="3200400"/>
            <a:ext cx="11658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Legend for</a:t>
            </a:r>
          </a:p>
          <a:p>
            <a:r>
              <a:rPr lang="en-US" sz="1600" dirty="0">
                <a:solidFill>
                  <a:srgbClr val="0000FF"/>
                </a:solidFill>
              </a:rPr>
              <a:t>s</a:t>
            </a:r>
            <a:r>
              <a:rPr lang="en-US" sz="1600" dirty="0" smtClean="0">
                <a:solidFill>
                  <a:srgbClr val="0000FF"/>
                </a:solidFill>
              </a:rPr>
              <a:t>low axis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orientation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276600" y="1371600"/>
            <a:ext cx="0" cy="4572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114800" y="1447800"/>
            <a:ext cx="381000" cy="3048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105400" y="1600200"/>
            <a:ext cx="533400" cy="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2000" y="12954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Polarization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o</a:t>
            </a:r>
            <a:r>
              <a:rPr lang="en-US" sz="2000" dirty="0" smtClean="0">
                <a:solidFill>
                  <a:srgbClr val="FF0000"/>
                </a:solidFill>
              </a:rPr>
              <a:t>f writing beam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0" y="645789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</a:rPr>
              <a:t>The birefringence slow axis follows polarization of writing laser beam </a:t>
            </a:r>
            <a:endParaRPr lang="en-US" sz="2000" i="1" dirty="0">
              <a:solidFill>
                <a:srgbClr val="008000"/>
              </a:solidFill>
            </a:endParaRPr>
          </a:p>
        </p:txBody>
      </p:sp>
      <p:pic>
        <p:nvPicPr>
          <p:cNvPr id="15" name="Picture 14" descr="Re-exposure of E_50% crop_of_ser2_blk2 BF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67000"/>
            <a:ext cx="2971800" cy="635000"/>
          </a:xfrm>
          <a:prstGeom prst="rect">
            <a:avLst/>
          </a:prstGeom>
        </p:spPr>
      </p:pic>
      <p:pic>
        <p:nvPicPr>
          <p:cNvPr id="23" name="Picture 22" descr="Re-exposure of E_35% crop_of_ser2_blk4 BF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191000"/>
            <a:ext cx="2984500" cy="635000"/>
          </a:xfrm>
          <a:prstGeom prst="rect">
            <a:avLst/>
          </a:prstGeom>
        </p:spPr>
      </p:pic>
      <p:pic>
        <p:nvPicPr>
          <p:cNvPr id="2" name="Picture 1" descr="Re-exposure of E_25% crop_of_ser2_blk3 BF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791200"/>
            <a:ext cx="2997200" cy="63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52578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Abrio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6019800"/>
            <a:ext cx="140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Bright field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2400" y="3886200"/>
            <a:ext cx="108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NA=0.65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75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686800" cy="859735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990000"/>
                </a:solidFill>
              </a:rPr>
              <a:t>Запись </a:t>
            </a:r>
            <a:r>
              <a:rPr lang="ru-RU" b="1" dirty="0" err="1">
                <a:solidFill>
                  <a:srgbClr val="990000"/>
                </a:solidFill>
              </a:rPr>
              <a:t>двулучепреломляющей</a:t>
            </a:r>
            <a:r>
              <a:rPr lang="ru-RU" b="1" dirty="0">
                <a:solidFill>
                  <a:srgbClr val="990000"/>
                </a:solidFill>
              </a:rPr>
              <a:t> структуры в силикатном стекле (</a:t>
            </a:r>
            <a:r>
              <a:rPr lang="en-US" b="1" dirty="0">
                <a:solidFill>
                  <a:srgbClr val="990000"/>
                </a:solidFill>
              </a:rPr>
              <a:t>SiO2</a:t>
            </a:r>
            <a:r>
              <a:rPr lang="ru-RU" b="1" dirty="0">
                <a:solidFill>
                  <a:srgbClr val="990000"/>
                </a:solidFill>
              </a:rPr>
              <a:t>) </a:t>
            </a:r>
            <a:r>
              <a:rPr lang="ru-RU" b="1" dirty="0" smtClean="0">
                <a:solidFill>
                  <a:srgbClr val="990000"/>
                </a:solidFill>
              </a:rPr>
              <a:t>(2)</a:t>
            </a:r>
            <a:endParaRPr lang="en-US" b="1" dirty="0">
              <a:solidFill>
                <a:srgbClr val="990000"/>
              </a:solidFill>
            </a:endParaRPr>
          </a:p>
        </p:txBody>
      </p:sp>
      <p:pic>
        <p:nvPicPr>
          <p:cNvPr id="6" name="Picture 5" descr="SiO2 Ret upon 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76400"/>
            <a:ext cx="4231693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3048000"/>
            <a:ext cx="28796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As inscribed</a:t>
            </a:r>
          </a:p>
          <a:p>
            <a:r>
              <a:rPr lang="en-US" sz="1600" i="1" dirty="0" smtClean="0">
                <a:solidFill>
                  <a:srgbClr val="008000"/>
                </a:solidFill>
              </a:rPr>
              <a:t>After heat treatment at 800 C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49530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i="1" dirty="0">
                <a:solidFill>
                  <a:srgbClr val="008000"/>
                </a:solidFill>
              </a:rPr>
              <a:t>There is no detectable birefringence for a single pulse. </a:t>
            </a:r>
            <a:endParaRPr lang="en-US" b="1" i="1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008000"/>
                </a:solidFill>
              </a:rPr>
              <a:t>No </a:t>
            </a:r>
            <a:r>
              <a:rPr lang="en-US" b="1" i="1" dirty="0">
                <a:solidFill>
                  <a:srgbClr val="008000"/>
                </a:solidFill>
              </a:rPr>
              <a:t>degradation of inscribed birefringence was observed during heat treatment during 10 hour at 800 C </a:t>
            </a:r>
          </a:p>
        </p:txBody>
      </p:sp>
      <p:pic>
        <p:nvPicPr>
          <p:cNvPr id="2" name="Picture 1" descr="Fig8 -retardanc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4191000" cy="29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0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990000"/>
                </a:solidFill>
              </a:rPr>
              <a:t>Quantitative Phase Microscopy (</a:t>
            </a:r>
            <a:r>
              <a:rPr lang="en-US" b="1" dirty="0" err="1" smtClean="0">
                <a:solidFill>
                  <a:srgbClr val="990000"/>
                </a:solidFill>
              </a:rPr>
              <a:t>QPm</a:t>
            </a:r>
            <a:r>
              <a:rPr lang="en-US" b="1" dirty="0" smtClean="0">
                <a:solidFill>
                  <a:srgbClr val="990000"/>
                </a:solidFill>
              </a:rPr>
              <a:t>)</a:t>
            </a:r>
            <a:br>
              <a:rPr lang="en-US" b="1" dirty="0" smtClean="0">
                <a:solidFill>
                  <a:srgbClr val="990000"/>
                </a:solidFill>
              </a:rPr>
            </a:br>
            <a:r>
              <a:rPr lang="en-US" b="1" dirty="0" smtClean="0">
                <a:solidFill>
                  <a:srgbClr val="990000"/>
                </a:solidFill>
              </a:rPr>
              <a:t> </a:t>
            </a:r>
            <a:r>
              <a:rPr lang="en-US" sz="3100" b="1" dirty="0" smtClean="0">
                <a:solidFill>
                  <a:srgbClr val="990000"/>
                </a:solidFill>
              </a:rPr>
              <a:t>(</a:t>
            </a:r>
            <a:r>
              <a:rPr lang="ru-RU" sz="3100" b="1" dirty="0" smtClean="0">
                <a:solidFill>
                  <a:srgbClr val="990000"/>
                </a:solidFill>
              </a:rPr>
              <a:t>наблюдение сбоку- поперёк направления записывающего пучка</a:t>
            </a:r>
            <a:r>
              <a:rPr lang="en-US" sz="3100" b="1" dirty="0" smtClean="0">
                <a:solidFill>
                  <a:srgbClr val="990000"/>
                </a:solidFill>
              </a:rPr>
              <a:t>)</a:t>
            </a:r>
            <a:endParaRPr lang="en-US" sz="3100" b="1" dirty="0">
              <a:solidFill>
                <a:srgbClr val="99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816" r="68333"/>
          <a:stretch/>
        </p:blipFill>
        <p:spPr>
          <a:xfrm>
            <a:off x="609600" y="2438400"/>
            <a:ext cx="1344084" cy="1219200"/>
          </a:xfrm>
          <a:prstGeom prst="rect">
            <a:avLst/>
          </a:prstGeom>
        </p:spPr>
      </p:pic>
      <p:pic>
        <p:nvPicPr>
          <p:cNvPr id="9" name="Picture 8" descr="OPD_SideProf_Blan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76400"/>
            <a:ext cx="4121973" cy="289560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33400" y="1676400"/>
            <a:ext cx="6103172" cy="2895600"/>
            <a:chOff x="609600" y="2438400"/>
            <a:chExt cx="6103172" cy="289560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09600" y="3200400"/>
              <a:ext cx="15240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OPD_SideProf_Paral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2438400"/>
              <a:ext cx="4121972" cy="2895600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609600" y="3200400"/>
              <a:ext cx="0" cy="121920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09600" y="4419600"/>
              <a:ext cx="15240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2133600" y="3200400"/>
              <a:ext cx="0" cy="121920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70920" r="2106"/>
          <a:stretch/>
        </p:blipFill>
        <p:spPr>
          <a:xfrm>
            <a:off x="7239000" y="2438400"/>
            <a:ext cx="1301751" cy="12192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507429" y="1686983"/>
            <a:ext cx="6103171" cy="2895600"/>
            <a:chOff x="2583629" y="2448983"/>
            <a:chExt cx="6103171" cy="289560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7239000" y="3210983"/>
              <a:ext cx="1447800" cy="0"/>
            </a:xfrm>
            <a:prstGeom prst="line">
              <a:avLst/>
            </a:prstGeom>
            <a:ln w="47625">
              <a:solidFill>
                <a:srgbClr val="27631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239000" y="3210983"/>
              <a:ext cx="0" cy="1219200"/>
            </a:xfrm>
            <a:prstGeom prst="line">
              <a:avLst/>
            </a:prstGeom>
            <a:ln w="47625">
              <a:solidFill>
                <a:srgbClr val="27631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686800" y="3200400"/>
              <a:ext cx="0" cy="1219200"/>
            </a:xfrm>
            <a:prstGeom prst="line">
              <a:avLst/>
            </a:prstGeom>
            <a:ln w="47625">
              <a:solidFill>
                <a:srgbClr val="27631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239000" y="4419600"/>
              <a:ext cx="1447800" cy="0"/>
            </a:xfrm>
            <a:prstGeom prst="line">
              <a:avLst/>
            </a:prstGeom>
            <a:ln w="47625">
              <a:solidFill>
                <a:srgbClr val="27631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OPD_SideProf_All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629" y="2448983"/>
              <a:ext cx="4121971" cy="2895600"/>
            </a:xfrm>
            <a:prstGeom prst="rect">
              <a:avLst/>
            </a:prstGeom>
          </p:spPr>
        </p:pic>
      </p:grpSp>
      <p:sp>
        <p:nvSpPr>
          <p:cNvPr id="38" name="Down Arrow 37"/>
          <p:cNvSpPr/>
          <p:nvPr/>
        </p:nvSpPr>
        <p:spPr>
          <a:xfrm>
            <a:off x="1219200" y="1447800"/>
            <a:ext cx="152400" cy="685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7772400" y="1447800"/>
            <a:ext cx="152400" cy="685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04800" y="46482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>
                <a:solidFill>
                  <a:srgbClr val="008000"/>
                </a:solidFill>
              </a:rPr>
              <a:t>The profiles for two viewing directions </a:t>
            </a:r>
            <a:r>
              <a:rPr lang="en-US" i="1" dirty="0">
                <a:solidFill>
                  <a:srgbClr val="008000"/>
                </a:solidFill>
              </a:rPr>
              <a:t>relative the dumbbell-like structure have very similar </a:t>
            </a:r>
            <a:r>
              <a:rPr lang="en-US" i="1" dirty="0" smtClean="0">
                <a:solidFill>
                  <a:srgbClr val="008000"/>
                </a:solidFill>
              </a:rPr>
              <a:t>forms, and so OPD can be expressed by</a:t>
            </a:r>
            <a:r>
              <a:rPr lang="en-US" b="1" i="1" dirty="0" smtClean="0">
                <a:solidFill>
                  <a:srgbClr val="008000"/>
                </a:solidFill>
              </a:rPr>
              <a:t> Abel transform:</a:t>
            </a:r>
            <a:endParaRPr lang="en-US" i="1" dirty="0">
              <a:solidFill>
                <a:srgbClr val="008000"/>
              </a:solidFill>
            </a:endParaRP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363494"/>
              </p:ext>
            </p:extLst>
          </p:nvPr>
        </p:nvGraphicFramePr>
        <p:xfrm>
          <a:off x="3036888" y="5508625"/>
          <a:ext cx="3100387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" name="Equation" r:id="rId8" imgW="1752480" imgH="469800" progId="Equation.DSMT4">
                  <p:embed/>
                </p:oleObj>
              </mc:Choice>
              <mc:Fallback>
                <p:oleObj name="Equation" r:id="rId8" imgW="17524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36888" y="5508625"/>
                        <a:ext cx="3100387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991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763000" cy="93593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00"/>
                </a:solidFill>
              </a:rPr>
              <a:t>Реконструкция</a:t>
            </a:r>
            <a:r>
              <a:rPr lang="en-US" b="1" dirty="0" smtClean="0">
                <a:solidFill>
                  <a:srgbClr val="990000"/>
                </a:solidFill>
              </a:rPr>
              <a:t> </a:t>
            </a:r>
            <a:r>
              <a:rPr lang="en-US" b="1" dirty="0" err="1" smtClean="0">
                <a:solidFill>
                  <a:srgbClr val="990000"/>
                </a:solidFill>
              </a:rPr>
              <a:t>Δn</a:t>
            </a:r>
            <a:r>
              <a:rPr lang="en-US" b="1" dirty="0" smtClean="0">
                <a:solidFill>
                  <a:srgbClr val="990000"/>
                </a:solidFill>
              </a:rPr>
              <a:t/>
            </a:r>
            <a:br>
              <a:rPr lang="en-US" b="1" dirty="0" smtClean="0">
                <a:solidFill>
                  <a:srgbClr val="990000"/>
                </a:solidFill>
              </a:rPr>
            </a:br>
            <a:r>
              <a:rPr lang="ru-RU" b="1" dirty="0" smtClean="0">
                <a:solidFill>
                  <a:srgbClr val="990000"/>
                </a:solidFill>
              </a:rPr>
              <a:t> с помощью обратного преобразования Абеля</a:t>
            </a:r>
            <a:r>
              <a:rPr lang="en-US" b="1" dirty="0" smtClean="0">
                <a:solidFill>
                  <a:srgbClr val="990000"/>
                </a:solidFill>
              </a:rPr>
              <a:t> </a:t>
            </a:r>
            <a:endParaRPr lang="en-US" b="1" dirty="0">
              <a:solidFill>
                <a:srgbClr val="990000"/>
              </a:solidFill>
            </a:endParaRPr>
          </a:p>
        </p:txBody>
      </p:sp>
      <p:pic>
        <p:nvPicPr>
          <p:cNvPr id="4" name="Picture 3" descr="Ordinary pulse_ pol_per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57600"/>
            <a:ext cx="3429000" cy="2819400"/>
          </a:xfrm>
          <a:prstGeom prst="rect">
            <a:avLst/>
          </a:prstGeom>
        </p:spPr>
      </p:pic>
      <p:pic>
        <p:nvPicPr>
          <p:cNvPr id="5" name="Picture 4" descr="Ser9 pol_per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657600"/>
            <a:ext cx="3886200" cy="2509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312867" y="4808667"/>
            <a:ext cx="145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Depth (</a:t>
            </a:r>
            <a:r>
              <a:rPr lang="en-US" b="1" dirty="0" smtClean="0">
                <a:latin typeface="Lucida Grande"/>
                <a:ea typeface="Lucida Grande"/>
                <a:cs typeface="Lucida Grande"/>
              </a:rPr>
              <a:t>μm)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649533" y="4808667"/>
            <a:ext cx="145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Depth (</a:t>
            </a:r>
            <a:r>
              <a:rPr lang="en-US" b="1" dirty="0" smtClean="0">
                <a:latin typeface="Lucida Grande"/>
                <a:ea typeface="Lucida Grande"/>
                <a:cs typeface="Lucida Grande"/>
              </a:rPr>
              <a:t>μm)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6019800"/>
            <a:ext cx="14417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Radius (nm)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6248400"/>
            <a:ext cx="14417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Radius (nm)</a:t>
            </a:r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762000" y="2895600"/>
            <a:ext cx="304800" cy="6096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724400" y="2819400"/>
            <a:ext cx="304800" cy="6096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90600" y="2971800"/>
            <a:ext cx="140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Laser bea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600" y="2743200"/>
            <a:ext cx="309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Ordinary pulse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pulse</a:t>
            </a:r>
            <a:r>
              <a:rPr lang="en-US" dirty="0" smtClean="0"/>
              <a:t>=100 </a:t>
            </a:r>
            <a:r>
              <a:rPr lang="en-US" dirty="0" err="1" smtClean="0"/>
              <a:t>nJ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05400" y="2819400"/>
            <a:ext cx="2111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Burst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burst</a:t>
            </a:r>
            <a:r>
              <a:rPr lang="en-US" dirty="0" smtClean="0"/>
              <a:t>=100 </a:t>
            </a:r>
            <a:r>
              <a:rPr lang="en-US" dirty="0" err="1" smtClean="0"/>
              <a:t>nJ</a:t>
            </a:r>
            <a:endParaRPr lang="en-US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382491"/>
              </p:ext>
            </p:extLst>
          </p:nvPr>
        </p:nvGraphicFramePr>
        <p:xfrm>
          <a:off x="2627313" y="1447800"/>
          <a:ext cx="383063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" name="Equation" r:id="rId5" imgW="1777680" imgH="495000" progId="Equation.DSMT4">
                  <p:embed/>
                </p:oleObj>
              </mc:Choice>
              <mc:Fallback>
                <p:oleObj name="Equation" r:id="rId5" imgW="177768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27313" y="1447800"/>
                        <a:ext cx="3830637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57600" y="4724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Δn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24800" y="4572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Δn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31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9144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990000"/>
                </a:solidFill>
              </a:rPr>
              <a:t>Зависимость изменения показателя преломления </a:t>
            </a:r>
            <a:r>
              <a:rPr lang="en-US" sz="2800" b="1" dirty="0" err="1">
                <a:solidFill>
                  <a:srgbClr val="990000"/>
                </a:solidFill>
              </a:rPr>
              <a:t>Δ</a:t>
            </a:r>
            <a:r>
              <a:rPr lang="en-US" sz="3200" b="1" dirty="0" err="1">
                <a:solidFill>
                  <a:srgbClr val="990000"/>
                </a:solidFill>
              </a:rPr>
              <a:t>n</a:t>
            </a:r>
            <a:r>
              <a:rPr lang="en-US" sz="3200" b="1" dirty="0">
                <a:solidFill>
                  <a:srgbClr val="990000"/>
                </a:solidFill>
              </a:rPr>
              <a:t/>
            </a:r>
            <a:br>
              <a:rPr lang="en-US" sz="3200" b="1" dirty="0">
                <a:solidFill>
                  <a:srgbClr val="990000"/>
                </a:solidFill>
              </a:rPr>
            </a:br>
            <a:r>
              <a:rPr lang="ru-RU" sz="2800" b="1" dirty="0" smtClean="0">
                <a:solidFill>
                  <a:srgbClr val="990000"/>
                </a:solidFill>
              </a:rPr>
              <a:t>от интервала между импульсами в гребёнке</a:t>
            </a:r>
            <a:endParaRPr lang="en-US" sz="2800" dirty="0"/>
          </a:p>
        </p:txBody>
      </p:sp>
      <p:pic>
        <p:nvPicPr>
          <p:cNvPr id="2" name="Picture 1" descr="Fig7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14800"/>
            <a:ext cx="3365270" cy="2362200"/>
          </a:xfrm>
          <a:prstGeom prst="rect">
            <a:avLst/>
          </a:prstGeom>
        </p:spPr>
      </p:pic>
      <p:pic>
        <p:nvPicPr>
          <p:cNvPr id="6" name="Picture 5" descr="Fig7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4600"/>
            <a:ext cx="4016613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9800" y="1371600"/>
            <a:ext cx="65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1371600"/>
            <a:ext cx="75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dirty="0"/>
          </a:p>
        </p:txBody>
      </p:sp>
      <p:pic>
        <p:nvPicPr>
          <p:cNvPr id="4" name="Picture 3" descr="SiO2 dn_upon_dt 0-200p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3276600" cy="230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6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0 -Trans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5791200" cy="40681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00"/>
                </a:solidFill>
              </a:rPr>
              <a:t>Нелинейное поглощение </a:t>
            </a:r>
            <a:r>
              <a:rPr lang="mr-IN" b="1" dirty="0" smtClean="0">
                <a:solidFill>
                  <a:srgbClr val="990000"/>
                </a:solidFill>
              </a:rPr>
              <a:t>–</a:t>
            </a:r>
            <a:r>
              <a:rPr lang="ru-RU" b="1" dirty="0" smtClean="0">
                <a:solidFill>
                  <a:srgbClr val="990000"/>
                </a:solidFill>
              </a:rPr>
              <a:t> </a:t>
            </a:r>
            <a:br>
              <a:rPr lang="ru-RU" b="1" dirty="0" smtClean="0">
                <a:solidFill>
                  <a:srgbClr val="990000"/>
                </a:solidFill>
              </a:rPr>
            </a:br>
            <a:r>
              <a:rPr lang="ru-RU" b="1" dirty="0" smtClean="0">
                <a:solidFill>
                  <a:srgbClr val="990000"/>
                </a:solidFill>
              </a:rPr>
              <a:t>обычный импульс и гребёнка</a:t>
            </a:r>
            <a:endParaRPr lang="en-US" b="1" dirty="0">
              <a:solidFill>
                <a:srgbClr val="99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4343400"/>
            <a:ext cx="140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ingle pulse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2209800"/>
            <a:ext cx="133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NA=0.65</a:t>
            </a:r>
          </a:p>
          <a:p>
            <a:r>
              <a:rPr lang="en-US" dirty="0" err="1" smtClean="0"/>
              <a:t>λ</a:t>
            </a:r>
            <a:r>
              <a:rPr lang="en-US" dirty="0" smtClean="0"/>
              <a:t>=1030 nm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029200" y="2286000"/>
            <a:ext cx="533400" cy="2898577"/>
            <a:chOff x="5029200" y="2286000"/>
            <a:chExt cx="533400" cy="289857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257800" y="2286000"/>
              <a:ext cx="0" cy="2590800"/>
            </a:xfrm>
            <a:prstGeom prst="line">
              <a:avLst/>
            </a:prstGeom>
            <a:ln>
              <a:solidFill>
                <a:srgbClr val="F01EB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029200" y="4876800"/>
              <a:ext cx="533400" cy="307777"/>
            </a:xfrm>
            <a:prstGeom prst="rect">
              <a:avLst/>
            </a:prstGeom>
            <a:noFill/>
            <a:ln>
              <a:solidFill>
                <a:srgbClr val="F01EB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rgbClr val="F01EB9"/>
                  </a:solidFill>
                </a:rPr>
                <a:t>145</a:t>
              </a:r>
              <a:endParaRPr lang="en-US" sz="1400" b="1" dirty="0">
                <a:solidFill>
                  <a:srgbClr val="F01EB9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733800" y="6019800"/>
            <a:ext cx="14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0000"/>
                </a:solidFill>
              </a:rPr>
              <a:t>E</a:t>
            </a:r>
            <a:r>
              <a:rPr lang="en-US" baseline="-25000" dirty="0" smtClean="0">
                <a:solidFill>
                  <a:srgbClr val="990000"/>
                </a:solidFill>
              </a:rPr>
              <a:t>th.b</a:t>
            </a:r>
            <a:r>
              <a:rPr lang="en-US" dirty="0" smtClean="0">
                <a:solidFill>
                  <a:srgbClr val="990000"/>
                </a:solidFill>
              </a:rPr>
              <a:t>E</a:t>
            </a:r>
            <a:r>
              <a:rPr lang="en-US" baseline="-25000" dirty="0" smtClean="0">
                <a:solidFill>
                  <a:srgbClr val="990000"/>
                </a:solidFill>
              </a:rPr>
              <a:t>th.1</a:t>
            </a:r>
            <a:r>
              <a:rPr lang="en-US" dirty="0" smtClean="0">
                <a:solidFill>
                  <a:srgbClr val="990000"/>
                </a:solidFill>
              </a:rPr>
              <a:t>=2.4</a:t>
            </a:r>
            <a:endParaRPr lang="en-US" dirty="0">
              <a:solidFill>
                <a:srgbClr val="99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200400" y="2438400"/>
            <a:ext cx="0" cy="2438400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43400" y="2514600"/>
            <a:ext cx="0" cy="2438400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8000" y="4876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0000"/>
                </a:solidFill>
              </a:rPr>
              <a:t>E</a:t>
            </a:r>
            <a:r>
              <a:rPr lang="en-US" baseline="-25000" dirty="0" smtClean="0">
                <a:solidFill>
                  <a:srgbClr val="990000"/>
                </a:solidFill>
              </a:rPr>
              <a:t>th.1</a:t>
            </a:r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4876800"/>
            <a:ext cx="59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990000"/>
                </a:solidFill>
              </a:rPr>
              <a:t>E</a:t>
            </a:r>
            <a:r>
              <a:rPr lang="en-US" baseline="-25000" dirty="0" err="1" smtClean="0">
                <a:solidFill>
                  <a:srgbClr val="990000"/>
                </a:solidFill>
              </a:rPr>
              <a:t>th.b</a:t>
            </a:r>
            <a:endParaRPr lang="en-US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49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81666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990000"/>
                </a:solidFill>
              </a:rPr>
              <a:t>Поглощение короткоживущими центрами окраски</a:t>
            </a:r>
            <a:r>
              <a:rPr lang="en-GB" b="1" dirty="0" smtClean="0">
                <a:solidFill>
                  <a:srgbClr val="990000"/>
                </a:solidFill>
              </a:rPr>
              <a:t> </a:t>
            </a:r>
            <a:endParaRPr lang="en-US" b="1" dirty="0">
              <a:solidFill>
                <a:srgbClr val="99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60960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008000"/>
                </a:solidFill>
              </a:rPr>
              <a:t>Absorption plot </a:t>
            </a:r>
            <a:r>
              <a:rPr lang="en-GB" b="1" i="1" u="sng" dirty="0" smtClean="0">
                <a:solidFill>
                  <a:srgbClr val="008000"/>
                </a:solidFill>
              </a:rPr>
              <a:t>does no</a:t>
            </a:r>
            <a:r>
              <a:rPr lang="en-GB" b="1" i="1" dirty="0" smtClean="0">
                <a:solidFill>
                  <a:srgbClr val="008000"/>
                </a:solidFill>
              </a:rPr>
              <a:t>t match </a:t>
            </a:r>
            <a:r>
              <a:rPr lang="en-GB" b="1" i="1" dirty="0">
                <a:solidFill>
                  <a:srgbClr val="008000"/>
                </a:solidFill>
              </a:rPr>
              <a:t>dependences of the refractive index </a:t>
            </a:r>
            <a:r>
              <a:rPr lang="en-GB" b="1" i="1" dirty="0" smtClean="0">
                <a:solidFill>
                  <a:srgbClr val="008000"/>
                </a:solidFill>
              </a:rPr>
              <a:t>change</a:t>
            </a:r>
            <a:r>
              <a:rPr lang="en-US" b="1" i="1" dirty="0" smtClean="0">
                <a:solidFill>
                  <a:srgbClr val="008000"/>
                </a:solidFill>
              </a:rPr>
              <a:t> 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62400" y="4724400"/>
            <a:ext cx="4953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The results roughly corresponds to results of the double pulse experiments</a:t>
            </a:r>
            <a:r>
              <a:rPr lang="en-GB" sz="1600" dirty="0" smtClean="0">
                <a:solidFill>
                  <a:srgbClr val="008000"/>
                </a:solidFill>
              </a:rPr>
              <a:t>:</a:t>
            </a:r>
          </a:p>
          <a:p>
            <a:r>
              <a:rPr lang="fr-FR" sz="1200" dirty="0" err="1" smtClean="0"/>
              <a:t>Wortmann</a:t>
            </a:r>
            <a:r>
              <a:rPr lang="fr-FR" sz="1200" dirty="0"/>
              <a:t>, D., </a:t>
            </a:r>
            <a:r>
              <a:rPr lang="fr-FR" sz="1200" dirty="0" err="1"/>
              <a:t>Ramme</a:t>
            </a:r>
            <a:r>
              <a:rPr lang="fr-FR" sz="1200" dirty="0"/>
              <a:t>, M. &amp; </a:t>
            </a:r>
            <a:r>
              <a:rPr lang="fr-FR" sz="1200" dirty="0" err="1"/>
              <a:t>Gottmann</a:t>
            </a:r>
            <a:r>
              <a:rPr lang="fr-FR" sz="1200" dirty="0"/>
              <a:t>, J</a:t>
            </a:r>
            <a:r>
              <a:rPr lang="fr-FR" sz="1200" dirty="0" smtClean="0"/>
              <a:t>.,</a:t>
            </a:r>
            <a:r>
              <a:rPr lang="fr-FR" sz="1200" dirty="0"/>
              <a:t> </a:t>
            </a:r>
            <a:r>
              <a:rPr lang="fr-FR" sz="1200" dirty="0" smtClean="0"/>
              <a:t>"</a:t>
            </a:r>
            <a:r>
              <a:rPr lang="fr-FR" sz="1200" dirty="0" err="1" smtClean="0"/>
              <a:t>Refractive</a:t>
            </a:r>
            <a:r>
              <a:rPr lang="fr-FR" sz="1200" dirty="0" smtClean="0"/>
              <a:t> </a:t>
            </a:r>
            <a:r>
              <a:rPr lang="fr-FR" sz="1200" dirty="0"/>
              <a:t>index modification </a:t>
            </a:r>
            <a:r>
              <a:rPr lang="fr-FR" sz="1200" dirty="0" err="1"/>
              <a:t>using</a:t>
            </a:r>
            <a:r>
              <a:rPr lang="fr-FR" sz="1200" dirty="0"/>
              <a:t> </a:t>
            </a:r>
            <a:r>
              <a:rPr lang="fr-FR" sz="1200" dirty="0" err="1"/>
              <a:t>fs</a:t>
            </a:r>
            <a:r>
              <a:rPr lang="fr-FR" sz="1200" dirty="0"/>
              <a:t>-laser double </a:t>
            </a:r>
            <a:r>
              <a:rPr lang="fr-FR" sz="1200" dirty="0" smtClean="0"/>
              <a:t>pulses</a:t>
            </a:r>
            <a:r>
              <a:rPr lang="fr-FR" sz="1200" dirty="0"/>
              <a:t>"</a:t>
            </a:r>
            <a:r>
              <a:rPr lang="fr-FR" sz="1200" dirty="0" smtClean="0"/>
              <a:t>, </a:t>
            </a:r>
            <a:r>
              <a:rPr lang="fr-FR" sz="1200" i="1" dirty="0" err="1"/>
              <a:t>Opt</a:t>
            </a:r>
            <a:r>
              <a:rPr lang="fr-FR" sz="1200" i="1" dirty="0"/>
              <a:t>. Express</a:t>
            </a:r>
            <a:r>
              <a:rPr lang="fr-FR" sz="1200" dirty="0"/>
              <a:t> </a:t>
            </a:r>
            <a:r>
              <a:rPr lang="fr-FR" sz="1200" b="1" dirty="0"/>
              <a:t>15,</a:t>
            </a:r>
            <a:r>
              <a:rPr lang="fr-FR" sz="1200" dirty="0"/>
              <a:t> 10149–10153 (2007).</a:t>
            </a:r>
            <a:r>
              <a:rPr lang="en-US" sz="1200" dirty="0"/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6617690"/>
              </p:ext>
            </p:extLst>
          </p:nvPr>
        </p:nvGraphicFramePr>
        <p:xfrm>
          <a:off x="4508500" y="33274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3" name="Equation" r:id="rId3" imgW="127000" imgH="203200" progId="Equation.DSMT4">
                  <p:embed/>
                </p:oleObj>
              </mc:Choice>
              <mc:Fallback>
                <p:oleObj name="Equation" r:id="rId3" imgW="1270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08500" y="3327400"/>
                        <a:ext cx="1270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50935"/>
              </p:ext>
            </p:extLst>
          </p:nvPr>
        </p:nvGraphicFramePr>
        <p:xfrm>
          <a:off x="76200" y="1828800"/>
          <a:ext cx="3779838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4" name="Equation" r:id="rId5" imgW="1968500" imgH="495300" progId="Equation.DSMT4">
                  <p:embed/>
                </p:oleObj>
              </mc:Choice>
              <mc:Fallback>
                <p:oleObj name="Equation" r:id="rId5" imgW="19685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" y="1828800"/>
                        <a:ext cx="3779838" cy="950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676400" y="1371600"/>
            <a:ext cx="7162800" cy="3444792"/>
            <a:chOff x="1676400" y="1371600"/>
            <a:chExt cx="7162800" cy="3444792"/>
          </a:xfrm>
        </p:grpSpPr>
        <p:grpSp>
          <p:nvGrpSpPr>
            <p:cNvPr id="11" name="Group 10"/>
            <p:cNvGrpSpPr/>
            <p:nvPr/>
          </p:nvGrpSpPr>
          <p:grpSpPr>
            <a:xfrm>
              <a:off x="1676400" y="1371600"/>
              <a:ext cx="7162800" cy="3444792"/>
              <a:chOff x="1676400" y="1371600"/>
              <a:chExt cx="7162800" cy="344479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676400" y="1371600"/>
                <a:ext cx="7162800" cy="3444792"/>
                <a:chOff x="1676400" y="1371600"/>
                <a:chExt cx="7162800" cy="3444792"/>
              </a:xfrm>
            </p:grpSpPr>
            <p:pic>
              <p:nvPicPr>
                <p:cNvPr id="4" name="Picture 3" descr="Fig11 - transm_upon_pulse_sepration.JP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62400" y="1371600"/>
                  <a:ext cx="4876800" cy="3444792"/>
                </a:xfrm>
                <a:prstGeom prst="rect">
                  <a:avLst/>
                </a:prstGeom>
              </p:spPr>
            </p:pic>
            <p:sp>
              <p:nvSpPr>
                <p:cNvPr id="8" name="Donut 7"/>
                <p:cNvSpPr/>
                <p:nvPr/>
              </p:nvSpPr>
              <p:spPr>
                <a:xfrm>
                  <a:off x="1676400" y="1752600"/>
                  <a:ext cx="685800" cy="685800"/>
                </a:xfrm>
                <a:prstGeom prst="donut">
                  <a:avLst>
                    <a:gd name="adj" fmla="val 15368"/>
                  </a:avLst>
                </a:prstGeom>
                <a:solidFill>
                  <a:srgbClr val="FFFF00">
                    <a:alpha val="33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6858000" y="2133600"/>
                <a:ext cx="1286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E</a:t>
                </a:r>
                <a:r>
                  <a:rPr lang="en-US" baseline="-25000" dirty="0" err="1" smtClean="0"/>
                  <a:t>in</a:t>
                </a:r>
                <a:r>
                  <a:rPr lang="en-US" dirty="0" smtClean="0"/>
                  <a:t>=145 </a:t>
                </a:r>
                <a:r>
                  <a:rPr lang="en-US" dirty="0" err="1" smtClean="0"/>
                  <a:t>nJ</a:t>
                </a:r>
                <a:endParaRPr lang="en-US" dirty="0"/>
              </a:p>
            </p:txBody>
          </p:sp>
        </p:grpSp>
        <p:sp>
          <p:nvSpPr>
            <p:cNvPr id="12" name="Right Arrow 11"/>
            <p:cNvSpPr/>
            <p:nvPr/>
          </p:nvSpPr>
          <p:spPr>
            <a:xfrm rot="1591329">
              <a:off x="2193976" y="2494975"/>
              <a:ext cx="2057400" cy="414003"/>
            </a:xfrm>
            <a:prstGeom prst="rightArrow">
              <a:avLst/>
            </a:prstGeom>
            <a:solidFill>
              <a:srgbClr val="E8E428">
                <a:alpha val="1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896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914400" cy="49021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8000" tIns="46800" rIns="36000" bIns="46800" anchor="ctr" anchorCtr="0"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MPA</a:t>
            </a:r>
            <a:endParaRPr lang="en-US" dirty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"/>
            <a:ext cx="8458200" cy="96906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990000"/>
                </a:solidFill>
              </a:rPr>
              <a:t>Взаимодействие сверхкороткого импульса с силикатным стеклом</a:t>
            </a:r>
            <a:r>
              <a:rPr lang="ru-RU" b="1" dirty="0">
                <a:solidFill>
                  <a:srgbClr val="990000"/>
                </a:solidFill>
              </a:rPr>
              <a:t> </a:t>
            </a:r>
            <a:r>
              <a:rPr lang="ru-RU" b="1" dirty="0" smtClean="0">
                <a:solidFill>
                  <a:srgbClr val="990000"/>
                </a:solidFill>
              </a:rPr>
              <a:t>(</a:t>
            </a:r>
            <a:r>
              <a:rPr lang="en-US" b="1" dirty="0" smtClean="0">
                <a:solidFill>
                  <a:srgbClr val="990000"/>
                </a:solidFill>
              </a:rPr>
              <a:t>SiO2 </a:t>
            </a:r>
            <a:r>
              <a:rPr lang="ru-RU" b="1" dirty="0" smtClean="0">
                <a:solidFill>
                  <a:srgbClr val="990000"/>
                </a:solidFill>
              </a:rPr>
              <a:t>)</a:t>
            </a:r>
            <a:endParaRPr lang="en-US" b="1" dirty="0">
              <a:solidFill>
                <a:srgbClr val="99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2438400"/>
            <a:ext cx="35814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 err="1" smtClean="0"/>
              <a:t>Plazma</a:t>
            </a:r>
            <a:r>
              <a:rPr lang="en-US" sz="2000" dirty="0" smtClean="0"/>
              <a:t> absorption &amp; Reflection</a:t>
            </a:r>
          </a:p>
          <a:p>
            <a:r>
              <a:rPr lang="en-US" sz="2000" dirty="0" smtClean="0"/>
              <a:t>Avalanche ionization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4648200"/>
            <a:ext cx="306393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Absorption by transient</a:t>
            </a:r>
          </a:p>
          <a:p>
            <a:r>
              <a:rPr lang="en-US" sz="2000" dirty="0" smtClean="0"/>
              <a:t>electronic excitations</a:t>
            </a:r>
            <a:r>
              <a:rPr lang="ru-RU" sz="2000" dirty="0" smtClean="0"/>
              <a:t> (</a:t>
            </a:r>
            <a:r>
              <a:rPr lang="en-GB" sz="2000" dirty="0" smtClean="0"/>
              <a:t>STE)</a:t>
            </a:r>
            <a:endParaRPr lang="en-US" sz="2000" dirty="0"/>
          </a:p>
        </p:txBody>
      </p:sp>
      <p:sp>
        <p:nvSpPr>
          <p:cNvPr id="9" name="Right Arrow 8"/>
          <p:cNvSpPr/>
          <p:nvPr/>
        </p:nvSpPr>
        <p:spPr>
          <a:xfrm rot="5400000">
            <a:off x="1485900" y="2095500"/>
            <a:ext cx="457200" cy="228600"/>
          </a:xfrm>
          <a:prstGeom prst="rightArrow">
            <a:avLst/>
          </a:prstGeom>
          <a:ln cap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5400000">
            <a:off x="1524000" y="3276600"/>
            <a:ext cx="381000" cy="228600"/>
          </a:xfrm>
          <a:prstGeom prst="rightArrow">
            <a:avLst/>
          </a:prstGeom>
          <a:ln cap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0" y="3581400"/>
            <a:ext cx="4724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S. Richter, </a:t>
            </a:r>
            <a:r>
              <a:rPr lang="ru-RU" sz="1100" dirty="0" err="1" smtClean="0"/>
              <a:t>et</a:t>
            </a:r>
            <a:r>
              <a:rPr lang="ru-RU" sz="1100" dirty="0" smtClean="0"/>
              <a:t> </a:t>
            </a:r>
            <a:r>
              <a:rPr lang="ru-RU" sz="1100" dirty="0" err="1" smtClean="0"/>
              <a:t>al</a:t>
            </a:r>
            <a:r>
              <a:rPr lang="ru-RU" sz="1100" dirty="0" smtClean="0"/>
              <a:t>., </a:t>
            </a:r>
            <a:r>
              <a:rPr lang="en-GB" sz="1100" dirty="0" smtClean="0">
                <a:solidFill>
                  <a:srgbClr val="F01EB9"/>
                </a:solidFill>
              </a:rPr>
              <a:t>“The </a:t>
            </a:r>
            <a:r>
              <a:rPr lang="en-GB" sz="1100" dirty="0">
                <a:solidFill>
                  <a:srgbClr val="F01EB9"/>
                </a:solidFill>
              </a:rPr>
              <a:t>role of self-trapped excitons and defects in the formation of nanogratings in fused </a:t>
            </a:r>
            <a:r>
              <a:rPr lang="en-GB" sz="1100" dirty="0" smtClean="0">
                <a:solidFill>
                  <a:srgbClr val="F01EB9"/>
                </a:solidFill>
              </a:rPr>
              <a:t>silica”</a:t>
            </a:r>
            <a:endParaRPr lang="en-GB" sz="1100" dirty="0">
              <a:solidFill>
                <a:srgbClr val="F01EB9"/>
              </a:solidFill>
            </a:endParaRPr>
          </a:p>
          <a:p>
            <a:r>
              <a:rPr lang="en-GB" sz="1100" dirty="0" smtClean="0"/>
              <a:t>Opt</a:t>
            </a:r>
            <a:r>
              <a:rPr lang="en-GB" sz="1100" dirty="0"/>
              <a:t>. </a:t>
            </a:r>
            <a:r>
              <a:rPr lang="en-GB" sz="1100" dirty="0" err="1"/>
              <a:t>Lett</a:t>
            </a:r>
            <a:r>
              <a:rPr lang="en-GB" sz="1100" dirty="0"/>
              <a:t>., </a:t>
            </a:r>
            <a:r>
              <a:rPr lang="en-GB" sz="1100" b="1" dirty="0"/>
              <a:t>37</a:t>
            </a:r>
            <a:r>
              <a:rPr lang="en-GB" sz="1100" dirty="0"/>
              <a:t>, No. 4, 482–484 (2012). </a:t>
            </a:r>
            <a:endParaRPr lang="en-US" sz="1100" dirty="0"/>
          </a:p>
        </p:txBody>
      </p:sp>
      <p:cxnSp>
        <p:nvCxnSpPr>
          <p:cNvPr id="14" name="Straight Arrow Connector 13"/>
          <p:cNvCxnSpPr>
            <a:endCxn id="16" idx="1"/>
          </p:cNvCxnSpPr>
          <p:nvPr/>
        </p:nvCxnSpPr>
        <p:spPr>
          <a:xfrm>
            <a:off x="609600" y="1447800"/>
            <a:ext cx="0" cy="4832866"/>
          </a:xfrm>
          <a:prstGeom prst="straightConnector1">
            <a:avLst/>
          </a:prstGeom>
          <a:ln w="88900">
            <a:solidFill>
              <a:schemeClr val="accent1">
                <a:lumMod val="75000"/>
              </a:schemeClr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flipH="1">
            <a:off x="152400" y="6096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" y="28194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038600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-16933" y="54102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12954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219200" y="3581400"/>
            <a:ext cx="215009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Absorption by </a:t>
            </a:r>
            <a:r>
              <a:rPr lang="en-GB" sz="2000" dirty="0" smtClean="0"/>
              <a:t>STE</a:t>
            </a:r>
            <a:endParaRPr lang="en-US" sz="2000" dirty="0"/>
          </a:p>
        </p:txBody>
      </p:sp>
      <p:sp>
        <p:nvSpPr>
          <p:cNvPr id="26" name="Right Arrow 25"/>
          <p:cNvSpPr/>
          <p:nvPr/>
        </p:nvSpPr>
        <p:spPr>
          <a:xfrm rot="5400000">
            <a:off x="1447800" y="4191000"/>
            <a:ext cx="533400" cy="228600"/>
          </a:xfrm>
          <a:prstGeom prst="rightArrow">
            <a:avLst/>
          </a:prstGeom>
          <a:ln cap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267200" y="4648200"/>
            <a:ext cx="43434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D. </a:t>
            </a:r>
            <a:r>
              <a:rPr lang="fr-FR" sz="1100" dirty="0" err="1" smtClean="0"/>
              <a:t>Wortmann</a:t>
            </a:r>
            <a:r>
              <a:rPr lang="fr-FR" sz="1100" dirty="0"/>
              <a:t>, </a:t>
            </a:r>
            <a:r>
              <a:rPr lang="fr-FR" sz="1100" dirty="0" smtClean="0"/>
              <a:t>et al.</a:t>
            </a:r>
            <a:r>
              <a:rPr lang="fr-FR" sz="1100" dirty="0" smtClean="0">
                <a:solidFill>
                  <a:srgbClr val="F01EB9"/>
                </a:solidFill>
              </a:rPr>
              <a:t>"</a:t>
            </a:r>
            <a:r>
              <a:rPr lang="fr-FR" sz="1100" dirty="0" err="1">
                <a:solidFill>
                  <a:srgbClr val="F01EB9"/>
                </a:solidFill>
              </a:rPr>
              <a:t>Refractive</a:t>
            </a:r>
            <a:r>
              <a:rPr lang="fr-FR" sz="1100" dirty="0">
                <a:solidFill>
                  <a:srgbClr val="F01EB9"/>
                </a:solidFill>
              </a:rPr>
              <a:t> index modification </a:t>
            </a:r>
            <a:r>
              <a:rPr lang="fr-FR" sz="1100" dirty="0" err="1">
                <a:solidFill>
                  <a:srgbClr val="F01EB9"/>
                </a:solidFill>
              </a:rPr>
              <a:t>using</a:t>
            </a:r>
            <a:r>
              <a:rPr lang="fr-FR" sz="1100" dirty="0">
                <a:solidFill>
                  <a:srgbClr val="F01EB9"/>
                </a:solidFill>
              </a:rPr>
              <a:t> </a:t>
            </a:r>
            <a:r>
              <a:rPr lang="fr-FR" sz="1100" dirty="0" err="1">
                <a:solidFill>
                  <a:srgbClr val="F01EB9"/>
                </a:solidFill>
              </a:rPr>
              <a:t>fs</a:t>
            </a:r>
            <a:r>
              <a:rPr lang="fr-FR" sz="1100" dirty="0">
                <a:solidFill>
                  <a:srgbClr val="F01EB9"/>
                </a:solidFill>
              </a:rPr>
              <a:t>-laser double pulses"</a:t>
            </a:r>
            <a:r>
              <a:rPr lang="fr-FR" sz="1100" dirty="0" smtClean="0"/>
              <a:t>,</a:t>
            </a:r>
          </a:p>
          <a:p>
            <a:r>
              <a:rPr lang="fr-FR" sz="1100" dirty="0" err="1" smtClean="0"/>
              <a:t>Opt</a:t>
            </a:r>
            <a:r>
              <a:rPr lang="fr-FR" sz="1100" dirty="0"/>
              <a:t>. Express 15, 10149–10153 (2007).</a:t>
            </a:r>
            <a:r>
              <a:rPr lang="en-US" sz="1100" dirty="0"/>
              <a:t> </a:t>
            </a:r>
          </a:p>
          <a:p>
            <a:endParaRPr lang="en-US" dirty="0"/>
          </a:p>
        </p:txBody>
      </p:sp>
      <p:sp>
        <p:nvSpPr>
          <p:cNvPr id="28" name="Up Arrow 27"/>
          <p:cNvSpPr/>
          <p:nvPr/>
        </p:nvSpPr>
        <p:spPr>
          <a:xfrm rot="10800000">
            <a:off x="609600" y="1447800"/>
            <a:ext cx="533400" cy="2743200"/>
          </a:xfrm>
          <a:prstGeom prst="up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219945" y="1913656"/>
            <a:ext cx="130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</a:t>
            </a:r>
            <a:r>
              <a:rPr lang="ru-RU" dirty="0" err="1" smtClean="0"/>
              <a:t>sorption</a:t>
            </a:r>
            <a:endParaRPr lang="en-US" dirty="0"/>
          </a:p>
        </p:txBody>
      </p:sp>
      <p:sp>
        <p:nvSpPr>
          <p:cNvPr id="30" name="Up Arrow 29"/>
          <p:cNvSpPr/>
          <p:nvPr/>
        </p:nvSpPr>
        <p:spPr>
          <a:xfrm rot="10800000">
            <a:off x="609600" y="4648200"/>
            <a:ext cx="533400" cy="990600"/>
          </a:xfrm>
          <a:prstGeom prst="up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>
                  <a:alpha val="33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914400"/>
            <a:ext cx="7770608" cy="5607518"/>
            <a:chOff x="1066800" y="830013"/>
            <a:chExt cx="7770608" cy="5607518"/>
          </a:xfrm>
        </p:grpSpPr>
        <p:sp>
          <p:nvSpPr>
            <p:cNvPr id="12" name="TextBox 11"/>
            <p:cNvSpPr txBox="1"/>
            <p:nvPr/>
          </p:nvSpPr>
          <p:spPr>
            <a:xfrm>
              <a:off x="1066800" y="5791200"/>
              <a:ext cx="7696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i="1" dirty="0" err="1">
                  <a:solidFill>
                    <a:srgbClr val="008000"/>
                  </a:solidFill>
                </a:rPr>
                <a:t>T</a:t>
              </a:r>
              <a:r>
                <a:rPr lang="en-US" i="1" dirty="0" smtClean="0">
                  <a:solidFill>
                    <a:srgbClr val="008000"/>
                  </a:solidFill>
                </a:rPr>
                <a:t>he observed </a:t>
              </a:r>
              <a:r>
                <a:rPr lang="en-US" b="1" i="1" dirty="0" err="1" smtClean="0">
                  <a:solidFill>
                    <a:srgbClr val="008000"/>
                  </a:solidFill>
                  <a:latin typeface="Lucida Grande"/>
                  <a:ea typeface="Lucida Grande"/>
                  <a:cs typeface="Lucida Grande"/>
                </a:rPr>
                <a:t>Δn</a:t>
              </a:r>
              <a:r>
                <a:rPr lang="ru-RU" b="1" i="1" dirty="0" smtClean="0">
                  <a:solidFill>
                    <a:srgbClr val="008000"/>
                  </a:solidFill>
                  <a:latin typeface="Lucida Grande"/>
                  <a:ea typeface="Lucida Grande"/>
                  <a:cs typeface="Lucida Grande"/>
                </a:rPr>
                <a:t> </a:t>
              </a:r>
              <a:r>
                <a:rPr lang="en-US" b="1" i="1" dirty="0" smtClean="0">
                  <a:solidFill>
                    <a:srgbClr val="008000"/>
                  </a:solidFill>
                </a:rPr>
                <a:t>increase </a:t>
              </a:r>
              <a:r>
                <a:rPr lang="en-US" i="1" dirty="0">
                  <a:solidFill>
                    <a:srgbClr val="008000"/>
                  </a:solidFill>
                </a:rPr>
                <a:t>on a time scale of 0–100 </a:t>
              </a:r>
              <a:r>
                <a:rPr lang="en-US" i="1" dirty="0" err="1">
                  <a:solidFill>
                    <a:srgbClr val="008000"/>
                  </a:solidFill>
                </a:rPr>
                <a:t>ps</a:t>
              </a:r>
              <a:r>
                <a:rPr lang="en-US" i="1" dirty="0">
                  <a:solidFill>
                    <a:srgbClr val="008000"/>
                  </a:solidFill>
                </a:rPr>
                <a:t> </a:t>
              </a:r>
              <a:r>
                <a:rPr lang="en-US" b="1" i="1" dirty="0">
                  <a:solidFill>
                    <a:srgbClr val="008000"/>
                  </a:solidFill>
                </a:rPr>
                <a:t>is inconsistent </a:t>
              </a:r>
              <a:r>
                <a:rPr lang="en-US" b="1" i="1" dirty="0" smtClean="0">
                  <a:solidFill>
                    <a:srgbClr val="008000"/>
                  </a:solidFill>
                </a:rPr>
                <a:t>with the known dynamics </a:t>
              </a:r>
              <a:r>
                <a:rPr lang="en-US" b="1" i="1" dirty="0">
                  <a:solidFill>
                    <a:srgbClr val="008000"/>
                  </a:solidFill>
                </a:rPr>
                <a:t>of </a:t>
              </a:r>
              <a:r>
                <a:rPr lang="en-US" b="1" i="1" dirty="0" smtClean="0">
                  <a:solidFill>
                    <a:srgbClr val="008000"/>
                  </a:solidFill>
                </a:rPr>
                <a:t>electronic </a:t>
              </a:r>
              <a:r>
                <a:rPr lang="en-US" b="1" i="1" dirty="0">
                  <a:solidFill>
                    <a:srgbClr val="008000"/>
                  </a:solidFill>
                </a:rPr>
                <a:t>excitations.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029200" y="830013"/>
              <a:ext cx="3808208" cy="2675187"/>
              <a:chOff x="5029200" y="830013"/>
              <a:chExt cx="3808208" cy="2675187"/>
            </a:xfrm>
          </p:grpSpPr>
          <p:pic>
            <p:nvPicPr>
              <p:cNvPr id="6" name="Picture 5" descr="SiO2 dn_upon_dt 0-200ps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9200" y="830013"/>
                <a:ext cx="3808208" cy="2675187"/>
              </a:xfrm>
              <a:prstGeom prst="rect">
                <a:avLst/>
              </a:prstGeom>
            </p:spPr>
          </p:pic>
          <p:cxnSp>
            <p:nvCxnSpPr>
              <p:cNvPr id="8" name="Straight Connector 7"/>
              <p:cNvCxnSpPr/>
              <p:nvPr/>
            </p:nvCxnSpPr>
            <p:spPr>
              <a:xfrm>
                <a:off x="5638800" y="2514600"/>
                <a:ext cx="2895600" cy="0"/>
              </a:xfrm>
              <a:prstGeom prst="line">
                <a:avLst/>
              </a:prstGeom>
              <a:ln w="6350" cmpd="sng">
                <a:solidFill>
                  <a:srgbClr val="FF66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324600" y="2209800"/>
                <a:ext cx="15224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>
                    <a:solidFill>
                      <a:srgbClr val="FF0000"/>
                    </a:solidFill>
                  </a:rPr>
                  <a:t>o</a:t>
                </a:r>
                <a:r>
                  <a:rPr lang="en-US" sz="1600" i="1" dirty="0" smtClean="0">
                    <a:solidFill>
                      <a:srgbClr val="FF0000"/>
                    </a:solidFill>
                  </a:rPr>
                  <a:t>rdinary pulse</a:t>
                </a:r>
                <a:endParaRPr lang="en-US" sz="1600" i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478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24800" cy="66426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990000"/>
                </a:solidFill>
              </a:rPr>
              <a:t> </a:t>
            </a:r>
            <a:r>
              <a:rPr lang="ru-RU" b="1" dirty="0" smtClean="0">
                <a:solidFill>
                  <a:srgbClr val="990000"/>
                </a:solidFill>
              </a:rPr>
              <a:t>Модель: волна деформации (растяжения)</a:t>
            </a:r>
            <a:r>
              <a:rPr lang="en-GB" b="1" dirty="0" smtClean="0">
                <a:solidFill>
                  <a:srgbClr val="990000"/>
                </a:solidFill>
              </a:rPr>
              <a:t> </a:t>
            </a:r>
            <a:endParaRPr lang="en-US" b="1" dirty="0">
              <a:solidFill>
                <a:srgbClr val="990000"/>
              </a:solidFill>
            </a:endParaRPr>
          </a:p>
        </p:txBody>
      </p:sp>
      <p:pic>
        <p:nvPicPr>
          <p:cNvPr id="4" name="Tr_ strain Ellipsoid2 SiO2 300ps -1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2514600"/>
            <a:ext cx="3759200" cy="281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1143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1-st principal </a:t>
            </a:r>
            <a:r>
              <a:rPr lang="en-US" dirty="0">
                <a:solidFill>
                  <a:srgbClr val="0000FF"/>
                </a:solidFill>
              </a:rPr>
              <a:t>strain </a:t>
            </a:r>
            <a:r>
              <a:rPr lang="en-US" b="1" i="1" dirty="0" smtClean="0">
                <a:solidFill>
                  <a:srgbClr val="0000FF"/>
                </a:solidFill>
              </a:rPr>
              <a:t>ε</a:t>
            </a:r>
            <a:r>
              <a:rPr lang="en-US" b="1" i="1" baseline="-25000" dirty="0" smtClean="0">
                <a:solidFill>
                  <a:srgbClr val="0000FF"/>
                </a:solidFill>
              </a:rPr>
              <a:t>1</a:t>
            </a:r>
            <a:r>
              <a:rPr lang="en-US" b="1" i="1" dirty="0" smtClean="0">
                <a:solidFill>
                  <a:srgbClr val="0000FF"/>
                </a:solidFill>
              </a:rPr>
              <a:t>(t)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>
          <a:xfrm>
            <a:off x="7010400" y="1752600"/>
            <a:ext cx="914400" cy="4343400"/>
          </a:xfrm>
          <a:prstGeom prst="curvedRightArrow">
            <a:avLst/>
          </a:prstGeom>
          <a:solidFill>
            <a:srgbClr val="FF6600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Right Arrow 11"/>
          <p:cNvSpPr/>
          <p:nvPr/>
        </p:nvSpPr>
        <p:spPr>
          <a:xfrm flipH="1">
            <a:off x="5638800" y="1752600"/>
            <a:ext cx="914400" cy="4419600"/>
          </a:xfrm>
          <a:prstGeom prst="curvedRightArrow">
            <a:avLst/>
          </a:prstGeom>
          <a:solidFill>
            <a:srgbClr val="FF66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1676400"/>
            <a:ext cx="145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Laser beam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303754"/>
              </p:ext>
            </p:extLst>
          </p:nvPr>
        </p:nvGraphicFramePr>
        <p:xfrm>
          <a:off x="1219200" y="1447800"/>
          <a:ext cx="335035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8" name="Equation" r:id="rId6" imgW="1117600" imgH="482600" progId="Equation.DSMT4">
                  <p:embed/>
                </p:oleObj>
              </mc:Choice>
              <mc:Fallback>
                <p:oleObj name="Equation" r:id="rId6" imgW="11176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19200" y="1447800"/>
                        <a:ext cx="3350358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319582"/>
              </p:ext>
            </p:extLst>
          </p:nvPr>
        </p:nvGraphicFramePr>
        <p:xfrm>
          <a:off x="519113" y="3124200"/>
          <a:ext cx="2228850" cy="273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9" name="Equation" r:id="rId8" imgW="1409700" imgH="1727200" progId="Equation.DSMT4">
                  <p:embed/>
                </p:oleObj>
              </mc:Choice>
              <mc:Fallback>
                <p:oleObj name="Equation" r:id="rId8" imgW="1409700" imgH="172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113" y="3124200"/>
                        <a:ext cx="2228850" cy="273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209800" y="4267200"/>
            <a:ext cx="2627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i="1" dirty="0" smtClean="0"/>
              <a:t>outside plasma region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743200" y="5257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i="1" dirty="0" smtClean="0"/>
              <a:t>inside plasma region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38400" y="3200400"/>
            <a:ext cx="229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- </a:t>
            </a:r>
            <a:r>
              <a:rPr lang="en-US" i="1" dirty="0"/>
              <a:t>d</a:t>
            </a:r>
            <a:r>
              <a:rPr lang="en-US" i="1" dirty="0" smtClean="0"/>
              <a:t>eformation vector</a:t>
            </a:r>
            <a:endParaRPr lang="en-US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14600" y="3505200"/>
            <a:ext cx="127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- pressure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2316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kumimoji="1" lang="ru-RU" sz="2800" b="1" kern="1200" dirty="0">
                <a:solidFill>
                  <a:srgbClr val="990000"/>
                </a:solidFill>
                <a:ea typeface="+mn-ea"/>
                <a:cs typeface="Arial" charset="0"/>
              </a:rPr>
              <a:t>Истоки лазерной фемтосекундной записи</a:t>
            </a:r>
            <a:endParaRPr kumimoji="1" lang="en-US" sz="2800" b="1" kern="1200" dirty="0">
              <a:solidFill>
                <a:srgbClr val="990000"/>
              </a:solidFill>
              <a:ea typeface="+mn-ea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96906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990000"/>
                </a:solidFill>
              </a:rPr>
              <a:t>Модель: волна деформации (растяжения)</a:t>
            </a:r>
            <a:r>
              <a:rPr lang="en-GB" b="1" dirty="0">
                <a:solidFill>
                  <a:srgbClr val="990000"/>
                </a:solidFill>
              </a:rPr>
              <a:t> </a:t>
            </a:r>
            <a:r>
              <a:rPr lang="ru-RU" b="1" dirty="0" smtClean="0">
                <a:solidFill>
                  <a:srgbClr val="990000"/>
                </a:solidFill>
              </a:rPr>
              <a:t>(2) </a:t>
            </a:r>
            <a:r>
              <a:rPr lang="ru-RU" sz="3100" i="1" dirty="0">
                <a:solidFill>
                  <a:srgbClr val="990000"/>
                </a:solidFill>
              </a:rPr>
              <a:t>В</a:t>
            </a:r>
            <a:r>
              <a:rPr lang="ru-RU" sz="3100" i="1" dirty="0" smtClean="0">
                <a:solidFill>
                  <a:srgbClr val="990000"/>
                </a:solidFill>
              </a:rPr>
              <a:t>ид вдоль направления записывающего пучка</a:t>
            </a:r>
            <a:endParaRPr lang="en-GB" sz="3100" i="1" dirty="0"/>
          </a:p>
        </p:txBody>
      </p:sp>
      <p:pic>
        <p:nvPicPr>
          <p:cNvPr id="4" name="Ellipsoid2 SilicaGlass parab _ini_pressure h_4um along_z 0-300ps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7526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5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299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990000"/>
                </a:solidFill>
              </a:rPr>
              <a:t>Модель</a:t>
            </a:r>
            <a:r>
              <a:rPr lang="en-US" sz="3200" b="1" dirty="0" smtClean="0">
                <a:solidFill>
                  <a:srgbClr val="990000"/>
                </a:solidFill>
              </a:rPr>
              <a:t>: </a:t>
            </a:r>
            <a:r>
              <a:rPr lang="ru-RU" sz="3200" b="1" dirty="0" smtClean="0">
                <a:solidFill>
                  <a:srgbClr val="990000"/>
                </a:solidFill>
              </a:rPr>
              <a:t>усиление воздействия каждого импульса в гребенке за счет растяжения области модификации</a:t>
            </a:r>
            <a:endParaRPr lang="en-US" sz="3200" b="1" dirty="0">
              <a:solidFill>
                <a:srgbClr val="99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5644971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i="1" dirty="0">
                <a:solidFill>
                  <a:srgbClr val="008000"/>
                </a:solidFill>
              </a:rPr>
              <a:t>S</a:t>
            </a:r>
            <a:r>
              <a:rPr lang="en-GB" b="1" i="1" dirty="0" smtClean="0">
                <a:solidFill>
                  <a:srgbClr val="008000"/>
                </a:solidFill>
              </a:rPr>
              <a:t>tretching </a:t>
            </a:r>
            <a:r>
              <a:rPr lang="en-GB" b="1" i="1" dirty="0">
                <a:solidFill>
                  <a:srgbClr val="008000"/>
                </a:solidFill>
              </a:rPr>
              <a:t>of the crystal lattice or the glass net promotes transformation of unstable electronic excitations into stable structural defects</a:t>
            </a:r>
            <a:r>
              <a:rPr lang="en-GB" b="1" i="1" dirty="0" smtClean="0">
                <a:solidFill>
                  <a:srgbClr val="008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GB" b="1" i="1" dirty="0" smtClean="0">
                <a:solidFill>
                  <a:srgbClr val="008000"/>
                </a:solidFill>
              </a:rPr>
              <a:t>The </a:t>
            </a:r>
            <a:r>
              <a:rPr lang="en-GB" b="1" i="1" dirty="0">
                <a:solidFill>
                  <a:srgbClr val="008000"/>
                </a:solidFill>
              </a:rPr>
              <a:t>tensile deformation is accumulated and increased with each pulse of the burst. </a:t>
            </a:r>
            <a:endParaRPr lang="en-US" b="1" i="1" dirty="0">
              <a:solidFill>
                <a:srgbClr val="008000"/>
              </a:solidFill>
            </a:endParaRPr>
          </a:p>
        </p:txBody>
      </p:sp>
      <p:pic>
        <p:nvPicPr>
          <p:cNvPr id="12" name="Picture 11" descr="SiO2 dn_upon_dt 0-350ps with_theor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19400"/>
            <a:ext cx="3939092" cy="2767131"/>
          </a:xfrm>
          <a:prstGeom prst="rect">
            <a:avLst/>
          </a:prstGeom>
        </p:spPr>
      </p:pic>
      <p:pic>
        <p:nvPicPr>
          <p:cNvPr id="13" name="Picture 12" descr="Fig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03121"/>
            <a:ext cx="3820854" cy="2683279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1143000" y="4495800"/>
            <a:ext cx="304800" cy="762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1600" y="4419600"/>
            <a:ext cx="968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</a:t>
            </a:r>
            <a:r>
              <a:rPr lang="en-US" sz="1000" dirty="0" smtClean="0"/>
              <a:t> s</a:t>
            </a:r>
            <a:r>
              <a:rPr lang="ru-RU" sz="1000" dirty="0" err="1" smtClean="0"/>
              <a:t>ingle</a:t>
            </a:r>
            <a:r>
              <a:rPr lang="ru-RU" sz="1000" dirty="0" smtClean="0"/>
              <a:t> </a:t>
            </a:r>
            <a:r>
              <a:rPr lang="ru-RU" sz="1000" dirty="0" err="1" smtClean="0"/>
              <a:t>pulse</a:t>
            </a:r>
            <a:endParaRPr lang="en-US" sz="1000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884806"/>
              </p:ext>
            </p:extLst>
          </p:nvPr>
        </p:nvGraphicFramePr>
        <p:xfrm>
          <a:off x="2336474" y="1657117"/>
          <a:ext cx="3802940" cy="933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Equation" r:id="rId6" imgW="1396800" imgH="342720" progId="Equation.DSMT4">
                  <p:embed/>
                </p:oleObj>
              </mc:Choice>
              <mc:Fallback>
                <p:oleObj name="Equation" r:id="rId6" imgW="1396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36474" y="1657117"/>
                        <a:ext cx="3802940" cy="933449"/>
                      </a:xfrm>
                      <a:prstGeom prst="rect">
                        <a:avLst/>
                      </a:prstGeom>
                      <a:ln w="76200">
                        <a:solidFill>
                          <a:srgbClr val="99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504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5400"/>
            <a:ext cx="8458200" cy="10668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ru-RU" sz="3200" b="1" dirty="0" smtClean="0">
                <a:solidFill>
                  <a:srgbClr val="990000"/>
                </a:solidFill>
              </a:rPr>
              <a:t>Ограничение модификации из-за отражения импульса плазмой</a:t>
            </a:r>
            <a:r>
              <a:rPr lang="en-GB" sz="3200" b="1" dirty="0" smtClean="0">
                <a:solidFill>
                  <a:srgbClr val="990000"/>
                </a:solidFill>
              </a:rPr>
              <a:t> </a:t>
            </a:r>
            <a:r>
              <a:rPr lang="ru-RU" sz="3200" b="1" dirty="0" smtClean="0">
                <a:solidFill>
                  <a:srgbClr val="990000"/>
                </a:solidFill>
              </a:rPr>
              <a:t>(</a:t>
            </a:r>
            <a:r>
              <a:rPr lang="en-GB" sz="3200" b="1" dirty="0" smtClean="0">
                <a:solidFill>
                  <a:srgbClr val="990000"/>
                </a:solidFill>
              </a:rPr>
              <a:t>intensity clamping effect</a:t>
            </a:r>
            <a:r>
              <a:rPr lang="ru-RU" sz="3200" b="1" dirty="0" smtClean="0">
                <a:solidFill>
                  <a:srgbClr val="990000"/>
                </a:solidFill>
              </a:rPr>
              <a:t>)</a:t>
            </a:r>
            <a:endParaRPr lang="en-US" sz="3200" b="1" dirty="0">
              <a:solidFill>
                <a:srgbClr val="99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219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Distribution of electron-hole </a:t>
            </a:r>
            <a:r>
              <a:rPr lang="en-US" sz="1600" dirty="0" err="1" smtClean="0"/>
              <a:t>plazma</a:t>
            </a:r>
            <a:r>
              <a:rPr lang="en-US" sz="1600" dirty="0"/>
              <a:t> </a:t>
            </a:r>
            <a:r>
              <a:rPr lang="en-US" sz="1600" dirty="0" smtClean="0"/>
              <a:t>concentration</a:t>
            </a:r>
          </a:p>
          <a:p>
            <a:r>
              <a:rPr lang="en-US" sz="1200" dirty="0" smtClean="0"/>
              <a:t>(H. Schmitz, </a:t>
            </a:r>
            <a:r>
              <a:rPr lang="en-US" sz="1200" dirty="0" err="1" smtClean="0"/>
              <a:t>V.Mezentsev</a:t>
            </a:r>
            <a:r>
              <a:rPr lang="en-US" sz="1200" dirty="0" smtClean="0"/>
              <a:t>, </a:t>
            </a:r>
            <a:r>
              <a:rPr lang="ru-RU" sz="1200" dirty="0" smtClean="0"/>
              <a:t>JOSA </a:t>
            </a:r>
            <a:r>
              <a:rPr lang="ru-RU" sz="1200" b="1" dirty="0" smtClean="0"/>
              <a:t>6</a:t>
            </a:r>
            <a:r>
              <a:rPr lang="ru-RU" sz="1200" dirty="0" smtClean="0"/>
              <a:t>, 1208 (2012)., </a:t>
            </a:r>
            <a:r>
              <a:rPr lang="ru-RU" sz="1200" dirty="0" err="1" smtClean="0"/>
              <a:t>Photonics</a:t>
            </a:r>
            <a:r>
              <a:rPr lang="ru-RU" sz="1200" dirty="0" smtClean="0"/>
              <a:t> </a:t>
            </a:r>
            <a:r>
              <a:rPr lang="ru-RU" sz="1200" dirty="0" err="1" smtClean="0"/>
              <a:t>West</a:t>
            </a:r>
            <a:r>
              <a:rPr lang="ru-RU" sz="1200" dirty="0" smtClean="0"/>
              <a:t> -2007.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3401" y="1752600"/>
            <a:ext cx="3276599" cy="3429000"/>
            <a:chOff x="3733800" y="1717200"/>
            <a:chExt cx="4580165" cy="4455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3800" y="1717200"/>
              <a:ext cx="4580165" cy="3429000"/>
            </a:xfrm>
            <a:prstGeom prst="rect">
              <a:avLst/>
            </a:prstGeom>
          </p:spPr>
        </p:pic>
        <p:sp>
          <p:nvSpPr>
            <p:cNvPr id="8" name="Up Arrow 7"/>
            <p:cNvSpPr/>
            <p:nvPr/>
          </p:nvSpPr>
          <p:spPr>
            <a:xfrm>
              <a:off x="5791200" y="5257800"/>
              <a:ext cx="457200" cy="914400"/>
            </a:xfrm>
            <a:prstGeom prst="up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48400" y="5638800"/>
              <a:ext cx="140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Laser beam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814000" y="2971800"/>
              <a:ext cx="144000" cy="228600"/>
            </a:xfrm>
            <a:prstGeom prst="ellipse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9800"/>
            <a:ext cx="2438400" cy="1749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419600"/>
            <a:ext cx="2438400" cy="1962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1828800"/>
            <a:ext cx="411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H</a:t>
            </a:r>
            <a:r>
              <a:rPr lang="en-US" sz="1100" dirty="0"/>
              <a:t>. C. </a:t>
            </a:r>
            <a:r>
              <a:rPr lang="en-US" sz="1100" dirty="0" err="1"/>
              <a:t>Guo</a:t>
            </a:r>
            <a:r>
              <a:rPr lang="en-US" sz="1100" dirty="0"/>
              <a:t>, </a:t>
            </a:r>
            <a:r>
              <a:rPr lang="en-US" sz="1100" dirty="0" smtClean="0"/>
              <a:t>et al, J</a:t>
            </a:r>
            <a:r>
              <a:rPr lang="en-US" sz="1100" dirty="0"/>
              <a:t>. Opt. A-Pure Appl. Opt. 6, 787–790 (2004).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0200" y="3962400"/>
            <a:ext cx="381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</a:t>
            </a:r>
            <a:r>
              <a:rPr lang="en-US" sz="1100" dirty="0"/>
              <a:t>. </a:t>
            </a:r>
            <a:r>
              <a:rPr lang="en-US" sz="1100" dirty="0" err="1"/>
              <a:t>Zoubir</a:t>
            </a:r>
            <a:r>
              <a:rPr lang="en-US" sz="1100" dirty="0" smtClean="0"/>
              <a:t>, et al, J. Opt. Soc. Am. B-Optical Phys. 22, 2138–2143 (2005).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5410200"/>
            <a:ext cx="4779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Density of deposited energy is restricted: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008000"/>
                </a:solidFill>
              </a:rPr>
              <a:t>Expansion of plasma toward the beam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008000"/>
                </a:solidFill>
              </a:rPr>
              <a:t>Beam reflection beam by plasma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1447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0000"/>
                </a:solidFill>
              </a:rPr>
              <a:t>Saturation of </a:t>
            </a:r>
            <a:r>
              <a:rPr lang="en-US" dirty="0" err="1" smtClean="0">
                <a:solidFill>
                  <a:srgbClr val="990000"/>
                </a:solidFill>
              </a:rPr>
              <a:t>Δn</a:t>
            </a:r>
            <a:r>
              <a:rPr lang="en-US" dirty="0" smtClean="0">
                <a:solidFill>
                  <a:srgbClr val="990000"/>
                </a:solidFill>
              </a:rPr>
              <a:t>(</a:t>
            </a:r>
            <a:r>
              <a:rPr lang="en-US" dirty="0" err="1" smtClean="0">
                <a:solidFill>
                  <a:srgbClr val="990000"/>
                </a:solidFill>
              </a:rPr>
              <a:t>E</a:t>
            </a:r>
            <a:r>
              <a:rPr lang="en-US" baseline="-25000" dirty="0" err="1" smtClean="0">
                <a:solidFill>
                  <a:srgbClr val="990000"/>
                </a:solidFill>
              </a:rPr>
              <a:t>pulse</a:t>
            </a:r>
            <a:r>
              <a:rPr lang="en-US" dirty="0" smtClean="0">
                <a:solidFill>
                  <a:srgbClr val="990000"/>
                </a:solidFill>
              </a:rPr>
              <a:t>) </a:t>
            </a:r>
            <a:endParaRPr lang="en-US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6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400800" cy="14478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990000"/>
                </a:solidFill>
              </a:rPr>
              <a:t>В режиме гребёнки </a:t>
            </a:r>
            <a:r>
              <a:rPr lang="en-AU" sz="3200" b="1" dirty="0" smtClean="0">
                <a:solidFill>
                  <a:srgbClr val="990000"/>
                </a:solidFill>
              </a:rPr>
              <a:t>Intensity clamping effect </a:t>
            </a:r>
            <a:r>
              <a:rPr lang="ru-RU" sz="3200" b="1" dirty="0" err="1" smtClean="0">
                <a:solidFill>
                  <a:srgbClr val="990000"/>
                </a:solidFill>
              </a:rPr>
              <a:t>минимизорован</a:t>
            </a:r>
            <a:r>
              <a:rPr lang="ru-RU" sz="3200" b="1" dirty="0" smtClean="0">
                <a:solidFill>
                  <a:srgbClr val="990000"/>
                </a:solidFill>
              </a:rPr>
              <a:t>.</a:t>
            </a:r>
            <a:endParaRPr lang="en-GB" sz="3200" b="1" dirty="0">
              <a:solidFill>
                <a:srgbClr val="990000"/>
              </a:solidFill>
            </a:endParaRPr>
          </a:p>
        </p:txBody>
      </p:sp>
      <p:pic>
        <p:nvPicPr>
          <p:cNvPr id="4" name="Picture 3" descr="Burst trac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828800"/>
            <a:ext cx="3581400" cy="251511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895600" y="2362200"/>
            <a:ext cx="3048000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2800" y="2057400"/>
            <a:ext cx="2526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</a:t>
            </a:r>
            <a:r>
              <a:rPr lang="ru-RU" sz="1600" i="1" dirty="0" err="1" smtClean="0"/>
              <a:t>hreshold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for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modification</a:t>
            </a:r>
            <a:endParaRPr lang="en-US" sz="1600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352800" y="2590800"/>
            <a:ext cx="5986908" cy="2438400"/>
            <a:chOff x="3352800" y="2590800"/>
            <a:chExt cx="5986908" cy="2438400"/>
          </a:xfrm>
        </p:grpSpPr>
        <p:sp>
          <p:nvSpPr>
            <p:cNvPr id="8" name="Oval 7"/>
            <p:cNvSpPr/>
            <p:nvPr/>
          </p:nvSpPr>
          <p:spPr>
            <a:xfrm>
              <a:off x="3352800" y="2590800"/>
              <a:ext cx="2286000" cy="2438400"/>
            </a:xfrm>
            <a:prstGeom prst="ellipse">
              <a:avLst/>
            </a:prstGeom>
            <a:noFill/>
            <a:ln w="19050" cmpd="sng">
              <a:solidFill>
                <a:srgbClr val="0080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62600" y="3124200"/>
              <a:ext cx="37771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dirty="0"/>
                <a:t>b</a:t>
              </a:r>
              <a:r>
                <a:rPr lang="en-US" dirty="0" smtClean="0"/>
                <a:t>sorption</a:t>
              </a:r>
            </a:p>
            <a:p>
              <a:r>
                <a:rPr lang="en-US" dirty="0"/>
                <a:t>b</a:t>
              </a:r>
              <a:r>
                <a:rPr lang="en-US" dirty="0" smtClean="0"/>
                <a:t>y transient color centers &amp; </a:t>
              </a:r>
              <a:r>
                <a:rPr lang="en-US" dirty="0" err="1"/>
                <a:t>e</a:t>
              </a:r>
              <a:r>
                <a:rPr lang="en-US" dirty="0" err="1" smtClean="0"/>
                <a:t>xitons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3267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Placeholder 1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2362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sz="2400" dirty="0" smtClean="0">
                <a:solidFill>
                  <a:srgbClr val="660066"/>
                </a:solidFill>
              </a:rPr>
              <a:t>Гребёнка импульсов с интервалом 100 </a:t>
            </a:r>
            <a:r>
              <a:rPr lang="mr-IN" sz="2400" dirty="0" smtClean="0">
                <a:solidFill>
                  <a:srgbClr val="660066"/>
                </a:solidFill>
              </a:rPr>
              <a:t>–</a:t>
            </a:r>
            <a:r>
              <a:rPr lang="ru-RU" sz="2400" dirty="0" smtClean="0">
                <a:solidFill>
                  <a:srgbClr val="660066"/>
                </a:solidFill>
              </a:rPr>
              <a:t> 2000 </a:t>
            </a:r>
            <a:r>
              <a:rPr lang="ru-RU" sz="2400" dirty="0" err="1" smtClean="0">
                <a:solidFill>
                  <a:srgbClr val="660066"/>
                </a:solidFill>
              </a:rPr>
              <a:t>пс</a:t>
            </a:r>
            <a:r>
              <a:rPr lang="ru-RU" sz="2400" dirty="0" smtClean="0">
                <a:solidFill>
                  <a:srgbClr val="660066"/>
                </a:solidFill>
              </a:rPr>
              <a:t> включает новый механизм модификации, который основан на одновременном действии разрежения материала и фемтосекундного импульса. </a:t>
            </a:r>
            <a:endParaRPr lang="en-US" sz="2400" dirty="0" smtClean="0">
              <a:solidFill>
                <a:srgbClr val="660066"/>
              </a:solidFill>
            </a:endParaRPr>
          </a:p>
        </p:txBody>
      </p:sp>
      <p:sp>
        <p:nvSpPr>
          <p:cNvPr id="33794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990000"/>
                </a:solidFill>
              </a:rPr>
              <a:t>Главный</a:t>
            </a:r>
            <a:r>
              <a:rPr lang="ru-RU" b="1" dirty="0" smtClean="0">
                <a:solidFill>
                  <a:srgbClr val="990000"/>
                </a:solidFill>
              </a:rPr>
              <a:t> вывод о режиме гребёнки </a:t>
            </a:r>
            <a:endParaRPr lang="en-US" b="1" dirty="0" smtClean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0465"/>
          </a:xfrm>
        </p:spPr>
        <p:txBody>
          <a:bodyPr/>
          <a:lstStyle/>
          <a:p>
            <a:r>
              <a:rPr lang="ru-RU" b="1" dirty="0" smtClean="0">
                <a:solidFill>
                  <a:srgbClr val="990000"/>
                </a:solidFill>
              </a:rPr>
              <a:t>Общие ВЫВОДЫ</a:t>
            </a:r>
            <a:endParaRPr lang="en-US" b="1" dirty="0">
              <a:solidFill>
                <a:srgbClr val="99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76400"/>
            <a:ext cx="8353569" cy="230832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Критическими параметрами, определяющими  амплитуду изменения</a:t>
            </a:r>
          </a:p>
          <a:p>
            <a:r>
              <a:rPr lang="ru-RU" dirty="0" smtClean="0"/>
              <a:t>показателя преломления и геометрию волновода являются:</a:t>
            </a:r>
          </a:p>
          <a:p>
            <a:endParaRPr lang="ru-RU" dirty="0" smtClean="0"/>
          </a:p>
          <a:p>
            <a:r>
              <a:rPr lang="ru-RU" dirty="0" smtClean="0"/>
              <a:t>- Временные параметры (частота повторения импульсов, </a:t>
            </a:r>
          </a:p>
          <a:p>
            <a:r>
              <a:rPr lang="ru-RU" dirty="0"/>
              <a:t> </a:t>
            </a:r>
            <a:r>
              <a:rPr lang="ru-RU" dirty="0" smtClean="0"/>
              <a:t>    интервал между импульсами в гребёнке),</a:t>
            </a:r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Химический состав подложки (возможность миграции ионов увеличивает</a:t>
            </a:r>
          </a:p>
          <a:p>
            <a:pPr marL="285750" indent="-285750">
              <a:buFontTx/>
              <a:buChar char="-"/>
            </a:pPr>
            <a:r>
              <a:rPr lang="ru-RU" dirty="0"/>
              <a:t>к</a:t>
            </a:r>
            <a:r>
              <a:rPr lang="ru-RU" dirty="0" smtClean="0"/>
              <a:t>онтраст показателя преломления)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4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66426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990000"/>
                </a:solidFill>
              </a:rPr>
              <a:t>Спасибо</a:t>
            </a:r>
            <a:r>
              <a:rPr lang="ru-RU" dirty="0" smtClean="0"/>
              <a:t> </a:t>
            </a:r>
            <a:r>
              <a:rPr lang="ru-RU" b="1" dirty="0">
                <a:solidFill>
                  <a:srgbClr val="990000"/>
                </a:solidFill>
              </a:rPr>
              <a:t>за внимание!</a:t>
            </a:r>
            <a:endParaRPr lang="en-US" b="1" dirty="0">
              <a:solidFill>
                <a:srgbClr val="990000"/>
              </a:solidFill>
            </a:endParaRPr>
          </a:p>
        </p:txBody>
      </p:sp>
      <p:pic>
        <p:nvPicPr>
          <p:cNvPr id="4" name="Picture 3" descr="Стенд записи волноводов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807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0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64265"/>
          </a:xfrm>
        </p:spPr>
        <p:txBody>
          <a:bodyPr>
            <a:normAutofit/>
          </a:bodyPr>
          <a:lstStyle/>
          <a:p>
            <a:pPr algn="ctr"/>
            <a:r>
              <a:rPr kumimoji="1" lang="ru-RU" sz="2800" b="1" kern="1200" dirty="0">
                <a:solidFill>
                  <a:srgbClr val="990000"/>
                </a:solidFill>
                <a:ea typeface="+mn-ea"/>
                <a:cs typeface="Arial" charset="0"/>
              </a:rPr>
              <a:t>Принципиальная</a:t>
            </a:r>
            <a:r>
              <a:rPr lang="ru-RU" dirty="0" smtClean="0"/>
              <a:t> </a:t>
            </a:r>
            <a:r>
              <a:rPr kumimoji="1" lang="ru-RU" sz="2800" b="1" kern="1200" dirty="0">
                <a:solidFill>
                  <a:srgbClr val="990000"/>
                </a:solidFill>
                <a:ea typeface="+mn-ea"/>
                <a:cs typeface="Arial" charset="0"/>
              </a:rPr>
              <a:t>схема процесса</a:t>
            </a:r>
            <a:endParaRPr kumimoji="1" lang="en-US" sz="2800" b="1" kern="1200" dirty="0">
              <a:solidFill>
                <a:srgbClr val="990000"/>
              </a:solidFill>
              <a:ea typeface="+mn-ea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0"/>
            <a:ext cx="3161489" cy="2971800"/>
          </a:xfrm>
          <a:prstGeom prst="rect">
            <a:avLst/>
          </a:prstGeom>
        </p:spPr>
      </p:pic>
      <p:pic>
        <p:nvPicPr>
          <p:cNvPr id="2" name="Picture 1" descr="Screenshot 2018-11-19 at 10.01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743200"/>
            <a:ext cx="3175907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1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3799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77800" y="304800"/>
            <a:ext cx="8991600" cy="669925"/>
          </a:xfrm>
        </p:spPr>
        <p:txBody>
          <a:bodyPr/>
          <a:lstStyle/>
          <a:p>
            <a:pPr algn="ctr"/>
            <a:r>
              <a:rPr kumimoji="1" lang="ru-RU" sz="2800" b="1" kern="1200" dirty="0">
                <a:solidFill>
                  <a:srgbClr val="990000"/>
                </a:solidFill>
                <a:ea typeface="+mn-ea"/>
                <a:cs typeface="Arial" charset="0"/>
              </a:rPr>
              <a:t>Упрощённая модель </a:t>
            </a:r>
            <a:r>
              <a:rPr kumimoji="1" lang="ru-RU" sz="2800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распространения импульс</a:t>
            </a:r>
            <a:r>
              <a:rPr kumimoji="1" lang="ru-RU" sz="3200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а</a:t>
            </a:r>
            <a:endParaRPr kumimoji="1" lang="en-GB" sz="3200" b="1" kern="1200" dirty="0">
              <a:solidFill>
                <a:srgbClr val="990000"/>
              </a:solidFill>
              <a:ea typeface="+mn-ea"/>
              <a:cs typeface="Arial" charset="0"/>
            </a:endParaRPr>
          </a:p>
        </p:txBody>
      </p:sp>
      <p:sp>
        <p:nvSpPr>
          <p:cNvPr id="379907" name="Text Box 3"/>
          <p:cNvSpPr txBox="1">
            <a:spLocks noChangeArrowheads="1"/>
          </p:cNvSpPr>
          <p:nvPr/>
        </p:nvSpPr>
        <p:spPr bwMode="auto">
          <a:xfrm>
            <a:off x="4572000" y="3657600"/>
            <a:ext cx="310854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  <a:flatTx/>
          </a:bodyPr>
          <a:lstStyle>
            <a:lvl1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charset="0"/>
              </a:rPr>
              <a:t>Многофотонное поглощение</a:t>
            </a:r>
            <a:endParaRPr lang="en-GB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9908" name="Text Box 4"/>
          <p:cNvSpPr txBox="1">
            <a:spLocks noChangeArrowheads="1"/>
          </p:cNvSpPr>
          <p:nvPr/>
        </p:nvSpPr>
        <p:spPr bwMode="auto">
          <a:xfrm>
            <a:off x="2486850" y="5486400"/>
            <a:ext cx="232286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  <a:flatTx/>
          </a:bodyPr>
          <a:lstStyle>
            <a:lvl1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3333FF"/>
                </a:solidFill>
                <a:latin typeface="Arial" charset="0"/>
              </a:rPr>
              <a:t>Лавинная ионизация</a:t>
            </a:r>
            <a:endParaRPr lang="en-GB" sz="1600" b="1" dirty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379909" name="Text Box 5"/>
          <p:cNvSpPr txBox="1">
            <a:spLocks noChangeArrowheads="1"/>
          </p:cNvSpPr>
          <p:nvPr/>
        </p:nvSpPr>
        <p:spPr bwMode="auto">
          <a:xfrm>
            <a:off x="2286000" y="3581400"/>
            <a:ext cx="2458723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  <a:flatTx/>
          </a:bodyPr>
          <a:lstStyle>
            <a:lvl1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339966"/>
                </a:solidFill>
                <a:latin typeface="Arial" charset="0"/>
              </a:rPr>
              <a:t>Поглощение и </a:t>
            </a:r>
          </a:p>
          <a:p>
            <a:pPr algn="ctr"/>
            <a:r>
              <a:rPr lang="ru-RU" sz="1600" b="1" dirty="0" smtClean="0">
                <a:solidFill>
                  <a:srgbClr val="339966"/>
                </a:solidFill>
                <a:latin typeface="Arial" charset="0"/>
              </a:rPr>
              <a:t>в электронной плазме</a:t>
            </a:r>
            <a:endParaRPr lang="en-GB" sz="1600" b="1" dirty="0">
              <a:solidFill>
                <a:srgbClr val="339966"/>
              </a:solidFill>
              <a:latin typeface="Arial" charset="0"/>
            </a:endParaRPr>
          </a:p>
        </p:txBody>
      </p:sp>
      <p:sp>
        <p:nvSpPr>
          <p:cNvPr id="379910" name="Text Box 6"/>
          <p:cNvSpPr txBox="1">
            <a:spLocks noChangeArrowheads="1"/>
          </p:cNvSpPr>
          <p:nvPr/>
        </p:nvSpPr>
        <p:spPr bwMode="auto">
          <a:xfrm>
            <a:off x="228600" y="1371600"/>
            <a:ext cx="7743092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  <a:flatTx/>
          </a:bodyPr>
          <a:lstStyle>
            <a:lvl1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ru-RU" sz="2000" b="1" dirty="0" smtClean="0">
                <a:latin typeface="Arial" charset="0"/>
              </a:rPr>
              <a:t>Нелинейное уравнение </a:t>
            </a:r>
            <a:r>
              <a:rPr lang="ru-RU" sz="2000" b="1" dirty="0" err="1" smtClean="0">
                <a:latin typeface="Arial" charset="0"/>
              </a:rPr>
              <a:t>Шреденгера</a:t>
            </a:r>
            <a:r>
              <a:rPr lang="ru-RU" sz="2000" b="1" dirty="0" smtClean="0">
                <a:latin typeface="Arial" charset="0"/>
              </a:rPr>
              <a:t> для огибающей амплитуды электрического поля</a:t>
            </a:r>
            <a:endParaRPr lang="en-GB" sz="2000" b="1" dirty="0">
              <a:latin typeface="Arial" charset="0"/>
            </a:endParaRPr>
          </a:p>
        </p:txBody>
      </p:sp>
      <p:sp>
        <p:nvSpPr>
          <p:cNvPr id="379911" name="Text Box 7"/>
          <p:cNvSpPr txBox="1">
            <a:spLocks noChangeArrowheads="1"/>
          </p:cNvSpPr>
          <p:nvPr/>
        </p:nvSpPr>
        <p:spPr bwMode="auto">
          <a:xfrm>
            <a:off x="228600" y="4191000"/>
            <a:ext cx="87630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  <a:flatTx/>
          </a:bodyPr>
          <a:lstStyle>
            <a:lvl1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ru-RU" sz="2000" b="1" dirty="0" smtClean="0">
                <a:latin typeface="Arial" charset="0"/>
              </a:rPr>
              <a:t>Балансное уравнение для плотности электронной плазмы</a:t>
            </a:r>
            <a:endParaRPr lang="en-GB" sz="2000" b="1" dirty="0">
              <a:latin typeface="Arial" charset="0"/>
            </a:endParaRPr>
          </a:p>
        </p:txBody>
      </p:sp>
      <p:pic>
        <p:nvPicPr>
          <p:cNvPr id="379913" name="Picture 9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5111262" cy="162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9914" name="Text Box 10"/>
          <p:cNvSpPr txBox="1">
            <a:spLocks noChangeArrowheads="1"/>
          </p:cNvSpPr>
          <p:nvPr/>
        </p:nvSpPr>
        <p:spPr bwMode="auto">
          <a:xfrm>
            <a:off x="4648200" y="5486400"/>
            <a:ext cx="232587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  <a:flatTx/>
          </a:bodyPr>
          <a:lstStyle>
            <a:lvl1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6492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6492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charset="0"/>
              </a:rPr>
              <a:t>Фотонная ионизация</a:t>
            </a:r>
            <a:endParaRPr lang="en-GB" sz="16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79915" name="Picture 11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48200"/>
            <a:ext cx="376017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92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38773"/>
          </a:xfrm>
          <a:solidFill>
            <a:srgbClr val="3366FF">
              <a:alpha val="36000"/>
            </a:srgbClr>
          </a:solidFill>
          <a:ln w="381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kern="1200" dirty="0">
                <a:solidFill>
                  <a:srgbClr val="990000"/>
                </a:solidFill>
                <a:ea typeface="+mn-ea"/>
                <a:cs typeface="Arial" charset="0"/>
              </a:rPr>
              <a:t>Модификация </a:t>
            </a:r>
            <a:r>
              <a:rPr lang="ru-RU" sz="3200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объёма </a:t>
            </a:r>
            <a:r>
              <a:rPr lang="ru-RU" sz="3200" b="1" kern="1200" dirty="0">
                <a:solidFill>
                  <a:srgbClr val="990000"/>
                </a:solidFill>
                <a:ea typeface="+mn-ea"/>
                <a:cs typeface="Arial" charset="0"/>
              </a:rPr>
              <a:t>диэлектрика лазерными фемтосекундными импульсами</a:t>
            </a:r>
            <a:r>
              <a:rPr lang="ru-RU" kern="1200" dirty="0">
                <a:latin typeface="Arial" charset="0"/>
                <a:ea typeface="+mn-ea"/>
                <a:cs typeface="Arial" charset="0"/>
              </a:rPr>
              <a:t> </a:t>
            </a:r>
            <a:endParaRPr lang="en-US" kern="1200" dirty="0"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733800" y="2209800"/>
            <a:ext cx="5334000" cy="1913930"/>
            <a:chOff x="3733800" y="2209800"/>
            <a:chExt cx="5334000" cy="1913930"/>
          </a:xfrm>
        </p:grpSpPr>
        <p:sp>
          <p:nvSpPr>
            <p:cNvPr id="10" name="TextBox 9"/>
            <p:cNvSpPr txBox="1"/>
            <p:nvPr/>
          </p:nvSpPr>
          <p:spPr>
            <a:xfrm>
              <a:off x="6248400" y="3200400"/>
              <a:ext cx="2819400" cy="646331"/>
            </a:xfrm>
            <a:prstGeom prst="rect">
              <a:avLst/>
            </a:prstGeom>
            <a:solidFill>
              <a:srgbClr val="3366FF">
                <a:alpha val="36000"/>
              </a:srgbClr>
            </a:solidFill>
            <a:ln w="3810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Нанорешётки и полости - двулучепреломление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33800" y="3200400"/>
              <a:ext cx="2209800" cy="923330"/>
            </a:xfrm>
            <a:prstGeom prst="rect">
              <a:avLst/>
            </a:prstGeom>
            <a:solidFill>
              <a:srgbClr val="3366FF">
                <a:alpha val="36000"/>
              </a:srgbClr>
            </a:solidFill>
            <a:ln w="3810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Кристаллическая фаза </a:t>
              </a:r>
              <a:r>
                <a:rPr lang="mr-IN" dirty="0" smtClean="0"/>
                <a:t>–</a:t>
              </a:r>
              <a:r>
                <a:rPr lang="ru-RU" dirty="0" smtClean="0"/>
                <a:t> волноводы (вкл.  </a:t>
              </a:r>
              <a:r>
                <a:rPr lang="el-GR" dirty="0" smtClean="0">
                  <a:latin typeface="Times New Roman"/>
                  <a:cs typeface="Times New Roman"/>
                </a:rPr>
                <a:t>χ</a:t>
              </a:r>
              <a:r>
                <a:rPr lang="ru-RU" dirty="0" smtClean="0">
                  <a:latin typeface="Times New Roman"/>
                  <a:cs typeface="Times New Roman"/>
                </a:rPr>
                <a:t>(</a:t>
              </a:r>
              <a:r>
                <a:rPr lang="ru-RU" dirty="0" smtClean="0">
                  <a:latin typeface="Arial"/>
                  <a:cs typeface="Arial"/>
                </a:rPr>
                <a:t>2))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5181600" y="2209800"/>
              <a:ext cx="1447800" cy="990600"/>
            </a:xfrm>
            <a:prstGeom prst="straightConnector1">
              <a:avLst/>
            </a:prstGeom>
            <a:ln w="73025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705600" y="2209800"/>
              <a:ext cx="1384300" cy="990600"/>
            </a:xfrm>
            <a:prstGeom prst="straightConnector1">
              <a:avLst/>
            </a:prstGeom>
            <a:ln w="73025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858000" y="3846731"/>
            <a:ext cx="2247900" cy="1614606"/>
            <a:chOff x="6858000" y="3846731"/>
            <a:chExt cx="2247900" cy="1614606"/>
          </a:xfrm>
        </p:grpSpPr>
        <p:sp>
          <p:nvSpPr>
            <p:cNvPr id="32" name="TextBox 31"/>
            <p:cNvSpPr txBox="1"/>
            <p:nvPr/>
          </p:nvSpPr>
          <p:spPr>
            <a:xfrm>
              <a:off x="7429500" y="4538007"/>
              <a:ext cx="1676400" cy="923330"/>
            </a:xfrm>
            <a:prstGeom prst="rect">
              <a:avLst/>
            </a:prstGeom>
            <a:solidFill>
              <a:srgbClr val="276313">
                <a:alpha val="36000"/>
              </a:srgbClr>
            </a:solidFill>
            <a:ln w="38100" cmpd="sng">
              <a:solidFill>
                <a:srgbClr val="27631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Вечная оптическая память</a:t>
              </a:r>
              <a:endParaRPr lang="en-US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6858000" y="3886200"/>
              <a:ext cx="800100" cy="685800"/>
            </a:xfrm>
            <a:prstGeom prst="straightConnector1">
              <a:avLst/>
            </a:prstGeom>
            <a:ln w="73025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10" idx="2"/>
            </p:cNvCxnSpPr>
            <p:nvPr/>
          </p:nvCxnSpPr>
          <p:spPr>
            <a:xfrm>
              <a:off x="7658100" y="3846731"/>
              <a:ext cx="762000" cy="767476"/>
            </a:xfrm>
            <a:prstGeom prst="straightConnector1">
              <a:avLst/>
            </a:prstGeom>
            <a:ln w="73025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76200" y="3810000"/>
            <a:ext cx="7239000" cy="2239328"/>
            <a:chOff x="76200" y="3810000"/>
            <a:chExt cx="7239000" cy="2239328"/>
          </a:xfrm>
        </p:grpSpPr>
        <p:cxnSp>
          <p:nvCxnSpPr>
            <p:cNvPr id="38" name="Straight Arrow Connector 37"/>
            <p:cNvCxnSpPr>
              <a:endCxn id="31" idx="0"/>
            </p:cNvCxnSpPr>
            <p:nvPr/>
          </p:nvCxnSpPr>
          <p:spPr>
            <a:xfrm flipH="1">
              <a:off x="3162300" y="4114800"/>
              <a:ext cx="1600200" cy="457200"/>
            </a:xfrm>
            <a:prstGeom prst="straightConnector1">
              <a:avLst/>
            </a:prstGeom>
            <a:ln w="73025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6200" y="4572000"/>
              <a:ext cx="1905000" cy="923330"/>
            </a:xfrm>
            <a:prstGeom prst="rect">
              <a:avLst/>
            </a:prstGeom>
            <a:solidFill>
              <a:srgbClr val="276313">
                <a:alpha val="36000"/>
              </a:srgbClr>
            </a:solidFill>
            <a:ln w="38100" cmpd="sng">
              <a:solidFill>
                <a:srgbClr val="27631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Оптический чип</a:t>
              </a:r>
            </a:p>
            <a:p>
              <a:pPr algn="ctr"/>
              <a:r>
                <a:rPr lang="ru-RU" dirty="0" smtClean="0"/>
                <a:t> для квантового компьютера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19800" y="4572000"/>
              <a:ext cx="1295400" cy="1200329"/>
            </a:xfrm>
            <a:prstGeom prst="rect">
              <a:avLst/>
            </a:prstGeom>
            <a:solidFill>
              <a:srgbClr val="276313">
                <a:alpha val="36000"/>
              </a:srgbClr>
            </a:solidFill>
            <a:ln w="38100" cmpd="sng">
              <a:solidFill>
                <a:srgbClr val="27631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Микро-</a:t>
              </a:r>
              <a:r>
                <a:rPr lang="ru-RU" dirty="0" err="1" smtClean="0"/>
                <a:t>флюидика</a:t>
              </a:r>
              <a:endParaRPr lang="ru-RU" dirty="0" smtClean="0"/>
            </a:p>
            <a:p>
              <a:pPr algn="ctr"/>
              <a:r>
                <a:rPr lang="ru-RU" dirty="0" smtClean="0"/>
                <a:t>(</a:t>
              </a:r>
              <a:r>
                <a:rPr lang="ru-RU" dirty="0" err="1" smtClean="0"/>
                <a:t>Lab-on-chip</a:t>
              </a:r>
              <a:r>
                <a:rPr lang="ru-RU" dirty="0" smtClean="0"/>
                <a:t>)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33600" y="4572000"/>
              <a:ext cx="2057400" cy="1477328"/>
            </a:xfrm>
            <a:prstGeom prst="rect">
              <a:avLst/>
            </a:prstGeom>
            <a:solidFill>
              <a:srgbClr val="276313">
                <a:alpha val="36000"/>
              </a:srgbClr>
            </a:solidFill>
            <a:ln w="38100" cmpd="sng">
              <a:solidFill>
                <a:srgbClr val="27631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Волноводные</a:t>
              </a:r>
            </a:p>
            <a:p>
              <a:pPr algn="ctr"/>
              <a:r>
                <a:rPr lang="ru-RU" dirty="0" smtClean="0"/>
                <a:t> лазеры и нелинейные преобразователи света</a:t>
              </a:r>
              <a:endParaRPr lang="en-US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1143000" y="3810000"/>
              <a:ext cx="571500" cy="762000"/>
            </a:xfrm>
            <a:prstGeom prst="straightConnector1">
              <a:avLst/>
            </a:prstGeom>
            <a:ln w="73025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9" idx="2"/>
              <a:endCxn id="31" idx="0"/>
            </p:cNvCxnSpPr>
            <p:nvPr/>
          </p:nvCxnSpPr>
          <p:spPr>
            <a:xfrm>
              <a:off x="1676400" y="3846731"/>
              <a:ext cx="1485900" cy="725269"/>
            </a:xfrm>
            <a:prstGeom prst="straightConnector1">
              <a:avLst/>
            </a:prstGeom>
            <a:ln w="73025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1752600" y="3886200"/>
              <a:ext cx="4800600" cy="725269"/>
            </a:xfrm>
            <a:prstGeom prst="straightConnector1">
              <a:avLst/>
            </a:prstGeom>
            <a:ln w="73025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343400" y="4572000"/>
              <a:ext cx="1600200" cy="923330"/>
            </a:xfrm>
            <a:prstGeom prst="rect">
              <a:avLst/>
            </a:prstGeom>
            <a:solidFill>
              <a:srgbClr val="276313">
                <a:alpha val="36000"/>
              </a:srgbClr>
            </a:solidFill>
            <a:ln w="38100">
              <a:solidFill>
                <a:srgbClr val="27631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Волоконные </a:t>
              </a:r>
              <a:r>
                <a:rPr lang="ru-RU" dirty="0" err="1"/>
                <a:t>б</a:t>
              </a:r>
              <a:r>
                <a:rPr lang="ru-RU" dirty="0" err="1" smtClean="0"/>
                <a:t>рэгговские</a:t>
              </a:r>
              <a:endParaRPr lang="ru-RU" dirty="0"/>
            </a:p>
            <a:p>
              <a:pPr algn="ctr"/>
              <a:r>
                <a:rPr lang="ru-RU" dirty="0" smtClean="0"/>
                <a:t> решётки</a:t>
              </a:r>
              <a:endParaRPr lang="en-US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81000" y="1291173"/>
            <a:ext cx="8382000" cy="1460957"/>
            <a:chOff x="381000" y="1291173"/>
            <a:chExt cx="8382000" cy="1460957"/>
          </a:xfrm>
        </p:grpSpPr>
        <p:grpSp>
          <p:nvGrpSpPr>
            <p:cNvPr id="52" name="Group 51"/>
            <p:cNvGrpSpPr/>
            <p:nvPr/>
          </p:nvGrpSpPr>
          <p:grpSpPr>
            <a:xfrm>
              <a:off x="381000" y="1828800"/>
              <a:ext cx="8382000" cy="923330"/>
              <a:chOff x="304800" y="1828800"/>
              <a:chExt cx="8382000" cy="92333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04800" y="1828800"/>
                <a:ext cx="2743200" cy="923330"/>
              </a:xfrm>
              <a:prstGeom prst="rect">
                <a:avLst/>
              </a:prstGeom>
              <a:solidFill>
                <a:srgbClr val="3366FF">
                  <a:alpha val="36000"/>
                </a:srgbClr>
              </a:solidFill>
              <a:ln w="3810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/>
                  <a:t>Изменение плотности или/и структуры дефектов 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867400" y="1828800"/>
                <a:ext cx="2819400" cy="369332"/>
              </a:xfrm>
              <a:prstGeom prst="rect">
                <a:avLst/>
              </a:prstGeom>
              <a:solidFill>
                <a:srgbClr val="3366FF">
                  <a:alpha val="36000"/>
                </a:srgbClr>
              </a:solidFill>
              <a:ln w="3810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/>
                  <a:t>Разделение фаз</a:t>
                </a:r>
                <a:endParaRPr lang="en-US" dirty="0"/>
              </a:p>
            </p:txBody>
          </p:sp>
        </p:grpSp>
        <p:cxnSp>
          <p:nvCxnSpPr>
            <p:cNvPr id="14" name="Straight Arrow Connector 13"/>
            <p:cNvCxnSpPr>
              <a:stCxn id="3" idx="2"/>
              <a:endCxn id="5" idx="0"/>
            </p:cNvCxnSpPr>
            <p:nvPr/>
          </p:nvCxnSpPr>
          <p:spPr>
            <a:xfrm flipH="1">
              <a:off x="1752600" y="1291173"/>
              <a:ext cx="2895600" cy="537627"/>
            </a:xfrm>
            <a:prstGeom prst="straightConnector1">
              <a:avLst/>
            </a:prstGeom>
            <a:ln w="73025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" idx="2"/>
            </p:cNvCxnSpPr>
            <p:nvPr/>
          </p:nvCxnSpPr>
          <p:spPr>
            <a:xfrm>
              <a:off x="4648200" y="1291173"/>
              <a:ext cx="2209800" cy="537627"/>
            </a:xfrm>
            <a:prstGeom prst="straightConnector1">
              <a:avLst/>
            </a:prstGeom>
            <a:ln w="73025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429000" y="1828800"/>
              <a:ext cx="2209800" cy="646331"/>
            </a:xfrm>
            <a:prstGeom prst="rect">
              <a:avLst/>
            </a:prstGeom>
            <a:solidFill>
              <a:srgbClr val="3366FF">
                <a:alpha val="36000"/>
              </a:srgbClr>
            </a:solidFill>
            <a:ln w="3810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Миграция хим. элементов</a:t>
              </a:r>
              <a:endParaRPr lang="en-US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4686300" y="1295400"/>
              <a:ext cx="38100" cy="533400"/>
            </a:xfrm>
            <a:prstGeom prst="straightConnector1">
              <a:avLst/>
            </a:prstGeom>
            <a:ln w="73025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04800" y="2475131"/>
            <a:ext cx="4229100" cy="1371600"/>
            <a:chOff x="304800" y="2475131"/>
            <a:chExt cx="4229100" cy="1371600"/>
          </a:xfrm>
        </p:grpSpPr>
        <p:sp>
          <p:nvSpPr>
            <p:cNvPr id="9" name="TextBox 8"/>
            <p:cNvSpPr txBox="1"/>
            <p:nvPr/>
          </p:nvSpPr>
          <p:spPr>
            <a:xfrm>
              <a:off x="304800" y="3200400"/>
              <a:ext cx="2743200" cy="646331"/>
            </a:xfrm>
            <a:prstGeom prst="rect">
              <a:avLst/>
            </a:prstGeom>
            <a:solidFill>
              <a:srgbClr val="3366FF">
                <a:alpha val="36000"/>
              </a:srgbClr>
            </a:solidFill>
            <a:ln w="3810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Изменение показателя преломления</a:t>
              </a:r>
              <a:endParaRPr lang="en-US" dirty="0"/>
            </a:p>
          </p:txBody>
        </p:sp>
        <p:cxnSp>
          <p:nvCxnSpPr>
            <p:cNvPr id="20" name="Straight Arrow Connector 19"/>
            <p:cNvCxnSpPr>
              <a:stCxn id="5" idx="2"/>
              <a:endCxn id="9" idx="0"/>
            </p:cNvCxnSpPr>
            <p:nvPr/>
          </p:nvCxnSpPr>
          <p:spPr>
            <a:xfrm flipH="1">
              <a:off x="1676400" y="2752130"/>
              <a:ext cx="76200" cy="448270"/>
            </a:xfrm>
            <a:prstGeom prst="straightConnector1">
              <a:avLst/>
            </a:prstGeom>
            <a:ln w="73025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4" idx="2"/>
              <a:endCxn id="9" idx="0"/>
            </p:cNvCxnSpPr>
            <p:nvPr/>
          </p:nvCxnSpPr>
          <p:spPr>
            <a:xfrm flipH="1">
              <a:off x="1676400" y="2475131"/>
              <a:ext cx="2857500" cy="725269"/>
            </a:xfrm>
            <a:prstGeom prst="straightConnector1">
              <a:avLst/>
            </a:prstGeom>
            <a:ln w="73025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343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78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90" y="1341439"/>
            <a:ext cx="60055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0786" name="TextBox 5"/>
          <p:cNvSpPr txBox="1">
            <a:spLocks noChangeArrowheads="1"/>
          </p:cNvSpPr>
          <p:nvPr/>
        </p:nvSpPr>
        <p:spPr bwMode="auto">
          <a:xfrm>
            <a:off x="251521" y="5661076"/>
            <a:ext cx="8964488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dirty="0">
                <a:solidFill>
                  <a:srgbClr val="323D43"/>
                </a:solidFill>
              </a:rPr>
              <a:t>C. </a:t>
            </a:r>
            <a:r>
              <a:rPr lang="en-US" sz="1500" b="0" dirty="0" err="1">
                <a:solidFill>
                  <a:srgbClr val="323D43"/>
                </a:solidFill>
              </a:rPr>
              <a:t>Hnatovsky</a:t>
            </a:r>
            <a:r>
              <a:rPr lang="en-US" sz="1500" b="0" dirty="0">
                <a:solidFill>
                  <a:srgbClr val="323D43"/>
                </a:solidFill>
              </a:rPr>
              <a:t>, R. S. Taylor, P. P. Rajeev, E. </a:t>
            </a:r>
            <a:r>
              <a:rPr lang="en-US" sz="1500" b="0" dirty="0" err="1">
                <a:solidFill>
                  <a:srgbClr val="323D43"/>
                </a:solidFill>
              </a:rPr>
              <a:t>Simova</a:t>
            </a:r>
            <a:r>
              <a:rPr lang="en-US" sz="1500" b="0" dirty="0">
                <a:solidFill>
                  <a:srgbClr val="323D43"/>
                </a:solidFill>
              </a:rPr>
              <a:t>,  V. R. </a:t>
            </a:r>
            <a:r>
              <a:rPr lang="en-US" sz="1500" b="0" dirty="0" err="1">
                <a:solidFill>
                  <a:srgbClr val="323D43"/>
                </a:solidFill>
              </a:rPr>
              <a:t>Bhardwaj</a:t>
            </a:r>
            <a:r>
              <a:rPr lang="en-US" sz="1500" b="0" dirty="0">
                <a:solidFill>
                  <a:srgbClr val="323D43"/>
                </a:solidFill>
              </a:rPr>
              <a:t>, D. M. </a:t>
            </a:r>
            <a:r>
              <a:rPr lang="en-US" sz="1500" b="0" dirty="0" err="1">
                <a:solidFill>
                  <a:srgbClr val="323D43"/>
                </a:solidFill>
              </a:rPr>
              <a:t>Rayner</a:t>
            </a:r>
            <a:r>
              <a:rPr lang="en-US" sz="1500" b="0" dirty="0">
                <a:solidFill>
                  <a:srgbClr val="323D43"/>
                </a:solidFill>
              </a:rPr>
              <a:t> and P. B. </a:t>
            </a:r>
            <a:r>
              <a:rPr lang="en-US" sz="1500" b="0" dirty="0" err="1">
                <a:solidFill>
                  <a:srgbClr val="323D43"/>
                </a:solidFill>
              </a:rPr>
              <a:t>Corkum</a:t>
            </a:r>
            <a:r>
              <a:rPr lang="en-US" sz="1500" dirty="0">
                <a:solidFill>
                  <a:srgbClr val="323D43"/>
                </a:solidFill>
              </a:rPr>
              <a:t>, </a:t>
            </a:r>
            <a:r>
              <a:rPr lang="en-US" sz="1500" b="0" dirty="0">
                <a:solidFill>
                  <a:srgbClr val="323D43"/>
                </a:solidFill>
              </a:rPr>
              <a:t>Appl. Phys. </a:t>
            </a:r>
            <a:r>
              <a:rPr lang="en-US" sz="1500" b="0" dirty="0" err="1">
                <a:solidFill>
                  <a:srgbClr val="323D43"/>
                </a:solidFill>
              </a:rPr>
              <a:t>Lett</a:t>
            </a:r>
            <a:r>
              <a:rPr lang="en-US" sz="1500" b="0" dirty="0">
                <a:solidFill>
                  <a:srgbClr val="323D43"/>
                </a:solidFill>
              </a:rPr>
              <a:t>,, 87, 014104 (2005</a:t>
            </a:r>
            <a:r>
              <a:rPr lang="en-US" sz="1600" b="0" dirty="0">
                <a:solidFill>
                  <a:srgbClr val="323D43"/>
                </a:solidFill>
              </a:rPr>
              <a:t>) </a:t>
            </a:r>
          </a:p>
        </p:txBody>
      </p:sp>
      <p:sp>
        <p:nvSpPr>
          <p:cNvPr id="630787" name="Rectangle 3"/>
          <p:cNvSpPr>
            <a:spLocks noChangeArrowheads="1"/>
          </p:cNvSpPr>
          <p:nvPr/>
        </p:nvSpPr>
        <p:spPr bwMode="auto">
          <a:xfrm>
            <a:off x="-193674" y="333449"/>
            <a:ext cx="9358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ru-RU" sz="3200" b="1" dirty="0">
                <a:solidFill>
                  <a:srgbClr val="990000"/>
                </a:solidFill>
                <a:latin typeface="+mj-lt"/>
              </a:rPr>
              <a:t>Режимы</a:t>
            </a:r>
            <a:r>
              <a:rPr lang="ru-RU" sz="3600" dirty="0"/>
              <a:t> </a:t>
            </a:r>
            <a:r>
              <a:rPr kumimoji="1" lang="ru-RU" sz="3200" b="1" dirty="0">
                <a:solidFill>
                  <a:srgbClr val="990000"/>
                </a:solidFill>
                <a:latin typeface="+mj-lt"/>
              </a:rPr>
              <a:t>модификации</a:t>
            </a:r>
            <a:r>
              <a:rPr lang="ru-RU" sz="3600" dirty="0"/>
              <a:t> </a:t>
            </a:r>
            <a:endParaRPr kumimoji="0" lang="en-US" sz="3600" b="0" dirty="0">
              <a:solidFill>
                <a:srgbClr val="765512"/>
              </a:solidFill>
              <a:latin typeface="Arial"/>
              <a:cs typeface="Arial"/>
            </a:endParaRPr>
          </a:p>
        </p:txBody>
      </p:sp>
      <p:sp>
        <p:nvSpPr>
          <p:cNvPr id="63078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877050" y="6308725"/>
            <a:ext cx="19050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E244AD-E27E-A24A-949D-EB5B53CCF9AF}" type="slidenum">
              <a:rPr lang="en-GB" sz="1400">
                <a:solidFill>
                  <a:srgbClr val="323D43"/>
                </a:solidFill>
                <a:latin typeface="Georgia" charset="0"/>
                <a:cs typeface="Arial" charset="0"/>
              </a:rPr>
              <a:pPr eaLnBrk="1" hangingPunct="1"/>
              <a:t>7</a:t>
            </a:fld>
            <a:endParaRPr lang="en-GB" sz="1400">
              <a:solidFill>
                <a:srgbClr val="323D43"/>
              </a:solidFill>
              <a:latin typeface="Georgi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3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2827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b="1" kern="1200" dirty="0">
                <a:solidFill>
                  <a:srgbClr val="990000"/>
                </a:solidFill>
                <a:ea typeface="+mn-ea"/>
                <a:cs typeface="Arial" charset="0"/>
              </a:rPr>
              <a:t>Изменение плотности или/и </a:t>
            </a:r>
            <a:r>
              <a:rPr lang="ru-RU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структуры дефектов </a:t>
            </a:r>
            <a:r>
              <a:rPr lang="mr-IN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–</a:t>
            </a:r>
            <a:r>
              <a:rPr lang="ru-RU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 силикатное стекло (SiO</a:t>
            </a:r>
            <a:r>
              <a:rPr lang="ru-RU" b="1" kern="1200" baseline="-25000" dirty="0" smtClean="0">
                <a:solidFill>
                  <a:srgbClr val="990000"/>
                </a:solidFill>
                <a:ea typeface="+mn-ea"/>
                <a:cs typeface="Arial" charset="0"/>
              </a:rPr>
              <a:t>2</a:t>
            </a:r>
            <a:r>
              <a:rPr lang="ru-RU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)</a:t>
            </a:r>
            <a:br>
              <a:rPr lang="ru-RU" b="1" kern="1200" dirty="0" smtClean="0">
                <a:solidFill>
                  <a:srgbClr val="990000"/>
                </a:solidFill>
                <a:ea typeface="+mn-ea"/>
                <a:cs typeface="Arial" charset="0"/>
              </a:rPr>
            </a:br>
            <a:r>
              <a:rPr lang="ru-RU" sz="2700" b="1" i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нетепловой режим</a:t>
            </a:r>
            <a:endParaRPr lang="en-US" sz="2700" b="1" i="1" kern="1200" dirty="0">
              <a:solidFill>
                <a:srgbClr val="990000"/>
              </a:solidFill>
              <a:ea typeface="+mn-ea"/>
              <a:cs typeface="Arial" charset="0"/>
            </a:endParaRPr>
          </a:p>
        </p:txBody>
      </p:sp>
      <p:pic>
        <p:nvPicPr>
          <p:cNvPr id="7" name="Picture 6" descr="Screenshot 2019-02-24 at 14.46.5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38036"/>
            <a:ext cx="3048000" cy="3232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51054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276313"/>
                </a:solidFill>
              </a:rPr>
              <a:t>Увеличение относительной интенсивности полос на 490 см</a:t>
            </a:r>
            <a:r>
              <a:rPr lang="ru-RU" baseline="30000" dirty="0" smtClean="0">
                <a:solidFill>
                  <a:srgbClr val="276313"/>
                </a:solidFill>
              </a:rPr>
              <a:t>-1</a:t>
            </a:r>
            <a:r>
              <a:rPr lang="ru-RU" dirty="0" smtClean="0">
                <a:solidFill>
                  <a:srgbClr val="276313"/>
                </a:solidFill>
              </a:rPr>
              <a:t> и 605 см</a:t>
            </a:r>
            <a:r>
              <a:rPr lang="ru-RU" baseline="30000" dirty="0" smtClean="0">
                <a:solidFill>
                  <a:srgbClr val="276313"/>
                </a:solidFill>
              </a:rPr>
              <a:t>-1 </a:t>
            </a:r>
            <a:r>
              <a:rPr lang="ru-RU" dirty="0" smtClean="0">
                <a:solidFill>
                  <a:srgbClr val="276313"/>
                </a:solidFill>
              </a:rPr>
              <a:t>соответствует увеличение доли коротких структурных колец </a:t>
            </a:r>
            <a:r>
              <a:rPr lang="ru-RU" dirty="0" err="1" smtClean="0">
                <a:solidFill>
                  <a:srgbClr val="276313"/>
                </a:solidFill>
              </a:rPr>
              <a:t>Si-O</a:t>
            </a:r>
            <a:r>
              <a:rPr lang="ru-RU" dirty="0" smtClean="0">
                <a:solidFill>
                  <a:srgbClr val="276313"/>
                </a:solidFill>
              </a:rPr>
              <a:t>, 3-x и  4-х </a:t>
            </a:r>
            <a:r>
              <a:rPr lang="ru-RU" dirty="0" err="1" smtClean="0">
                <a:solidFill>
                  <a:srgbClr val="276313"/>
                </a:solidFill>
              </a:rPr>
              <a:t>звенных</a:t>
            </a:r>
            <a:r>
              <a:rPr lang="ru-RU" dirty="0" smtClean="0">
                <a:solidFill>
                  <a:srgbClr val="276313"/>
                </a:solidFill>
              </a:rPr>
              <a:t>, по отношению к 6-ти и 5-ти </a:t>
            </a:r>
            <a:r>
              <a:rPr lang="ru-RU" dirty="0" err="1" smtClean="0">
                <a:solidFill>
                  <a:srgbClr val="276313"/>
                </a:solidFill>
              </a:rPr>
              <a:t>звенным</a:t>
            </a:r>
            <a:r>
              <a:rPr lang="ru-RU" dirty="0">
                <a:solidFill>
                  <a:srgbClr val="276313"/>
                </a:solidFill>
              </a:rPr>
              <a:t> </a:t>
            </a:r>
            <a:r>
              <a:rPr lang="ru-RU" dirty="0" smtClean="0">
                <a:solidFill>
                  <a:srgbClr val="276313"/>
                </a:solidFill>
              </a:rPr>
              <a:t>и увеличению плотности и фиктивной температуры </a:t>
            </a:r>
            <a:r>
              <a:rPr lang="ru-RU" dirty="0">
                <a:solidFill>
                  <a:srgbClr val="276313"/>
                </a:solidFill>
              </a:rPr>
              <a:t>стекла. </a:t>
            </a:r>
            <a:endParaRPr lang="en-US" dirty="0">
              <a:solidFill>
                <a:srgbClr val="27631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1447800"/>
            <a:ext cx="5256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660066"/>
                </a:solidFill>
              </a:rPr>
              <a:t>Спектры </a:t>
            </a:r>
            <a:r>
              <a:rPr lang="ru-RU" sz="2400" dirty="0" err="1" smtClean="0">
                <a:solidFill>
                  <a:srgbClr val="660066"/>
                </a:solidFill>
              </a:rPr>
              <a:t>комбиционного</a:t>
            </a:r>
            <a:r>
              <a:rPr lang="ru-RU" sz="2400" dirty="0" smtClean="0">
                <a:solidFill>
                  <a:srgbClr val="660066"/>
                </a:solidFill>
              </a:rPr>
              <a:t> рассеяния</a:t>
            </a:r>
            <a:endParaRPr lang="en-US" sz="2400" dirty="0">
              <a:solidFill>
                <a:srgbClr val="660066"/>
              </a:solidFill>
            </a:endParaRPr>
          </a:p>
        </p:txBody>
      </p:sp>
      <p:pic>
        <p:nvPicPr>
          <p:cNvPr id="10" name="Picture 9" descr="Screenshot 2019-02-24 at 14.58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13936"/>
            <a:ext cx="4025900" cy="32406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11430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Chan, J. W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mr-IN" dirty="0" smtClean="0"/>
              <a:t>… D.M. Krol,</a:t>
            </a:r>
            <a:r>
              <a:rPr lang="en-US" dirty="0" smtClean="0"/>
              <a:t> </a:t>
            </a:r>
            <a:r>
              <a:rPr lang="en-US" dirty="0"/>
              <a:t>Optics Letters, 26(21), </a:t>
            </a:r>
            <a:r>
              <a:rPr lang="en-US" dirty="0" smtClean="0"/>
              <a:t>1726 (Livermore)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0" y="6248400"/>
            <a:ext cx="147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C1228"/>
                </a:solidFill>
              </a:rPr>
              <a:t>Max Δn≈10</a:t>
            </a:r>
            <a:r>
              <a:rPr lang="en-US" baseline="30000" dirty="0" smtClean="0">
                <a:solidFill>
                  <a:srgbClr val="FC1228"/>
                </a:solidFill>
              </a:rPr>
              <a:t>-3</a:t>
            </a:r>
            <a:endParaRPr lang="en-US" dirty="0">
              <a:solidFill>
                <a:srgbClr val="FC1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2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b="1" kern="1200" dirty="0">
                <a:solidFill>
                  <a:srgbClr val="990000"/>
                </a:solidFill>
                <a:ea typeface="+mn-ea"/>
                <a:cs typeface="Arial" charset="0"/>
              </a:rPr>
              <a:t>Изменение плотности или/и </a:t>
            </a:r>
            <a:r>
              <a:rPr lang="ru-RU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структуры </a:t>
            </a:r>
            <a:r>
              <a:rPr lang="ru-RU" sz="2700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дефектов </a:t>
            </a:r>
            <a:r>
              <a:rPr lang="mr-IN" sz="2700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–</a:t>
            </a:r>
            <a:r>
              <a:rPr lang="ru-RU" sz="2700" b="1" kern="1200" dirty="0" smtClean="0">
                <a:solidFill>
                  <a:srgbClr val="990000"/>
                </a:solidFill>
                <a:ea typeface="+mn-ea"/>
                <a:cs typeface="Arial" charset="0"/>
              </a:rPr>
              <a:t> фосфатное стекло </a:t>
            </a:r>
            <a:r>
              <a:rPr lang="ru-RU" sz="2700" b="1" kern="1200" dirty="0">
                <a:solidFill>
                  <a:srgbClr val="F01EB9"/>
                </a:solidFill>
                <a:cs typeface="Arial" charset="0"/>
              </a:rPr>
              <a:t>(</a:t>
            </a:r>
            <a:r>
              <a:rPr lang="en-US" sz="2700" b="1" kern="1200" dirty="0">
                <a:solidFill>
                  <a:srgbClr val="F01EB9"/>
                </a:solidFill>
                <a:cs typeface="Arial" charset="0"/>
              </a:rPr>
              <a:t>“QX” </a:t>
            </a:r>
            <a:r>
              <a:rPr lang="ru-RU" sz="2700" b="1" kern="1200" dirty="0">
                <a:solidFill>
                  <a:srgbClr val="F01EB9"/>
                </a:solidFill>
                <a:cs typeface="Arial" charset="0"/>
              </a:rPr>
              <a:t> </a:t>
            </a:r>
            <a:r>
              <a:rPr lang="en-US" sz="2700" b="1" kern="1200" dirty="0" err="1">
                <a:solidFill>
                  <a:srgbClr val="F01EB9"/>
                </a:solidFill>
                <a:cs typeface="Arial" charset="0"/>
              </a:rPr>
              <a:t>Kigre</a:t>
            </a:r>
            <a:r>
              <a:rPr lang="en-US" sz="2700" b="1" kern="1200" dirty="0">
                <a:solidFill>
                  <a:srgbClr val="F01EB9"/>
                </a:solidFill>
                <a:cs typeface="Arial" charset="0"/>
              </a:rPr>
              <a:t> Inc.</a:t>
            </a:r>
            <a:r>
              <a:rPr lang="ru-RU" sz="2700" b="1" kern="1200" dirty="0">
                <a:solidFill>
                  <a:srgbClr val="F01EB9"/>
                </a:solidFill>
                <a:cs typeface="Arial" charset="0"/>
              </a:rPr>
              <a:t>)</a:t>
            </a:r>
            <a:br>
              <a:rPr lang="ru-RU" sz="2700" b="1" kern="1200" dirty="0">
                <a:solidFill>
                  <a:srgbClr val="F01EB9"/>
                </a:solidFill>
                <a:cs typeface="Arial" charset="0"/>
              </a:rPr>
            </a:br>
            <a:r>
              <a:rPr lang="ru-RU" sz="2700" b="1" i="1" kern="1200" dirty="0" smtClean="0">
                <a:solidFill>
                  <a:srgbClr val="990000"/>
                </a:solidFill>
                <a:cs typeface="Arial" charset="0"/>
              </a:rPr>
              <a:t>нетепловой режим </a:t>
            </a:r>
            <a:r>
              <a:rPr lang="ru-RU" sz="2700" b="1" i="1" kern="1200" dirty="0" err="1" smtClean="0">
                <a:solidFill>
                  <a:srgbClr val="990000"/>
                </a:solidFill>
                <a:cs typeface="Arial" charset="0"/>
              </a:rPr>
              <a:t>f</a:t>
            </a:r>
            <a:r>
              <a:rPr lang="ru-RU" sz="2700" b="1" i="1" kern="1200" baseline="-25000" dirty="0" err="1" smtClean="0">
                <a:solidFill>
                  <a:srgbClr val="990000"/>
                </a:solidFill>
                <a:cs typeface="Arial" charset="0"/>
              </a:rPr>
              <a:t>rep</a:t>
            </a:r>
            <a:r>
              <a:rPr lang="ru-RU" sz="2700" b="1" i="1" kern="1200" dirty="0" smtClean="0">
                <a:solidFill>
                  <a:srgbClr val="990000"/>
                </a:solidFill>
                <a:cs typeface="Arial" charset="0"/>
              </a:rPr>
              <a:t>=1 </a:t>
            </a:r>
            <a:r>
              <a:rPr lang="ru-RU" sz="2700" b="1" i="1" kern="1200" dirty="0" err="1" smtClean="0">
                <a:solidFill>
                  <a:srgbClr val="990000"/>
                </a:solidFill>
                <a:cs typeface="Arial" charset="0"/>
              </a:rPr>
              <a:t>kHz</a:t>
            </a:r>
            <a:r>
              <a:rPr lang="ru-RU" sz="2700" b="1" i="1" kern="1200" dirty="0" smtClean="0">
                <a:solidFill>
                  <a:srgbClr val="990000"/>
                </a:solidFill>
                <a:cs typeface="Arial" charset="0"/>
              </a:rPr>
              <a:t>, </a:t>
            </a:r>
            <a:r>
              <a:rPr lang="ru-RU" sz="2700" b="1" i="1" kern="1200" dirty="0" err="1" smtClean="0">
                <a:solidFill>
                  <a:srgbClr val="990000"/>
                </a:solidFill>
                <a:cs typeface="Arial" charset="0"/>
              </a:rPr>
              <a:t>λ</a:t>
            </a:r>
            <a:r>
              <a:rPr lang="ru-RU" sz="2700" b="1" i="1" kern="1200" dirty="0" smtClean="0">
                <a:solidFill>
                  <a:srgbClr val="990000"/>
                </a:solidFill>
                <a:cs typeface="Arial" charset="0"/>
              </a:rPr>
              <a:t>=800 </a:t>
            </a:r>
            <a:r>
              <a:rPr lang="ru-RU" sz="2700" b="1" i="1" kern="1200" dirty="0" err="1" smtClean="0">
                <a:solidFill>
                  <a:srgbClr val="990000"/>
                </a:solidFill>
                <a:cs typeface="Arial" charset="0"/>
              </a:rPr>
              <a:t>nm</a:t>
            </a:r>
            <a:r>
              <a:rPr lang="ru-RU" sz="2700" b="1" i="1" kern="1200" dirty="0" smtClean="0">
                <a:solidFill>
                  <a:srgbClr val="990000"/>
                </a:solidFill>
                <a:cs typeface="Arial" charset="0"/>
              </a:rPr>
              <a:t>, </a:t>
            </a:r>
            <a:r>
              <a:rPr lang="ru-RU" sz="2700" b="1" i="1" kern="1200" dirty="0" err="1" smtClean="0">
                <a:solidFill>
                  <a:srgbClr val="990000"/>
                </a:solidFill>
                <a:cs typeface="Arial" charset="0"/>
              </a:rPr>
              <a:t>τ</a:t>
            </a:r>
            <a:r>
              <a:rPr lang="ru-RU" sz="2700" b="1" i="1" kern="1200" baseline="-25000" dirty="0" err="1" smtClean="0">
                <a:solidFill>
                  <a:srgbClr val="990000"/>
                </a:solidFill>
                <a:cs typeface="Arial" charset="0"/>
              </a:rPr>
              <a:t>p</a:t>
            </a:r>
            <a:r>
              <a:rPr lang="ru-RU" sz="2700" b="1" i="1" kern="1200" dirty="0" smtClean="0">
                <a:solidFill>
                  <a:srgbClr val="990000"/>
                </a:solidFill>
                <a:cs typeface="Arial" charset="0"/>
              </a:rPr>
              <a:t>=120 </a:t>
            </a:r>
            <a:r>
              <a:rPr lang="ru-RU" sz="2700" b="1" i="1" kern="1200" dirty="0" err="1" smtClean="0">
                <a:solidFill>
                  <a:srgbClr val="990000"/>
                </a:solidFill>
                <a:cs typeface="Arial" charset="0"/>
              </a:rPr>
              <a:t>fs</a:t>
            </a:r>
            <a:endParaRPr lang="en-US" sz="2700" b="1" kern="1200" dirty="0">
              <a:solidFill>
                <a:srgbClr val="990000"/>
              </a:solidFill>
              <a:ea typeface="+mn-ea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12954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﻿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err="1"/>
              <a:t>Duan</a:t>
            </a:r>
            <a:r>
              <a:rPr lang="en-US" dirty="0"/>
              <a:t>,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r>
              <a:rPr lang="en-US" dirty="0"/>
              <a:t>M. J. </a:t>
            </a:r>
            <a:r>
              <a:rPr lang="en-US" dirty="0" err="1"/>
              <a:t>Withford</a:t>
            </a:r>
            <a:r>
              <a:rPr lang="en-US" dirty="0"/>
              <a:t>, </a:t>
            </a:r>
            <a:r>
              <a:rPr lang="en-US" dirty="0" smtClean="0"/>
              <a:t>Opt</a:t>
            </a:r>
            <a:r>
              <a:rPr lang="en-US" dirty="0"/>
              <a:t>. Express 21, 17701 (2013).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72200" y="2590800"/>
            <a:ext cx="188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C1228"/>
                </a:solidFill>
              </a:rPr>
              <a:t>Max Δn≈1.6*10</a:t>
            </a:r>
            <a:r>
              <a:rPr lang="en-US" baseline="30000" dirty="0" smtClean="0">
                <a:solidFill>
                  <a:srgbClr val="FC1228"/>
                </a:solidFill>
              </a:rPr>
              <a:t>-3</a:t>
            </a:r>
            <a:endParaRPr lang="en-US" dirty="0">
              <a:solidFill>
                <a:srgbClr val="FC1228"/>
              </a:solidFill>
            </a:endParaRPr>
          </a:p>
        </p:txBody>
      </p:sp>
      <p:pic>
        <p:nvPicPr>
          <p:cNvPr id="5" name="Picture 4" descr="Screenshot 2019-02-25 at 22.42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5664200" cy="1892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8862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﻿</a:t>
            </a:r>
            <a:r>
              <a:rPr lang="en-US" dirty="0" smtClean="0"/>
              <a:t>R</a:t>
            </a:r>
            <a:r>
              <a:rPr lang="en-US" dirty="0"/>
              <a:t>. </a:t>
            </a:r>
            <a:r>
              <a:rPr lang="en-US" dirty="0" err="1"/>
              <a:t>Osellame</a:t>
            </a:r>
            <a:r>
              <a:rPr lang="en-US" dirty="0"/>
              <a:t>, </a:t>
            </a:r>
            <a:r>
              <a:rPr lang="mr-IN" dirty="0" smtClean="0"/>
              <a:t>…</a:t>
            </a:r>
            <a:r>
              <a:rPr lang="en-US" dirty="0" smtClean="0"/>
              <a:t> Appl</a:t>
            </a:r>
            <a:r>
              <a:rPr lang="en-US" dirty="0"/>
              <a:t>. Phys. A Mater. Sci. Process. 93, 17–26 (2008).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1200" y="4343400"/>
            <a:ext cx="1898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C1228"/>
                </a:solidFill>
              </a:rPr>
              <a:t>Max Δn≈2-3*10</a:t>
            </a:r>
            <a:r>
              <a:rPr lang="en-US" baseline="30000" dirty="0" smtClean="0">
                <a:solidFill>
                  <a:srgbClr val="FC1228"/>
                </a:solidFill>
              </a:rPr>
              <a:t>-3</a:t>
            </a:r>
            <a:endParaRPr lang="en-US" dirty="0">
              <a:solidFill>
                <a:srgbClr val="FC1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5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167"/>
  <p:tag name="PICTUREFILESIZE" val="29610"/>
  <p:tag name="TEXPOINT" val="latex"/>
  <p:tag name="SOURCE" val="\documentclass{article}\pagestyle{empty}&#10;\usepackage[usenames,dvips]{color}&#10;\begin{document}&#10;\begin{eqnarray}&#10;\nonumber&#10;\label{eq:dimE} i \mathcal{E}_z + \frac{1}{2k}\Delta_\perp&#10;\mathcal{E} + k_0 n_2 |\mathcal{E}|^2 \mathcal{E} =&#10;-\frac{k^{\prime \prime}}{2} \frac{\partial^2  \mathcal{E}}{\partial t^2}&#10;\\&#10;\nonumber&#10;\color{Green}&#10;-\frac{i \sigma}{2}(1+i \omega \tau)\rho \mathcal{E} &#10;\color{Red}&#10;- i \frac{\beta^{(K)}}{2}|\mathcal{E}|^{2(K-1)}\mathcal{E}&#10;\end{eqnarray}&#10;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16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]{color}&#10;\begin{document}&#10;$$&#10;\frac{\partial \rho}{\partial t}= &#10;\color{Blue}&#10;\frac{1}{n_b^2}&#10;\frac{\sigma}{E_g}\rho |\mathcal{E}|^2 &#10;\color{Red}&#10;+ \frac{\beta^{(K)}}{K\hbar \omega}|\mathcal{E}|^{2K}&#10;$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16m"/>
  <p:tag name="ORIGWIDTH" val="134"/>
  <p:tag name="PICTUREFILESIZE" val="15046"/>
</p:tagLst>
</file>

<file path=ppt/theme/theme1.xml><?xml version="1.0" encoding="utf-8"?>
<a:theme xmlns:a="http://schemas.openxmlformats.org/drawingml/2006/main" name="TM1007384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1394</Words>
  <Application>Microsoft Office PowerPoint</Application>
  <PresentationFormat>Экран (4:3)</PresentationFormat>
  <Paragraphs>212</Paragraphs>
  <Slides>36</Slides>
  <Notes>4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47" baseType="lpstr">
      <vt:lpstr>ＭＳ Ｐゴシック</vt:lpstr>
      <vt:lpstr>ＭＳ Ｐゴシック</vt:lpstr>
      <vt:lpstr>Arial</vt:lpstr>
      <vt:lpstr>Calibri</vt:lpstr>
      <vt:lpstr>Corbel</vt:lpstr>
      <vt:lpstr>Georgia</vt:lpstr>
      <vt:lpstr>Lucida Grande</vt:lpstr>
      <vt:lpstr>Times New Roman</vt:lpstr>
      <vt:lpstr>TM10073846</vt:lpstr>
      <vt:lpstr>MathType 6.0 Equation</vt:lpstr>
      <vt:lpstr>Equation</vt:lpstr>
      <vt:lpstr>Прямая лазерная запись канальных волноводов в кристаллах и стёклах пучком фемтосекундного лазера  А.Г Охримчук</vt:lpstr>
      <vt:lpstr>План доклада</vt:lpstr>
      <vt:lpstr>Истоки лазерной фемтосекундной записи</vt:lpstr>
      <vt:lpstr>Принципиальная схема процесса</vt:lpstr>
      <vt:lpstr>Упрощённая модель распространения импульса</vt:lpstr>
      <vt:lpstr>Модификация объёма диэлектрика лазерными фемтосекундными импульсами </vt:lpstr>
      <vt:lpstr>Презентация PowerPoint</vt:lpstr>
      <vt:lpstr>Изменение плотности или/и структуры дефектов – силикатное стекло (SiO2) нетепловой режим</vt:lpstr>
      <vt:lpstr>Изменение плотности или/и структуры дефектов – фосфатное стекло (“QX”  Kigre Inc.) нетепловой режим frep=1 kHz, λ=800 nm, τp=120 fs</vt:lpstr>
      <vt:lpstr>Изменение плотности или/и структуры дефектов – фосфатное стекло (IOG-1, Shott) нетепловой режим frep=1 kHz, λ=800 nm, τp=130 fs</vt:lpstr>
      <vt:lpstr>Презентация PowerPoint</vt:lpstr>
      <vt:lpstr>Миграция хим. элементов тепловой режим</vt:lpstr>
      <vt:lpstr>Permanent refractive index change  in an elementary track (YAG:Nd(0.3%))</vt:lpstr>
      <vt:lpstr>Зависимость изменения показателя преломления Δn в кристаллах YAG от уровня легирования</vt:lpstr>
      <vt:lpstr>Изменения в структуре дефектов кристалла YAG:Nd </vt:lpstr>
      <vt:lpstr>Refractive index change in YAG:Cr4+ under femtosecond inscription at 11 MHz  – evidence of thermal effects</vt:lpstr>
      <vt:lpstr>RbPb2Cl5:Dy3+ single crystal</vt:lpstr>
      <vt:lpstr>Презентация PowerPoint</vt:lpstr>
      <vt:lpstr>Pressure waves</vt:lpstr>
      <vt:lpstr>Техника генерации суб-наносекундной гребёнки</vt:lpstr>
      <vt:lpstr>Запись двулучепреломляющей структуры в силикатном стекле (SiO2) одной субнаносекундной гребёнкой</vt:lpstr>
      <vt:lpstr>Запись двулучепреломляющей структуры в силикатном стекле (SiO2) (2)</vt:lpstr>
      <vt:lpstr>Quantitative Phase Microscopy (QPm)  (наблюдение сбоку- поперёк направления записывающего пучка)</vt:lpstr>
      <vt:lpstr>Реконструкция Δn  с помощью обратного преобразования Абеля </vt:lpstr>
      <vt:lpstr>Зависимость изменения показателя преломления Δn от интервала между импульсами в гребёнке</vt:lpstr>
      <vt:lpstr>Нелинейное поглощение –  обычный импульс и гребёнка</vt:lpstr>
      <vt:lpstr>Поглощение короткоживущими центрами окраски </vt:lpstr>
      <vt:lpstr>Взаимодействие сверхкороткого импульса с силикатным стеклом (SiO2 )</vt:lpstr>
      <vt:lpstr> Модель: волна деформации (растяжения) </vt:lpstr>
      <vt:lpstr>Модель: волна деформации (растяжения) (2) Вид вдоль направления записывающего пучка</vt:lpstr>
      <vt:lpstr>Модель: усиление воздействия каждого импульса в гребенке за счет растяжения области модификации</vt:lpstr>
      <vt:lpstr>Ограничение модификации из-за отражения импульса плазмой (intensity clamping effect)</vt:lpstr>
      <vt:lpstr>В режиме гребёнки Intensity clamping effect минимизорован.</vt:lpstr>
      <vt:lpstr>Главный вывод о режиме гребёнки </vt:lpstr>
      <vt:lpstr>Общие ВЫВОДЫ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Contemporary blue design template</dc:title>
  <dc:creator/>
  <cp:lastModifiedBy/>
  <cp:revision>16</cp:revision>
  <dcterms:created xsi:type="dcterms:W3CDTF">2006-11-07T22:05:12Z</dcterms:created>
  <dcterms:modified xsi:type="dcterms:W3CDTF">2019-02-26T13:53:03Z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Applications">
    <vt:lpwstr>65;#zpp120;#439;#tpl140;#79;#tpl120;#419;#zpp140;#496;#ppd140;#67;#ppd120</vt:lpwstr>
  </property>
  <property fmtid="{D5CDD505-2E9C-101B-9397-08002B2CF9AE}" pid="4" name="APTrustLevel">
    <vt:r8>1</vt:r8>
  </property>
  <property fmtid="{D5CDD505-2E9C-101B-9397-08002B2CF9AE}" pid="5" name="DirectSourceMarket">
    <vt:lpwstr>english</vt:lpwstr>
  </property>
  <property fmtid="{D5CDD505-2E9C-101B-9397-08002B2CF9AE}" pid="6" name="MarketSpecific">
    <vt:lpwstr/>
  </property>
  <property fmtid="{D5CDD505-2E9C-101B-9397-08002B2CF9AE}" pid="7" name="ApprovalStatus">
    <vt:lpwstr>InProgress</vt:lpwstr>
  </property>
  <property fmtid="{D5CDD505-2E9C-101B-9397-08002B2CF9AE}" pid="8" name="PrimaryImageGen">
    <vt:lpwstr>1</vt:lpwstr>
  </property>
  <property fmtid="{D5CDD505-2E9C-101B-9397-08002B2CF9AE}" pid="9" name="ThumbnailAssetId">
    <vt:lpwstr/>
  </property>
  <property fmtid="{D5CDD505-2E9C-101B-9397-08002B2CF9AE}" pid="10" name="NumericId">
    <vt:lpwstr>-1</vt:lpwstr>
  </property>
  <property fmtid="{D5CDD505-2E9C-101B-9397-08002B2CF9AE}" pid="11" name="TPFriendlyName">
    <vt:lpwstr>Contemporary blue design template</vt:lpwstr>
  </property>
  <property fmtid="{D5CDD505-2E9C-101B-9397-08002B2CF9AE}" pid="12" name="BusinessGroup">
    <vt:lpwstr/>
  </property>
  <property fmtid="{D5CDD505-2E9C-101B-9397-08002B2CF9AE}" pid="13" name="APEditor">
    <vt:lpwstr>92;#REDMOND\v-luannv</vt:lpwstr>
  </property>
  <property fmtid="{D5CDD505-2E9C-101B-9397-08002B2CF9AE}" pid="14" name="SourceTitle">
    <vt:lpwstr>Contemporary blue design template</vt:lpwstr>
  </property>
  <property fmtid="{D5CDD505-2E9C-101B-9397-08002B2CF9AE}" pid="15" name="OpenTemplate">
    <vt:lpwstr>1</vt:lpwstr>
  </property>
  <property fmtid="{D5CDD505-2E9C-101B-9397-08002B2CF9AE}" pid="16" name="UALocComments">
    <vt:lpwstr/>
  </property>
  <property fmtid="{D5CDD505-2E9C-101B-9397-08002B2CF9AE}" pid="17" name="ParentAssetId">
    <vt:lpwstr/>
  </property>
  <property fmtid="{D5CDD505-2E9C-101B-9397-08002B2CF9AE}" pid="18" name="PublishStatusLookup">
    <vt:lpwstr>71365;#;#1583080;#</vt:lpwstr>
  </property>
  <property fmtid="{D5CDD505-2E9C-101B-9397-08002B2CF9AE}" pid="19" name="IntlLangReviewDate">
    <vt:lpwstr/>
  </property>
  <property fmtid="{D5CDD505-2E9C-101B-9397-08002B2CF9AE}" pid="20" name="MachineTranslated">
    <vt:lpwstr>0</vt:lpwstr>
  </property>
  <property fmtid="{D5CDD505-2E9C-101B-9397-08002B2CF9AE}" pid="21" name="OriginalSourceMarket">
    <vt:lpwstr>english</vt:lpwstr>
  </property>
  <property fmtid="{D5CDD505-2E9C-101B-9397-08002B2CF9AE}" pid="22" name="TPInstallLocation">
    <vt:lpwstr>{My Templates}</vt:lpwstr>
  </property>
  <property fmtid="{D5CDD505-2E9C-101B-9397-08002B2CF9AE}" pid="23" name="APDescription">
    <vt:lpwstr/>
  </property>
  <property fmtid="{D5CDD505-2E9C-101B-9397-08002B2CF9AE}" pid="24" name="IntlLangReview">
    <vt:lpwstr/>
  </property>
  <property fmtid="{D5CDD505-2E9C-101B-9397-08002B2CF9AE}" pid="25" name="UAProjectedTotalWords">
    <vt:lpwstr/>
  </property>
  <property fmtid="{D5CDD505-2E9C-101B-9397-08002B2CF9AE}" pid="26" name="OutputCachingOn">
    <vt:lpwstr>0</vt:lpwstr>
  </property>
  <property fmtid="{D5CDD505-2E9C-101B-9397-08002B2CF9AE}" pid="27" name="ContentItem">
    <vt:lpwstr/>
  </property>
  <property fmtid="{D5CDD505-2E9C-101B-9397-08002B2CF9AE}" pid="28" name="ClipArtFilename">
    <vt:lpwstr/>
  </property>
  <property fmtid="{D5CDD505-2E9C-101B-9397-08002B2CF9AE}" pid="29" name="AverageRating">
    <vt:lpwstr/>
  </property>
  <property fmtid="{D5CDD505-2E9C-101B-9397-08002B2CF9AE}" pid="30" name="APAuthor">
    <vt:lpwstr>191;#REDMOND\cynvey</vt:lpwstr>
  </property>
  <property fmtid="{D5CDD505-2E9C-101B-9397-08002B2CF9AE}" pid="31" name="TPAppVersion">
    <vt:lpwstr>12</vt:lpwstr>
  </property>
  <property fmtid="{D5CDD505-2E9C-101B-9397-08002B2CF9AE}" pid="32" name="TPCommandLine">
    <vt:lpwstr>{PP} /n {FilePath}</vt:lpwstr>
  </property>
  <property fmtid="{D5CDD505-2E9C-101B-9397-08002B2CF9AE}" pid="33" name="PublishTargets">
    <vt:lpwstr>OfficeOnline</vt:lpwstr>
  </property>
  <property fmtid="{D5CDD505-2E9C-101B-9397-08002B2CF9AE}" pid="34" name="TPLaunchHelpLinkType">
    <vt:lpwstr>Template</vt:lpwstr>
  </property>
  <property fmtid="{D5CDD505-2E9C-101B-9397-08002B2CF9AE}" pid="35" name="EditorialStatus">
    <vt:lpwstr/>
  </property>
  <property fmtid="{D5CDD505-2E9C-101B-9397-08002B2CF9AE}" pid="36" name="LastModifiedDateTime">
    <vt:lpwstr/>
  </property>
  <property fmtid="{D5CDD505-2E9C-101B-9397-08002B2CF9AE}" pid="37" name="TimesCloned">
    <vt:lpwstr/>
  </property>
  <property fmtid="{D5CDD505-2E9C-101B-9397-08002B2CF9AE}" pid="38" name="Provider">
    <vt:lpwstr>EY006220130</vt:lpwstr>
  </property>
  <property fmtid="{D5CDD505-2E9C-101B-9397-08002B2CF9AE}" pid="39" name="AcquiredFrom">
    <vt:lpwstr/>
  </property>
  <property fmtid="{D5CDD505-2E9C-101B-9397-08002B2CF9AE}" pid="40" name="AssetStart">
    <vt:lpwstr>2009-05-30T23:29:00Z</vt:lpwstr>
  </property>
  <property fmtid="{D5CDD505-2E9C-101B-9397-08002B2CF9AE}" pid="41" name="LastHandOff">
    <vt:lpwstr/>
  </property>
  <property fmtid="{D5CDD505-2E9C-101B-9397-08002B2CF9AE}" pid="42" name="TPClientViewer">
    <vt:lpwstr>Microsoft Office PowerPoint</vt:lpwstr>
  </property>
  <property fmtid="{D5CDD505-2E9C-101B-9397-08002B2CF9AE}" pid="43" name="ArtSampleDocs">
    <vt:lpwstr/>
  </property>
  <property fmtid="{D5CDD505-2E9C-101B-9397-08002B2CF9AE}" pid="44" name="UACurrentWords">
    <vt:lpwstr>0</vt:lpwstr>
  </property>
  <property fmtid="{D5CDD505-2E9C-101B-9397-08002B2CF9AE}" pid="45" name="UALocRecommendation">
    <vt:lpwstr>Localize</vt:lpwstr>
  </property>
  <property fmtid="{D5CDD505-2E9C-101B-9397-08002B2CF9AE}" pid="46" name="IsDeleted">
    <vt:lpwstr>0</vt:lpwstr>
  </property>
  <property fmtid="{D5CDD505-2E9C-101B-9397-08002B2CF9AE}" pid="47" name="ShowIn">
    <vt:lpwstr>Show everywhere</vt:lpwstr>
  </property>
  <property fmtid="{D5CDD505-2E9C-101B-9397-08002B2CF9AE}" pid="48" name="UANotes">
    <vt:lpwstr>online only. Removed PPT 12 design template appver per bug AWS Intl Support bug 22543 as it was causing problems with download.. O14_beta1FedEx</vt:lpwstr>
  </property>
  <property fmtid="{D5CDD505-2E9C-101B-9397-08002B2CF9AE}" pid="49" name="TemplateStatus">
    <vt:lpwstr>Complete</vt:lpwstr>
  </property>
  <property fmtid="{D5CDD505-2E9C-101B-9397-08002B2CF9AE}" pid="50" name="CSXHash">
    <vt:lpwstr/>
  </property>
  <property fmtid="{D5CDD505-2E9C-101B-9397-08002B2CF9AE}" pid="51" name="VoteCount">
    <vt:lpwstr/>
  </property>
  <property fmtid="{D5CDD505-2E9C-101B-9397-08002B2CF9AE}" pid="52" name="AssetExpire">
    <vt:lpwstr>2100-01-01T03:00:00Z</vt:lpwstr>
  </property>
  <property fmtid="{D5CDD505-2E9C-101B-9397-08002B2CF9AE}" pid="53" name="CSXSubmissionMarket">
    <vt:lpwstr/>
  </property>
  <property fmtid="{D5CDD505-2E9C-101B-9397-08002B2CF9AE}" pid="54" name="DSATActionTaken">
    <vt:lpwstr/>
  </property>
  <property fmtid="{D5CDD505-2E9C-101B-9397-08002B2CF9AE}" pid="55" name="TPExecutable">
    <vt:lpwstr/>
  </property>
  <property fmtid="{D5CDD505-2E9C-101B-9397-08002B2CF9AE}" pid="56" name="SubmitterId">
    <vt:lpwstr/>
  </property>
  <property fmtid="{D5CDD505-2E9C-101B-9397-08002B2CF9AE}" pid="57" name="AssetType">
    <vt:lpwstr>TP</vt:lpwstr>
  </property>
  <property fmtid="{D5CDD505-2E9C-101B-9397-08002B2CF9AE}" pid="58" name="BugNumber">
    <vt:lpwstr>426091. 537272</vt:lpwstr>
  </property>
  <property fmtid="{D5CDD505-2E9C-101B-9397-08002B2CF9AE}" pid="59" name="CSXSubmissionDate">
    <vt:lpwstr/>
  </property>
  <property fmtid="{D5CDD505-2E9C-101B-9397-08002B2CF9AE}" pid="60" name="CSXUpdate">
    <vt:lpwstr>0</vt:lpwstr>
  </property>
  <property fmtid="{D5CDD505-2E9C-101B-9397-08002B2CF9AE}" pid="61" name="ApprovalLog">
    <vt:lpwstr/>
  </property>
  <property fmtid="{D5CDD505-2E9C-101B-9397-08002B2CF9AE}" pid="62" name="Milestone">
    <vt:lpwstr/>
  </property>
  <property fmtid="{D5CDD505-2E9C-101B-9397-08002B2CF9AE}" pid="63" name="OriginAsset">
    <vt:lpwstr/>
  </property>
  <property fmtid="{D5CDD505-2E9C-101B-9397-08002B2CF9AE}" pid="64" name="TPComponent">
    <vt:lpwstr>PPTFiles</vt:lpwstr>
  </property>
  <property fmtid="{D5CDD505-2E9C-101B-9397-08002B2CF9AE}" pid="65" name="AssetId">
    <vt:lpwstr>TP010073846</vt:lpwstr>
  </property>
  <property fmtid="{D5CDD505-2E9C-101B-9397-08002B2CF9AE}" pid="66" name="TPApplication">
    <vt:lpwstr>PowerPoint</vt:lpwstr>
  </property>
  <property fmtid="{D5CDD505-2E9C-101B-9397-08002B2CF9AE}" pid="67" name="TPLaunchHelpLink">
    <vt:lpwstr/>
  </property>
  <property fmtid="{D5CDD505-2E9C-101B-9397-08002B2CF9AE}" pid="68" name="IntlLocPriority">
    <vt:lpwstr/>
  </property>
  <property fmtid="{D5CDD505-2E9C-101B-9397-08002B2CF9AE}" pid="69" name="HandoffToMSDN">
    <vt:lpwstr/>
  </property>
  <property fmtid="{D5CDD505-2E9C-101B-9397-08002B2CF9AE}" pid="70" name="PlannedPubDate">
    <vt:lpwstr/>
  </property>
  <property fmtid="{D5CDD505-2E9C-101B-9397-08002B2CF9AE}" pid="71" name="CrawlForDependencies">
    <vt:lpwstr>0</vt:lpwstr>
  </property>
  <property fmtid="{D5CDD505-2E9C-101B-9397-08002B2CF9AE}" pid="72" name="IntlLangReviewer">
    <vt:lpwstr/>
  </property>
  <property fmtid="{D5CDD505-2E9C-101B-9397-08002B2CF9AE}" pid="73" name="TrustLevel">
    <vt:lpwstr>1 Microsoft Managed Content</vt:lpwstr>
  </property>
  <property fmtid="{D5CDD505-2E9C-101B-9397-08002B2CF9AE}" pid="74" name="IsSearchable">
    <vt:lpwstr>0</vt:lpwstr>
  </property>
  <property fmtid="{D5CDD505-2E9C-101B-9397-08002B2CF9AE}" pid="75" name="TPNamespace">
    <vt:lpwstr>POWERPNT</vt:lpwstr>
  </property>
  <property fmtid="{D5CDD505-2E9C-101B-9397-08002B2CF9AE}" pid="76" name="Markets">
    <vt:lpwstr/>
  </property>
  <property fmtid="{D5CDD505-2E9C-101B-9397-08002B2CF9AE}" pid="77" name="LastPublishResultLookup">
    <vt:lpwstr/>
  </property>
  <property fmtid="{D5CDD505-2E9C-101B-9397-08002B2CF9AE}" pid="78" name="PolicheckWords">
    <vt:lpwstr/>
  </property>
  <property fmtid="{D5CDD505-2E9C-101B-9397-08002B2CF9AE}" pid="79" name="FriendlyTitle">
    <vt:lpwstr/>
  </property>
  <property fmtid="{D5CDD505-2E9C-101B-9397-08002B2CF9AE}" pid="80" name="Manager">
    <vt:lpwstr/>
  </property>
  <property fmtid="{D5CDD505-2E9C-101B-9397-08002B2CF9AE}" pid="81" name="EditorialTags">
    <vt:lpwstr/>
  </property>
  <property fmtid="{D5CDD505-2E9C-101B-9397-08002B2CF9AE}" pid="82" name="LegacyData">
    <vt:lpwstr/>
  </property>
  <property fmtid="{D5CDD505-2E9C-101B-9397-08002B2CF9AE}" pid="83" name="Downloads">
    <vt:lpwstr>0</vt:lpwstr>
  </property>
  <property fmtid="{D5CDD505-2E9C-101B-9397-08002B2CF9AE}" pid="84" name="Providers">
    <vt:lpwstr/>
  </property>
  <property fmtid="{D5CDD505-2E9C-101B-9397-08002B2CF9AE}" pid="85" name="TemplateTemplateType">
    <vt:lpwstr>PowerPoint 12 Default</vt:lpwstr>
  </property>
  <property fmtid="{D5CDD505-2E9C-101B-9397-08002B2CF9AE}" pid="86" name="OOCacheId">
    <vt:lpwstr/>
  </property>
  <property fmtid="{D5CDD505-2E9C-101B-9397-08002B2CF9AE}" pid="87" name="BlockPublish">
    <vt:lpwstr/>
  </property>
  <property fmtid="{D5CDD505-2E9C-101B-9397-08002B2CF9AE}" pid="88" name="CampaignTagsTaxHTField0">
    <vt:lpwstr/>
  </property>
  <property fmtid="{D5CDD505-2E9C-101B-9397-08002B2CF9AE}" pid="89" name="LocLastLocAttemptVersionLookup">
    <vt:lpwstr>118287</vt:lpwstr>
  </property>
  <property fmtid="{D5CDD505-2E9C-101B-9397-08002B2CF9AE}" pid="90" name="LocLastLocAttemptVersionTypeLookup">
    <vt:lpwstr/>
  </property>
  <property fmtid="{D5CDD505-2E9C-101B-9397-08002B2CF9AE}" pid="91" name="LocOverallPreviewStatusLookup">
    <vt:lpwstr/>
  </property>
  <property fmtid="{D5CDD505-2E9C-101B-9397-08002B2CF9AE}" pid="92" name="LocOverallPublishStatusLookup">
    <vt:lpwstr/>
  </property>
  <property fmtid="{D5CDD505-2E9C-101B-9397-08002B2CF9AE}" pid="93" name="TaxCatchAll">
    <vt:lpwstr/>
  </property>
  <property fmtid="{D5CDD505-2E9C-101B-9397-08002B2CF9AE}" pid="94" name="LocNewPublishedVersionLookup">
    <vt:lpwstr/>
  </property>
  <property fmtid="{D5CDD505-2E9C-101B-9397-08002B2CF9AE}" pid="95" name="LocPublishedDependentAssetsLookup">
    <vt:lpwstr/>
  </property>
  <property fmtid="{D5CDD505-2E9C-101B-9397-08002B2CF9AE}" pid="96" name="LocComments">
    <vt:lpwstr/>
  </property>
  <property fmtid="{D5CDD505-2E9C-101B-9397-08002B2CF9AE}" pid="97" name="LocProcessedForMarketsLookup">
    <vt:lpwstr/>
  </property>
  <property fmtid="{D5CDD505-2E9C-101B-9397-08002B2CF9AE}" pid="98" name="LocRecommendedHandoff">
    <vt:lpwstr/>
  </property>
  <property fmtid="{D5CDD505-2E9C-101B-9397-08002B2CF9AE}" pid="99" name="LocManualTestRequired">
    <vt:lpwstr/>
  </property>
  <property fmtid="{D5CDD505-2E9C-101B-9397-08002B2CF9AE}" pid="100" name="LocProcessedForHandoffsLookup">
    <vt:lpwstr/>
  </property>
  <property fmtid="{D5CDD505-2E9C-101B-9397-08002B2CF9AE}" pid="101" name="LocOverallHandbackStatusLookup">
    <vt:lpwstr/>
  </property>
  <property fmtid="{D5CDD505-2E9C-101B-9397-08002B2CF9AE}" pid="102" name="LocalizationTagsTaxHTField0">
    <vt:lpwstr/>
  </property>
  <property fmtid="{D5CDD505-2E9C-101B-9397-08002B2CF9AE}" pid="103" name="FeatureTagsTaxHTField0">
    <vt:lpwstr/>
  </property>
  <property fmtid="{D5CDD505-2E9C-101B-9397-08002B2CF9AE}" pid="104" name="LocOverallLocStatusLookup">
    <vt:lpwstr/>
  </property>
  <property fmtid="{D5CDD505-2E9C-101B-9397-08002B2CF9AE}" pid="105" name="LocPublishedLinkedAssetsLookup">
    <vt:lpwstr/>
  </property>
  <property fmtid="{D5CDD505-2E9C-101B-9397-08002B2CF9AE}" pid="106" name="InternalTagsTaxHTField0">
    <vt:lpwstr/>
  </property>
  <property fmtid="{D5CDD505-2E9C-101B-9397-08002B2CF9AE}" pid="107" name="RecommendationsModifier">
    <vt:lpwstr/>
  </property>
  <property fmtid="{D5CDD505-2E9C-101B-9397-08002B2CF9AE}" pid="108" name="ScenarioTagsTaxHTField0">
    <vt:lpwstr/>
  </property>
  <property fmtid="{D5CDD505-2E9C-101B-9397-08002B2CF9AE}" pid="109" name="OriginalRelease">
    <vt:lpwstr>14</vt:lpwstr>
  </property>
  <property fmtid="{D5CDD505-2E9C-101B-9397-08002B2CF9AE}" pid="110" name="LocMarketGroupTiers2">
    <vt:lpwstr/>
  </property>
</Properties>
</file>