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41"/>
  </p:notesMasterIdLst>
  <p:sldIdLst>
    <p:sldId id="256" r:id="rId2"/>
    <p:sldId id="257" r:id="rId3"/>
    <p:sldId id="263" r:id="rId4"/>
    <p:sldId id="265" r:id="rId5"/>
    <p:sldId id="285" r:id="rId6"/>
    <p:sldId id="292" r:id="rId7"/>
    <p:sldId id="273" r:id="rId8"/>
    <p:sldId id="274" r:id="rId9"/>
    <p:sldId id="293" r:id="rId10"/>
    <p:sldId id="266" r:id="rId11"/>
    <p:sldId id="267" r:id="rId12"/>
    <p:sldId id="264" r:id="rId13"/>
    <p:sldId id="268" r:id="rId14"/>
    <p:sldId id="294" r:id="rId15"/>
    <p:sldId id="269" r:id="rId16"/>
    <p:sldId id="270" r:id="rId17"/>
    <p:sldId id="271" r:id="rId18"/>
    <p:sldId id="272" r:id="rId19"/>
    <p:sldId id="289" r:id="rId20"/>
    <p:sldId id="295" r:id="rId21"/>
    <p:sldId id="262" r:id="rId22"/>
    <p:sldId id="276" r:id="rId23"/>
    <p:sldId id="278" r:id="rId24"/>
    <p:sldId id="296" r:id="rId25"/>
    <p:sldId id="277" r:id="rId26"/>
    <p:sldId id="280" r:id="rId27"/>
    <p:sldId id="297" r:id="rId28"/>
    <p:sldId id="281" r:id="rId29"/>
    <p:sldId id="258" r:id="rId30"/>
    <p:sldId id="283" r:id="rId31"/>
    <p:sldId id="284" r:id="rId32"/>
    <p:sldId id="286" r:id="rId33"/>
    <p:sldId id="287" r:id="rId34"/>
    <p:sldId id="288" r:id="rId35"/>
    <p:sldId id="290" r:id="rId36"/>
    <p:sldId id="300" r:id="rId37"/>
    <p:sldId id="291" r:id="rId38"/>
    <p:sldId id="298" r:id="rId39"/>
    <p:sldId id="29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FF"/>
    <a:srgbClr val="FFFFFF"/>
    <a:srgbClr val="2B3B4E"/>
    <a:srgbClr val="EF7A95"/>
    <a:srgbClr val="000000"/>
    <a:srgbClr val="F8E4E4"/>
    <a:srgbClr val="DF8C8C"/>
    <a:srgbClr val="E9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63" autoAdjust="0"/>
  </p:normalViewPr>
  <p:slideViewPr>
    <p:cSldViewPr snapToGrid="0">
      <p:cViewPr varScale="1">
        <p:scale>
          <a:sx n="80" d="100"/>
          <a:sy n="80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6.wmf"/><Relationship Id="rId3" Type="http://schemas.openxmlformats.org/officeDocument/2006/relationships/image" Target="../media/image20.wmf"/><Relationship Id="rId7" Type="http://schemas.openxmlformats.org/officeDocument/2006/relationships/image" Target="../media/image91.wmf"/><Relationship Id="rId12" Type="http://schemas.openxmlformats.org/officeDocument/2006/relationships/image" Target="../media/image9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90.wmf"/><Relationship Id="rId11" Type="http://schemas.openxmlformats.org/officeDocument/2006/relationships/image" Target="../media/image94.wmf"/><Relationship Id="rId5" Type="http://schemas.openxmlformats.org/officeDocument/2006/relationships/image" Target="../media/image30.wmf"/><Relationship Id="rId10" Type="http://schemas.openxmlformats.org/officeDocument/2006/relationships/image" Target="../media/image93.wmf"/><Relationship Id="rId4" Type="http://schemas.openxmlformats.org/officeDocument/2006/relationships/image" Target="../media/image29.wmf"/><Relationship Id="rId9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9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12" Type="http://schemas.openxmlformats.org/officeDocument/2006/relationships/image" Target="../media/image108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5" Type="http://schemas.openxmlformats.org/officeDocument/2006/relationships/image" Target="../media/image101.w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Relationship Id="rId14" Type="http://schemas.openxmlformats.org/officeDocument/2006/relationships/image" Target="../media/image1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71.wmf"/><Relationship Id="rId7" Type="http://schemas.openxmlformats.org/officeDocument/2006/relationships/image" Target="../media/image116.wmf"/><Relationship Id="rId2" Type="http://schemas.openxmlformats.org/officeDocument/2006/relationships/image" Target="../media/image70.wmf"/><Relationship Id="rId1" Type="http://schemas.openxmlformats.org/officeDocument/2006/relationships/image" Target="../media/image5.wmf"/><Relationship Id="rId6" Type="http://schemas.openxmlformats.org/officeDocument/2006/relationships/image" Target="../media/image115.wmf"/><Relationship Id="rId5" Type="http://schemas.openxmlformats.org/officeDocument/2006/relationships/image" Target="../media/image75.wmf"/><Relationship Id="rId10" Type="http://schemas.openxmlformats.org/officeDocument/2006/relationships/image" Target="../media/image117.wmf"/><Relationship Id="rId4" Type="http://schemas.openxmlformats.org/officeDocument/2006/relationships/image" Target="../media/image74.wmf"/><Relationship Id="rId9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6.wmf"/><Relationship Id="rId1" Type="http://schemas.openxmlformats.org/officeDocument/2006/relationships/image" Target="../media/image5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71.wmf"/><Relationship Id="rId7" Type="http://schemas.openxmlformats.org/officeDocument/2006/relationships/image" Target="../media/image126.wmf"/><Relationship Id="rId12" Type="http://schemas.openxmlformats.org/officeDocument/2006/relationships/image" Target="../media/image131.wmf"/><Relationship Id="rId2" Type="http://schemas.openxmlformats.org/officeDocument/2006/relationships/image" Target="../media/image70.wmf"/><Relationship Id="rId1" Type="http://schemas.openxmlformats.org/officeDocument/2006/relationships/image" Target="../media/image5.wmf"/><Relationship Id="rId6" Type="http://schemas.openxmlformats.org/officeDocument/2006/relationships/image" Target="../media/image125.wmf"/><Relationship Id="rId11" Type="http://schemas.openxmlformats.org/officeDocument/2006/relationships/image" Target="../media/image130.wmf"/><Relationship Id="rId5" Type="http://schemas.openxmlformats.org/officeDocument/2006/relationships/image" Target="../media/image75.wmf"/><Relationship Id="rId10" Type="http://schemas.openxmlformats.org/officeDocument/2006/relationships/image" Target="../media/image129.wmf"/><Relationship Id="rId4" Type="http://schemas.openxmlformats.org/officeDocument/2006/relationships/image" Target="../media/image74.wmf"/><Relationship Id="rId9" Type="http://schemas.openxmlformats.org/officeDocument/2006/relationships/image" Target="../media/image12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18" Type="http://schemas.openxmlformats.org/officeDocument/2006/relationships/image" Target="../media/image3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17" Type="http://schemas.openxmlformats.org/officeDocument/2006/relationships/image" Target="../media/image34.wmf"/><Relationship Id="rId2" Type="http://schemas.openxmlformats.org/officeDocument/2006/relationships/image" Target="../media/image19.wmf"/><Relationship Id="rId16" Type="http://schemas.openxmlformats.org/officeDocument/2006/relationships/image" Target="../media/image33.wmf"/><Relationship Id="rId20" Type="http://schemas.openxmlformats.org/officeDocument/2006/relationships/image" Target="../media/image37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10" Type="http://schemas.openxmlformats.org/officeDocument/2006/relationships/image" Target="../media/image27.wmf"/><Relationship Id="rId19" Type="http://schemas.openxmlformats.org/officeDocument/2006/relationships/image" Target="../media/image36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5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3" Type="http://schemas.openxmlformats.org/officeDocument/2006/relationships/image" Target="../media/image5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5.wmf"/><Relationship Id="rId7" Type="http://schemas.openxmlformats.org/officeDocument/2006/relationships/image" Target="../media/image73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99D50-DCC4-489F-9915-35C000952077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8B0E7-A395-49AF-8CF8-7BD3EE20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4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7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9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5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40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37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6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1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46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9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9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63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B0E7-A395-49AF-8CF8-7BD3EE20C2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5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6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000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2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1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1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7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1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5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0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1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557B-902D-46B5-8933-07AF91E9526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B23A-291B-4987-8C97-88C38E9D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6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8.bin"/><Relationship Id="rId39" Type="http://schemas.openxmlformats.org/officeDocument/2006/relationships/image" Target="../media/image52.wmf"/><Relationship Id="rId21" Type="http://schemas.openxmlformats.org/officeDocument/2006/relationships/oleObject" Target="../embeddings/oleObject55.bin"/><Relationship Id="rId34" Type="http://schemas.openxmlformats.org/officeDocument/2006/relationships/oleObject" Target="../embeddings/oleObject63.bin"/><Relationship Id="rId7" Type="http://schemas.openxmlformats.org/officeDocument/2006/relationships/image" Target="../media/image5.wmf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52.bin"/><Relationship Id="rId25" Type="http://schemas.openxmlformats.org/officeDocument/2006/relationships/image" Target="../media/image47.wmf"/><Relationship Id="rId33" Type="http://schemas.openxmlformats.org/officeDocument/2006/relationships/oleObject" Target="../embeddings/oleObject62.bin"/><Relationship Id="rId38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4.wmf"/><Relationship Id="rId20" Type="http://schemas.openxmlformats.org/officeDocument/2006/relationships/image" Target="../media/image45.wmf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49.bin"/><Relationship Id="rId24" Type="http://schemas.openxmlformats.org/officeDocument/2006/relationships/oleObject" Target="../embeddings/oleObject57.bin"/><Relationship Id="rId32" Type="http://schemas.openxmlformats.org/officeDocument/2006/relationships/image" Target="../media/image50.wmf"/><Relationship Id="rId37" Type="http://schemas.openxmlformats.org/officeDocument/2006/relationships/image" Target="../media/image51.wmf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6.bin"/><Relationship Id="rId28" Type="http://schemas.openxmlformats.org/officeDocument/2006/relationships/oleObject" Target="../embeddings/oleObject59.bin"/><Relationship Id="rId36" Type="http://schemas.openxmlformats.org/officeDocument/2006/relationships/oleObject" Target="../embeddings/oleObject65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54.bin"/><Relationship Id="rId31" Type="http://schemas.openxmlformats.org/officeDocument/2006/relationships/oleObject" Target="../embeddings/oleObject61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3.wmf"/><Relationship Id="rId22" Type="http://schemas.openxmlformats.org/officeDocument/2006/relationships/image" Target="../media/image46.wmf"/><Relationship Id="rId27" Type="http://schemas.openxmlformats.org/officeDocument/2006/relationships/image" Target="../media/image48.wmf"/><Relationship Id="rId30" Type="http://schemas.openxmlformats.org/officeDocument/2006/relationships/image" Target="../media/image49.wmf"/><Relationship Id="rId35" Type="http://schemas.openxmlformats.org/officeDocument/2006/relationships/oleObject" Target="../embeddings/oleObject64.bin"/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1.bin"/><Relationship Id="rId18" Type="http://schemas.openxmlformats.org/officeDocument/2006/relationships/oleObject" Target="../embeddings/oleObject74.bin"/><Relationship Id="rId26" Type="http://schemas.openxmlformats.org/officeDocument/2006/relationships/oleObject" Target="../embeddings/oleObject78.bin"/><Relationship Id="rId3" Type="http://schemas.openxmlformats.org/officeDocument/2006/relationships/image" Target="../media/image66.png"/><Relationship Id="rId21" Type="http://schemas.openxmlformats.org/officeDocument/2006/relationships/image" Target="../media/image59.wmf"/><Relationship Id="rId7" Type="http://schemas.openxmlformats.org/officeDocument/2006/relationships/image" Target="../media/image54.wmf"/><Relationship Id="rId12" Type="http://schemas.openxmlformats.org/officeDocument/2006/relationships/image" Target="../media/image55.wmf"/><Relationship Id="rId17" Type="http://schemas.openxmlformats.org/officeDocument/2006/relationships/image" Target="../media/image57.wmf"/><Relationship Id="rId25" Type="http://schemas.openxmlformats.org/officeDocument/2006/relationships/image" Target="../media/image61.wmf"/><Relationship Id="rId33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29" Type="http://schemas.openxmlformats.org/officeDocument/2006/relationships/image" Target="../media/image63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0.bin"/><Relationship Id="rId24" Type="http://schemas.openxmlformats.org/officeDocument/2006/relationships/oleObject" Target="../embeddings/oleObject77.bin"/><Relationship Id="rId32" Type="http://schemas.openxmlformats.org/officeDocument/2006/relationships/oleObject" Target="../embeddings/oleObject81.bin"/><Relationship Id="rId5" Type="http://schemas.openxmlformats.org/officeDocument/2006/relationships/image" Target="../media/image53.wmf"/><Relationship Id="rId15" Type="http://schemas.openxmlformats.org/officeDocument/2006/relationships/oleObject" Target="../embeddings/oleObject72.bin"/><Relationship Id="rId23" Type="http://schemas.openxmlformats.org/officeDocument/2006/relationships/image" Target="../media/image60.wmf"/><Relationship Id="rId28" Type="http://schemas.openxmlformats.org/officeDocument/2006/relationships/oleObject" Target="../embeddings/oleObject79.bin"/><Relationship Id="rId10" Type="http://schemas.openxmlformats.org/officeDocument/2006/relationships/image" Target="../media/image38.png"/><Relationship Id="rId19" Type="http://schemas.openxmlformats.org/officeDocument/2006/relationships/image" Target="../media/image58.wmf"/><Relationship Id="rId31" Type="http://schemas.openxmlformats.org/officeDocument/2006/relationships/image" Target="../media/image64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5.wmf"/><Relationship Id="rId14" Type="http://schemas.openxmlformats.org/officeDocument/2006/relationships/image" Target="../media/image56.wmf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62.wmf"/><Relationship Id="rId30" Type="http://schemas.openxmlformats.org/officeDocument/2006/relationships/oleObject" Target="../embeddings/oleObject80.bin"/><Relationship Id="rId8" Type="http://schemas.openxmlformats.org/officeDocument/2006/relationships/oleObject" Target="../embeddings/oleObject6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6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92.bin"/><Relationship Id="rId26" Type="http://schemas.openxmlformats.org/officeDocument/2006/relationships/image" Target="../media/image75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72.wmf"/><Relationship Id="rId25" Type="http://schemas.openxmlformats.org/officeDocument/2006/relationships/oleObject" Target="../embeddings/oleObject9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74.wmf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71.wmf"/><Relationship Id="rId23" Type="http://schemas.openxmlformats.org/officeDocument/2006/relationships/oleObject" Target="../embeddings/oleObject96.bin"/><Relationship Id="rId10" Type="http://schemas.openxmlformats.org/officeDocument/2006/relationships/image" Target="../media/image5.wmf"/><Relationship Id="rId19" Type="http://schemas.openxmlformats.org/officeDocument/2006/relationships/image" Target="../media/image73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87.bin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7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108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89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7.bin"/><Relationship Id="rId20" Type="http://schemas.openxmlformats.org/officeDocument/2006/relationships/oleObject" Target="../embeddings/oleObject10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104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10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118.bin"/><Relationship Id="rId26" Type="http://schemas.openxmlformats.org/officeDocument/2006/relationships/oleObject" Target="../embeddings/oleObject122.bin"/><Relationship Id="rId3" Type="http://schemas.openxmlformats.org/officeDocument/2006/relationships/image" Target="../media/image38.png"/><Relationship Id="rId21" Type="http://schemas.openxmlformats.org/officeDocument/2006/relationships/image" Target="../media/image92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90.wmf"/><Relationship Id="rId25" Type="http://schemas.openxmlformats.org/officeDocument/2006/relationships/image" Target="../media/image9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19.bin"/><Relationship Id="rId29" Type="http://schemas.openxmlformats.org/officeDocument/2006/relationships/oleObject" Target="../embeddings/oleObject12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121.bin"/><Relationship Id="rId32" Type="http://schemas.openxmlformats.org/officeDocument/2006/relationships/image" Target="../media/image96.wmf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116.bin"/><Relationship Id="rId23" Type="http://schemas.openxmlformats.org/officeDocument/2006/relationships/image" Target="../media/image22.wmf"/><Relationship Id="rId28" Type="http://schemas.openxmlformats.org/officeDocument/2006/relationships/image" Target="../media/image94.wmf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91.wmf"/><Relationship Id="rId31" Type="http://schemas.openxmlformats.org/officeDocument/2006/relationships/oleObject" Target="../embeddings/oleObject125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20.bin"/><Relationship Id="rId27" Type="http://schemas.openxmlformats.org/officeDocument/2006/relationships/oleObject" Target="../embeddings/oleObject123.bin"/><Relationship Id="rId30" Type="http://schemas.openxmlformats.org/officeDocument/2006/relationships/image" Target="../media/image9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133.bin"/><Relationship Id="rId26" Type="http://schemas.openxmlformats.org/officeDocument/2006/relationships/oleObject" Target="../embeddings/oleObject137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05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103.wmf"/><Relationship Id="rId25" Type="http://schemas.openxmlformats.org/officeDocument/2006/relationships/image" Target="../media/image10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4.bin"/><Relationship Id="rId29" Type="http://schemas.openxmlformats.org/officeDocument/2006/relationships/image" Target="../media/image109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00.wmf"/><Relationship Id="rId24" Type="http://schemas.openxmlformats.org/officeDocument/2006/relationships/oleObject" Target="../embeddings/oleObject136.bin"/><Relationship Id="rId5" Type="http://schemas.openxmlformats.org/officeDocument/2006/relationships/image" Target="../media/image97.wmf"/><Relationship Id="rId15" Type="http://schemas.openxmlformats.org/officeDocument/2006/relationships/image" Target="../media/image102.wmf"/><Relationship Id="rId23" Type="http://schemas.openxmlformats.org/officeDocument/2006/relationships/image" Target="../media/image106.wmf"/><Relationship Id="rId28" Type="http://schemas.openxmlformats.org/officeDocument/2006/relationships/oleObject" Target="../embeddings/oleObject138.bin"/><Relationship Id="rId10" Type="http://schemas.openxmlformats.org/officeDocument/2006/relationships/oleObject" Target="../embeddings/oleObject129.bin"/><Relationship Id="rId19" Type="http://schemas.openxmlformats.org/officeDocument/2006/relationships/image" Target="../media/image104.wmf"/><Relationship Id="rId31" Type="http://schemas.openxmlformats.org/officeDocument/2006/relationships/image" Target="../media/image110.w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31.bin"/><Relationship Id="rId22" Type="http://schemas.openxmlformats.org/officeDocument/2006/relationships/oleObject" Target="../embeddings/oleObject135.bin"/><Relationship Id="rId27" Type="http://schemas.openxmlformats.org/officeDocument/2006/relationships/image" Target="../media/image108.wmf"/><Relationship Id="rId30" Type="http://schemas.openxmlformats.org/officeDocument/2006/relationships/oleObject" Target="../embeddings/oleObject13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16.wmf"/><Relationship Id="rId26" Type="http://schemas.openxmlformats.org/officeDocument/2006/relationships/oleObject" Target="../embeddings/oleObject153.bin"/><Relationship Id="rId21" Type="http://schemas.openxmlformats.org/officeDocument/2006/relationships/oleObject" Target="../embeddings/oleObject150.bin"/><Relationship Id="rId34" Type="http://schemas.openxmlformats.org/officeDocument/2006/relationships/oleObject" Target="../embeddings/oleObject161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2.bin"/><Relationship Id="rId33" Type="http://schemas.openxmlformats.org/officeDocument/2006/relationships/oleObject" Target="../embeddings/oleObject16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5.wmf"/><Relationship Id="rId20" Type="http://schemas.openxmlformats.org/officeDocument/2006/relationships/oleObject" Target="../embeddings/oleObject149.bin"/><Relationship Id="rId29" Type="http://schemas.openxmlformats.org/officeDocument/2006/relationships/oleObject" Target="../embeddings/oleObject15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73.wmf"/><Relationship Id="rId32" Type="http://schemas.openxmlformats.org/officeDocument/2006/relationships/oleObject" Target="../embeddings/oleObject159.bin"/><Relationship Id="rId37" Type="http://schemas.openxmlformats.org/officeDocument/2006/relationships/image" Target="../media/image117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1.bin"/><Relationship Id="rId28" Type="http://schemas.openxmlformats.org/officeDocument/2006/relationships/oleObject" Target="../embeddings/oleObject155.bin"/><Relationship Id="rId36" Type="http://schemas.openxmlformats.org/officeDocument/2006/relationships/oleObject" Target="../embeddings/oleObject163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148.bin"/><Relationship Id="rId31" Type="http://schemas.openxmlformats.org/officeDocument/2006/relationships/oleObject" Target="../embeddings/oleObject158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75.wmf"/><Relationship Id="rId22" Type="http://schemas.openxmlformats.org/officeDocument/2006/relationships/image" Target="../media/image72.wmf"/><Relationship Id="rId27" Type="http://schemas.openxmlformats.org/officeDocument/2006/relationships/oleObject" Target="../embeddings/oleObject154.bin"/><Relationship Id="rId30" Type="http://schemas.openxmlformats.org/officeDocument/2006/relationships/oleObject" Target="../embeddings/oleObject157.bin"/><Relationship Id="rId35" Type="http://schemas.openxmlformats.org/officeDocument/2006/relationships/oleObject" Target="../embeddings/oleObject162.bin"/><Relationship Id="rId8" Type="http://schemas.openxmlformats.org/officeDocument/2006/relationships/image" Target="../media/image70.wmf"/><Relationship Id="rId3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21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73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70.bin"/><Relationship Id="rId10" Type="http://schemas.openxmlformats.org/officeDocument/2006/relationships/oleObject" Target="../embeddings/oleObject167.bin"/><Relationship Id="rId19" Type="http://schemas.openxmlformats.org/officeDocument/2006/relationships/oleObject" Target="../embeddings/oleObject172.bin"/><Relationship Id="rId4" Type="http://schemas.openxmlformats.org/officeDocument/2006/relationships/image" Target="../media/image124.png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119.wmf"/><Relationship Id="rId22" Type="http://schemas.openxmlformats.org/officeDocument/2006/relationships/image" Target="../media/image12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26.wmf"/><Relationship Id="rId26" Type="http://schemas.openxmlformats.org/officeDocument/2006/relationships/image" Target="../media/image130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182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180.bin"/><Relationship Id="rId25" Type="http://schemas.openxmlformats.org/officeDocument/2006/relationships/oleObject" Target="../embeddings/oleObject18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5.wmf"/><Relationship Id="rId20" Type="http://schemas.openxmlformats.org/officeDocument/2006/relationships/image" Target="../media/image127.wmf"/><Relationship Id="rId29" Type="http://schemas.openxmlformats.org/officeDocument/2006/relationships/image" Target="../media/image132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77.bin"/><Relationship Id="rId24" Type="http://schemas.openxmlformats.org/officeDocument/2006/relationships/image" Target="../media/image129.wmf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23" Type="http://schemas.openxmlformats.org/officeDocument/2006/relationships/oleObject" Target="../embeddings/oleObject183.bin"/><Relationship Id="rId28" Type="http://schemas.openxmlformats.org/officeDocument/2006/relationships/image" Target="../media/image131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181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75.wmf"/><Relationship Id="rId22" Type="http://schemas.openxmlformats.org/officeDocument/2006/relationships/image" Target="../media/image128.wmf"/><Relationship Id="rId27" Type="http://schemas.openxmlformats.org/officeDocument/2006/relationships/oleObject" Target="../embeddings/oleObject18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7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8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2.jpg"/><Relationship Id="rId4" Type="http://schemas.openxmlformats.org/officeDocument/2006/relationships/image" Target="../media/image1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image" Target="../media/image148.wmf"/><Relationship Id="rId3" Type="http://schemas.openxmlformats.org/officeDocument/2006/relationships/image" Target="../media/image150.png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147.wmf"/><Relationship Id="rId5" Type="http://schemas.openxmlformats.org/officeDocument/2006/relationships/image" Target="../media/image144.wmf"/><Relationship Id="rId15" Type="http://schemas.openxmlformats.org/officeDocument/2006/relationships/image" Target="../media/image149.wmf"/><Relationship Id="rId10" Type="http://schemas.openxmlformats.org/officeDocument/2006/relationships/oleObject" Target="../embeddings/oleObject194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9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3.wmf"/><Relationship Id="rId26" Type="http://schemas.openxmlformats.org/officeDocument/2006/relationships/oleObject" Target="../embeddings/oleObject28.bin"/><Relationship Id="rId39" Type="http://schemas.openxmlformats.org/officeDocument/2006/relationships/oleObject" Target="../embeddings/oleObject36.bin"/><Relationship Id="rId21" Type="http://schemas.openxmlformats.org/officeDocument/2006/relationships/image" Target="../media/image24.wmf"/><Relationship Id="rId34" Type="http://schemas.openxmlformats.org/officeDocument/2006/relationships/oleObject" Target="../embeddings/oleObject33.bin"/><Relationship Id="rId42" Type="http://schemas.openxmlformats.org/officeDocument/2006/relationships/image" Target="../media/image31.wmf"/><Relationship Id="rId47" Type="http://schemas.openxmlformats.org/officeDocument/2006/relationships/oleObject" Target="../embeddings/oleObject41.bin"/><Relationship Id="rId50" Type="http://schemas.openxmlformats.org/officeDocument/2006/relationships/image" Target="../media/image34.wmf"/><Relationship Id="rId55" Type="http://schemas.openxmlformats.org/officeDocument/2006/relationships/oleObject" Target="../embeddings/oleObject45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wmf"/><Relationship Id="rId29" Type="http://schemas.openxmlformats.org/officeDocument/2006/relationships/oleObject" Target="../embeddings/oleObject30.bin"/><Relationship Id="rId11" Type="http://schemas.openxmlformats.org/officeDocument/2006/relationships/oleObject" Target="../embeddings/oleObject17.bin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2.bin"/><Relationship Id="rId37" Type="http://schemas.openxmlformats.org/officeDocument/2006/relationships/oleObject" Target="../embeddings/oleObject35.bin"/><Relationship Id="rId40" Type="http://schemas.openxmlformats.org/officeDocument/2006/relationships/image" Target="../media/image30.wmf"/><Relationship Id="rId45" Type="http://schemas.openxmlformats.org/officeDocument/2006/relationships/image" Target="../media/image32.wmf"/><Relationship Id="rId53" Type="http://schemas.openxmlformats.org/officeDocument/2006/relationships/oleObject" Target="../embeddings/oleObject44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31.bin"/><Relationship Id="rId44" Type="http://schemas.openxmlformats.org/officeDocument/2006/relationships/oleObject" Target="../embeddings/oleObject39.bin"/><Relationship Id="rId52" Type="http://schemas.openxmlformats.org/officeDocument/2006/relationships/image" Target="../media/image35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24.bin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26.wmf"/><Relationship Id="rId35" Type="http://schemas.openxmlformats.org/officeDocument/2006/relationships/image" Target="../media/image28.wmf"/><Relationship Id="rId43" Type="http://schemas.openxmlformats.org/officeDocument/2006/relationships/oleObject" Target="../embeddings/oleObject38.bin"/><Relationship Id="rId48" Type="http://schemas.openxmlformats.org/officeDocument/2006/relationships/image" Target="../media/image33.wmf"/><Relationship Id="rId56" Type="http://schemas.openxmlformats.org/officeDocument/2006/relationships/image" Target="../media/image37.wmf"/><Relationship Id="rId8" Type="http://schemas.openxmlformats.org/officeDocument/2006/relationships/image" Target="../media/image19.wmf"/><Relationship Id="rId51" Type="http://schemas.openxmlformats.org/officeDocument/2006/relationships/oleObject" Target="../embeddings/oleObject43.bin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7.bin"/><Relationship Id="rId33" Type="http://schemas.openxmlformats.org/officeDocument/2006/relationships/image" Target="../media/image27.wmf"/><Relationship Id="rId38" Type="http://schemas.openxmlformats.org/officeDocument/2006/relationships/image" Target="../media/image29.wmf"/><Relationship Id="rId46" Type="http://schemas.openxmlformats.org/officeDocument/2006/relationships/oleObject" Target="../embeddings/oleObject40.bin"/><Relationship Id="rId20" Type="http://schemas.openxmlformats.org/officeDocument/2006/relationships/oleObject" Target="../embeddings/oleObject23.bin"/><Relationship Id="rId41" Type="http://schemas.openxmlformats.org/officeDocument/2006/relationships/oleObject" Target="../embeddings/oleObject37.bin"/><Relationship Id="rId54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25.wmf"/><Relationship Id="rId36" Type="http://schemas.openxmlformats.org/officeDocument/2006/relationships/oleObject" Target="../embeddings/oleObject34.bin"/><Relationship Id="rId49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1844" y="542925"/>
            <a:ext cx="1582863" cy="156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Томография </a:t>
            </a:r>
            <a:r>
              <a:rPr lang="ru-RU" sz="4400" dirty="0"/>
              <a:t>квантовых процессов с неидеальными измерениями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791700" cy="920749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Бантыш</a:t>
            </a:r>
            <a:r>
              <a:rPr lang="ru-RU" dirty="0" smtClean="0"/>
              <a:t> Борис </a:t>
            </a:r>
          </a:p>
          <a:p>
            <a:r>
              <a:rPr lang="ru-RU" dirty="0" smtClean="0"/>
              <a:t>ФТИАН им. К. А. Валиева РАН</a:t>
            </a:r>
          </a:p>
        </p:txBody>
      </p:sp>
    </p:spTree>
    <p:extLst>
      <p:ext uri="{BB962C8B-B14F-4D97-AF65-F5344CB8AC3E}">
        <p14:creationId xmlns:p14="http://schemas.microsoft.com/office/powerpoint/2010/main" val="17001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Томография квантового процесса (</a:t>
            </a:r>
            <a:r>
              <a:rPr lang="en-US" dirty="0" smtClean="0"/>
              <a:t>QPT)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6415" y="2546131"/>
            <a:ext cx="98164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4800"/>
              </a:spcBef>
              <a:buAutoNum type="arabicPeriod"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Проведение измерений (эксперимент)</a:t>
            </a:r>
          </a:p>
          <a:p>
            <a:pPr marL="742950" indent="-742950">
              <a:spcBef>
                <a:spcPts val="4800"/>
              </a:spcBef>
              <a:buAutoNum type="arabicPeriod"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Реконструкция квантового процесса (решение оптимизационной задачи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79450" y="2454470"/>
            <a:ext cx="206220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64532" y="2388111"/>
            <a:ext cx="132715" cy="13271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«Измерение» хи-матрицы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278656"/>
              </p:ext>
            </p:extLst>
          </p:nvPr>
        </p:nvGraphicFramePr>
        <p:xfrm>
          <a:off x="5634776" y="1910823"/>
          <a:ext cx="6357199" cy="140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1" name="Equation" r:id="rId4" imgW="3504960" imgH="774360" progId="Equation.DSMT4">
                  <p:embed/>
                </p:oleObj>
              </mc:Choice>
              <mc:Fallback>
                <p:oleObj name="Equation" r:id="rId4" imgW="35049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4776" y="1910823"/>
                        <a:ext cx="6357199" cy="1405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317030" y="2154545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021717"/>
              </p:ext>
            </p:extLst>
          </p:nvPr>
        </p:nvGraphicFramePr>
        <p:xfrm>
          <a:off x="1430696" y="2227569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2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0696" y="2227569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22481"/>
              </p:ext>
            </p:extLst>
          </p:nvPr>
        </p:nvGraphicFramePr>
        <p:xfrm>
          <a:off x="3736106" y="2080083"/>
          <a:ext cx="1458194" cy="6584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1826955861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1501002871"/>
                    </a:ext>
                  </a:extLst>
                </a:gridCol>
              </a:tblGrid>
              <a:tr h="3292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“0”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“1”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39765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9689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51" y="2138504"/>
            <a:ext cx="600075" cy="600075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52611"/>
              </p:ext>
            </p:extLst>
          </p:nvPr>
        </p:nvGraphicFramePr>
        <p:xfrm>
          <a:off x="311150" y="2245766"/>
          <a:ext cx="368300" cy="417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3" name="Equation" r:id="rId9" imgW="190440" imgH="215640" progId="Equation.DSMT4">
                  <p:embed/>
                </p:oleObj>
              </mc:Choice>
              <mc:Fallback>
                <p:oleObj name="Equation" r:id="rId9" imgW="190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150" y="2245766"/>
                        <a:ext cx="368300" cy="417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899990"/>
              </p:ext>
            </p:extLst>
          </p:nvPr>
        </p:nvGraphicFramePr>
        <p:xfrm>
          <a:off x="3143154" y="2245766"/>
          <a:ext cx="346075" cy="39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" name="Equation" r:id="rId11" imgW="164880" imgH="190440" progId="Equation.DSMT4">
                  <p:embed/>
                </p:oleObj>
              </mc:Choice>
              <mc:Fallback>
                <p:oleObj name="Equation" r:id="rId11" imgW="1648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43154" y="2245766"/>
                        <a:ext cx="346075" cy="39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316865" y="1857518"/>
            <a:ext cx="27873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74287"/>
              </p:ext>
            </p:extLst>
          </p:nvPr>
        </p:nvGraphicFramePr>
        <p:xfrm>
          <a:off x="2798488" y="1560603"/>
          <a:ext cx="165100" cy="25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" name="Equation" r:id="rId13" imgW="88560" imgH="139680" progId="Equation.DSMT4">
                  <p:embed/>
                </p:oleObj>
              </mc:Choice>
              <mc:Fallback>
                <p:oleObj name="Equation" r:id="rId13" imgW="8856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98488" y="1560603"/>
                        <a:ext cx="165100" cy="259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8755"/>
              </p:ext>
            </p:extLst>
          </p:nvPr>
        </p:nvGraphicFramePr>
        <p:xfrm>
          <a:off x="3736106" y="2409331"/>
          <a:ext cx="145819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3695664465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613192047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12638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10419"/>
              </p:ext>
            </p:extLst>
          </p:nvPr>
        </p:nvGraphicFramePr>
        <p:xfrm>
          <a:off x="3736106" y="2418538"/>
          <a:ext cx="145819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3695664465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613192047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12638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80858"/>
              </p:ext>
            </p:extLst>
          </p:nvPr>
        </p:nvGraphicFramePr>
        <p:xfrm>
          <a:off x="3736106" y="2416842"/>
          <a:ext cx="145819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3695664465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613192047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12638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13843"/>
              </p:ext>
            </p:extLst>
          </p:nvPr>
        </p:nvGraphicFramePr>
        <p:xfrm>
          <a:off x="3736106" y="2416842"/>
          <a:ext cx="145819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3695664465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613192047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12638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12383"/>
              </p:ext>
            </p:extLst>
          </p:nvPr>
        </p:nvGraphicFramePr>
        <p:xfrm>
          <a:off x="3736106" y="2415671"/>
          <a:ext cx="145819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3695664465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613192047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12638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46060"/>
              </p:ext>
            </p:extLst>
          </p:nvPr>
        </p:nvGraphicFramePr>
        <p:xfrm>
          <a:off x="3736106" y="2417477"/>
          <a:ext cx="145819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3695664465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613192047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12638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22755"/>
              </p:ext>
            </p:extLst>
          </p:nvPr>
        </p:nvGraphicFramePr>
        <p:xfrm>
          <a:off x="3736106" y="2415671"/>
          <a:ext cx="1458194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3695664465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613192047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12638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741656" y="2302704"/>
            <a:ext cx="105598" cy="513455"/>
            <a:chOff x="3910056" y="2207312"/>
            <a:chExt cx="105598" cy="513455"/>
          </a:xfrm>
        </p:grpSpPr>
        <p:sp>
          <p:nvSpPr>
            <p:cNvPr id="31" name="Isosceles Triangle 30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679808" y="3399996"/>
            <a:ext cx="206220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317388" y="3100071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38216"/>
              </p:ext>
            </p:extLst>
          </p:nvPr>
        </p:nvGraphicFramePr>
        <p:xfrm>
          <a:off x="3736464" y="3025609"/>
          <a:ext cx="1458194" cy="6584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1826955861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1501002871"/>
                    </a:ext>
                  </a:extLst>
                </a:gridCol>
              </a:tblGrid>
              <a:tr h="3292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“0”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“1”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39765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96898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09" y="3084030"/>
            <a:ext cx="600075" cy="600075"/>
          </a:xfrm>
          <a:prstGeom prst="rect">
            <a:avLst/>
          </a:prstGeom>
        </p:spPr>
      </p:pic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63978"/>
              </p:ext>
            </p:extLst>
          </p:nvPr>
        </p:nvGraphicFramePr>
        <p:xfrm>
          <a:off x="335321" y="3191230"/>
          <a:ext cx="3190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6" name="Equation" r:id="rId15" imgW="164880" imgH="215640" progId="Equation.DSMT4">
                  <p:embed/>
                </p:oleObj>
              </mc:Choice>
              <mc:Fallback>
                <p:oleObj name="Equation" r:id="rId15" imgW="164880" imgH="2156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5321" y="3191230"/>
                        <a:ext cx="319087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435813"/>
              </p:ext>
            </p:extLst>
          </p:nvPr>
        </p:nvGraphicFramePr>
        <p:xfrm>
          <a:off x="3143512" y="3191292"/>
          <a:ext cx="346075" cy="39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" name="Equation" r:id="rId17" imgW="164880" imgH="190440" progId="Equation.DSMT4">
                  <p:embed/>
                </p:oleObj>
              </mc:Choice>
              <mc:Fallback>
                <p:oleObj name="Equation" r:id="rId17" imgW="164880" imgH="1904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43512" y="3191292"/>
                        <a:ext cx="346075" cy="39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742014" y="3248230"/>
            <a:ext cx="105598" cy="513455"/>
            <a:chOff x="3910056" y="2207312"/>
            <a:chExt cx="105598" cy="513455"/>
          </a:xfrm>
        </p:grpSpPr>
        <p:sp>
          <p:nvSpPr>
            <p:cNvPr id="45" name="Isosceles Triangle 44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012050"/>
              </p:ext>
            </p:extLst>
          </p:nvPr>
        </p:nvGraphicFramePr>
        <p:xfrm>
          <a:off x="1431054" y="3163937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8"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1054" y="3163937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694096" y="4371766"/>
            <a:ext cx="206220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331676" y="4071841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86926"/>
              </p:ext>
            </p:extLst>
          </p:nvPr>
        </p:nvGraphicFramePr>
        <p:xfrm>
          <a:off x="3750752" y="3997379"/>
          <a:ext cx="1458194" cy="6584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1826955861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1501002871"/>
                    </a:ext>
                  </a:extLst>
                </a:gridCol>
              </a:tblGrid>
              <a:tr h="3292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“0”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“1”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39765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96898"/>
                  </a:ext>
                </a:extLst>
              </a:tr>
            </a:tbl>
          </a:graphicData>
        </a:graphic>
      </p:graphicFrame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97" y="4055800"/>
            <a:ext cx="600075" cy="600075"/>
          </a:xfrm>
          <a:prstGeom prst="rect">
            <a:avLst/>
          </a:prstGeom>
        </p:spPr>
      </p:pic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7066"/>
              </p:ext>
            </p:extLst>
          </p:nvPr>
        </p:nvGraphicFramePr>
        <p:xfrm>
          <a:off x="325438" y="4162461"/>
          <a:ext cx="3667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9" name="Equation" r:id="rId19" imgW="190440" imgH="215640" progId="Equation.DSMT4">
                  <p:embed/>
                </p:oleObj>
              </mc:Choice>
              <mc:Fallback>
                <p:oleObj name="Equation" r:id="rId19" imgW="190440" imgH="2156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5438" y="4162461"/>
                        <a:ext cx="366713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657390"/>
              </p:ext>
            </p:extLst>
          </p:nvPr>
        </p:nvGraphicFramePr>
        <p:xfrm>
          <a:off x="3127101" y="4163060"/>
          <a:ext cx="346075" cy="39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" name="Equation" r:id="rId21" imgW="164880" imgH="190440" progId="Equation.DSMT4">
                  <p:embed/>
                </p:oleObj>
              </mc:Choice>
              <mc:Fallback>
                <p:oleObj name="Equation" r:id="rId21" imgW="164880" imgH="19044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27101" y="4163060"/>
                        <a:ext cx="346075" cy="39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2756302" y="4220000"/>
            <a:ext cx="105598" cy="513455"/>
            <a:chOff x="3910056" y="2207312"/>
            <a:chExt cx="105598" cy="513455"/>
          </a:xfrm>
        </p:grpSpPr>
        <p:sp>
          <p:nvSpPr>
            <p:cNvPr id="56" name="Isosceles Triangle 55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23963"/>
              </p:ext>
            </p:extLst>
          </p:nvPr>
        </p:nvGraphicFramePr>
        <p:xfrm>
          <a:off x="1445342" y="4135707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" name="Equation" r:id="rId23" imgW="126720" imgH="139680" progId="Equation.DSMT4">
                  <p:embed/>
                </p:oleObj>
              </mc:Choice>
              <mc:Fallback>
                <p:oleObj name="Equation" r:id="rId23" imgW="126720" imgH="13968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5342" y="4135707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Connector 59"/>
          <p:cNvCxnSpPr/>
          <p:nvPr/>
        </p:nvCxnSpPr>
        <p:spPr>
          <a:xfrm>
            <a:off x="694096" y="5390074"/>
            <a:ext cx="206220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331676" y="5090149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95642"/>
              </p:ext>
            </p:extLst>
          </p:nvPr>
        </p:nvGraphicFramePr>
        <p:xfrm>
          <a:off x="3750752" y="5015687"/>
          <a:ext cx="1458194" cy="6584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1826955861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1501002871"/>
                    </a:ext>
                  </a:extLst>
                </a:gridCol>
              </a:tblGrid>
              <a:tr h="3292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“0”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“1”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39765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96898"/>
                  </a:ext>
                </a:extLst>
              </a:tr>
            </a:tbl>
          </a:graphicData>
        </a:graphic>
      </p:graphicFrame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97" y="5074108"/>
            <a:ext cx="600075" cy="600075"/>
          </a:xfrm>
          <a:prstGeom prst="rect">
            <a:avLst/>
          </a:prstGeom>
        </p:spPr>
      </p:pic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05324"/>
              </p:ext>
            </p:extLst>
          </p:nvPr>
        </p:nvGraphicFramePr>
        <p:xfrm>
          <a:off x="349251" y="5180537"/>
          <a:ext cx="317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2" name="Equation" r:id="rId24" imgW="164880" imgH="215640" progId="Equation.DSMT4">
                  <p:embed/>
                </p:oleObj>
              </mc:Choice>
              <mc:Fallback>
                <p:oleObj name="Equation" r:id="rId24" imgW="164880" imgH="21564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9251" y="5180537"/>
                        <a:ext cx="3175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371359"/>
              </p:ext>
            </p:extLst>
          </p:nvPr>
        </p:nvGraphicFramePr>
        <p:xfrm>
          <a:off x="3144838" y="5169425"/>
          <a:ext cx="3730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3" name="Equation" r:id="rId26" imgW="177480" imgH="203040" progId="Equation.DSMT4">
                  <p:embed/>
                </p:oleObj>
              </mc:Choice>
              <mc:Fallback>
                <p:oleObj name="Equation" r:id="rId26" imgW="177480" imgH="2030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144838" y="5169425"/>
                        <a:ext cx="3730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2756302" y="5238308"/>
            <a:ext cx="105598" cy="513455"/>
            <a:chOff x="3910056" y="2207312"/>
            <a:chExt cx="105598" cy="513455"/>
          </a:xfrm>
        </p:grpSpPr>
        <p:sp>
          <p:nvSpPr>
            <p:cNvPr id="67" name="Isosceles Triangle 66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97400"/>
              </p:ext>
            </p:extLst>
          </p:nvPr>
        </p:nvGraphicFramePr>
        <p:xfrm>
          <a:off x="1445342" y="5154015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" name="Equation" r:id="rId28" imgW="126720" imgH="139680" progId="Equation.DSMT4">
                  <p:embed/>
                </p:oleObj>
              </mc:Choice>
              <mc:Fallback>
                <p:oleObj name="Equation" r:id="rId28" imgW="126720" imgH="1396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5342" y="5154015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15995" y="6055722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 ТАК ДАЛЕЕ …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6471920" y="1857518"/>
            <a:ext cx="6908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975366" y="2219938"/>
            <a:ext cx="6908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428012" y="2560684"/>
            <a:ext cx="6908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887208" y="2916032"/>
            <a:ext cx="6908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152662" y="2203374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52311" y="2552541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62120" y="2912993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711345" y="2212328"/>
            <a:ext cx="7469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93957" y="2548853"/>
            <a:ext cx="864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583999" y="2934854"/>
            <a:ext cx="864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19343" y="1880028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08972" y="2538524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19343" y="2904731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10495" y="2912993"/>
            <a:ext cx="864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120822" y="2567305"/>
            <a:ext cx="864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190892" y="1892792"/>
            <a:ext cx="7936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030656" y="2895513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521808" y="2903775"/>
            <a:ext cx="864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30656" y="2221823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521808" y="2230085"/>
            <a:ext cx="864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030762" y="1878591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521914" y="1886853"/>
            <a:ext cx="864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511262" y="1870329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1002414" y="1878591"/>
            <a:ext cx="864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498746" y="2215189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0989898" y="2223451"/>
            <a:ext cx="864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98746" y="2573573"/>
            <a:ext cx="559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989898" y="2581835"/>
            <a:ext cx="864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4160" y="1979056"/>
            <a:ext cx="5065776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6817360" y="3689948"/>
            <a:ext cx="395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Протокол квантовых измерений</a:t>
            </a:r>
            <a:endParaRPr lang="en-US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5924047" y="4238334"/>
            <a:ext cx="206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Состояния на входе</a:t>
            </a:r>
            <a:endParaRPr lang="en-US" sz="1400" dirty="0"/>
          </a:p>
        </p:txBody>
      </p: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051506"/>
              </p:ext>
            </p:extLst>
          </p:nvPr>
        </p:nvGraphicFramePr>
        <p:xfrm>
          <a:off x="6361534" y="4666757"/>
          <a:ext cx="1152528" cy="60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" name="Equation" r:id="rId29" imgW="723600" imgH="380880" progId="Equation.DSMT4">
                  <p:embed/>
                </p:oleObj>
              </mc:Choice>
              <mc:Fallback>
                <p:oleObj name="Equation" r:id="rId29" imgW="723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361534" y="4666757"/>
                        <a:ext cx="1152528" cy="60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067451"/>
              </p:ext>
            </p:extLst>
          </p:nvPr>
        </p:nvGraphicFramePr>
        <p:xfrm>
          <a:off x="6328873" y="5370757"/>
          <a:ext cx="1257742" cy="59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6" name="Equation" r:id="rId31" imgW="812520" imgH="380880" progId="Equation.DSMT4">
                  <p:embed/>
                </p:oleObj>
              </mc:Choice>
              <mc:Fallback>
                <p:oleObj name="Equation" r:id="rId31" imgW="812520" imgH="380880" progId="Equation.DSMT4">
                  <p:embed/>
                  <p:pic>
                    <p:nvPicPr>
                      <p:cNvPr id="111" name="Object 110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28873" y="5370757"/>
                        <a:ext cx="1257742" cy="59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074012"/>
              </p:ext>
            </p:extLst>
          </p:nvPr>
        </p:nvGraphicFramePr>
        <p:xfrm>
          <a:off x="6459602" y="6140009"/>
          <a:ext cx="307107" cy="3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7" name="Equation" r:id="rId33" imgW="190440" imgH="215640" progId="Equation.DSMT4">
                  <p:embed/>
                </p:oleObj>
              </mc:Choice>
              <mc:Fallback>
                <p:oleObj name="Equation" r:id="rId33" imgW="190440" imgH="21564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59602" y="6140009"/>
                        <a:ext cx="307107" cy="34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049969"/>
              </p:ext>
            </p:extLst>
          </p:nvPr>
        </p:nvGraphicFramePr>
        <p:xfrm>
          <a:off x="7044098" y="6140009"/>
          <a:ext cx="259226" cy="34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8" name="Equation" r:id="rId34" imgW="164880" imgH="215640" progId="Equation.DSMT4">
                  <p:embed/>
                </p:oleObj>
              </mc:Choice>
              <mc:Fallback>
                <p:oleObj name="Equation" r:id="rId34" imgW="164880" imgH="21564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44098" y="6140009"/>
                        <a:ext cx="259226" cy="340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TextBox 114"/>
          <p:cNvSpPr txBox="1"/>
          <p:nvPr/>
        </p:nvSpPr>
        <p:spPr>
          <a:xfrm>
            <a:off x="8475993" y="4240733"/>
            <a:ext cx="1237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Измерения</a:t>
            </a:r>
            <a:endParaRPr lang="en-US" sz="1400" dirty="0"/>
          </a:p>
        </p:txBody>
      </p: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81437"/>
              </p:ext>
            </p:extLst>
          </p:nvPr>
        </p:nvGraphicFramePr>
        <p:xfrm>
          <a:off x="8920616" y="4795859"/>
          <a:ext cx="286276" cy="330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" name="Equation" r:id="rId35" imgW="164880" imgH="190440" progId="Equation.DSMT4">
                  <p:embed/>
                </p:oleObj>
              </mc:Choice>
              <mc:Fallback>
                <p:oleObj name="Equation" r:id="rId35" imgW="164880" imgH="1904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920616" y="4795859"/>
                        <a:ext cx="286276" cy="330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12014"/>
              </p:ext>
            </p:extLst>
          </p:nvPr>
        </p:nvGraphicFramePr>
        <p:xfrm>
          <a:off x="8940566" y="5486487"/>
          <a:ext cx="3079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0" name="Equation" r:id="rId36" imgW="177480" imgH="203040" progId="Equation.DSMT4">
                  <p:embed/>
                </p:oleObj>
              </mc:Choice>
              <mc:Fallback>
                <p:oleObj name="Equation" r:id="rId36" imgW="177480" imgH="203040" progId="Equation.DSMT4">
                  <p:embed/>
                  <p:pic>
                    <p:nvPicPr>
                      <p:cNvPr id="116" name="Object 115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940566" y="5486487"/>
                        <a:ext cx="30797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051497"/>
              </p:ext>
            </p:extLst>
          </p:nvPr>
        </p:nvGraphicFramePr>
        <p:xfrm>
          <a:off x="8920616" y="6105684"/>
          <a:ext cx="286276" cy="330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1" name="Equation" r:id="rId38" imgW="164880" imgH="190440" progId="Equation.DSMT4">
                  <p:embed/>
                </p:oleObj>
              </mc:Choice>
              <mc:Fallback>
                <p:oleObj name="Equation" r:id="rId38" imgW="164880" imgH="190440" progId="Equation.DSMT4">
                  <p:embed/>
                  <p:pic>
                    <p:nvPicPr>
                      <p:cNvPr id="119" name="Object 118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920616" y="6105684"/>
                        <a:ext cx="286276" cy="330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2" name="Straight Connector 121"/>
          <p:cNvCxnSpPr/>
          <p:nvPr/>
        </p:nvCxnSpPr>
        <p:spPr>
          <a:xfrm flipV="1">
            <a:off x="7768599" y="4988112"/>
            <a:ext cx="871431" cy="131983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7761898" y="5668256"/>
            <a:ext cx="892193" cy="6396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776847" y="6286554"/>
            <a:ext cx="819906" cy="238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7773943" y="5662699"/>
            <a:ext cx="866087" cy="1148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783356" y="4973038"/>
            <a:ext cx="856674" cy="68319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759430" y="5680297"/>
            <a:ext cx="837323" cy="60651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759430" y="4973038"/>
            <a:ext cx="880600" cy="71316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7773943" y="4966451"/>
            <a:ext cx="872353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783356" y="4981526"/>
            <a:ext cx="832537" cy="129882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0133856" y="4732283"/>
            <a:ext cx="14842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dirty="0" smtClean="0"/>
              <a:t>Всего</a:t>
            </a:r>
          </a:p>
          <a:p>
            <a:pPr algn="ctr">
              <a:spcAft>
                <a:spcPts val="1200"/>
              </a:spcAft>
            </a:pPr>
            <a:r>
              <a:rPr lang="ru-RU" b="1" dirty="0" smtClean="0"/>
              <a:t>6</a:t>
            </a:r>
            <a:r>
              <a:rPr lang="ru-RU" b="1" dirty="0" smtClean="0">
                <a:sym typeface="Symbol" panose="05050102010706020507" pitchFamily="18" charset="2"/>
              </a:rPr>
              <a:t>3 = 18</a:t>
            </a:r>
          </a:p>
          <a:p>
            <a:pPr algn="ctr">
              <a:spcAft>
                <a:spcPts val="1200"/>
              </a:spcAft>
            </a:pPr>
            <a:r>
              <a:rPr lang="ru-RU" dirty="0">
                <a:sym typeface="Symbol" panose="05050102010706020507" pitchFamily="18" charset="2"/>
              </a:rPr>
              <a:t>р</a:t>
            </a:r>
            <a:r>
              <a:rPr lang="ru-RU" dirty="0" smtClean="0">
                <a:sym typeface="Symbol" panose="05050102010706020507" pitchFamily="18" charset="2"/>
              </a:rPr>
              <a:t>азличных квантовых схем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1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6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3.7037E-7 L 0.15247 -3.7037E-7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accel="40000" autoRev="1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animRot by="-1800000" p14:bounceEnd="40000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16" presetID="63" presetClass="path" presetSubtype="0" accel="65000" fill="hold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3.7037E-7 L 0.15325 -3.7037E-7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accel="20000" autoRev="1" fill="hold" nodeType="withEffect" p14:presetBounceEnd="20000">
                                      <p:stCondLst>
                                        <p:cond delay="1400"/>
                                      </p:stCondLst>
                                      <p:childTnLst>
                                        <p:animRot by="-1800000" p14:bounceEnd="20000">
                                          <p:cBhvr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5" presetID="63" presetClass="path" presetSubtype="0" accel="50000" fill="hold" grpId="3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3.7037E-7 L 0.15325 -3.7037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accel="40000" autoRev="1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34" presetID="63" presetClass="path" presetSubtype="0" accel="50000" fill="hold" grpId="4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3.7037E-7 L 0.15325 -3.7037E-7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40000" autoRev="1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Rot by="-1800000" p14:bounceEnd="40000">
                                          <p:cBhvr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43" presetID="63" presetClass="path" presetSubtype="0" accel="50000" fill="hold" grpId="5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3.7037E-7 L 0.15325 -3.7037E-7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accel="40000" autoRev="1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Rot by="-1800000" p14:bounceEnd="40000">
                                          <p:cBhvr>
                                            <p:cTn id="4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52" presetID="63" presetClass="path" presetSubtype="0" accel="50000" fill="hold" grpId="6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3.7037E-7 L 0.15221 -3.7037E-7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0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325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3250"/>
                                </p:stCondLst>
                                <p:childTnLst>
                                  <p:par>
                                    <p:cTn id="63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5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5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3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8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7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2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7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7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2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7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1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2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6" fill="hold">
                          <p:stCondLst>
                            <p:cond delay="indefinite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0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1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6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0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1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5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6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0" dur="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1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5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6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0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1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5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6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8" fill="hold">
                          <p:stCondLst>
                            <p:cond delay="indefinite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5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6" dur="500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7" dur="500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0" fill="hold">
                          <p:stCondLst>
                            <p:cond delay="indefinite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5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7" fill="hold">
                          <p:stCondLst>
                            <p:cond delay="indefinite"/>
                          </p:stCondLst>
                          <p:childTnLst>
                            <p:par>
                              <p:cTn id="2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0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1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6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0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1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5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6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5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6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0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5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0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6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7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0" dur="5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1" dur="5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5" dur="50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5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6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0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1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5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7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0" dur="50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1" dur="50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6" dur="5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0" dur="50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1" dur="50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5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6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9" fill="hold">
                          <p:stCondLst>
                            <p:cond delay="indefinite"/>
                          </p:stCondLst>
                          <p:childTnLst>
                            <p:par>
                              <p:cTn id="3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53" dur="1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4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56" dur="1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7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59" dur="1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0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2" dur="1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3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5" dur="1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6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8" dur="1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9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1" dur="1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2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4" dur="1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7" dur="1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8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0" dur="1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1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3" dur="1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6" dur="1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7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9" dur="1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0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2" dur="1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3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5" dur="1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6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8" dur="1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9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1" dur="1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2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4" dur="1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7" dur="1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10" dur="1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9" grpId="1" animBg="1"/>
          <p:bldP spid="19" grpId="2" animBg="1"/>
          <p:bldP spid="19" grpId="3" animBg="1"/>
          <p:bldP spid="19" grpId="4" animBg="1"/>
          <p:bldP spid="19" grpId="5" animBg="1"/>
          <p:bldP spid="19" grpId="6" animBg="1"/>
          <p:bldP spid="39" grpId="0" animBg="1"/>
          <p:bldP spid="50" grpId="0" animBg="1"/>
          <p:bldP spid="61" grpId="0" animBg="1"/>
          <p:bldP spid="72" grpId="0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2" grpId="0" animBg="1"/>
          <p:bldP spid="84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04" grpId="0" animBg="1"/>
          <p:bldP spid="105" grpId="0" animBg="1"/>
          <p:bldP spid="106" grpId="0" animBg="1"/>
          <p:bldP spid="107" grpId="0" animBg="1"/>
          <p:bldP spid="108" grpId="0" animBg="1"/>
          <p:bldP spid="37" grpId="0" animBg="1"/>
          <p:bldP spid="37" grpId="1" animBg="1"/>
          <p:bldP spid="109" grpId="0"/>
          <p:bldP spid="110" grpId="0"/>
          <p:bldP spid="115" grpId="0"/>
          <p:bldP spid="16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6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3.7037E-7 L 0.15247 -3.7037E-7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accel="40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1800000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16" presetID="63" presetClass="path" presetSubtype="0" accel="65000" fill="hold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3.7037E-7 L 0.15325 -3.7037E-7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accel="2000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-1800000">
                                          <p:cBhvr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5" presetID="63" presetClass="path" presetSubtype="0" accel="50000" fill="hold" grpId="3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3.7037E-7 L 0.15325 -3.7037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accel="4000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34" presetID="63" presetClass="path" presetSubtype="0" accel="50000" fill="hold" grpId="4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3.7037E-7 L 0.15325 -3.7037E-7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4000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-1800000">
                                          <p:cBhvr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43" presetID="63" presetClass="path" presetSubtype="0" accel="50000" fill="hold" grpId="5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3.7037E-7 L 0.15325 -3.7037E-7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accel="4000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-1800000">
                                          <p:cBhvr>
                                            <p:cTn id="4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52" presetID="63" presetClass="path" presetSubtype="0" accel="50000" fill="hold" grpId="6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3.7037E-7 L 0.15221 -3.7037E-7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0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325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3250"/>
                                </p:stCondLst>
                                <p:childTnLst>
                                  <p:par>
                                    <p:cTn id="63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5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5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3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8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7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2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7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7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2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7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1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2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6" fill="hold">
                          <p:stCondLst>
                            <p:cond delay="indefinite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0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1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6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0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1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5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6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0" dur="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1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5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6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0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1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5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6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8" fill="hold">
                          <p:stCondLst>
                            <p:cond delay="indefinite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5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6" dur="500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7" dur="500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0" fill="hold">
                          <p:stCondLst>
                            <p:cond delay="indefinite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5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7" fill="hold">
                          <p:stCondLst>
                            <p:cond delay="indefinite"/>
                          </p:stCondLst>
                          <p:childTnLst>
                            <p:par>
                              <p:cTn id="2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0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1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6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0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1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5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6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5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6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0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5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0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6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7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0" dur="5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1" dur="5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5" dur="50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5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6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0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1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5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7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0" dur="50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1" dur="50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6" dur="5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0" dur="50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1" dur="50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5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6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9" fill="hold">
                          <p:stCondLst>
                            <p:cond delay="indefinite"/>
                          </p:stCondLst>
                          <p:childTnLst>
                            <p:par>
                              <p:cTn id="3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53" dur="1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4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56" dur="1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7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59" dur="1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0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2" dur="1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3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5" dur="1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6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8" dur="1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9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1" dur="1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2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4" dur="1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7" dur="1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8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0" dur="1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1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3" dur="1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6" dur="1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7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9" dur="1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0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2" dur="1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3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5" dur="1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6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8" dur="1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9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1" dur="1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2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4" dur="1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7" dur="1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10" dur="1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9" grpId="1" animBg="1"/>
          <p:bldP spid="19" grpId="2" animBg="1"/>
          <p:bldP spid="19" grpId="3" animBg="1"/>
          <p:bldP spid="19" grpId="4" animBg="1"/>
          <p:bldP spid="19" grpId="5" animBg="1"/>
          <p:bldP spid="19" grpId="6" animBg="1"/>
          <p:bldP spid="39" grpId="0" animBg="1"/>
          <p:bldP spid="50" grpId="0" animBg="1"/>
          <p:bldP spid="61" grpId="0" animBg="1"/>
          <p:bldP spid="72" grpId="0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2" grpId="0" animBg="1"/>
          <p:bldP spid="84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04" grpId="0" animBg="1"/>
          <p:bldP spid="105" grpId="0" animBg="1"/>
          <p:bldP spid="106" grpId="0" animBg="1"/>
          <p:bldP spid="107" grpId="0" animBg="1"/>
          <p:bldP spid="108" grpId="0" animBg="1"/>
          <p:bldP spid="37" grpId="0" animBg="1"/>
          <p:bldP spid="37" grpId="1" animBg="1"/>
          <p:bldP spid="109" grpId="0"/>
          <p:bldP spid="110" grpId="0"/>
          <p:bldP spid="115" grpId="0"/>
          <p:bldP spid="16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9281919" y="4239568"/>
            <a:ext cx="2529053" cy="2425392"/>
          </a:xfrm>
          <a:prstGeom prst="roundRect">
            <a:avLst>
              <a:gd name="adj" fmla="val 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Ограничения!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77" y="4745432"/>
            <a:ext cx="1951570" cy="144907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1792614" y="4492297"/>
            <a:ext cx="801242" cy="9246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Метод максимального правдоподобия в </a:t>
            </a:r>
            <a:r>
              <a:rPr lang="en-US" dirty="0" smtClean="0"/>
              <a:t>QPT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0363" y="5571852"/>
            <a:ext cx="93505" cy="94330"/>
          </a:xfrm>
          <a:prstGeom prst="ellipse">
            <a:avLst/>
          </a:prstGeom>
          <a:solidFill>
            <a:srgbClr val="F8E4E4"/>
          </a:solidFill>
          <a:ln w="19050">
            <a:solidFill>
              <a:srgbClr val="E9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0517" y="6174182"/>
            <a:ext cx="213835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0677" y="4335222"/>
            <a:ext cx="0" cy="183896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324516"/>
              </p:ext>
            </p:extLst>
          </p:nvPr>
        </p:nvGraphicFramePr>
        <p:xfrm>
          <a:off x="550838" y="4378260"/>
          <a:ext cx="434011" cy="27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6" name="Equation" r:id="rId4" imgW="241200" imgH="152280" progId="Equation.DSMT4">
                  <p:embed/>
                </p:oleObj>
              </mc:Choice>
              <mc:Fallback>
                <p:oleObj name="Equation" r:id="rId4" imgW="24120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38" y="4378260"/>
                        <a:ext cx="434011" cy="27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973798"/>
              </p:ext>
            </p:extLst>
          </p:nvPr>
        </p:nvGraphicFramePr>
        <p:xfrm>
          <a:off x="2362844" y="5743969"/>
          <a:ext cx="3429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7" name="Equation" r:id="rId6" imgW="152280" imgH="190440" progId="Equation.DSMT4">
                  <p:embed/>
                </p:oleObj>
              </mc:Choice>
              <mc:Fallback>
                <p:oleObj name="Equation" r:id="rId6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844" y="5743969"/>
                        <a:ext cx="342900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836429" y="4697467"/>
            <a:ext cx="640081" cy="600075"/>
          </a:xfrm>
          <a:prstGeom prst="roundRect">
            <a:avLst/>
          </a:prstGeom>
          <a:gradFill>
            <a:gsLst>
              <a:gs pos="0">
                <a:schemeClr val="accent1">
                  <a:tint val="69000"/>
                  <a:satMod val="109000"/>
                  <a:lumMod val="110000"/>
                  <a:alpha val="68000"/>
                </a:schemeClr>
              </a:gs>
              <a:gs pos="52000">
                <a:schemeClr val="accent1">
                  <a:tint val="74000"/>
                  <a:satMod val="100000"/>
                  <a:lumMod val="104000"/>
                </a:schemeClr>
              </a:gs>
              <a:gs pos="100000">
                <a:schemeClr val="accent1">
                  <a:tint val="78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836428" y="4697467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772233"/>
              </p:ext>
            </p:extLst>
          </p:nvPr>
        </p:nvGraphicFramePr>
        <p:xfrm>
          <a:off x="1950094" y="4770491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8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0094" y="4770491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914400" y="3026006"/>
            <a:ext cx="191302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402796" y="2726081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88553"/>
              </p:ext>
            </p:extLst>
          </p:nvPr>
        </p:nvGraphicFramePr>
        <p:xfrm>
          <a:off x="3821872" y="2651619"/>
          <a:ext cx="1458194" cy="6584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9097">
                  <a:extLst>
                    <a:ext uri="{9D8B030D-6E8A-4147-A177-3AD203B41FA5}">
                      <a16:colId xmlns:a16="http://schemas.microsoft.com/office/drawing/2014/main" val="1826955861"/>
                    </a:ext>
                  </a:extLst>
                </a:gridCol>
                <a:gridCol w="729097">
                  <a:extLst>
                    <a:ext uri="{9D8B030D-6E8A-4147-A177-3AD203B41FA5}">
                      <a16:colId xmlns:a16="http://schemas.microsoft.com/office/drawing/2014/main" val="1501002871"/>
                    </a:ext>
                  </a:extLst>
                </a:gridCol>
              </a:tblGrid>
              <a:tr h="3292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“0”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“1”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39765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96898"/>
                  </a:ext>
                </a:extLst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17" y="2710040"/>
            <a:ext cx="600075" cy="600075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79480"/>
              </p:ext>
            </p:extLst>
          </p:nvPr>
        </p:nvGraphicFramePr>
        <p:xfrm>
          <a:off x="377346" y="2817249"/>
          <a:ext cx="4873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" name="Equation" r:id="rId11" imgW="253800" imgH="215640" progId="Equation.DSMT4">
                  <p:embed/>
                </p:oleObj>
              </mc:Choice>
              <mc:Fallback>
                <p:oleObj name="Equation" r:id="rId11" imgW="253800" imgH="21564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7346" y="2817249"/>
                        <a:ext cx="487363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358795"/>
              </p:ext>
            </p:extLst>
          </p:nvPr>
        </p:nvGraphicFramePr>
        <p:xfrm>
          <a:off x="3228975" y="2804985"/>
          <a:ext cx="347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" name="Equation" r:id="rId13" imgW="164880" imgH="203040" progId="Equation.DSMT4">
                  <p:embed/>
                </p:oleObj>
              </mc:Choice>
              <mc:Fallback>
                <p:oleObj name="Equation" r:id="rId13" imgW="164880" imgH="20304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28975" y="2804985"/>
                        <a:ext cx="347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2827422" y="2874240"/>
            <a:ext cx="105598" cy="513455"/>
            <a:chOff x="3910056" y="2207312"/>
            <a:chExt cx="105598" cy="513455"/>
          </a:xfrm>
        </p:grpSpPr>
        <p:sp>
          <p:nvSpPr>
            <p:cNvPr id="41" name="Isosceles Triangle 40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746269"/>
              </p:ext>
            </p:extLst>
          </p:nvPr>
        </p:nvGraphicFramePr>
        <p:xfrm>
          <a:off x="1516462" y="2789947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70" name="Object 6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6462" y="2789947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741379"/>
              </p:ext>
            </p:extLst>
          </p:nvPr>
        </p:nvGraphicFramePr>
        <p:xfrm>
          <a:off x="3990975" y="2966910"/>
          <a:ext cx="4460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" name="Equation" r:id="rId16" imgW="266400" imgH="215640" progId="Equation.DSMT4">
                  <p:embed/>
                </p:oleObj>
              </mc:Choice>
              <mc:Fallback>
                <p:oleObj name="Equation" r:id="rId16" imgW="266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90975" y="2966910"/>
                        <a:ext cx="446088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195268"/>
              </p:ext>
            </p:extLst>
          </p:nvPr>
        </p:nvGraphicFramePr>
        <p:xfrm>
          <a:off x="4714875" y="2966910"/>
          <a:ext cx="4476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3" name="Equation" r:id="rId18" imgW="266400" imgH="215640" progId="Equation.DSMT4">
                  <p:embed/>
                </p:oleObj>
              </mc:Choice>
              <mc:Fallback>
                <p:oleObj name="Equation" r:id="rId18" imgW="266400" imgH="21564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14875" y="2966910"/>
                        <a:ext cx="447675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104625" y="2018774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-</a:t>
            </a:r>
            <a:r>
              <a:rPr lang="ru-RU" dirty="0" smtClean="0"/>
              <a:t>я схема</a:t>
            </a:r>
            <a:endParaRPr lang="en-US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675514"/>
              </p:ext>
            </p:extLst>
          </p:nvPr>
        </p:nvGraphicFramePr>
        <p:xfrm>
          <a:off x="5756090" y="3215894"/>
          <a:ext cx="2768283" cy="63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" name="Equation" r:id="rId20" imgW="1485720" imgH="342720" progId="Equation.DSMT4">
                  <p:embed/>
                </p:oleObj>
              </mc:Choice>
              <mc:Fallback>
                <p:oleObj name="Equation" r:id="rId20" imgW="14857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56090" y="3215894"/>
                        <a:ext cx="2768283" cy="637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66863"/>
              </p:ext>
            </p:extLst>
          </p:nvPr>
        </p:nvGraphicFramePr>
        <p:xfrm>
          <a:off x="6481577" y="2529729"/>
          <a:ext cx="4749999" cy="71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" name="Equation" r:id="rId22" imgW="2197080" imgH="330120" progId="Equation.DSMT4">
                  <p:embed/>
                </p:oleObj>
              </mc:Choice>
              <mc:Fallback>
                <p:oleObj name="Equation" r:id="rId22" imgW="2197080" imgH="33012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481577" y="2529729"/>
                        <a:ext cx="4749999" cy="714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723639"/>
              </p:ext>
            </p:extLst>
          </p:nvPr>
        </p:nvGraphicFramePr>
        <p:xfrm>
          <a:off x="9117913" y="3185019"/>
          <a:ext cx="2768283" cy="63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6" name="Equation" r:id="rId24" imgW="1485720" imgH="342720" progId="Equation.DSMT4">
                  <p:embed/>
                </p:oleObj>
              </mc:Choice>
              <mc:Fallback>
                <p:oleObj name="Equation" r:id="rId24" imgW="1485720" imgH="34272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117913" y="3185019"/>
                        <a:ext cx="2768283" cy="637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031444" y="1994454"/>
            <a:ext cx="543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Функция логарифмического правдоподобия</a:t>
            </a:r>
            <a:endParaRPr lang="en-US" dirty="0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20868"/>
              </p:ext>
            </p:extLst>
          </p:nvPr>
        </p:nvGraphicFramePr>
        <p:xfrm>
          <a:off x="3149651" y="4620083"/>
          <a:ext cx="5763585" cy="126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" name="Equation" r:id="rId26" imgW="3517560" imgH="774360" progId="Equation.DSMT4">
                  <p:embed/>
                </p:oleObj>
              </mc:Choice>
              <mc:Fallback>
                <p:oleObj name="Equation" r:id="rId26" imgW="35175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149651" y="4620083"/>
                        <a:ext cx="5763585" cy="126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737274"/>
              </p:ext>
            </p:extLst>
          </p:nvPr>
        </p:nvGraphicFramePr>
        <p:xfrm>
          <a:off x="10055114" y="5335230"/>
          <a:ext cx="9826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" name="Equation" r:id="rId28" imgW="406080" imgH="203040" progId="Equation.DSMT4">
                  <p:embed/>
                </p:oleObj>
              </mc:Choice>
              <mc:Fallback>
                <p:oleObj name="Equation" r:id="rId28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055114" y="5335230"/>
                        <a:ext cx="982662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41740"/>
              </p:ext>
            </p:extLst>
          </p:nvPr>
        </p:nvGraphicFramePr>
        <p:xfrm>
          <a:off x="9882870" y="5971229"/>
          <a:ext cx="13271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" name="Equation" r:id="rId30" imgW="545760" imgH="190440" progId="Equation.DSMT4">
                  <p:embed/>
                </p:oleObj>
              </mc:Choice>
              <mc:Fallback>
                <p:oleObj name="Equation" r:id="rId30" imgW="545760" imgH="19044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882870" y="5971229"/>
                        <a:ext cx="13271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69268"/>
              </p:ext>
            </p:extLst>
          </p:nvPr>
        </p:nvGraphicFramePr>
        <p:xfrm>
          <a:off x="10156375" y="4762469"/>
          <a:ext cx="799454" cy="430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0" name="Equation" r:id="rId32" imgW="330120" imgH="177480" progId="Equation.DSMT4">
                  <p:embed/>
                </p:oleObj>
              </mc:Choice>
              <mc:Fallback>
                <p:oleObj name="Equation" r:id="rId32" imgW="330120" imgH="1774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156375" y="4762469"/>
                        <a:ext cx="799454" cy="430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3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847 -0.04537 L 0.01693 -0.08472 L 0.02644 -0.11319 L 0.03503 -0.12453 L 0.04597 -0.12199 L 0.05248 -0.10856 L 0.0556 -0.09977 L 0.0556 -0.09953 " pathEditMode="relative" rAng="0" ptsTypes="AAAAAAAAA">
                                      <p:cBhvr>
                                        <p:cTn id="34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-622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accel="1200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6" dur="3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6 -0.09953 L 0.04805 -0.11481 L 0.03907 -0.12176 L 0.03008 -0.11736 L 0.02461 -0.10578 " pathEditMode="relative" rAng="0" ptsTypes="AAAAA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11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accel="8000" decel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1 -0.10578 L 0.03204 -0.12014 L 0.03659 -0.12361 " pathEditMode="relative" rAng="0" ptsTypes="AAA">
                                      <p:cBhvr>
                                        <p:cTn id="44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-90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6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27" presetClass="emph" presetSubtype="0" fill="remove" grpId="0" nodeType="after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800"/>
                            </p:stCondLst>
                            <p:childTnLst>
                              <p:par>
                                <p:cTn id="5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8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" grpId="0" animBg="1"/>
      <p:bldP spid="4" grpId="1" animBg="1"/>
      <p:bldP spid="4" grpId="2" animBg="1"/>
      <p:bldP spid="4" grpId="3" animBg="1"/>
      <p:bldP spid="21" grpId="0" animBg="1"/>
      <p:bldP spid="21" grpId="1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Параметризация и оптимизация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0665" y="2837789"/>
            <a:ext cx="5582892" cy="1520851"/>
          </a:xfrm>
          <a:prstGeom prst="roundRect">
            <a:avLst>
              <a:gd name="adj" fmla="val 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Корневая параметризация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873719"/>
              </p:ext>
            </p:extLst>
          </p:nvPr>
        </p:nvGraphicFramePr>
        <p:xfrm>
          <a:off x="758825" y="3462353"/>
          <a:ext cx="1222375" cy="51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Equation" r:id="rId4" imgW="545760" imgH="228600" progId="Equation.DSMT4">
                  <p:embed/>
                </p:oleObj>
              </mc:Choice>
              <mc:Fallback>
                <p:oleObj name="Equation" r:id="rId4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8825" y="3462353"/>
                        <a:ext cx="1222375" cy="512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461206"/>
              </p:ext>
            </p:extLst>
          </p:nvPr>
        </p:nvGraphicFramePr>
        <p:xfrm>
          <a:off x="3112770" y="3512118"/>
          <a:ext cx="2074228" cy="48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" name="Equation" r:id="rId6" imgW="977760" imgH="228600" progId="Equation.DSMT4">
                  <p:embed/>
                </p:oleObj>
              </mc:Choice>
              <mc:Fallback>
                <p:oleObj name="Equation" r:id="rId6" imgW="97776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2770" y="3512118"/>
                        <a:ext cx="2074228" cy="483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2282825" y="3673609"/>
            <a:ext cx="528320" cy="244475"/>
          </a:xfrm>
          <a:prstGeom prst="rightArrow">
            <a:avLst>
              <a:gd name="adj1" fmla="val 50000"/>
              <a:gd name="adj2" fmla="val 707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18568" y="2408441"/>
            <a:ext cx="5501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Huan</a:t>
            </a:r>
            <a:r>
              <a:rPr lang="en-US" sz="1400" i="1" dirty="0"/>
              <a:t> Li, </a:t>
            </a:r>
            <a:r>
              <a:rPr lang="en-US" sz="1400" i="1" dirty="0" err="1"/>
              <a:t>Zhouchen</a:t>
            </a:r>
            <a:r>
              <a:rPr lang="en-US" sz="1400" i="1" dirty="0"/>
              <a:t> </a:t>
            </a:r>
            <a:r>
              <a:rPr lang="en-US" sz="1400" i="1" dirty="0" smtClean="0"/>
              <a:t>Lin</a:t>
            </a:r>
            <a:r>
              <a:rPr lang="ru-RU" sz="1400" i="1" dirty="0" smtClean="0"/>
              <a:t>, </a:t>
            </a:r>
            <a:r>
              <a:rPr lang="en-US" sz="1400" i="1" dirty="0" smtClean="0"/>
              <a:t>NIPS (2015) – </a:t>
            </a:r>
            <a:r>
              <a:rPr lang="ru-RU" sz="1400" i="1" dirty="0" smtClean="0"/>
              <a:t>алгоритм минимизации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3144" y="4450846"/>
            <a:ext cx="5497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Обеспечивает </a:t>
            </a:r>
            <a:r>
              <a:rPr lang="ru-RU" sz="1600" dirty="0" err="1" smtClean="0"/>
              <a:t>эрмитовость</a:t>
            </a:r>
            <a:r>
              <a:rPr lang="ru-RU" sz="1600" dirty="0" smtClean="0"/>
              <a:t> и положительную определённость + позволяет задать ранг преобразования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6318568" y="2837789"/>
            <a:ext cx="5582892" cy="1520851"/>
          </a:xfrm>
          <a:prstGeom prst="roundRect">
            <a:avLst>
              <a:gd name="adj" fmla="val 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Проективный градиентный спуск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144" y="2412407"/>
            <a:ext cx="5403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Bogdanov</a:t>
            </a:r>
            <a:r>
              <a:rPr lang="en-US" sz="1400" i="1" dirty="0" smtClean="0"/>
              <a:t> Yu. I. et. </a:t>
            </a:r>
            <a:r>
              <a:rPr lang="en-US" sz="1400" i="1" dirty="0"/>
              <a:t>al. New J. Phys</a:t>
            </a:r>
            <a:r>
              <a:rPr lang="en-US" sz="1400" i="1" dirty="0" smtClean="0"/>
              <a:t>. 15(3), 035012 (2013)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23295" y="4454521"/>
            <a:ext cx="49675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После каждой итерации выполняется проецирование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/>
              <a:t> </a:t>
            </a:r>
            <a:r>
              <a:rPr lang="ru-RU" sz="1600" dirty="0" smtClean="0"/>
              <a:t>на множество всех квантовых процессов</a:t>
            </a:r>
            <a:endParaRPr lang="en-US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929420"/>
              </p:ext>
            </p:extLst>
          </p:nvPr>
        </p:nvGraphicFramePr>
        <p:xfrm>
          <a:off x="7093253" y="3364557"/>
          <a:ext cx="4027646" cy="80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Equation" r:id="rId8" imgW="2616120" imgH="520560" progId="Equation.DSMT4">
                  <p:embed/>
                </p:oleObj>
              </mc:Choice>
              <mc:Fallback>
                <p:oleObj name="Equation" r:id="rId8" imgW="26161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93253" y="3364557"/>
                        <a:ext cx="4027646" cy="80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9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План доклада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1762126"/>
            <a:ext cx="95734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Описание квантовых процессов</a:t>
            </a:r>
            <a:endParaRPr lang="en-US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/>
              <a:t>Рандомизированный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</a:t>
            </a:r>
            <a:r>
              <a:rPr lang="ru-RU" sz="2000" dirty="0" smtClean="0"/>
              <a:t> (</a:t>
            </a:r>
            <a:r>
              <a:rPr lang="en-US" sz="2000" dirty="0" smtClean="0"/>
              <a:t>RT)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Томография квантовых процессов</a:t>
            </a:r>
            <a:r>
              <a:rPr lang="en-US" sz="2000" dirty="0" smtClean="0"/>
              <a:t> (QPT)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Ошибки томографии</a:t>
            </a:r>
            <a:r>
              <a:rPr lang="en-US" sz="2000" b="1" dirty="0" smtClean="0"/>
              <a:t> (SPAM errors)</a:t>
            </a:r>
            <a:endParaRPr lang="ru-RU" sz="2000" b="1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Борьба с ошибками томографии: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 основе </a:t>
            </a:r>
            <a:r>
              <a:rPr lang="ru-RU" sz="2000" dirty="0" err="1" smtClean="0"/>
              <a:t>рандомизированного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бенчмаркинга</a:t>
            </a:r>
            <a:r>
              <a:rPr lang="ru-RU" sz="2000" dirty="0" smtClean="0"/>
              <a:t> (</a:t>
            </a:r>
            <a:r>
              <a:rPr lang="en-US" sz="2000" dirty="0" smtClean="0"/>
              <a:t>RBT)</a:t>
            </a:r>
            <a:endParaRPr lang="ru-RU" sz="2000" dirty="0" smtClean="0"/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пустого преобразования (</a:t>
            </a:r>
            <a:r>
              <a:rPr lang="en-US" sz="2000" dirty="0" smtClean="0"/>
              <a:t>EGT)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набора </a:t>
            </a:r>
            <a:r>
              <a:rPr lang="ru-RU" sz="2000" dirty="0" err="1" smtClean="0"/>
              <a:t>гейтов</a:t>
            </a:r>
            <a:r>
              <a:rPr lang="ru-RU" sz="2000" dirty="0" smtClean="0"/>
              <a:t> (</a:t>
            </a:r>
            <a:r>
              <a:rPr lang="en-US" sz="2000" dirty="0" smtClean="0"/>
              <a:t>GST)</a:t>
            </a:r>
            <a:endParaRPr lang="en-US" sz="20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Заключение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72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А что в реальном эксперименте?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88560" y="2618039"/>
            <a:ext cx="191302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476956" y="2318114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7" y="2302073"/>
            <a:ext cx="600075" cy="600075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87893"/>
              </p:ext>
            </p:extLst>
          </p:nvPr>
        </p:nvGraphicFramePr>
        <p:xfrm>
          <a:off x="4348798" y="2354637"/>
          <a:ext cx="623731" cy="53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" name="Equation" r:id="rId5" imgW="253800" imgH="215640" progId="Equation.DSMT4">
                  <p:embed/>
                </p:oleObj>
              </mc:Choice>
              <mc:Fallback>
                <p:oleObj name="Equation" r:id="rId5" imgW="253800" imgH="21564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8798" y="2354637"/>
                        <a:ext cx="623731" cy="53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918108"/>
              </p:ext>
            </p:extLst>
          </p:nvPr>
        </p:nvGraphicFramePr>
        <p:xfrm>
          <a:off x="7333074" y="2301435"/>
          <a:ext cx="490398" cy="60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" name="Equation" r:id="rId7" imgW="164880" imgH="203040" progId="Equation.DSMT4">
                  <p:embed/>
                </p:oleObj>
              </mc:Choice>
              <mc:Fallback>
                <p:oleObj name="Equation" r:id="rId7" imgW="164880" imgH="2030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33074" y="2301435"/>
                        <a:ext cx="490398" cy="60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901582" y="2466273"/>
            <a:ext cx="105598" cy="513455"/>
            <a:chOff x="3910056" y="2207312"/>
            <a:chExt cx="105598" cy="513455"/>
          </a:xfrm>
        </p:grpSpPr>
        <p:sp>
          <p:nvSpPr>
            <p:cNvPr id="20" name="Isosceles Triangle 19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549745"/>
              </p:ext>
            </p:extLst>
          </p:nvPr>
        </p:nvGraphicFramePr>
        <p:xfrm>
          <a:off x="5590622" y="2381980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0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90622" y="2381980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194756" y="1617975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-</a:t>
            </a:r>
            <a:r>
              <a:rPr lang="ru-RU" dirty="0" smtClean="0"/>
              <a:t>я схема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861455" y="3810582"/>
            <a:ext cx="407606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499836" y="3519705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72" y="3519705"/>
            <a:ext cx="600075" cy="60007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066677" y="3683905"/>
            <a:ext cx="105598" cy="513455"/>
            <a:chOff x="3910056" y="2207312"/>
            <a:chExt cx="105598" cy="513455"/>
          </a:xfrm>
        </p:grpSpPr>
        <p:sp>
          <p:nvSpPr>
            <p:cNvPr id="31" name="Isosceles Triangle 30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223889"/>
              </p:ext>
            </p:extLst>
          </p:nvPr>
        </p:nvGraphicFramePr>
        <p:xfrm>
          <a:off x="5613502" y="3583571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1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3502" y="3583571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6661654" y="3519705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696741"/>
              </p:ext>
            </p:extLst>
          </p:nvPr>
        </p:nvGraphicFramePr>
        <p:xfrm>
          <a:off x="6738413" y="3564077"/>
          <a:ext cx="523416" cy="5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2" name="Equation" r:id="rId12" imgW="177480" imgH="203040" progId="Equation.DSMT4">
                  <p:embed/>
                </p:oleObj>
              </mc:Choice>
              <mc:Fallback>
                <p:oleObj name="Equation" r:id="rId12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38413" y="3564077"/>
                        <a:ext cx="523416" cy="59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ounded Rectangle 39"/>
          <p:cNvSpPr/>
          <p:nvPr/>
        </p:nvSpPr>
        <p:spPr>
          <a:xfrm>
            <a:off x="4338018" y="3519705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978556"/>
              </p:ext>
            </p:extLst>
          </p:nvPr>
        </p:nvGraphicFramePr>
        <p:xfrm>
          <a:off x="4431716" y="3561352"/>
          <a:ext cx="447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3" name="Equation" r:id="rId14" imgW="152280" imgH="190440" progId="Equation.DSMT4">
                  <p:embed/>
                </p:oleObj>
              </mc:Choice>
              <mc:Fallback>
                <p:oleObj name="Equation" r:id="rId14" imgW="152280" imgH="19044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31716" y="3561352"/>
                        <a:ext cx="4476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841626"/>
              </p:ext>
            </p:extLst>
          </p:nvPr>
        </p:nvGraphicFramePr>
        <p:xfrm>
          <a:off x="8511647" y="3538754"/>
          <a:ext cx="490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4" name="Equation" r:id="rId16" imgW="164880" imgH="190440" progId="Equation.DSMT4">
                  <p:embed/>
                </p:oleObj>
              </mc:Choice>
              <mc:Fallback>
                <p:oleObj name="Equation" r:id="rId16" imgW="164880" imgH="1904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11647" y="3538754"/>
                        <a:ext cx="49053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93795"/>
              </p:ext>
            </p:extLst>
          </p:nvPr>
        </p:nvGraphicFramePr>
        <p:xfrm>
          <a:off x="3376044" y="3558627"/>
          <a:ext cx="4683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5" name="Equation" r:id="rId18" imgW="190440" imgH="215640" progId="Equation.DSMT4">
                  <p:embed/>
                </p:oleObj>
              </mc:Choice>
              <mc:Fallback>
                <p:oleObj name="Equation" r:id="rId18" imgW="190440" imgH="2156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376044" y="3558627"/>
                        <a:ext cx="4683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3861455" y="5088458"/>
            <a:ext cx="407606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5499836" y="4797581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72" y="4797581"/>
            <a:ext cx="600075" cy="60007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8066677" y="4961781"/>
            <a:ext cx="105598" cy="513455"/>
            <a:chOff x="3910056" y="2207312"/>
            <a:chExt cx="105598" cy="513455"/>
          </a:xfrm>
        </p:grpSpPr>
        <p:sp>
          <p:nvSpPr>
            <p:cNvPr id="49" name="Isosceles Triangle 48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83836"/>
              </p:ext>
            </p:extLst>
          </p:nvPr>
        </p:nvGraphicFramePr>
        <p:xfrm>
          <a:off x="5613502" y="4861447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6" name="Equation" r:id="rId20" imgW="126720" imgH="139680" progId="Equation.DSMT4">
                  <p:embed/>
                </p:oleObj>
              </mc:Choice>
              <mc:Fallback>
                <p:oleObj name="Equation" r:id="rId20" imgW="126720" imgH="1396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3502" y="4861447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ounded Rectangle 52"/>
          <p:cNvSpPr/>
          <p:nvPr/>
        </p:nvSpPr>
        <p:spPr>
          <a:xfrm>
            <a:off x="6661654" y="4797581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600486"/>
              </p:ext>
            </p:extLst>
          </p:nvPr>
        </p:nvGraphicFramePr>
        <p:xfrm>
          <a:off x="6738413" y="4841953"/>
          <a:ext cx="523416" cy="5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7" name="Equation" r:id="rId21" imgW="177480" imgH="203040" progId="Equation.DSMT4">
                  <p:embed/>
                </p:oleObj>
              </mc:Choice>
              <mc:Fallback>
                <p:oleObj name="Equation" r:id="rId21" imgW="177480" imgH="20304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38413" y="4841953"/>
                        <a:ext cx="523416" cy="59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ounded Rectangle 54"/>
          <p:cNvSpPr/>
          <p:nvPr/>
        </p:nvSpPr>
        <p:spPr>
          <a:xfrm>
            <a:off x="4338018" y="4797581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116281"/>
              </p:ext>
            </p:extLst>
          </p:nvPr>
        </p:nvGraphicFramePr>
        <p:xfrm>
          <a:off x="4431716" y="4839228"/>
          <a:ext cx="447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8" name="Equation" r:id="rId22" imgW="152280" imgH="190440" progId="Equation.DSMT4">
                  <p:embed/>
                </p:oleObj>
              </mc:Choice>
              <mc:Fallback>
                <p:oleObj name="Equation" r:id="rId22" imgW="152280" imgH="19044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31716" y="4839228"/>
                        <a:ext cx="4476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919971"/>
              </p:ext>
            </p:extLst>
          </p:nvPr>
        </p:nvGraphicFramePr>
        <p:xfrm>
          <a:off x="8511647" y="4882083"/>
          <a:ext cx="5286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9" name="Equation" r:id="rId23" imgW="177480" imgH="139680" progId="Equation.DSMT4">
                  <p:embed/>
                </p:oleObj>
              </mc:Choice>
              <mc:Fallback>
                <p:oleObj name="Equation" r:id="rId23" imgW="177480" imgH="13968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511647" y="4882083"/>
                        <a:ext cx="52863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43867"/>
              </p:ext>
            </p:extLst>
          </p:nvPr>
        </p:nvGraphicFramePr>
        <p:xfrm>
          <a:off x="3299812" y="4759163"/>
          <a:ext cx="492558" cy="57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0" name="Equation" r:id="rId25" imgW="164880" imgH="190440" progId="Equation.DSMT4">
                  <p:embed/>
                </p:oleObj>
              </mc:Choice>
              <mc:Fallback>
                <p:oleObj name="Equation" r:id="rId25" imgW="164880" imgH="19044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299812" y="4759163"/>
                        <a:ext cx="492558" cy="57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555220" y="5721353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Arc 61"/>
          <p:cNvSpPr/>
          <p:nvPr/>
        </p:nvSpPr>
        <p:spPr>
          <a:xfrm flipH="1" flipV="1">
            <a:off x="4736540" y="4806192"/>
            <a:ext cx="1837013" cy="1256561"/>
          </a:xfrm>
          <a:prstGeom prst="arc">
            <a:avLst>
              <a:gd name="adj1" fmla="val 16681482"/>
              <a:gd name="adj2" fmla="val 21259400"/>
            </a:avLst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flipH="1" flipV="1">
            <a:off x="3678868" y="4446438"/>
            <a:ext cx="3883736" cy="1803311"/>
          </a:xfrm>
          <a:prstGeom prst="arc">
            <a:avLst>
              <a:gd name="adj1" fmla="val 16407777"/>
              <a:gd name="adj2" fmla="val 21325563"/>
            </a:avLst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flipV="1">
            <a:off x="3912378" y="4443475"/>
            <a:ext cx="4259897" cy="1803311"/>
          </a:xfrm>
          <a:prstGeom prst="arc">
            <a:avLst>
              <a:gd name="adj1" fmla="val 16373825"/>
              <a:gd name="adj2" fmla="val 21325563"/>
            </a:avLst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flipV="1">
            <a:off x="5066199" y="4817537"/>
            <a:ext cx="1837013" cy="1256561"/>
          </a:xfrm>
          <a:prstGeom prst="arc">
            <a:avLst>
              <a:gd name="adj1" fmla="val 16681482"/>
              <a:gd name="adj2" fmla="val 21259400"/>
            </a:avLst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40" grpId="0" animBg="1"/>
      <p:bldP spid="46" grpId="0" animBg="1"/>
      <p:bldP spid="53" grpId="0" animBg="1"/>
      <p:bldP spid="55" grpId="0" animBg="1"/>
      <p:bldP spid="59" grpId="0"/>
      <p:bldP spid="62" grpId="0" animBg="1"/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Модель измерений</a:t>
            </a:r>
            <a:endParaRPr lang="en-US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00193"/>
              </p:ext>
            </p:extLst>
          </p:nvPr>
        </p:nvGraphicFramePr>
        <p:xfrm>
          <a:off x="2281370" y="3433203"/>
          <a:ext cx="3355131" cy="77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Equation" r:id="rId4" imgW="1485720" imgH="342720" progId="Equation.DSMT4">
                  <p:embed/>
                </p:oleObj>
              </mc:Choice>
              <mc:Fallback>
                <p:oleObj name="Equation" r:id="rId4" imgW="1485720" imgH="34272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1370" y="3433203"/>
                        <a:ext cx="3355131" cy="773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484951"/>
              </p:ext>
            </p:extLst>
          </p:nvPr>
        </p:nvGraphicFramePr>
        <p:xfrm>
          <a:off x="3276026" y="2206616"/>
          <a:ext cx="5667341" cy="85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Equation" r:id="rId6" imgW="2197080" imgH="330120" progId="Equation.DSMT4">
                  <p:embed/>
                </p:oleObj>
              </mc:Choice>
              <mc:Fallback>
                <p:oleObj name="Equation" r:id="rId6" imgW="2197080" imgH="33012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026" y="2206616"/>
                        <a:ext cx="5667341" cy="85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203198"/>
              </p:ext>
            </p:extLst>
          </p:nvPr>
        </p:nvGraphicFramePr>
        <p:xfrm>
          <a:off x="6494481" y="3433202"/>
          <a:ext cx="3355131" cy="77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" name="Equation" r:id="rId8" imgW="1485720" imgH="342720" progId="Equation.DSMT4">
                  <p:embed/>
                </p:oleObj>
              </mc:Choice>
              <mc:Fallback>
                <p:oleObj name="Equation" r:id="rId8" imgW="1485720" imgH="34272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94481" y="3433202"/>
                        <a:ext cx="3355131" cy="773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276026" y="1664169"/>
            <a:ext cx="543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Функция логарифмического правдоподобия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846320" y="4206237"/>
            <a:ext cx="558800" cy="8229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5342981" y="4206237"/>
            <a:ext cx="558800" cy="8229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8288252" y="4169162"/>
            <a:ext cx="558800" cy="8229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47052" y="4169162"/>
            <a:ext cx="558800" cy="8229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65485" y="5270239"/>
            <a:ext cx="758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! ЗАДАЮТ </a:t>
            </a:r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МОДЕЛЬ ИЗМЕРЕНИЙ</a:t>
            </a:r>
            <a:r>
              <a:rPr lang="ru-RU" sz="2000" b="1" dirty="0" smtClean="0"/>
              <a:t> КВАНТОВОГО ПРОЦЕССА 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032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неправильная модель</a:t>
            </a:r>
            <a:br>
              <a:rPr lang="ru-RU" dirty="0" smtClean="0"/>
            </a:br>
            <a:r>
              <a:rPr lang="ru-RU" dirty="0" smtClean="0"/>
              <a:t>измерений влияет на результат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96" y="2346959"/>
            <a:ext cx="4726452" cy="390513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6" y="2346959"/>
            <a:ext cx="4725826" cy="389277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TextBox 5"/>
          <p:cNvSpPr txBox="1"/>
          <p:nvPr/>
        </p:nvSpPr>
        <p:spPr>
          <a:xfrm>
            <a:off x="1747097" y="1906943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правильная модель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41386" y="1906943"/>
            <a:ext cx="274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неправильная модель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15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Как быть?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415" y="2722580"/>
            <a:ext cx="98164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4800"/>
              </a:spcBef>
              <a:buAutoNum type="arabicPeriod"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Проведение измерений (эксперимент)</a:t>
            </a:r>
          </a:p>
          <a:p>
            <a:pPr marL="742950" indent="-742950">
              <a:spcBef>
                <a:spcPts val="4800"/>
              </a:spcBef>
              <a:buAutoNum type="arabicPeriod"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Реконструкция квантового процесса (решение оптимизационной задачи)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2636" y="1522251"/>
            <a:ext cx="3054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Необходимо модифицировать один из этапов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51017" y="2224689"/>
            <a:ext cx="2138120" cy="8241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735378" y="2902391"/>
            <a:ext cx="875982" cy="15118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299955">
            <a:off x="7631917" y="2176272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RBT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 rot="18050475">
            <a:off x="8391232" y="327169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EGT, GST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80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Моделирование ошибок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59880" y="2156526"/>
            <a:ext cx="3035935" cy="3448711"/>
          </a:xfrm>
          <a:prstGeom prst="roundRect">
            <a:avLst>
              <a:gd name="adj" fmla="val 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Ошибка </a:t>
            </a:r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гейтов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047" y="2813750"/>
            <a:ext cx="203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Амплитудная релаксация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594962" y="2149773"/>
            <a:ext cx="3035935" cy="3448711"/>
          </a:xfrm>
          <a:prstGeom prst="roundRect">
            <a:avLst>
              <a:gd name="adj" fmla="val 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Ошибка</a:t>
            </a:r>
          </a:p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инициализации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633219"/>
              </p:ext>
            </p:extLst>
          </p:nvPr>
        </p:nvGraphicFramePr>
        <p:xfrm>
          <a:off x="5155033" y="3689965"/>
          <a:ext cx="1869020" cy="78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6" name="Equation" r:id="rId4" imgW="939600" imgH="393480" progId="Equation.DSMT4">
                  <p:embed/>
                </p:oleObj>
              </mc:Choice>
              <mc:Fallback>
                <p:oleObj name="Equation" r:id="rId4" imgW="939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5033" y="3689965"/>
                        <a:ext cx="1869020" cy="782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8430044" y="2147768"/>
            <a:ext cx="3035935" cy="3448711"/>
          </a:xfrm>
          <a:prstGeom prst="roundRect">
            <a:avLst>
              <a:gd name="adj" fmla="val 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Ошибка</a:t>
            </a:r>
          </a:p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измерения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721802"/>
              </p:ext>
            </p:extLst>
          </p:nvPr>
        </p:nvGraphicFramePr>
        <p:xfrm>
          <a:off x="9934994" y="3501053"/>
          <a:ext cx="7318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7" name="Equation" r:id="rId6" imgW="368280" imgH="190440" progId="Equation.DSMT4">
                  <p:embed/>
                </p:oleObj>
              </mc:Choice>
              <mc:Fallback>
                <p:oleObj name="Equation" r:id="rId6" imgW="368280" imgH="190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34994" y="3501053"/>
                        <a:ext cx="731838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997209"/>
              </p:ext>
            </p:extLst>
          </p:nvPr>
        </p:nvGraphicFramePr>
        <p:xfrm>
          <a:off x="9029961" y="3334478"/>
          <a:ext cx="379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8" name="Equation" r:id="rId8" imgW="190440" imgH="215640" progId="Equation.DSMT4">
                  <p:embed/>
                </p:oleObj>
              </mc:Choice>
              <mc:Fallback>
                <p:oleObj name="Equation" r:id="rId8" imgW="190440" imgH="215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29961" y="3334478"/>
                        <a:ext cx="379412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220209"/>
              </p:ext>
            </p:extLst>
          </p:nvPr>
        </p:nvGraphicFramePr>
        <p:xfrm>
          <a:off x="9775927" y="3116692"/>
          <a:ext cx="1060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9" name="Equation" r:id="rId10" imgW="533160" imgH="190440" progId="Equation.DSMT4">
                  <p:embed/>
                </p:oleObj>
              </mc:Choice>
              <mc:Fallback>
                <p:oleObj name="Equation" r:id="rId10" imgW="533160" imgH="1904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75927" y="3116692"/>
                        <a:ext cx="10604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203954"/>
              </p:ext>
            </p:extLst>
          </p:nvPr>
        </p:nvGraphicFramePr>
        <p:xfrm>
          <a:off x="9796463" y="4592638"/>
          <a:ext cx="10096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0" name="Equation" r:id="rId12" imgW="507960" imgH="190440" progId="Equation.DSMT4">
                  <p:embed/>
                </p:oleObj>
              </mc:Choice>
              <mc:Fallback>
                <p:oleObj name="Equation" r:id="rId12" imgW="507960" imgH="1904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96463" y="4592638"/>
                        <a:ext cx="10096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844593"/>
              </p:ext>
            </p:extLst>
          </p:nvPr>
        </p:nvGraphicFramePr>
        <p:xfrm>
          <a:off x="9055837" y="4425534"/>
          <a:ext cx="3286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" name="Equation" r:id="rId14" imgW="164880" imgH="215640" progId="Equation.DSMT4">
                  <p:embed/>
                </p:oleObj>
              </mc:Choice>
              <mc:Fallback>
                <p:oleObj name="Equation" r:id="rId14" imgW="164880" imgH="215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55837" y="4425534"/>
                        <a:ext cx="328613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420050"/>
              </p:ext>
            </p:extLst>
          </p:nvPr>
        </p:nvGraphicFramePr>
        <p:xfrm>
          <a:off x="9939338" y="4208463"/>
          <a:ext cx="7318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" name="Equation" r:id="rId16" imgW="368280" imgH="190440" progId="Equation.DSMT4">
                  <p:embed/>
                </p:oleObj>
              </mc:Choice>
              <mc:Fallback>
                <p:oleObj name="Equation" r:id="rId16" imgW="368280" imgH="1904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939338" y="4208463"/>
                        <a:ext cx="731837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645977"/>
              </p:ext>
            </p:extLst>
          </p:nvPr>
        </p:nvGraphicFramePr>
        <p:xfrm>
          <a:off x="1695801" y="3449237"/>
          <a:ext cx="1071314" cy="4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" name="Equation" r:id="rId18" imgW="482400" imgH="190440" progId="Equation.DSMT4">
                  <p:embed/>
                </p:oleObj>
              </mc:Choice>
              <mc:Fallback>
                <p:oleObj name="Equation" r:id="rId18" imgW="4824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95801" y="3449237"/>
                        <a:ext cx="1071314" cy="42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01047" y="4138282"/>
            <a:ext cx="203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Фазовая релаксация</a:t>
            </a:r>
            <a:endParaRPr lang="en-US" sz="16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29498"/>
              </p:ext>
            </p:extLst>
          </p:nvPr>
        </p:nvGraphicFramePr>
        <p:xfrm>
          <a:off x="1682853" y="4773387"/>
          <a:ext cx="10985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" name="Equation" r:id="rId20" imgW="495000" imgH="190440" progId="Equation.DSMT4">
                  <p:embed/>
                </p:oleObj>
              </mc:Choice>
              <mc:Fallback>
                <p:oleObj name="Equation" r:id="rId20" imgW="495000" imgH="1904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82853" y="4773387"/>
                        <a:ext cx="1098550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9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Квантовый </a:t>
            </a:r>
            <a:r>
              <a:rPr lang="ru-RU" dirty="0" err="1" smtClean="0"/>
              <a:t>дебаггинг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2311626"/>
            <a:ext cx="6553200" cy="3708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0695" y="434022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1425" y="467291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725" y="3309915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8825" y="503394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9575" y="3281339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3225" y="4131909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План доклада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1762126"/>
            <a:ext cx="95734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Описание квантовых процессов</a:t>
            </a:r>
            <a:endParaRPr lang="en-US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/>
              <a:t>Рандомизированный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</a:t>
            </a:r>
            <a:r>
              <a:rPr lang="ru-RU" sz="2000" dirty="0" smtClean="0"/>
              <a:t> (</a:t>
            </a:r>
            <a:r>
              <a:rPr lang="en-US" sz="2000" dirty="0" smtClean="0"/>
              <a:t>RT)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Томография квантовых процессов</a:t>
            </a:r>
            <a:r>
              <a:rPr lang="en-US" sz="2000" dirty="0" smtClean="0"/>
              <a:t> (QPT)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томографии</a:t>
            </a:r>
            <a:r>
              <a:rPr lang="en-US" sz="2000" dirty="0" smtClean="0"/>
              <a:t> (SPAM errors)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Борьба с ошибками томографии: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b="1" dirty="0" smtClean="0"/>
              <a:t>Томография на основе </a:t>
            </a:r>
            <a:r>
              <a:rPr lang="ru-RU" sz="2000" b="1" dirty="0" err="1" smtClean="0"/>
              <a:t>рандомизированного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бенчмаркинга</a:t>
            </a:r>
            <a:r>
              <a:rPr lang="ru-RU" sz="2000" b="1" dirty="0" smtClean="0"/>
              <a:t> (</a:t>
            </a:r>
            <a:r>
              <a:rPr lang="en-US" sz="2000" b="1" dirty="0" smtClean="0"/>
              <a:t>RBT)</a:t>
            </a:r>
            <a:endParaRPr lang="ru-RU" sz="2000" b="1" dirty="0" smtClean="0"/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пустого преобразования (</a:t>
            </a:r>
            <a:r>
              <a:rPr lang="en-US" sz="2000" dirty="0" smtClean="0"/>
              <a:t>EGT)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набора </a:t>
            </a:r>
            <a:r>
              <a:rPr lang="ru-RU" sz="2000" dirty="0" err="1" smtClean="0"/>
              <a:t>гейтов</a:t>
            </a:r>
            <a:r>
              <a:rPr lang="ru-RU" sz="2000" dirty="0" smtClean="0"/>
              <a:t> (</a:t>
            </a:r>
            <a:r>
              <a:rPr lang="en-US" sz="2000" dirty="0" smtClean="0"/>
              <a:t>GST)</a:t>
            </a:r>
            <a:endParaRPr lang="en-US" sz="20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Заключение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88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2428499" y="4953368"/>
            <a:ext cx="7824288" cy="1520851"/>
          </a:xfrm>
          <a:prstGeom prst="roundRect">
            <a:avLst>
              <a:gd name="adj" fmla="val 1224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Можем найти проекцию неизвестного </a:t>
            </a:r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гейта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гейт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0"/>
                <a:solidFill>
                  <a:srgbClr val="222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ru-RU" b="1" dirty="0">
              <a:ln w="0"/>
              <a:solidFill>
                <a:srgbClr val="2222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822157" y="4476657"/>
            <a:ext cx="240484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rapezoid 46"/>
          <p:cNvSpPr/>
          <p:nvPr/>
        </p:nvSpPr>
        <p:spPr>
          <a:xfrm>
            <a:off x="2485649" y="3705898"/>
            <a:ext cx="3036418" cy="510435"/>
          </a:xfrm>
          <a:prstGeom prst="trapezoid">
            <a:avLst>
              <a:gd name="adj" fmla="val 2353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225" y="393478"/>
            <a:ext cx="8610600" cy="129302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Томография с использованием </a:t>
            </a:r>
            <a:r>
              <a:rPr lang="ru-RU" sz="2400" dirty="0" err="1" smtClean="0"/>
              <a:t>рандомизированного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бенчмаркинга</a:t>
            </a:r>
            <a:r>
              <a:rPr lang="ru-RU" sz="2400" dirty="0"/>
              <a:t> </a:t>
            </a:r>
            <a:r>
              <a:rPr lang="en-US" sz="2400" dirty="0" smtClean="0"/>
              <a:t>(Randomized </a:t>
            </a:r>
            <a:r>
              <a:rPr lang="en-US" sz="2400" dirty="0" smtClean="0"/>
              <a:t>benchmarking tomography </a:t>
            </a:r>
            <a:r>
              <a:rPr lang="en-US" sz="2400" dirty="0" smtClean="0"/>
              <a:t>- RBT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90337" y="2417041"/>
            <a:ext cx="390106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52978" y="2117116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2102485"/>
            <a:ext cx="600075" cy="60007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1496"/>
              </p:ext>
            </p:extLst>
          </p:nvPr>
        </p:nvGraphicFramePr>
        <p:xfrm>
          <a:off x="3125212" y="2208848"/>
          <a:ext cx="3651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5"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5212" y="2208848"/>
                        <a:ext cx="36512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809395"/>
              </p:ext>
            </p:extLst>
          </p:nvPr>
        </p:nvGraphicFramePr>
        <p:xfrm>
          <a:off x="7607048" y="2210258"/>
          <a:ext cx="3476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6" name="Equation" r:id="rId6" imgW="164880" imgH="190440" progId="Equation.DSMT4">
                  <p:embed/>
                </p:oleObj>
              </mc:Choice>
              <mc:Fallback>
                <p:oleObj name="Equation" r:id="rId6" imgW="164880" imgH="1904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07048" y="2210258"/>
                        <a:ext cx="347663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206130" y="2266685"/>
            <a:ext cx="105598" cy="513455"/>
            <a:chOff x="3910056" y="2207312"/>
            <a:chExt cx="105598" cy="513455"/>
          </a:xfrm>
        </p:grpSpPr>
        <p:sp>
          <p:nvSpPr>
            <p:cNvPr id="12" name="Isosceles Triangle 11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339244"/>
              </p:ext>
            </p:extLst>
          </p:nvPr>
        </p:nvGraphicFramePr>
        <p:xfrm>
          <a:off x="3755877" y="2131722"/>
          <a:ext cx="441879" cy="57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7" name="Equation" r:id="rId8" imgW="164880" imgH="215640" progId="Equation.DSMT4">
                  <p:embed/>
                </p:oleObj>
              </mc:Choice>
              <mc:Fallback>
                <p:oleObj name="Equation" r:id="rId8" imgW="164880" imgH="2156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55877" y="2131722"/>
                        <a:ext cx="441879" cy="57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455700" y="2109489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2031"/>
              </p:ext>
            </p:extLst>
          </p:nvPr>
        </p:nvGraphicFramePr>
        <p:xfrm>
          <a:off x="4541438" y="2124710"/>
          <a:ext cx="4762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" name="Equation" r:id="rId10" imgW="177480" imgH="215640" progId="Equation.DSMT4">
                  <p:embed/>
                </p:oleObj>
              </mc:Choice>
              <mc:Fallback>
                <p:oleObj name="Equation" r:id="rId10" imgW="177480" imgH="215640" progId="Equation.DSMT4">
                  <p:embed/>
                  <p:pic>
                    <p:nvPicPr>
                      <p:cNvPr id="113" name="Object 1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1438" y="2124710"/>
                        <a:ext cx="4762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6115476" y="2095051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64416"/>
              </p:ext>
            </p:extLst>
          </p:nvPr>
        </p:nvGraphicFramePr>
        <p:xfrm>
          <a:off x="6132519" y="2109489"/>
          <a:ext cx="6143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" name="Equation" r:id="rId12" imgW="228600" imgH="215640" progId="Equation.DSMT4">
                  <p:embed/>
                </p:oleObj>
              </mc:Choice>
              <mc:Fallback>
                <p:oleObj name="Equation" r:id="rId12" imgW="228600" imgH="215640" progId="Equation.DSMT4">
                  <p:embed/>
                  <p:pic>
                    <p:nvPicPr>
                      <p:cNvPr id="117" name="Object 1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32519" y="2109489"/>
                        <a:ext cx="61436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5285588" y="2099684"/>
            <a:ext cx="640081" cy="6000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 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09163" y="3438432"/>
            <a:ext cx="390106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671804" y="3138507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51" y="3123876"/>
            <a:ext cx="600075" cy="600075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045683"/>
              </p:ext>
            </p:extLst>
          </p:nvPr>
        </p:nvGraphicFramePr>
        <p:xfrm>
          <a:off x="3144038" y="3230239"/>
          <a:ext cx="3651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" name="Equation" r:id="rId14" imgW="190440" imgH="215640" progId="Equation.DSMT4">
                  <p:embed/>
                </p:oleObj>
              </mc:Choice>
              <mc:Fallback>
                <p:oleObj name="Equation" r:id="rId14" imgW="190440" imgH="215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4038" y="3230239"/>
                        <a:ext cx="36512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795632"/>
              </p:ext>
            </p:extLst>
          </p:nvPr>
        </p:nvGraphicFramePr>
        <p:xfrm>
          <a:off x="7625874" y="3231649"/>
          <a:ext cx="3476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1" name="Equation" r:id="rId15" imgW="164880" imgH="190440" progId="Equation.DSMT4">
                  <p:embed/>
                </p:oleObj>
              </mc:Choice>
              <mc:Fallback>
                <p:oleObj name="Equation" r:id="rId15" imgW="164880" imgH="1904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5874" y="3231649"/>
                        <a:ext cx="347663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224956" y="3288076"/>
            <a:ext cx="105598" cy="513455"/>
            <a:chOff x="3910056" y="2207312"/>
            <a:chExt cx="105598" cy="513455"/>
          </a:xfrm>
        </p:grpSpPr>
        <p:sp>
          <p:nvSpPr>
            <p:cNvPr id="27" name="Isosceles Triangle 26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81293"/>
              </p:ext>
            </p:extLst>
          </p:nvPr>
        </p:nvGraphicFramePr>
        <p:xfrm>
          <a:off x="3758182" y="3153279"/>
          <a:ext cx="4762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2" name="Equation" r:id="rId16" imgW="177480" imgH="215640" progId="Equation.DSMT4">
                  <p:embed/>
                </p:oleObj>
              </mc:Choice>
              <mc:Fallback>
                <p:oleObj name="Equation" r:id="rId16" imgW="177480" imgH="215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58182" y="3153279"/>
                        <a:ext cx="4762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4474526" y="3130880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983213"/>
              </p:ext>
            </p:extLst>
          </p:nvPr>
        </p:nvGraphicFramePr>
        <p:xfrm>
          <a:off x="4560264" y="3146101"/>
          <a:ext cx="4762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" name="Equation" r:id="rId18" imgW="177480" imgH="215640" progId="Equation.DSMT4">
                  <p:embed/>
                </p:oleObj>
              </mc:Choice>
              <mc:Fallback>
                <p:oleObj name="Equation" r:id="rId18" imgW="177480" imgH="2156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60264" y="3146101"/>
                        <a:ext cx="4762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6134302" y="3116442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594760"/>
              </p:ext>
            </p:extLst>
          </p:nvPr>
        </p:nvGraphicFramePr>
        <p:xfrm>
          <a:off x="6202932" y="3131054"/>
          <a:ext cx="5127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" name="Equation" r:id="rId20" imgW="190440" imgH="215640" progId="Equation.DSMT4">
                  <p:embed/>
                </p:oleObj>
              </mc:Choice>
              <mc:Fallback>
                <p:oleObj name="Equation" r:id="rId20" imgW="190440" imgH="215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02932" y="3131054"/>
                        <a:ext cx="512763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5304414" y="3121075"/>
            <a:ext cx="640081" cy="6000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 </a:t>
            </a:r>
            <a:endParaRPr lang="en-US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2485649" y="4170734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284428" y="4161659"/>
            <a:ext cx="640081" cy="6000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065961"/>
              </p:ext>
            </p:extLst>
          </p:nvPr>
        </p:nvGraphicFramePr>
        <p:xfrm>
          <a:off x="3390976" y="4220036"/>
          <a:ext cx="426983" cy="4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" name="Equation" r:id="rId22" imgW="126720" imgH="139680" progId="Equation.DSMT4">
                  <p:embed/>
                </p:oleObj>
              </mc:Choice>
              <mc:Fallback>
                <p:oleObj name="Equation" r:id="rId22" imgW="126720" imgH="139680" progId="Equation.DSMT4">
                  <p:embed/>
                  <p:pic>
                    <p:nvPicPr>
                      <p:cNvPr id="97" name="Object 9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390976" y="4220036"/>
                        <a:ext cx="426983" cy="4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ounded Rectangle 39"/>
          <p:cNvSpPr/>
          <p:nvPr/>
        </p:nvSpPr>
        <p:spPr>
          <a:xfrm>
            <a:off x="4083207" y="4154693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678568"/>
              </p:ext>
            </p:extLst>
          </p:nvPr>
        </p:nvGraphicFramePr>
        <p:xfrm>
          <a:off x="4170946" y="4209268"/>
          <a:ext cx="5111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" name="Equation" r:id="rId24" imgW="190440" imgH="164880" progId="Equation.DSMT4">
                  <p:embed/>
                </p:oleObj>
              </mc:Choice>
              <mc:Fallback>
                <p:oleObj name="Equation" r:id="rId24" imgW="190440" imgH="164880" progId="Equation.DSMT4">
                  <p:embed/>
                  <p:pic>
                    <p:nvPicPr>
                      <p:cNvPr id="99" name="Object 9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170946" y="4209268"/>
                        <a:ext cx="5111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4881986" y="4148643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89068"/>
              </p:ext>
            </p:extLst>
          </p:nvPr>
        </p:nvGraphicFramePr>
        <p:xfrm>
          <a:off x="2604869" y="4209268"/>
          <a:ext cx="441879" cy="57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7" name="Equation" r:id="rId26" imgW="164880" imgH="215640" progId="Equation.DSMT4">
                  <p:embed/>
                </p:oleObj>
              </mc:Choice>
              <mc:Fallback>
                <p:oleObj name="Equation" r:id="rId26" imgW="164880" imgH="215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04869" y="4209268"/>
                        <a:ext cx="441879" cy="57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18002"/>
              </p:ext>
            </p:extLst>
          </p:nvPr>
        </p:nvGraphicFramePr>
        <p:xfrm>
          <a:off x="5004503" y="4158034"/>
          <a:ext cx="4429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8" name="Equation" r:id="rId27" imgW="164880" imgH="228600" progId="Equation.DSMT4">
                  <p:embed/>
                </p:oleObj>
              </mc:Choice>
              <mc:Fallback>
                <p:oleObj name="Equation" r:id="rId27" imgW="164880" imgH="2286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04503" y="4158034"/>
                        <a:ext cx="442912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8176824" y="2147055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RB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173831" y="3207599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RBT</a:t>
            </a:r>
            <a:endParaRPr lang="en-US" sz="2400" b="1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50820"/>
              </p:ext>
            </p:extLst>
          </p:nvPr>
        </p:nvGraphicFramePr>
        <p:xfrm>
          <a:off x="3102600" y="5670028"/>
          <a:ext cx="2486728" cy="53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9" name="Equation" r:id="rId29" imgW="1002960" imgH="215640" progId="Equation.DSMT4">
                  <p:embed/>
                </p:oleObj>
              </mc:Choice>
              <mc:Fallback>
                <p:oleObj name="Equation" r:id="rId29" imgW="1002960" imgH="215640" progId="Equation.DSMT4">
                  <p:embed/>
                  <p:pic>
                    <p:nvPicPr>
                      <p:cNvPr id="148" name="Object 147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102600" y="5670028"/>
                        <a:ext cx="2486728" cy="53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06282"/>
              </p:ext>
            </p:extLst>
          </p:nvPr>
        </p:nvGraphicFramePr>
        <p:xfrm>
          <a:off x="6774383" y="5490296"/>
          <a:ext cx="2361630" cy="770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0" name="Equation" r:id="rId31" imgW="1244520" imgH="406080" progId="Equation.DSMT4">
                  <p:embed/>
                </p:oleObj>
              </mc:Choice>
              <mc:Fallback>
                <p:oleObj name="Equation" r:id="rId31" imgW="1244520" imgH="406080" progId="Equation.DSMT4">
                  <p:embed/>
                  <p:pic>
                    <p:nvPicPr>
                      <p:cNvPr id="147" name="Object 146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774383" y="5490296"/>
                        <a:ext cx="2361630" cy="770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Arrow 57"/>
          <p:cNvSpPr/>
          <p:nvPr/>
        </p:nvSpPr>
        <p:spPr>
          <a:xfrm>
            <a:off x="5909274" y="5827808"/>
            <a:ext cx="582625" cy="21907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680765" y="4299332"/>
            <a:ext cx="455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Kimmel S. et al. Phys. Rev. X 4(1), 011050 (2014)</a:t>
            </a:r>
          </a:p>
          <a:p>
            <a:pPr algn="r"/>
            <a:r>
              <a:rPr lang="en-US" sz="1400" i="1" dirty="0" smtClean="0"/>
              <a:t>Johnson B. et al. New J. Phys. 17(11), 113019 (2015)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958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7" grpId="0" animBg="1"/>
      <p:bldP spid="22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40" grpId="0" animBg="1"/>
      <p:bldP spid="42" grpId="0" animBg="1"/>
      <p:bldP spid="54" grpId="0"/>
      <p:bldP spid="58" grpId="0" animBg="1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Протокол </a:t>
            </a:r>
            <a:r>
              <a:rPr lang="en-US" dirty="0" smtClean="0"/>
              <a:t>RBT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52100" y="1562099"/>
            <a:ext cx="4810500" cy="3905251"/>
          </a:xfrm>
          <a:prstGeom prst="roundRect">
            <a:avLst>
              <a:gd name="adj" fmla="val 82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Набор операторов </a:t>
            </a:r>
            <a:r>
              <a:rPr lang="en-US" b="1" dirty="0" smtClean="0">
                <a:ln w="0"/>
                <a:solidFill>
                  <a:srgbClr val="222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ru-RU" b="1" dirty="0">
              <a:ln w="0"/>
              <a:solidFill>
                <a:srgbClr val="2222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619242"/>
              </p:ext>
            </p:extLst>
          </p:nvPr>
        </p:nvGraphicFramePr>
        <p:xfrm>
          <a:off x="969963" y="2300331"/>
          <a:ext cx="549280" cy="283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5" name="Equation" r:id="rId4" imgW="368280" imgH="190440" progId="Equation.DSMT4">
                  <p:embed/>
                </p:oleObj>
              </mc:Choice>
              <mc:Fallback>
                <p:oleObj name="Equation" r:id="rId4" imgW="368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9963" y="2300331"/>
                        <a:ext cx="549280" cy="283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311801"/>
              </p:ext>
            </p:extLst>
          </p:nvPr>
        </p:nvGraphicFramePr>
        <p:xfrm>
          <a:off x="3148708" y="2266357"/>
          <a:ext cx="1373660" cy="329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6" name="Equation" r:id="rId6" imgW="901440" imgH="215640" progId="Equation.DSMT4">
                  <p:embed/>
                </p:oleObj>
              </mc:Choice>
              <mc:Fallback>
                <p:oleObj name="Equation" r:id="rId6" imgW="901440" imgH="215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8708" y="2266357"/>
                        <a:ext cx="1373660" cy="329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723107"/>
              </p:ext>
            </p:extLst>
          </p:nvPr>
        </p:nvGraphicFramePr>
        <p:xfrm>
          <a:off x="969963" y="2764595"/>
          <a:ext cx="1352551" cy="323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7" name="Equation" r:id="rId8" imgW="901440" imgH="215640" progId="Equation.DSMT4">
                  <p:embed/>
                </p:oleObj>
              </mc:Choice>
              <mc:Fallback>
                <p:oleObj name="Equation" r:id="rId8" imgW="901440" imgH="215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9963" y="2764595"/>
                        <a:ext cx="1352551" cy="323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58916"/>
              </p:ext>
            </p:extLst>
          </p:nvPr>
        </p:nvGraphicFramePr>
        <p:xfrm>
          <a:off x="3148708" y="2753131"/>
          <a:ext cx="1396234" cy="33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8" name="Equation" r:id="rId10" imgW="901440" imgH="215640" progId="Equation.DSMT4">
                  <p:embed/>
                </p:oleObj>
              </mc:Choice>
              <mc:Fallback>
                <p:oleObj name="Equation" r:id="rId10" imgW="901440" imgH="2156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48708" y="2753131"/>
                        <a:ext cx="1396234" cy="33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967765"/>
              </p:ext>
            </p:extLst>
          </p:nvPr>
        </p:nvGraphicFramePr>
        <p:xfrm>
          <a:off x="969963" y="3231172"/>
          <a:ext cx="1954536" cy="54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9" name="Equation" r:id="rId12" imgW="1409400" imgH="393480" progId="Equation.DSMT4">
                  <p:embed/>
                </p:oleObj>
              </mc:Choice>
              <mc:Fallback>
                <p:oleObj name="Equation" r:id="rId12" imgW="1409400" imgH="393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9963" y="3231172"/>
                        <a:ext cx="1954536" cy="546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53418"/>
              </p:ext>
            </p:extLst>
          </p:nvPr>
        </p:nvGraphicFramePr>
        <p:xfrm>
          <a:off x="3148708" y="3207212"/>
          <a:ext cx="2069154" cy="57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0" name="Equation" r:id="rId14" imgW="1409400" imgH="393480" progId="Equation.DSMT4">
                  <p:embed/>
                </p:oleObj>
              </mc:Choice>
              <mc:Fallback>
                <p:oleObj name="Equation" r:id="rId14" imgW="1409400" imgH="393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48708" y="3207212"/>
                        <a:ext cx="2069154" cy="57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060978"/>
              </p:ext>
            </p:extLst>
          </p:nvPr>
        </p:nvGraphicFramePr>
        <p:xfrm>
          <a:off x="969963" y="3942216"/>
          <a:ext cx="1954536" cy="54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1" name="Equation" r:id="rId16" imgW="1409400" imgH="393480" progId="Equation.DSMT4">
                  <p:embed/>
                </p:oleObj>
              </mc:Choice>
              <mc:Fallback>
                <p:oleObj name="Equation" r:id="rId16" imgW="1409400" imgH="393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69963" y="3942216"/>
                        <a:ext cx="1954536" cy="546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9667"/>
              </p:ext>
            </p:extLst>
          </p:nvPr>
        </p:nvGraphicFramePr>
        <p:xfrm>
          <a:off x="3167063" y="3937000"/>
          <a:ext cx="20685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2" name="Equation" r:id="rId18" imgW="1409400" imgH="393480" progId="Equation.DSMT4">
                  <p:embed/>
                </p:oleObj>
              </mc:Choice>
              <mc:Fallback>
                <p:oleObj name="Equation" r:id="rId18" imgW="1409400" imgH="393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67063" y="3937000"/>
                        <a:ext cx="206851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845399"/>
              </p:ext>
            </p:extLst>
          </p:nvPr>
        </p:nvGraphicFramePr>
        <p:xfrm>
          <a:off x="987425" y="4668838"/>
          <a:ext cx="1955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3" name="Equation" r:id="rId20" imgW="1409400" imgH="393480" progId="Equation.DSMT4">
                  <p:embed/>
                </p:oleObj>
              </mc:Choice>
              <mc:Fallback>
                <p:oleObj name="Equation" r:id="rId20" imgW="1409400" imgH="393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87425" y="4668838"/>
                        <a:ext cx="1955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422619"/>
              </p:ext>
            </p:extLst>
          </p:nvPr>
        </p:nvGraphicFramePr>
        <p:xfrm>
          <a:off x="3148708" y="4671981"/>
          <a:ext cx="21066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4" name="Equation" r:id="rId22" imgW="1434960" imgH="393480" progId="Equation.DSMT4">
                  <p:embed/>
                </p:oleObj>
              </mc:Choice>
              <mc:Fallback>
                <p:oleObj name="Equation" r:id="rId22" imgW="1434960" imgH="393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148708" y="4671981"/>
                        <a:ext cx="210661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400" y="5581356"/>
            <a:ext cx="4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Получаем 10 «вероятностей» (проекций), соответствующих идеальным инициализации и измерению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57900" y="1614131"/>
            <a:ext cx="572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Позволяет </a:t>
            </a:r>
            <a:r>
              <a:rPr lang="ru-RU" sz="2000" b="1" dirty="0" err="1" smtClean="0"/>
              <a:t>томографировать</a:t>
            </a:r>
            <a:endParaRPr lang="ru-RU" sz="2000" b="1" dirty="0"/>
          </a:p>
          <a:p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только </a:t>
            </a:r>
            <a:r>
              <a:rPr lang="ru-RU" sz="2000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унитальные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smtClean="0"/>
              <a:t>каналы</a:t>
            </a:r>
            <a:endParaRPr lang="en-US" sz="20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84419"/>
              </p:ext>
            </p:extLst>
          </p:nvPr>
        </p:nvGraphicFramePr>
        <p:xfrm>
          <a:off x="6151833" y="2425250"/>
          <a:ext cx="1210992" cy="527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5" name="Equation" r:id="rId24" imgW="495000" imgH="215640" progId="Equation.DSMT4">
                  <p:embed/>
                </p:oleObj>
              </mc:Choice>
              <mc:Fallback>
                <p:oleObj name="Equation" r:id="rId24" imgW="495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151833" y="2425250"/>
                        <a:ext cx="1210992" cy="527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057900" y="3467050"/>
            <a:ext cx="572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Плохая чувствительность для малых проекций</a:t>
            </a:r>
            <a:endParaRPr lang="en-US" sz="2000" b="1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611562"/>
              </p:ext>
            </p:extLst>
          </p:nvPr>
        </p:nvGraphicFramePr>
        <p:xfrm>
          <a:off x="6119154" y="4489509"/>
          <a:ext cx="12763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6" name="Equation" r:id="rId26" imgW="672840" imgH="215640" progId="Equation.DSMT4">
                  <p:embed/>
                </p:oleObj>
              </mc:Choice>
              <mc:Fallback>
                <p:oleObj name="Equation" r:id="rId26" imgW="672840" imgH="21564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19154" y="4489509"/>
                        <a:ext cx="127635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895562"/>
              </p:ext>
            </p:extLst>
          </p:nvPr>
        </p:nvGraphicFramePr>
        <p:xfrm>
          <a:off x="7952058" y="4485763"/>
          <a:ext cx="1040622" cy="39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7" name="Equation" r:id="rId28" imgW="495000" imgH="190440" progId="Equation.DSMT4">
                  <p:embed/>
                </p:oleObj>
              </mc:Choice>
              <mc:Fallback>
                <p:oleObj name="Equation" r:id="rId28" imgW="495000" imgH="19044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952058" y="4485763"/>
                        <a:ext cx="1040622" cy="399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594246"/>
              </p:ext>
            </p:extLst>
          </p:nvPr>
        </p:nvGraphicFramePr>
        <p:xfrm>
          <a:off x="9724878" y="4230619"/>
          <a:ext cx="1965982" cy="42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8" name="Equation" r:id="rId30" imgW="1002960" imgH="215640" progId="Equation.DSMT4">
                  <p:embed/>
                </p:oleObj>
              </mc:Choice>
              <mc:Fallback>
                <p:oleObj name="Equation" r:id="rId30" imgW="1002960" imgH="21564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724878" y="4230619"/>
                        <a:ext cx="1965982" cy="423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Arrow 35"/>
          <p:cNvSpPr/>
          <p:nvPr/>
        </p:nvSpPr>
        <p:spPr>
          <a:xfrm>
            <a:off x="7495262" y="4618842"/>
            <a:ext cx="367701" cy="15090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9081775" y="4595076"/>
            <a:ext cx="367701" cy="15090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636888" y="4634764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б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ыстро убывает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Примеры </a:t>
            </a:r>
            <a:r>
              <a:rPr lang="en-US" dirty="0" smtClean="0"/>
              <a:t>RBT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0" y="1435239"/>
            <a:ext cx="3542431" cy="502257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02" y="1464413"/>
            <a:ext cx="3542431" cy="496422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47" y="1464413"/>
            <a:ext cx="3358132" cy="499339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6" name="Arc 25"/>
          <p:cNvSpPr/>
          <p:nvPr/>
        </p:nvSpPr>
        <p:spPr>
          <a:xfrm flipH="1">
            <a:off x="2478095" y="876300"/>
            <a:ext cx="6170556" cy="1422225"/>
          </a:xfrm>
          <a:prstGeom prst="arc">
            <a:avLst>
              <a:gd name="adj1" fmla="val 11157767"/>
              <a:gd name="adj2" fmla="val 21325563"/>
            </a:avLst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2919582" y="1115612"/>
            <a:ext cx="3548539" cy="950128"/>
          </a:xfrm>
          <a:prstGeom prst="arc">
            <a:avLst>
              <a:gd name="adj1" fmla="val 11157767"/>
              <a:gd name="adj2" fmla="val 20855289"/>
            </a:avLst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84251" y="782831"/>
            <a:ext cx="1430724" cy="5101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496170"/>
              </p:ext>
            </p:extLst>
          </p:nvPr>
        </p:nvGraphicFramePr>
        <p:xfrm>
          <a:off x="4145562" y="833677"/>
          <a:ext cx="1308101" cy="4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7" imgW="622080" imgH="203040" progId="Equation.DSMT4">
                  <p:embed/>
                </p:oleObj>
              </mc:Choice>
              <mc:Fallback>
                <p:oleObj name="Equation" r:id="rId7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5562" y="833677"/>
                        <a:ext cx="1308101" cy="427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4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План доклада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1762126"/>
            <a:ext cx="95734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Описание квантовых процессов</a:t>
            </a:r>
            <a:endParaRPr lang="en-US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/>
              <a:t>Рандомизированный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</a:t>
            </a:r>
            <a:r>
              <a:rPr lang="ru-RU" sz="2000" dirty="0" smtClean="0"/>
              <a:t> (</a:t>
            </a:r>
            <a:r>
              <a:rPr lang="en-US" sz="2000" dirty="0" smtClean="0"/>
              <a:t>RT)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Томография квантовых процессов</a:t>
            </a:r>
            <a:r>
              <a:rPr lang="en-US" sz="2000" dirty="0" smtClean="0"/>
              <a:t> (QPT)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томографии</a:t>
            </a:r>
            <a:r>
              <a:rPr lang="en-US" sz="2000" dirty="0" smtClean="0"/>
              <a:t> (SPAM errors)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Борьба с ошибками томографии: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 основе </a:t>
            </a:r>
            <a:r>
              <a:rPr lang="ru-RU" sz="2000" dirty="0" err="1" smtClean="0"/>
              <a:t>рандомизированного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бенчмаркинга</a:t>
            </a:r>
            <a:r>
              <a:rPr lang="ru-RU" sz="2000" dirty="0" smtClean="0"/>
              <a:t> (</a:t>
            </a:r>
            <a:r>
              <a:rPr lang="en-US" sz="2000" dirty="0" smtClean="0"/>
              <a:t>RBT)</a:t>
            </a:r>
            <a:endParaRPr lang="ru-RU" sz="2000" dirty="0" smtClean="0"/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b="1" dirty="0" smtClean="0"/>
              <a:t>Томография пустого преобразования (</a:t>
            </a:r>
            <a:r>
              <a:rPr lang="en-US" sz="2000" b="1" dirty="0" smtClean="0"/>
              <a:t>EGT)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набора </a:t>
            </a:r>
            <a:r>
              <a:rPr lang="ru-RU" sz="2000" dirty="0" err="1" smtClean="0"/>
              <a:t>гейтов</a:t>
            </a:r>
            <a:r>
              <a:rPr lang="ru-RU" sz="2000" dirty="0" smtClean="0"/>
              <a:t> (</a:t>
            </a:r>
            <a:r>
              <a:rPr lang="en-US" sz="2000" dirty="0" smtClean="0"/>
              <a:t>GST)</a:t>
            </a:r>
            <a:endParaRPr lang="en-US" sz="20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Заключение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26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5667653" y="3648075"/>
            <a:ext cx="6267172" cy="3029299"/>
          </a:xfrm>
          <a:prstGeom prst="roundRect">
            <a:avLst>
              <a:gd name="adj" fmla="val 80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Учитываем результат томографии </a:t>
            </a:r>
            <a:r>
              <a:rPr lang="en-US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ru-RU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855866" y="3425661"/>
            <a:ext cx="3575540" cy="637263"/>
          </a:xfrm>
          <a:prstGeom prst="trapezoid">
            <a:avLst>
              <a:gd name="adj" fmla="val 23126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24225" y="393478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Томография пустого преобразования</a:t>
            </a:r>
            <a:endParaRPr lang="en-US" sz="2400" dirty="0" smtClean="0"/>
          </a:p>
          <a:p>
            <a:r>
              <a:rPr lang="en-US" sz="2400" dirty="0" smtClean="0"/>
              <a:t>(Empty gate tomography - EGT)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9999" y="1865501"/>
            <a:ext cx="407606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288380" y="1574624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6" y="1574624"/>
            <a:ext cx="600075" cy="60007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855221" y="1738824"/>
            <a:ext cx="105598" cy="513455"/>
            <a:chOff x="3910056" y="2207312"/>
            <a:chExt cx="105598" cy="513455"/>
          </a:xfrm>
        </p:grpSpPr>
        <p:sp>
          <p:nvSpPr>
            <p:cNvPr id="29" name="Isosceles Triangle 28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14232"/>
              </p:ext>
            </p:extLst>
          </p:nvPr>
        </p:nvGraphicFramePr>
        <p:xfrm>
          <a:off x="2402046" y="1638490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6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2046" y="1638490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50198" y="1574624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54385"/>
              </p:ext>
            </p:extLst>
          </p:nvPr>
        </p:nvGraphicFramePr>
        <p:xfrm>
          <a:off x="3526957" y="1618996"/>
          <a:ext cx="523416" cy="5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7" name="Equation" r:id="rId7" imgW="177480" imgH="203040" progId="Equation.DSMT4">
                  <p:embed/>
                </p:oleObj>
              </mc:Choice>
              <mc:Fallback>
                <p:oleObj name="Equation" r:id="rId7" imgW="177480" imgH="2030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6957" y="1618996"/>
                        <a:ext cx="523416" cy="59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1126562" y="1574624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53945"/>
              </p:ext>
            </p:extLst>
          </p:nvPr>
        </p:nvGraphicFramePr>
        <p:xfrm>
          <a:off x="1220260" y="1616271"/>
          <a:ext cx="447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8" name="Equation" r:id="rId9" imgW="152280" imgH="190440" progId="Equation.DSMT4">
                  <p:embed/>
                </p:oleObj>
              </mc:Choice>
              <mc:Fallback>
                <p:oleObj name="Equation" r:id="rId9" imgW="152280" imgH="19044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20260" y="1616271"/>
                        <a:ext cx="4476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83488"/>
              </p:ext>
            </p:extLst>
          </p:nvPr>
        </p:nvGraphicFramePr>
        <p:xfrm>
          <a:off x="5300191" y="1659126"/>
          <a:ext cx="5286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" name="Equation" r:id="rId11" imgW="177480" imgH="139680" progId="Equation.DSMT4">
                  <p:embed/>
                </p:oleObj>
              </mc:Choice>
              <mc:Fallback>
                <p:oleObj name="Equation" r:id="rId11" imgW="177480" imgH="1396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00191" y="1659126"/>
                        <a:ext cx="52863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95765"/>
              </p:ext>
            </p:extLst>
          </p:nvPr>
        </p:nvGraphicFramePr>
        <p:xfrm>
          <a:off x="88356" y="1536206"/>
          <a:ext cx="492558" cy="57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0" name="Equation" r:id="rId13" imgW="164880" imgH="190440" progId="Equation.DSMT4">
                  <p:embed/>
                </p:oleObj>
              </mc:Choice>
              <mc:Fallback>
                <p:oleObj name="Equation" r:id="rId13" imgW="164880" imgH="19044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356" y="1536206"/>
                        <a:ext cx="492558" cy="57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375932"/>
              </p:ext>
            </p:extLst>
          </p:nvPr>
        </p:nvGraphicFramePr>
        <p:xfrm>
          <a:off x="2384004" y="1638488"/>
          <a:ext cx="454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1" name="Equation" r:id="rId15" imgW="139680" imgH="139680" progId="Equation.DSMT4">
                  <p:embed/>
                </p:oleObj>
              </mc:Choice>
              <mc:Fallback>
                <p:oleObj name="Equation" r:id="rId15" imgW="139680" imgH="13968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84004" y="1638488"/>
                        <a:ext cx="4540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649999" y="3185865"/>
            <a:ext cx="407606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2288380" y="2894988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6" y="2894988"/>
            <a:ext cx="600075" cy="60007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855221" y="3059188"/>
            <a:ext cx="105598" cy="513455"/>
            <a:chOff x="3910056" y="2207312"/>
            <a:chExt cx="105598" cy="513455"/>
          </a:xfrm>
        </p:grpSpPr>
        <p:sp>
          <p:nvSpPr>
            <p:cNvPr id="44" name="Isosceles Triangle 43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337323"/>
              </p:ext>
            </p:extLst>
          </p:nvPr>
        </p:nvGraphicFramePr>
        <p:xfrm>
          <a:off x="2372718" y="2914838"/>
          <a:ext cx="486575" cy="56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2" name="Equation" r:id="rId17" imgW="164880" imgH="190440" progId="Equation.DSMT4">
                  <p:embed/>
                </p:oleObj>
              </mc:Choice>
              <mc:Fallback>
                <p:oleObj name="Equation" r:id="rId17" imgW="164880" imgH="1904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2718" y="2914838"/>
                        <a:ext cx="486575" cy="56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ounded Rectangle 47"/>
          <p:cNvSpPr/>
          <p:nvPr/>
        </p:nvSpPr>
        <p:spPr>
          <a:xfrm>
            <a:off x="3450198" y="2894988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69932"/>
              </p:ext>
            </p:extLst>
          </p:nvPr>
        </p:nvGraphicFramePr>
        <p:xfrm>
          <a:off x="3526957" y="2939360"/>
          <a:ext cx="523416" cy="5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3" name="Equation" r:id="rId19" imgW="177480" imgH="203040" progId="Equation.DSMT4">
                  <p:embed/>
                </p:oleObj>
              </mc:Choice>
              <mc:Fallback>
                <p:oleObj name="Equation" r:id="rId19" imgW="177480" imgH="20304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6957" y="2939360"/>
                        <a:ext cx="523416" cy="59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ounded Rectangle 49"/>
          <p:cNvSpPr/>
          <p:nvPr/>
        </p:nvSpPr>
        <p:spPr>
          <a:xfrm>
            <a:off x="1126562" y="2894988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100246"/>
              </p:ext>
            </p:extLst>
          </p:nvPr>
        </p:nvGraphicFramePr>
        <p:xfrm>
          <a:off x="1220260" y="2936635"/>
          <a:ext cx="447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4" name="Equation" r:id="rId20" imgW="152280" imgH="190440" progId="Equation.DSMT4">
                  <p:embed/>
                </p:oleObj>
              </mc:Choice>
              <mc:Fallback>
                <p:oleObj name="Equation" r:id="rId20" imgW="152280" imgH="19044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20260" y="2936635"/>
                        <a:ext cx="4476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4467"/>
              </p:ext>
            </p:extLst>
          </p:nvPr>
        </p:nvGraphicFramePr>
        <p:xfrm>
          <a:off x="5300191" y="2914037"/>
          <a:ext cx="490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5" name="Equation" r:id="rId21" imgW="164880" imgH="190440" progId="Equation.DSMT4">
                  <p:embed/>
                </p:oleObj>
              </mc:Choice>
              <mc:Fallback>
                <p:oleObj name="Equation" r:id="rId21" imgW="164880" imgH="19044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00191" y="2914037"/>
                        <a:ext cx="49053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537147"/>
              </p:ext>
            </p:extLst>
          </p:nvPr>
        </p:nvGraphicFramePr>
        <p:xfrm>
          <a:off x="164588" y="2933910"/>
          <a:ext cx="4683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6" name="Equation" r:id="rId23" imgW="190440" imgH="215640" progId="Equation.DSMT4">
                  <p:embed/>
                </p:oleObj>
              </mc:Choice>
              <mc:Fallback>
                <p:oleObj name="Equation" r:id="rId23" imgW="190440" imgH="21564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4588" y="2933910"/>
                        <a:ext cx="4683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8727" y="1974649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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425044" y="4584970"/>
            <a:ext cx="407606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7595810" y="4294093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61" y="4294093"/>
            <a:ext cx="600075" cy="600075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0630266" y="4458293"/>
            <a:ext cx="105598" cy="513455"/>
            <a:chOff x="3910056" y="2207312"/>
            <a:chExt cx="105598" cy="513455"/>
          </a:xfrm>
        </p:grpSpPr>
        <p:sp>
          <p:nvSpPr>
            <p:cNvPr id="58" name="Isosceles Triangle 57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852721"/>
              </p:ext>
            </p:extLst>
          </p:nvPr>
        </p:nvGraphicFramePr>
        <p:xfrm>
          <a:off x="7709476" y="4357959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7" name="Equation" r:id="rId25" imgW="126720" imgH="139680" progId="Equation.DSMT4">
                  <p:embed/>
                </p:oleObj>
              </mc:Choice>
              <mc:Fallback>
                <p:oleObj name="Equation" r:id="rId25" imgW="126720" imgH="13968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09476" y="4357959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le 61"/>
          <p:cNvSpPr/>
          <p:nvPr/>
        </p:nvSpPr>
        <p:spPr>
          <a:xfrm>
            <a:off x="9457012" y="4294093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13694"/>
              </p:ext>
            </p:extLst>
          </p:nvPr>
        </p:nvGraphicFramePr>
        <p:xfrm>
          <a:off x="9533771" y="4338465"/>
          <a:ext cx="523416" cy="5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8" name="Equation" r:id="rId26" imgW="177480" imgH="203040" progId="Equation.DSMT4">
                  <p:embed/>
                </p:oleObj>
              </mc:Choice>
              <mc:Fallback>
                <p:oleObj name="Equation" r:id="rId26" imgW="177480" imgH="2030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33771" y="4338465"/>
                        <a:ext cx="523416" cy="59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ounded Rectangle 63"/>
          <p:cNvSpPr/>
          <p:nvPr/>
        </p:nvSpPr>
        <p:spPr>
          <a:xfrm>
            <a:off x="6711738" y="4294093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72826"/>
              </p:ext>
            </p:extLst>
          </p:nvPr>
        </p:nvGraphicFramePr>
        <p:xfrm>
          <a:off x="6805436" y="4335740"/>
          <a:ext cx="447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9" name="Equation" r:id="rId27" imgW="152280" imgH="190440" progId="Equation.DSMT4">
                  <p:embed/>
                </p:oleObj>
              </mc:Choice>
              <mc:Fallback>
                <p:oleObj name="Equation" r:id="rId27" imgW="152280" imgH="1904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5436" y="4335740"/>
                        <a:ext cx="4476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66094"/>
              </p:ext>
            </p:extLst>
          </p:nvPr>
        </p:nvGraphicFramePr>
        <p:xfrm>
          <a:off x="11075236" y="4378595"/>
          <a:ext cx="5286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0" name="Equation" r:id="rId28" imgW="177480" imgH="139680" progId="Equation.DSMT4">
                  <p:embed/>
                </p:oleObj>
              </mc:Choice>
              <mc:Fallback>
                <p:oleObj name="Equation" r:id="rId28" imgW="177480" imgH="1396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075236" y="4378595"/>
                        <a:ext cx="52863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483135"/>
              </p:ext>
            </p:extLst>
          </p:nvPr>
        </p:nvGraphicFramePr>
        <p:xfrm>
          <a:off x="5863401" y="4255675"/>
          <a:ext cx="492558" cy="57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1" name="Equation" r:id="rId29" imgW="164880" imgH="190440" progId="Equation.DSMT4">
                  <p:embed/>
                </p:oleObj>
              </mc:Choice>
              <mc:Fallback>
                <p:oleObj name="Equation" r:id="rId29" imgW="164880" imgH="19044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63401" y="4255675"/>
                        <a:ext cx="492558" cy="57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>
            <a:off x="6425044" y="6050948"/>
            <a:ext cx="407606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7595810" y="5760071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61" y="5760071"/>
            <a:ext cx="600075" cy="600075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10630266" y="5924271"/>
            <a:ext cx="105598" cy="513455"/>
            <a:chOff x="3910056" y="2207312"/>
            <a:chExt cx="105598" cy="513455"/>
          </a:xfrm>
        </p:grpSpPr>
        <p:sp>
          <p:nvSpPr>
            <p:cNvPr id="74" name="Isosceles Triangle 73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249680"/>
              </p:ext>
            </p:extLst>
          </p:nvPr>
        </p:nvGraphicFramePr>
        <p:xfrm>
          <a:off x="7709476" y="5823937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2" name="Equation" r:id="rId30" imgW="126720" imgH="139680" progId="Equation.DSMT4">
                  <p:embed/>
                </p:oleObj>
              </mc:Choice>
              <mc:Fallback>
                <p:oleObj name="Equation" r:id="rId30" imgW="126720" imgH="13968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09476" y="5823937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ounded Rectangle 77"/>
          <p:cNvSpPr/>
          <p:nvPr/>
        </p:nvSpPr>
        <p:spPr>
          <a:xfrm>
            <a:off x="9457012" y="5760071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4462"/>
              </p:ext>
            </p:extLst>
          </p:nvPr>
        </p:nvGraphicFramePr>
        <p:xfrm>
          <a:off x="9533771" y="5804443"/>
          <a:ext cx="523416" cy="5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3" name="Equation" r:id="rId31" imgW="177480" imgH="203040" progId="Equation.DSMT4">
                  <p:embed/>
                </p:oleObj>
              </mc:Choice>
              <mc:Fallback>
                <p:oleObj name="Equation" r:id="rId31" imgW="177480" imgH="20304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33771" y="5804443"/>
                        <a:ext cx="523416" cy="59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ounded Rectangle 79"/>
          <p:cNvSpPr/>
          <p:nvPr/>
        </p:nvSpPr>
        <p:spPr>
          <a:xfrm>
            <a:off x="6711738" y="5760071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780758"/>
              </p:ext>
            </p:extLst>
          </p:nvPr>
        </p:nvGraphicFramePr>
        <p:xfrm>
          <a:off x="6805436" y="5801718"/>
          <a:ext cx="447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4" name="Equation" r:id="rId32" imgW="152280" imgH="190440" progId="Equation.DSMT4">
                  <p:embed/>
                </p:oleObj>
              </mc:Choice>
              <mc:Fallback>
                <p:oleObj name="Equation" r:id="rId32" imgW="152280" imgH="19044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5436" y="5801718"/>
                        <a:ext cx="4476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ounded Rectangle 83"/>
          <p:cNvSpPr/>
          <p:nvPr/>
        </p:nvSpPr>
        <p:spPr>
          <a:xfrm>
            <a:off x="8510291" y="5761695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00327"/>
              </p:ext>
            </p:extLst>
          </p:nvPr>
        </p:nvGraphicFramePr>
        <p:xfrm>
          <a:off x="8594629" y="5781545"/>
          <a:ext cx="486575" cy="56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5" name="Equation" r:id="rId33" imgW="164880" imgH="190440" progId="Equation.DSMT4">
                  <p:embed/>
                </p:oleObj>
              </mc:Choice>
              <mc:Fallback>
                <p:oleObj name="Equation" r:id="rId33" imgW="164880" imgH="19044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94629" y="5781545"/>
                        <a:ext cx="486575" cy="56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334" y="4060950"/>
            <a:ext cx="377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Приближенно содержит все ошибки приготовления и измерения</a:t>
            </a:r>
            <a:endParaRPr lang="en-US" dirty="0"/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891197"/>
              </p:ext>
            </p:extLst>
          </p:nvPr>
        </p:nvGraphicFramePr>
        <p:xfrm>
          <a:off x="11076003" y="5782776"/>
          <a:ext cx="490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6" name="Equation" r:id="rId34" imgW="164880" imgH="190440" progId="Equation.DSMT4">
                  <p:embed/>
                </p:oleObj>
              </mc:Choice>
              <mc:Fallback>
                <p:oleObj name="Equation" r:id="rId34" imgW="164880" imgH="19044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076003" y="5782776"/>
                        <a:ext cx="49053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661903"/>
              </p:ext>
            </p:extLst>
          </p:nvPr>
        </p:nvGraphicFramePr>
        <p:xfrm>
          <a:off x="5940400" y="5802649"/>
          <a:ext cx="4683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7" name="Equation" r:id="rId35" imgW="190440" imgH="215640" progId="Equation.DSMT4">
                  <p:embed/>
                </p:oleObj>
              </mc:Choice>
              <mc:Fallback>
                <p:oleObj name="Equation" r:id="rId35" imgW="190440" imgH="21564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40400" y="5802649"/>
                        <a:ext cx="4683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ight Arrow 87"/>
          <p:cNvSpPr/>
          <p:nvPr/>
        </p:nvSpPr>
        <p:spPr>
          <a:xfrm rot="5400000">
            <a:off x="7292743" y="5133013"/>
            <a:ext cx="459510" cy="30000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17629" y="3226100"/>
            <a:ext cx="4012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Bantysh</a:t>
            </a:r>
            <a:r>
              <a:rPr lang="en-US" sz="1400" i="1" dirty="0" smtClean="0"/>
              <a:t> B. I. et. al. Proc. SPIE, 110222N (2019)</a:t>
            </a:r>
            <a:endParaRPr lang="en-US" sz="1400" i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601769"/>
              </p:ext>
            </p:extLst>
          </p:nvPr>
        </p:nvGraphicFramePr>
        <p:xfrm>
          <a:off x="7861276" y="5099112"/>
          <a:ext cx="1652161" cy="49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" name="Equation" r:id="rId36" imgW="965160" imgH="291960" progId="Equation.DSMT4">
                  <p:embed/>
                </p:oleObj>
              </mc:Choice>
              <mc:Fallback>
                <p:oleObj name="Equation" r:id="rId36" imgW="965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861276" y="5099112"/>
                        <a:ext cx="1652161" cy="499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ight Arrow 90"/>
          <p:cNvSpPr/>
          <p:nvPr/>
        </p:nvSpPr>
        <p:spPr>
          <a:xfrm rot="5400000">
            <a:off x="9573907" y="5172348"/>
            <a:ext cx="459510" cy="30000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" grpId="0" animBg="1"/>
      <p:bldP spid="41" grpId="0" animBg="1"/>
      <p:bldP spid="48" grpId="0" animBg="1"/>
      <p:bldP spid="50" grpId="0" animBg="1"/>
      <p:bldP spid="4" grpId="0"/>
      <p:bldP spid="55" grpId="0" animBg="1"/>
      <p:bldP spid="62" grpId="0" animBg="1"/>
      <p:bldP spid="64" grpId="0" animBg="1"/>
      <p:bldP spid="71" grpId="0" animBg="1"/>
      <p:bldP spid="78" grpId="0" animBg="1"/>
      <p:bldP spid="80" grpId="0" animBg="1"/>
      <p:bldP spid="84" grpId="0" animBg="1"/>
      <p:bldP spid="5" grpId="0"/>
      <p:bldP spid="88" grpId="0" animBg="1"/>
      <p:bldP spid="9" grpId="0"/>
      <p:bldP spid="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Пример</a:t>
            </a:r>
            <a:r>
              <a:rPr lang="ru-RU" dirty="0"/>
              <a:t>ы</a:t>
            </a:r>
            <a:r>
              <a:rPr lang="ru-RU" dirty="0" smtClean="0"/>
              <a:t> </a:t>
            </a:r>
            <a:r>
              <a:rPr lang="en-US" dirty="0" smtClean="0"/>
              <a:t>EGT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762126"/>
            <a:ext cx="5130217" cy="381783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>
            <a:off x="5753100" y="3866577"/>
            <a:ext cx="169545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938461" y="3587031"/>
            <a:ext cx="567034" cy="5315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591130"/>
              </p:ext>
            </p:extLst>
          </p:nvPr>
        </p:nvGraphicFramePr>
        <p:xfrm>
          <a:off x="6052126" y="3634230"/>
          <a:ext cx="365646" cy="40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8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2126" y="3634230"/>
                        <a:ext cx="365646" cy="402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700542" y="3587031"/>
            <a:ext cx="567034" cy="5315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597464"/>
              </p:ext>
            </p:extLst>
          </p:nvPr>
        </p:nvGraphicFramePr>
        <p:xfrm>
          <a:off x="6784880" y="3602472"/>
          <a:ext cx="431046" cy="49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" name="Equation" r:id="rId7" imgW="164880" imgH="190440" progId="Equation.DSMT4">
                  <p:embed/>
                </p:oleObj>
              </mc:Choice>
              <mc:Fallback>
                <p:oleObj name="Equation" r:id="rId7" imgW="164880" imgH="190440" progId="Equation.DSMT4">
                  <p:embed/>
                  <p:pic>
                    <p:nvPicPr>
                      <p:cNvPr id="85" name="Object 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4880" y="3602472"/>
                        <a:ext cx="431046" cy="497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01489" y="1762126"/>
            <a:ext cx="580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-й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этап</a:t>
            </a:r>
            <a:r>
              <a:rPr lang="ru-RU" b="1" dirty="0" smtClean="0"/>
              <a:t>: томография пустого преобразования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01489" y="2711480"/>
            <a:ext cx="626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2-й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этап</a:t>
            </a:r>
            <a:r>
              <a:rPr lang="ru-RU" b="1" dirty="0" smtClean="0"/>
              <a:t>: томография преобразования Адамара преобразования с изменённой моделью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62623" y="3651097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GN</a:t>
            </a:r>
            <a:endParaRPr lang="en-US" sz="20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8639175" y="3847785"/>
            <a:ext cx="169545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9586617" y="3600780"/>
            <a:ext cx="567034" cy="5315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076975"/>
              </p:ext>
            </p:extLst>
          </p:nvPr>
        </p:nvGraphicFramePr>
        <p:xfrm>
          <a:off x="9700282" y="3647979"/>
          <a:ext cx="365646" cy="40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0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00282" y="3647979"/>
                        <a:ext cx="365646" cy="402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8824536" y="3587031"/>
            <a:ext cx="567034" cy="5315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95014"/>
              </p:ext>
            </p:extLst>
          </p:nvPr>
        </p:nvGraphicFramePr>
        <p:xfrm>
          <a:off x="8908874" y="3602472"/>
          <a:ext cx="431046" cy="49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1" name="Equation" r:id="rId10" imgW="164880" imgH="190440" progId="Equation.DSMT4">
                  <p:embed/>
                </p:oleObj>
              </mc:Choice>
              <mc:Fallback>
                <p:oleObj name="Equation" r:id="rId10" imgW="164880" imgH="1904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08874" y="3602472"/>
                        <a:ext cx="431046" cy="497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348698" y="3632305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NG</a:t>
            </a:r>
            <a:endParaRPr lang="en-US" sz="20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51349"/>
              </p:ext>
            </p:extLst>
          </p:nvPr>
        </p:nvGraphicFramePr>
        <p:xfrm>
          <a:off x="465614" y="5848296"/>
          <a:ext cx="962765" cy="34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" name="Equation" r:id="rId11" imgW="533160" imgH="190440" progId="Equation.DSMT4">
                  <p:embed/>
                </p:oleObj>
              </mc:Choice>
              <mc:Fallback>
                <p:oleObj name="Equation" r:id="rId11" imgW="5331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5614" y="5848296"/>
                        <a:ext cx="962765" cy="343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672975"/>
              </p:ext>
            </p:extLst>
          </p:nvPr>
        </p:nvGraphicFramePr>
        <p:xfrm>
          <a:off x="500908" y="6201961"/>
          <a:ext cx="892175" cy="34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3" name="Equation" r:id="rId13" imgW="495000" imgH="190440" progId="Equation.DSMT4">
                  <p:embed/>
                </p:oleObj>
              </mc:Choice>
              <mc:Fallback>
                <p:oleObj name="Equation" r:id="rId13" imgW="495000" imgH="1904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0908" y="6201961"/>
                        <a:ext cx="892175" cy="343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17407"/>
              </p:ext>
            </p:extLst>
          </p:nvPr>
        </p:nvGraphicFramePr>
        <p:xfrm>
          <a:off x="2964592" y="5775716"/>
          <a:ext cx="970022" cy="31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4" name="Equation" r:id="rId15" imgW="583920" imgH="190440" progId="Equation.DSMT4">
                  <p:embed/>
                </p:oleObj>
              </mc:Choice>
              <mc:Fallback>
                <p:oleObj name="Equation" r:id="rId15" imgW="583920" imgH="1904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64592" y="5775716"/>
                        <a:ext cx="970022" cy="317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132125"/>
              </p:ext>
            </p:extLst>
          </p:nvPr>
        </p:nvGraphicFramePr>
        <p:xfrm>
          <a:off x="1859276" y="5834908"/>
          <a:ext cx="522347" cy="26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" name="Equation" r:id="rId17" imgW="304560" imgH="152280" progId="Equation.DSMT4">
                  <p:embed/>
                </p:oleObj>
              </mc:Choice>
              <mc:Fallback>
                <p:oleObj name="Equation" r:id="rId17" imgW="304560" imgH="1522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59276" y="5834908"/>
                        <a:ext cx="522347" cy="263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794968"/>
              </p:ext>
            </p:extLst>
          </p:nvPr>
        </p:nvGraphicFramePr>
        <p:xfrm>
          <a:off x="1859276" y="6224683"/>
          <a:ext cx="731897" cy="26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" name="Equation" r:id="rId19" imgW="457200" imgH="164880" progId="Equation.DSMT4">
                  <p:embed/>
                </p:oleObj>
              </mc:Choice>
              <mc:Fallback>
                <p:oleObj name="Equation" r:id="rId19" imgW="457200" imgH="16488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59276" y="6224683"/>
                        <a:ext cx="731897" cy="265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56464"/>
              </p:ext>
            </p:extLst>
          </p:nvPr>
        </p:nvGraphicFramePr>
        <p:xfrm>
          <a:off x="5696738" y="2227542"/>
          <a:ext cx="1003803" cy="31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7" name="Equation" r:id="rId21" imgW="482400" imgH="152280" progId="Equation.DSMT4">
                  <p:embed/>
                </p:oleObj>
              </mc:Choice>
              <mc:Fallback>
                <p:oleObj name="Equation" r:id="rId21" imgW="48240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96738" y="2227542"/>
                        <a:ext cx="1003803" cy="316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5667653" y="4406868"/>
            <a:ext cx="6200497" cy="2270506"/>
          </a:xfrm>
          <a:prstGeom prst="roundRect">
            <a:avLst>
              <a:gd name="adj" fmla="val 80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IBM Q 5 Tenerife</a:t>
            </a:r>
            <a:endParaRPr lang="ru-RU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21913"/>
              </p:ext>
            </p:extLst>
          </p:nvPr>
        </p:nvGraphicFramePr>
        <p:xfrm>
          <a:off x="6058038" y="4977432"/>
          <a:ext cx="5419725" cy="132686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06575">
                  <a:extLst>
                    <a:ext uri="{9D8B030D-6E8A-4147-A177-3AD203B41FA5}">
                      <a16:colId xmlns:a16="http://schemas.microsoft.com/office/drawing/2014/main" val="149649558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1609199669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352023775"/>
                    </a:ext>
                  </a:extLst>
                </a:gridCol>
              </a:tblGrid>
              <a:tr h="3317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Модель</a:t>
                      </a:r>
                      <a:endParaRPr lang="en-U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r>
                        <a:rPr lang="en-US" sz="1400" baseline="0" dirty="0" smtClean="0"/>
                        <a:t> (Q0)</a:t>
                      </a:r>
                      <a:endParaRPr lang="en-U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CNOT (Q1 </a:t>
                      </a: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 Q0)</a:t>
                      </a:r>
                      <a:endParaRPr lang="en-US" sz="1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43828"/>
                  </a:ext>
                </a:extLst>
              </a:tr>
              <a:tr h="3317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Стандартная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89.02 %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76.50 %</a:t>
                      </a:r>
                      <a:endParaRPr lang="en-US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674066"/>
                  </a:ext>
                </a:extLst>
              </a:tr>
              <a:tr h="3317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GN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98.13 %</a:t>
                      </a:r>
                      <a:endParaRPr lang="en-U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94.66 %</a:t>
                      </a:r>
                      <a:endParaRPr lang="en-US" sz="1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82748"/>
                  </a:ext>
                </a:extLst>
              </a:tr>
              <a:tr h="3317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NG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95.50 %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88.29 %</a:t>
                      </a:r>
                      <a:endParaRPr lang="en-US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170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4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План доклада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1762126"/>
            <a:ext cx="95734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Описание квантовых процессов</a:t>
            </a:r>
            <a:endParaRPr lang="en-US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/>
              <a:t>Рандомизированный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</a:t>
            </a:r>
            <a:r>
              <a:rPr lang="ru-RU" sz="2000" dirty="0" smtClean="0"/>
              <a:t> (</a:t>
            </a:r>
            <a:r>
              <a:rPr lang="en-US" sz="2000" dirty="0" smtClean="0"/>
              <a:t>RT)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Томография квантовых процессов</a:t>
            </a:r>
            <a:r>
              <a:rPr lang="en-US" sz="2000" dirty="0" smtClean="0"/>
              <a:t> (QPT)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томографии</a:t>
            </a:r>
            <a:r>
              <a:rPr lang="en-US" sz="2000" dirty="0" smtClean="0"/>
              <a:t> (SPAM errors)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Борьба с ошибками томографии: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 основе </a:t>
            </a:r>
            <a:r>
              <a:rPr lang="ru-RU" sz="2000" dirty="0" err="1" smtClean="0"/>
              <a:t>рандомизированного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бенчмаркинга</a:t>
            </a:r>
            <a:r>
              <a:rPr lang="ru-RU" sz="2000" dirty="0" smtClean="0"/>
              <a:t> (</a:t>
            </a:r>
            <a:r>
              <a:rPr lang="en-US" sz="2000" dirty="0" smtClean="0"/>
              <a:t>RBT)</a:t>
            </a:r>
            <a:endParaRPr lang="ru-RU" sz="2000" dirty="0" smtClean="0"/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пустого преобразования (</a:t>
            </a:r>
            <a:r>
              <a:rPr lang="en-US" sz="2000" dirty="0" smtClean="0"/>
              <a:t>EGT)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b="1" dirty="0" smtClean="0"/>
              <a:t>Томография набора </a:t>
            </a:r>
            <a:r>
              <a:rPr lang="ru-RU" sz="2000" b="1" dirty="0" err="1" smtClean="0"/>
              <a:t>гейтов</a:t>
            </a:r>
            <a:r>
              <a:rPr lang="ru-RU" sz="2000" b="1" dirty="0" smtClean="0"/>
              <a:t> (</a:t>
            </a:r>
            <a:r>
              <a:rPr lang="en-US" sz="2000" b="1" dirty="0" smtClean="0"/>
              <a:t>GST)</a:t>
            </a:r>
            <a:endParaRPr lang="en-US" sz="2000" b="1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Заключение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42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Arrow Connector 116"/>
          <p:cNvCxnSpPr/>
          <p:nvPr/>
        </p:nvCxnSpPr>
        <p:spPr>
          <a:xfrm flipH="1" flipV="1">
            <a:off x="471413" y="1593626"/>
            <a:ext cx="110447" cy="11213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5025212" y="1576558"/>
            <a:ext cx="167233" cy="11384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1568669" y="1602570"/>
            <a:ext cx="149477" cy="111241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2577292" y="1593626"/>
            <a:ext cx="412749" cy="103822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3929361" y="1576558"/>
            <a:ext cx="92779" cy="111248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324225" y="393478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Томография набора </a:t>
            </a:r>
            <a:r>
              <a:rPr lang="ru-RU" sz="2400" dirty="0" err="1" smtClean="0"/>
              <a:t>гейтов</a:t>
            </a:r>
            <a:endParaRPr lang="en-US" sz="2400" dirty="0" smtClean="0"/>
          </a:p>
          <a:p>
            <a:r>
              <a:rPr lang="en-US" sz="2400" dirty="0" smtClean="0"/>
              <a:t>(Gate set tomography - GST)</a:t>
            </a:r>
            <a:endParaRPr lang="en-US" sz="24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55512" y="2188385"/>
            <a:ext cx="407606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2493893" y="1897508"/>
            <a:ext cx="640081" cy="60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29" y="1897508"/>
            <a:ext cx="600075" cy="600075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060734" y="2061708"/>
            <a:ext cx="105598" cy="513455"/>
            <a:chOff x="3910056" y="2207312"/>
            <a:chExt cx="105598" cy="513455"/>
          </a:xfrm>
        </p:grpSpPr>
        <p:sp>
          <p:nvSpPr>
            <p:cNvPr id="90" name="Isosceles Triangle 89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974699"/>
              </p:ext>
            </p:extLst>
          </p:nvPr>
        </p:nvGraphicFramePr>
        <p:xfrm>
          <a:off x="2607559" y="1961374"/>
          <a:ext cx="41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9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7559" y="1961374"/>
                        <a:ext cx="4127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ounded Rectangle 93"/>
          <p:cNvSpPr/>
          <p:nvPr/>
        </p:nvSpPr>
        <p:spPr>
          <a:xfrm>
            <a:off x="3655711" y="1897508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467491"/>
              </p:ext>
            </p:extLst>
          </p:nvPr>
        </p:nvGraphicFramePr>
        <p:xfrm>
          <a:off x="3732470" y="1941880"/>
          <a:ext cx="523416" cy="5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0" name="Equation" r:id="rId7" imgW="177480" imgH="203040" progId="Equation.DSMT4">
                  <p:embed/>
                </p:oleObj>
              </mc:Choice>
              <mc:Fallback>
                <p:oleObj name="Equation" r:id="rId7" imgW="177480" imgH="2030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2470" y="1941880"/>
                        <a:ext cx="523416" cy="59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Rounded Rectangle 95"/>
          <p:cNvSpPr/>
          <p:nvPr/>
        </p:nvSpPr>
        <p:spPr>
          <a:xfrm>
            <a:off x="1332075" y="1897508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45160"/>
              </p:ext>
            </p:extLst>
          </p:nvPr>
        </p:nvGraphicFramePr>
        <p:xfrm>
          <a:off x="1425773" y="1939155"/>
          <a:ext cx="447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1" name="Equation" r:id="rId9" imgW="152280" imgH="190440" progId="Equation.DSMT4">
                  <p:embed/>
                </p:oleObj>
              </mc:Choice>
              <mc:Fallback>
                <p:oleObj name="Equation" r:id="rId9" imgW="152280" imgH="19044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5773" y="1939155"/>
                        <a:ext cx="4476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7017"/>
              </p:ext>
            </p:extLst>
          </p:nvPr>
        </p:nvGraphicFramePr>
        <p:xfrm>
          <a:off x="5505704" y="1982010"/>
          <a:ext cx="5286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2" name="Equation" r:id="rId11" imgW="177480" imgH="139680" progId="Equation.DSMT4">
                  <p:embed/>
                </p:oleObj>
              </mc:Choice>
              <mc:Fallback>
                <p:oleObj name="Equation" r:id="rId11" imgW="177480" imgH="1396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5704" y="1982010"/>
                        <a:ext cx="52863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776697"/>
              </p:ext>
            </p:extLst>
          </p:nvPr>
        </p:nvGraphicFramePr>
        <p:xfrm>
          <a:off x="293869" y="1859090"/>
          <a:ext cx="492558" cy="57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3" name="Equation" r:id="rId13" imgW="164880" imgH="190440" progId="Equation.DSMT4">
                  <p:embed/>
                </p:oleObj>
              </mc:Choice>
              <mc:Fallback>
                <p:oleObj name="Equation" r:id="rId13" imgW="164880" imgH="19044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3869" y="1859090"/>
                        <a:ext cx="492558" cy="57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764020"/>
              </p:ext>
            </p:extLst>
          </p:nvPr>
        </p:nvGraphicFramePr>
        <p:xfrm>
          <a:off x="1606090" y="4001730"/>
          <a:ext cx="2444750" cy="549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4" name="Equation" r:id="rId15" imgW="1015920" imgH="228600" progId="Equation.DSMT4">
                  <p:embed/>
                </p:oleObj>
              </mc:Choice>
              <mc:Fallback>
                <p:oleObj name="Equation" r:id="rId15" imgW="1015920" imgH="22860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06090" y="4001730"/>
                        <a:ext cx="2444750" cy="549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29775"/>
              </p:ext>
            </p:extLst>
          </p:nvPr>
        </p:nvGraphicFramePr>
        <p:xfrm>
          <a:off x="544574" y="3394807"/>
          <a:ext cx="4621758" cy="69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5" name="Equation" r:id="rId17" imgW="2209680" imgH="330120" progId="Equation.DSMT4">
                  <p:embed/>
                </p:oleObj>
              </mc:Choice>
              <mc:Fallback>
                <p:oleObj name="Equation" r:id="rId17" imgW="2209680" imgH="33012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4574" y="3394807"/>
                        <a:ext cx="4621758" cy="69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112864"/>
              </p:ext>
            </p:extLst>
          </p:nvPr>
        </p:nvGraphicFramePr>
        <p:xfrm>
          <a:off x="2627313" y="1939925"/>
          <a:ext cx="4857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6" name="Equation" r:id="rId19" imgW="164880" imgH="190440" progId="Equation.DSMT4">
                  <p:embed/>
                </p:oleObj>
              </mc:Choice>
              <mc:Fallback>
                <p:oleObj name="Equation" r:id="rId19" imgW="164880" imgH="190440" progId="Equation.DSMT4">
                  <p:embed/>
                  <p:pic>
                    <p:nvPicPr>
                      <p:cNvPr id="95" name="Object 9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27313" y="1939925"/>
                        <a:ext cx="485775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94777"/>
              </p:ext>
            </p:extLst>
          </p:nvPr>
        </p:nvGraphicFramePr>
        <p:xfrm>
          <a:off x="2247195" y="2739753"/>
          <a:ext cx="1133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7" name="Equation" r:id="rId21" imgW="545760" imgH="177480" progId="Equation.DSMT4">
                  <p:embed/>
                </p:oleObj>
              </mc:Choice>
              <mc:Fallback>
                <p:oleObj name="Equation" r:id="rId21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47195" y="2739753"/>
                        <a:ext cx="113347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187748"/>
              </p:ext>
            </p:extLst>
          </p:nvPr>
        </p:nvGraphicFramePr>
        <p:xfrm>
          <a:off x="1588278" y="5974893"/>
          <a:ext cx="2444750" cy="549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8" name="Equation" r:id="rId23" imgW="1015920" imgH="228600" progId="Equation.DSMT4">
                  <p:embed/>
                </p:oleObj>
              </mc:Choice>
              <mc:Fallback>
                <p:oleObj name="Equation" r:id="rId23" imgW="1015920" imgH="228600" progId="Equation.DSMT4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278" y="5974893"/>
                        <a:ext cx="2444750" cy="549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200261"/>
              </p:ext>
            </p:extLst>
          </p:nvPr>
        </p:nvGraphicFramePr>
        <p:xfrm>
          <a:off x="1588278" y="5974892"/>
          <a:ext cx="2444750" cy="549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9" name="Equation" r:id="rId25" imgW="1015920" imgH="228600" progId="Equation.DSMT4">
                  <p:embed/>
                </p:oleObj>
              </mc:Choice>
              <mc:Fallback>
                <p:oleObj name="Equation" r:id="rId25" imgW="1015920" imgH="228600" progId="Equation.DSMT4">
                  <p:embed/>
                  <p:pic>
                    <p:nvPicPr>
                      <p:cNvPr id="118" name="Object 11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278" y="5974892"/>
                        <a:ext cx="2444750" cy="549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490629"/>
              </p:ext>
            </p:extLst>
          </p:nvPr>
        </p:nvGraphicFramePr>
        <p:xfrm>
          <a:off x="1588278" y="5152016"/>
          <a:ext cx="23907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0" name="Equation" r:id="rId27" imgW="1143000" imgH="368280" progId="Equation.DSMT4">
                  <p:embed/>
                </p:oleObj>
              </mc:Choice>
              <mc:Fallback>
                <p:oleObj name="Equation" r:id="rId27" imgW="1143000" imgH="368280" progId="Equation.DSMT4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278" y="5152016"/>
                        <a:ext cx="23907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Right Arrow 120"/>
          <p:cNvSpPr/>
          <p:nvPr/>
        </p:nvSpPr>
        <p:spPr>
          <a:xfrm rot="5400000">
            <a:off x="2532431" y="4753690"/>
            <a:ext cx="391369" cy="20069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22" y="1859090"/>
            <a:ext cx="3415478" cy="40904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33508" y="6095736"/>
            <a:ext cx="4796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Blume-</a:t>
            </a:r>
            <a:r>
              <a:rPr lang="en-US" sz="1400" i="1" dirty="0" err="1" smtClean="0"/>
              <a:t>Kohout</a:t>
            </a:r>
            <a:r>
              <a:rPr lang="en-US" sz="1400" i="1" dirty="0"/>
              <a:t> </a:t>
            </a:r>
            <a:r>
              <a:rPr lang="en-US" sz="1400" i="1" dirty="0" smtClean="0"/>
              <a:t>R. et. al. Nat. </a:t>
            </a:r>
            <a:r>
              <a:rPr lang="en-US" sz="1400" i="1" dirty="0" err="1" smtClean="0"/>
              <a:t>Commun</a:t>
            </a:r>
            <a:r>
              <a:rPr lang="en-US" sz="1400" i="1" dirty="0" smtClean="0"/>
              <a:t>. 8, 14485 (2017)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335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966912" y="3811680"/>
            <a:ext cx="8201025" cy="1436595"/>
          </a:xfrm>
          <a:prstGeom prst="roundRect">
            <a:avLst>
              <a:gd name="adj" fmla="val 80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Элементы определены с точностью до некоторой матрицы </a:t>
            </a:r>
            <a:r>
              <a:rPr lang="en-US" b="1" dirty="0" smtClean="0">
                <a:ln w="0"/>
                <a:solidFill>
                  <a:srgbClr val="222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Калибровка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05185"/>
              </p:ext>
            </p:extLst>
          </p:nvPr>
        </p:nvGraphicFramePr>
        <p:xfrm>
          <a:off x="4238625" y="1566167"/>
          <a:ext cx="3075460" cy="69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" name="Equation" r:id="rId3" imgW="1015920" imgH="228600" progId="Equation.DSMT4">
                  <p:embed/>
                </p:oleObj>
              </mc:Choice>
              <mc:Fallback>
                <p:oleObj name="Equation" r:id="rId3" imgW="1015920" imgH="228600" progId="Equation.DSMT4">
                  <p:embed/>
                  <p:pic>
                    <p:nvPicPr>
                      <p:cNvPr id="119" name="Object 1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25" y="1566167"/>
                        <a:ext cx="3075460" cy="691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483610"/>
              </p:ext>
            </p:extLst>
          </p:nvPr>
        </p:nvGraphicFramePr>
        <p:xfrm>
          <a:off x="1914525" y="2482917"/>
          <a:ext cx="8277096" cy="75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" name="Equation" r:id="rId5" imgW="2654280" imgH="241200" progId="Equation.DSMT4">
                  <p:embed/>
                </p:oleObj>
              </mc:Choice>
              <mc:Fallback>
                <p:oleObj name="Equation" r:id="rId5" imgW="2654280" imgH="241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4525" y="2482917"/>
                        <a:ext cx="8277096" cy="752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3133726" y="2482917"/>
            <a:ext cx="1152524" cy="7526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286249" y="2482917"/>
            <a:ext cx="1685926" cy="7526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972175" y="2482917"/>
            <a:ext cx="1628775" cy="7526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600950" y="2489485"/>
            <a:ext cx="1628775" cy="7526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229725" y="2476349"/>
            <a:ext cx="961896" cy="7526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860293"/>
              </p:ext>
            </p:extLst>
          </p:nvPr>
        </p:nvGraphicFramePr>
        <p:xfrm>
          <a:off x="2313008" y="4383170"/>
          <a:ext cx="1660483" cy="529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" name="Equation" r:id="rId7" imgW="596880" imgH="190440" progId="Equation.DSMT4">
                  <p:embed/>
                </p:oleObj>
              </mc:Choice>
              <mc:Fallback>
                <p:oleObj name="Equation" r:id="rId7" imgW="5968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3008" y="4383170"/>
                        <a:ext cx="1660483" cy="529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16075"/>
              </p:ext>
            </p:extLst>
          </p:nvPr>
        </p:nvGraphicFramePr>
        <p:xfrm>
          <a:off x="4973637" y="4383170"/>
          <a:ext cx="19081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" name="Equation" r:id="rId9" imgW="685800" imgH="215640" progId="Equation.DSMT4">
                  <p:embed/>
                </p:oleObj>
              </mc:Choice>
              <mc:Fallback>
                <p:oleObj name="Equation" r:id="rId9" imgW="685800" imgH="2156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73637" y="4383170"/>
                        <a:ext cx="1908175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82097"/>
              </p:ext>
            </p:extLst>
          </p:nvPr>
        </p:nvGraphicFramePr>
        <p:xfrm>
          <a:off x="8301037" y="4347309"/>
          <a:ext cx="144938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" name="Equation" r:id="rId11" imgW="520560" imgH="215640" progId="Equation.DSMT4">
                  <p:embed/>
                </p:oleObj>
              </mc:Choice>
              <mc:Fallback>
                <p:oleObj name="Equation" r:id="rId11" imgW="520560" imgH="2156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01037" y="4347309"/>
                        <a:ext cx="1449388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009775" y="5494678"/>
            <a:ext cx="815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Ищем такое </a:t>
            </a:r>
            <a:r>
              <a:rPr lang="en-US" b="1" dirty="0" smtClean="0">
                <a:solidFill>
                  <a:srgbClr val="2222FF"/>
                </a:solidFill>
              </a:rPr>
              <a:t>G</a:t>
            </a:r>
            <a:r>
              <a:rPr lang="ru-RU" b="1" dirty="0" smtClean="0"/>
              <a:t>, чтобы одновременно приблизить все </a:t>
            </a:r>
            <a:r>
              <a:rPr lang="ru-RU" b="1" dirty="0" err="1" smtClean="0"/>
              <a:t>гейты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а также матрицы инициализации и измерения к идеальным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5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План доклада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1762126"/>
            <a:ext cx="95734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Описание квантовых процессов</a:t>
            </a:r>
            <a:endParaRPr lang="en-US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/>
              <a:t>Рандомизированный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</a:t>
            </a:r>
            <a:r>
              <a:rPr lang="ru-RU" sz="2000" dirty="0" smtClean="0"/>
              <a:t> (</a:t>
            </a:r>
            <a:r>
              <a:rPr lang="en-US" sz="2000" dirty="0" smtClean="0"/>
              <a:t>RT)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Томография квантовых процессов</a:t>
            </a:r>
            <a:r>
              <a:rPr lang="en-US" sz="2000" dirty="0" smtClean="0"/>
              <a:t> (QPT)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томографии</a:t>
            </a:r>
            <a:r>
              <a:rPr lang="en-US" sz="2000" dirty="0" smtClean="0"/>
              <a:t> (SPAM errors)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Борьба с ошибками томографии: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 основе </a:t>
            </a:r>
            <a:r>
              <a:rPr lang="ru-RU" sz="2000" dirty="0" err="1" smtClean="0"/>
              <a:t>рандомизированного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бенчмаркинга</a:t>
            </a:r>
            <a:r>
              <a:rPr lang="ru-RU" sz="2000" dirty="0" smtClean="0"/>
              <a:t> (</a:t>
            </a:r>
            <a:r>
              <a:rPr lang="en-US" sz="2000" dirty="0" smtClean="0"/>
              <a:t>RBT)</a:t>
            </a:r>
            <a:endParaRPr lang="ru-RU" sz="2000" dirty="0" smtClean="0"/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пустого преобразования (</a:t>
            </a:r>
            <a:r>
              <a:rPr lang="en-US" sz="2000" dirty="0" smtClean="0"/>
              <a:t>EGT)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набора </a:t>
            </a:r>
            <a:r>
              <a:rPr lang="ru-RU" sz="2000" dirty="0" err="1" smtClean="0"/>
              <a:t>гейтов</a:t>
            </a:r>
            <a:r>
              <a:rPr lang="ru-RU" sz="2000" dirty="0" smtClean="0"/>
              <a:t> (</a:t>
            </a:r>
            <a:r>
              <a:rPr lang="en-US" sz="2000" dirty="0" smtClean="0"/>
              <a:t>GST)</a:t>
            </a:r>
            <a:endParaRPr lang="en-US" sz="20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Заключение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52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Оптимизация и </a:t>
            </a:r>
            <a:r>
              <a:rPr lang="en-US" dirty="0" smtClean="0"/>
              <a:t>Germs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20" y="1762126"/>
            <a:ext cx="8281227" cy="467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Библиотека </a:t>
            </a:r>
            <a:r>
              <a:rPr lang="ru-RU" dirty="0" smtClean="0"/>
              <a:t>на </a:t>
            </a:r>
            <a:r>
              <a:rPr lang="en-US" dirty="0" smtClean="0"/>
              <a:t>Python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68"/>
          <a:stretch/>
        </p:blipFill>
        <p:spPr>
          <a:xfrm>
            <a:off x="5201181" y="1964080"/>
            <a:ext cx="3514194" cy="4396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87" y="1955263"/>
            <a:ext cx="2738438" cy="130143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TextBox 4"/>
          <p:cNvSpPr txBox="1"/>
          <p:nvPr/>
        </p:nvSpPr>
        <p:spPr>
          <a:xfrm>
            <a:off x="1318824" y="3393538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github.com/</a:t>
            </a:r>
            <a:r>
              <a:rPr lang="en-US" dirty="0" err="1" smtClean="0"/>
              <a:t>pyGSTio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18211"/>
          <a:stretch/>
        </p:blipFill>
        <p:spPr>
          <a:xfrm>
            <a:off x="8972041" y="1959689"/>
            <a:ext cx="2829434" cy="440108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7903367" y="2683907"/>
            <a:ext cx="585283" cy="33109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903366" y="3831333"/>
            <a:ext cx="585283" cy="33109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903366" y="4978759"/>
            <a:ext cx="585283" cy="33109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6" y="4157413"/>
            <a:ext cx="4584199" cy="13155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64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Библиотека </a:t>
            </a:r>
            <a:r>
              <a:rPr lang="ru-RU" dirty="0" smtClean="0"/>
              <a:t>на </a:t>
            </a:r>
            <a:r>
              <a:rPr lang="en-US" dirty="0" smtClean="0"/>
              <a:t>Python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87" y="1638301"/>
            <a:ext cx="9730863" cy="4537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425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Наша реализация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19300"/>
            <a:ext cx="10629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000" dirty="0" smtClean="0"/>
              <a:t>Корневая параметризация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000" dirty="0" smtClean="0"/>
              <a:t>Оптимизация: ускоренный проективный градиентный спуск + </a:t>
            </a:r>
            <a:r>
              <a:rPr lang="en-US" sz="2000" dirty="0" err="1" smtClean="0"/>
              <a:t>fminsearch</a:t>
            </a:r>
            <a:endParaRPr lang="en-US" sz="2000" dirty="0" smtClean="0"/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000" dirty="0" smtClean="0"/>
              <a:t>Первое приближение для </a:t>
            </a:r>
            <a:r>
              <a:rPr lang="ru-RU" sz="2000" dirty="0" err="1" smtClean="0"/>
              <a:t>гейтов</a:t>
            </a:r>
            <a:r>
              <a:rPr lang="ru-RU" sz="2000" dirty="0" smtClean="0"/>
              <a:t>: результат применения </a:t>
            </a:r>
            <a:r>
              <a:rPr lang="en-US" sz="2000" dirty="0" smtClean="0"/>
              <a:t>EGT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000" dirty="0" smtClean="0"/>
              <a:t>Диагональная модель инициализации и измерений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000" dirty="0" smtClean="0"/>
              <a:t>Калибровка с комплексными коэффициентами и ограничением из п.4, поиск с использованием</a:t>
            </a:r>
            <a:r>
              <a:rPr lang="en-US" sz="2000" dirty="0" smtClean="0"/>
              <a:t> </a:t>
            </a:r>
            <a:r>
              <a:rPr lang="ru-RU" sz="2000" dirty="0" smtClean="0"/>
              <a:t>библиотеки </a:t>
            </a:r>
            <a:r>
              <a:rPr lang="en-US" sz="2000" dirty="0" smtClean="0"/>
              <a:t>CVX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7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Сравнение подходов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348191"/>
            <a:ext cx="6748796" cy="528919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TextBox 5"/>
          <p:cNvSpPr txBox="1"/>
          <p:nvPr/>
        </p:nvSpPr>
        <p:spPr>
          <a:xfrm>
            <a:off x="275462" y="176212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Протокол измерений</a:t>
            </a:r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097761"/>
              </p:ext>
            </p:extLst>
          </p:nvPr>
        </p:nvGraphicFramePr>
        <p:xfrm>
          <a:off x="369887" y="2357438"/>
          <a:ext cx="790575" cy="40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Equation" r:id="rId4" imgW="368280" imgH="190440" progId="Equation.DSMT4">
                  <p:embed/>
                </p:oleObj>
              </mc:Choice>
              <mc:Fallback>
                <p:oleObj name="Equation" r:id="rId4" imgW="368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887" y="2357438"/>
                        <a:ext cx="790575" cy="40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04687"/>
              </p:ext>
            </p:extLst>
          </p:nvPr>
        </p:nvGraphicFramePr>
        <p:xfrm>
          <a:off x="1897061" y="2348895"/>
          <a:ext cx="927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9" name="Equation" r:id="rId6" imgW="431640" imgH="190440" progId="Equation.DSMT4">
                  <p:embed/>
                </p:oleObj>
              </mc:Choice>
              <mc:Fallback>
                <p:oleObj name="Equation" r:id="rId6" imgW="43164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7061" y="2348895"/>
                        <a:ext cx="9271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30612"/>
              </p:ext>
            </p:extLst>
          </p:nvPr>
        </p:nvGraphicFramePr>
        <p:xfrm>
          <a:off x="369887" y="3004809"/>
          <a:ext cx="844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Equation" r:id="rId8" imgW="393480" imgH="190440" progId="Equation.DSMT4">
                  <p:embed/>
                </p:oleObj>
              </mc:Choice>
              <mc:Fallback>
                <p:oleObj name="Equation" r:id="rId8" imgW="393480" imgH="1904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887" y="3004809"/>
                        <a:ext cx="84455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310362"/>
              </p:ext>
            </p:extLst>
          </p:nvPr>
        </p:nvGraphicFramePr>
        <p:xfrm>
          <a:off x="1897061" y="3000866"/>
          <a:ext cx="10906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Equation" r:id="rId10" imgW="507960" imgH="190440" progId="Equation.DSMT4">
                  <p:embed/>
                </p:oleObj>
              </mc:Choice>
              <mc:Fallback>
                <p:oleObj name="Equation" r:id="rId10" imgW="507960" imgH="1904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97061" y="3000866"/>
                        <a:ext cx="109061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915171"/>
              </p:ext>
            </p:extLst>
          </p:nvPr>
        </p:nvGraphicFramePr>
        <p:xfrm>
          <a:off x="369887" y="3652838"/>
          <a:ext cx="1255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Equation" r:id="rId12" imgW="583920" imgH="190440" progId="Equation.DSMT4">
                  <p:embed/>
                </p:oleObj>
              </mc:Choice>
              <mc:Fallback>
                <p:oleObj name="Equation" r:id="rId12" imgW="583920" imgH="1904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9887" y="3652838"/>
                        <a:ext cx="125571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340903"/>
              </p:ext>
            </p:extLst>
          </p:nvPr>
        </p:nvGraphicFramePr>
        <p:xfrm>
          <a:off x="1897061" y="3652838"/>
          <a:ext cx="1146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" name="Equation" r:id="rId14" imgW="533160" imgH="190440" progId="Equation.DSMT4">
                  <p:embed/>
                </p:oleObj>
              </mc:Choice>
              <mc:Fallback>
                <p:oleObj name="Equation" r:id="rId14" imgW="533160" imgH="1904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97061" y="3652838"/>
                        <a:ext cx="11461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4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Сравнение подходов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" y="2124651"/>
            <a:ext cx="3973538" cy="340387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09" y="2124651"/>
            <a:ext cx="3999788" cy="340387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84" y="2124651"/>
            <a:ext cx="3985366" cy="340387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9" name="TextBox 18"/>
          <p:cNvSpPr txBox="1"/>
          <p:nvPr/>
        </p:nvSpPr>
        <p:spPr>
          <a:xfrm>
            <a:off x="8310809" y="6315075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Протокол задаётся 6-ю </a:t>
            </a:r>
            <a:r>
              <a:rPr lang="ru-RU" dirty="0" err="1" smtClean="0"/>
              <a:t>гейтами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Сравнение подходов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14" y="1322164"/>
            <a:ext cx="6069836" cy="521198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8480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Заключение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3125" y="1857375"/>
            <a:ext cx="7649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Устойчив к ошибкам инициализации и считывания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Позволяет реконструировать только </a:t>
            </a:r>
            <a:r>
              <a:rPr lang="ru-RU" sz="2000" dirty="0" err="1" smtClean="0">
                <a:solidFill>
                  <a:srgbClr val="FF0000"/>
                </a:solidFill>
              </a:rPr>
              <a:t>унитальные</a:t>
            </a:r>
            <a:r>
              <a:rPr lang="ru-RU" sz="2000" dirty="0" smtClean="0">
                <a:solidFill>
                  <a:srgbClr val="FF0000"/>
                </a:solidFill>
              </a:rPr>
              <a:t> каналы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Требует большого числа измерений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25" y="3451696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Прост в использовании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Может давать высокую точность при малых объёмах выборки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Принципиально ограничен по точности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346" y="213437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RBT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9346" y="3728694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EGT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346" y="5323015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GST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3125" y="5046016"/>
            <a:ext cx="8497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При больших объёмах выборки даёт максимальную точность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Результат определяется с точностью до калибровки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Вычислительно сложный</a:t>
            </a:r>
          </a:p>
        </p:txBody>
      </p:sp>
    </p:spTree>
    <p:extLst>
      <p:ext uri="{BB962C8B-B14F-4D97-AF65-F5344CB8AC3E}">
        <p14:creationId xmlns:p14="http://schemas.microsoft.com/office/powerpoint/2010/main" val="19092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Что ещё можно (нужно) сделать?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175" y="2238375"/>
            <a:ext cx="6069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Адаптивная стратегия</a:t>
            </a:r>
          </a:p>
          <a:p>
            <a:r>
              <a:rPr lang="ru-RU" sz="2000" dirty="0" smtClean="0"/>
              <a:t>Точность </a:t>
            </a:r>
            <a:r>
              <a:rPr lang="en-US" sz="2000" dirty="0" smtClean="0"/>
              <a:t>GST </a:t>
            </a:r>
            <a:r>
              <a:rPr lang="ru-RU" sz="2000" dirty="0" smtClean="0"/>
              <a:t>ограничение объёмом выборки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8175" y="3665040"/>
            <a:ext cx="6949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Машинное обучение</a:t>
            </a:r>
          </a:p>
          <a:p>
            <a:r>
              <a:rPr lang="ru-RU" sz="2000" dirty="0" smtClean="0"/>
              <a:t>Обучение происходит с учётом ошибок измерений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8175" y="4887510"/>
            <a:ext cx="4842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Fastovets</a:t>
            </a:r>
            <a:r>
              <a:rPr lang="en-US" sz="1600" i="1" dirty="0" smtClean="0"/>
              <a:t> </a:t>
            </a:r>
            <a:r>
              <a:rPr lang="en-US" sz="1600" i="1" dirty="0"/>
              <a:t>D</a:t>
            </a:r>
            <a:r>
              <a:rPr lang="en-US" sz="1600" i="1" dirty="0" smtClean="0"/>
              <a:t>. V. et. al. Proc. SPIE</a:t>
            </a:r>
            <a:r>
              <a:rPr lang="en-US" sz="1600" i="1" dirty="0"/>
              <a:t>, </a:t>
            </a:r>
            <a:r>
              <a:rPr lang="en-US" sz="1600" i="1" dirty="0" smtClean="0"/>
              <a:t>110222S (2019)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833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777" y="3044280"/>
            <a:ext cx="6686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8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 rot="16200000" flipH="1">
            <a:off x="5804846" y="4493771"/>
            <a:ext cx="595020" cy="389528"/>
          </a:xfrm>
          <a:prstGeom prst="rightArrow">
            <a:avLst>
              <a:gd name="adj1" fmla="val 50000"/>
              <a:gd name="adj2" fmla="val 8667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5766730" y="3248403"/>
            <a:ext cx="706471" cy="389528"/>
          </a:xfrm>
          <a:prstGeom prst="rightArrow">
            <a:avLst>
              <a:gd name="adj1" fmla="val 50000"/>
              <a:gd name="adj2" fmla="val 8667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3991280" y="3842956"/>
            <a:ext cx="1763429" cy="389528"/>
          </a:xfrm>
          <a:prstGeom prst="rightArrow">
            <a:avLst>
              <a:gd name="adj1" fmla="val 50000"/>
              <a:gd name="adj2" fmla="val 8667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446736" y="3852482"/>
            <a:ext cx="1801913" cy="389528"/>
          </a:xfrm>
          <a:prstGeom prst="rightArrow">
            <a:avLst>
              <a:gd name="adj1" fmla="val 50000"/>
              <a:gd name="adj2" fmla="val 8667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0667" y="3206199"/>
            <a:ext cx="3590925" cy="16801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Матрица эволюции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6919" y="1495425"/>
            <a:ext cx="3940045" cy="1594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Операторы </a:t>
            </a:r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Крауса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6919" y="5004560"/>
            <a:ext cx="3940045" cy="1527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Матрица переноса Паули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58339" y="3206199"/>
            <a:ext cx="3633636" cy="16801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Хи-матрица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5662765" y="3590046"/>
            <a:ext cx="914400" cy="914400"/>
          </a:xfrm>
          <a:prstGeom prst="ellipse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Квантовы</a:t>
            </a:r>
            <a:r>
              <a:rPr lang="ru-RU" dirty="0"/>
              <a:t>й</a:t>
            </a:r>
            <a:r>
              <a:rPr lang="ru-RU" dirty="0" smtClean="0"/>
              <a:t> процесс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644753"/>
              </p:ext>
            </p:extLst>
          </p:nvPr>
        </p:nvGraphicFramePr>
        <p:xfrm>
          <a:off x="5864400" y="3756599"/>
          <a:ext cx="511130" cy="562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4400" y="3756599"/>
                        <a:ext cx="511130" cy="562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918036"/>
              </p:ext>
            </p:extLst>
          </p:nvPr>
        </p:nvGraphicFramePr>
        <p:xfrm>
          <a:off x="8720120" y="3726591"/>
          <a:ext cx="2910074" cy="950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" name="Equation" r:id="rId6" imgW="1206360" imgH="393480" progId="Equation.DSMT4">
                  <p:embed/>
                </p:oleObj>
              </mc:Choice>
              <mc:Fallback>
                <p:oleObj name="Equation" r:id="rId6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20120" y="3726591"/>
                        <a:ext cx="2910074" cy="950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023012"/>
              </p:ext>
            </p:extLst>
          </p:nvPr>
        </p:nvGraphicFramePr>
        <p:xfrm>
          <a:off x="4913433" y="2021934"/>
          <a:ext cx="2178084" cy="831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" name="Equation" r:id="rId8" imgW="965160" imgH="368280" progId="Equation.DSMT4">
                  <p:embed/>
                </p:oleObj>
              </mc:Choice>
              <mc:Fallback>
                <p:oleObj name="Equation" r:id="rId8" imgW="965160" imgH="3682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13433" y="2021934"/>
                        <a:ext cx="2178084" cy="831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349098"/>
              </p:ext>
            </p:extLst>
          </p:nvPr>
        </p:nvGraphicFramePr>
        <p:xfrm>
          <a:off x="1285236" y="3929314"/>
          <a:ext cx="1601786" cy="545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" name="Equation" r:id="rId10" imgW="634680" imgH="215640" progId="Equation.DSMT4">
                  <p:embed/>
                </p:oleObj>
              </mc:Choice>
              <mc:Fallback>
                <p:oleObj name="Equation" r:id="rId10" imgW="634680" imgH="215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85236" y="3929314"/>
                        <a:ext cx="1601786" cy="545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803789"/>
              </p:ext>
            </p:extLst>
          </p:nvPr>
        </p:nvGraphicFramePr>
        <p:xfrm>
          <a:off x="5209418" y="5671763"/>
          <a:ext cx="1760728" cy="56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" name="Equation" r:id="rId12" imgW="672840" imgH="215640" progId="Equation.DSMT4">
                  <p:embed/>
                </p:oleObj>
              </mc:Choice>
              <mc:Fallback>
                <p:oleObj name="Equation" r:id="rId12" imgW="672840" imgH="215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09418" y="5671763"/>
                        <a:ext cx="1760728" cy="565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2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164700" y="1985023"/>
            <a:ext cx="2141857" cy="7843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19152" y="1985023"/>
            <a:ext cx="2943224" cy="8386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Хи-матрица и матрица эволюции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733277"/>
              </p:ext>
            </p:extLst>
          </p:nvPr>
        </p:nvGraphicFramePr>
        <p:xfrm>
          <a:off x="1052495" y="1985023"/>
          <a:ext cx="2567005" cy="83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" name="Equation" r:id="rId4" imgW="1206360" imgH="393480" progId="Equation.DSMT4">
                  <p:embed/>
                </p:oleObj>
              </mc:Choice>
              <mc:Fallback>
                <p:oleObj name="Equation" r:id="rId4" imgW="120636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2495" y="1985023"/>
                        <a:ext cx="2567005" cy="838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187760"/>
              </p:ext>
            </p:extLst>
          </p:nvPr>
        </p:nvGraphicFramePr>
        <p:xfrm>
          <a:off x="7463785" y="2114425"/>
          <a:ext cx="1543689" cy="52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" name="Equation" r:id="rId6" imgW="634680" imgH="215640" progId="Equation.DSMT4">
                  <p:embed/>
                </p:oleObj>
              </mc:Choice>
              <mc:Fallback>
                <p:oleObj name="Equation" r:id="rId6" imgW="634680" imgH="215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3785" y="2114425"/>
                        <a:ext cx="1543689" cy="525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9151" y="2912005"/>
            <a:ext cx="3638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Хи-матрица </a:t>
            </a:r>
            <a:r>
              <a:rPr lang="ru-RU" dirty="0" err="1" smtClean="0"/>
              <a:t>эрмитова</a:t>
            </a:r>
            <a:r>
              <a:rPr lang="ru-RU" dirty="0" smtClean="0"/>
              <a:t>, положительно определённая и нормирована на </a:t>
            </a:r>
            <a:r>
              <a:rPr lang="en-US" dirty="0" smtClean="0"/>
              <a:t>s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238483"/>
              </p:ext>
            </p:extLst>
          </p:nvPr>
        </p:nvGraphicFramePr>
        <p:xfrm>
          <a:off x="781050" y="4011917"/>
          <a:ext cx="32512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" name="Equation" r:id="rId8" imgW="1828800" imgH="355320" progId="Equation.DSMT4">
                  <p:embed/>
                </p:oleObj>
              </mc:Choice>
              <mc:Fallback>
                <p:oleObj name="Equation" r:id="rId8" imgW="1828800" imgH="355320" progId="Equation.DSMT4">
                  <p:embed/>
                  <p:pic>
                    <p:nvPicPr>
                      <p:cNvPr id="147" name="Object 14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050" y="4011917"/>
                        <a:ext cx="3251200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985166"/>
              </p:ext>
            </p:extLst>
          </p:nvPr>
        </p:nvGraphicFramePr>
        <p:xfrm>
          <a:off x="1440056" y="4945778"/>
          <a:ext cx="1735341" cy="420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" name="Equation" r:id="rId10" imgW="888840" imgH="215640" progId="Equation.DSMT4">
                  <p:embed/>
                </p:oleObj>
              </mc:Choice>
              <mc:Fallback>
                <p:oleObj name="Equation" r:id="rId10" imgW="888840" imgH="2156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40056" y="4945778"/>
                        <a:ext cx="1735341" cy="420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48625"/>
              </p:ext>
            </p:extLst>
          </p:nvPr>
        </p:nvGraphicFramePr>
        <p:xfrm>
          <a:off x="1440056" y="5666545"/>
          <a:ext cx="1731769" cy="667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7" name="Equation" r:id="rId12" imgW="952200" imgH="368280" progId="Equation.DSMT4">
                  <p:embed/>
                </p:oleObj>
              </mc:Choice>
              <mc:Fallback>
                <p:oleObj name="Equation" r:id="rId12" imgW="952200" imgH="3682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0056" y="5666545"/>
                        <a:ext cx="1731769" cy="667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074670"/>
              </p:ext>
            </p:extLst>
          </p:nvPr>
        </p:nvGraphicFramePr>
        <p:xfrm>
          <a:off x="6028365" y="3006045"/>
          <a:ext cx="828675" cy="171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" name="Equation" r:id="rId14" imgW="558720" imgH="1155600" progId="Equation.DSMT4">
                  <p:embed/>
                </p:oleObj>
              </mc:Choice>
              <mc:Fallback>
                <p:oleObj name="Equation" r:id="rId14" imgW="558720" imgH="1155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28365" y="3006045"/>
                        <a:ext cx="828675" cy="1719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152519"/>
              </p:ext>
            </p:extLst>
          </p:nvPr>
        </p:nvGraphicFramePr>
        <p:xfrm>
          <a:off x="7410763" y="3179208"/>
          <a:ext cx="3791589" cy="50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9" name="Equation" r:id="rId16" imgW="1625400" imgH="215640" progId="Equation.DSMT4">
                  <p:embed/>
                </p:oleObj>
              </mc:Choice>
              <mc:Fallback>
                <p:oleObj name="Equation" r:id="rId16" imgW="1625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10763" y="3179208"/>
                        <a:ext cx="3791589" cy="50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99758"/>
              </p:ext>
            </p:extLst>
          </p:nvPr>
        </p:nvGraphicFramePr>
        <p:xfrm>
          <a:off x="7463786" y="4120984"/>
          <a:ext cx="2351420" cy="50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" name="Equation" r:id="rId18" imgW="1117440" imgH="241200" progId="Equation.DSMT4">
                  <p:embed/>
                </p:oleObj>
              </mc:Choice>
              <mc:Fallback>
                <p:oleObj name="Equation" r:id="rId18" imgW="111744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63786" y="4120984"/>
                        <a:ext cx="2351420" cy="50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7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План доклада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1762126"/>
            <a:ext cx="95734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Описание квантовых процессов</a:t>
            </a:r>
            <a:endParaRPr lang="en-US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Рандомизированный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бенчмаркинг</a:t>
            </a:r>
            <a:r>
              <a:rPr lang="ru-RU" sz="2000" b="1" dirty="0" smtClean="0"/>
              <a:t> (</a:t>
            </a:r>
            <a:r>
              <a:rPr lang="en-US" sz="2000" b="1" dirty="0" smtClean="0"/>
              <a:t>RT)</a:t>
            </a:r>
            <a:endParaRPr lang="ru-RU" sz="2000" b="1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Томография квантовых процессов</a:t>
            </a:r>
            <a:r>
              <a:rPr lang="en-US" sz="2000" dirty="0" smtClean="0"/>
              <a:t> (QPT)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томографии</a:t>
            </a:r>
            <a:r>
              <a:rPr lang="en-US" sz="2000" dirty="0" smtClean="0"/>
              <a:t> (SPAM errors)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Борьба с ошибками томографии: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 основе </a:t>
            </a:r>
            <a:r>
              <a:rPr lang="ru-RU" sz="2000" dirty="0" err="1" smtClean="0"/>
              <a:t>рандомизированного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бенчмаркинга</a:t>
            </a:r>
            <a:r>
              <a:rPr lang="ru-RU" sz="2000" dirty="0" smtClean="0"/>
              <a:t> (</a:t>
            </a:r>
            <a:r>
              <a:rPr lang="en-US" sz="2000" dirty="0" smtClean="0"/>
              <a:t>RBT)</a:t>
            </a:r>
            <a:endParaRPr lang="ru-RU" sz="2000" dirty="0" smtClean="0"/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пустого преобразования (</a:t>
            </a:r>
            <a:r>
              <a:rPr lang="en-US" sz="2000" dirty="0" smtClean="0"/>
              <a:t>EGT)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набора </a:t>
            </a:r>
            <a:r>
              <a:rPr lang="ru-RU" sz="2000" dirty="0" err="1" smtClean="0"/>
              <a:t>гейтов</a:t>
            </a:r>
            <a:r>
              <a:rPr lang="ru-RU" sz="2000" dirty="0" smtClean="0"/>
              <a:t> (</a:t>
            </a:r>
            <a:r>
              <a:rPr lang="en-US" sz="2000" dirty="0" smtClean="0"/>
              <a:t>GST)</a:t>
            </a:r>
            <a:endParaRPr lang="en-US" sz="20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Заключение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22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unded Rectangle 150"/>
          <p:cNvSpPr/>
          <p:nvPr/>
        </p:nvSpPr>
        <p:spPr>
          <a:xfrm>
            <a:off x="6848476" y="5139987"/>
            <a:ext cx="5087302" cy="1144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 найти 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p?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5" name="Trapezoid 126"/>
          <p:cNvSpPr/>
          <p:nvPr/>
        </p:nvSpPr>
        <p:spPr>
          <a:xfrm flipH="1">
            <a:off x="4833309" y="3561897"/>
            <a:ext cx="1433780" cy="788470"/>
          </a:xfrm>
          <a:custGeom>
            <a:avLst/>
            <a:gdLst>
              <a:gd name="connsiteX0" fmla="*/ 0 w 1438860"/>
              <a:gd name="connsiteY0" fmla="*/ 755044 h 755044"/>
              <a:gd name="connsiteX1" fmla="*/ 188761 w 1438860"/>
              <a:gd name="connsiteY1" fmla="*/ 0 h 755044"/>
              <a:gd name="connsiteX2" fmla="*/ 1250099 w 1438860"/>
              <a:gd name="connsiteY2" fmla="*/ 0 h 755044"/>
              <a:gd name="connsiteX3" fmla="*/ 1438860 w 1438860"/>
              <a:gd name="connsiteY3" fmla="*/ 755044 h 755044"/>
              <a:gd name="connsiteX4" fmla="*/ 0 w 1438860"/>
              <a:gd name="connsiteY4" fmla="*/ 755044 h 755044"/>
              <a:gd name="connsiteX0" fmla="*/ 0 w 1438860"/>
              <a:gd name="connsiteY0" fmla="*/ 775364 h 775364"/>
              <a:gd name="connsiteX1" fmla="*/ 5881 w 1438860"/>
              <a:gd name="connsiteY1" fmla="*/ 0 h 775364"/>
              <a:gd name="connsiteX2" fmla="*/ 1250099 w 1438860"/>
              <a:gd name="connsiteY2" fmla="*/ 20320 h 775364"/>
              <a:gd name="connsiteX3" fmla="*/ 1438860 w 1438860"/>
              <a:gd name="connsiteY3" fmla="*/ 775364 h 775364"/>
              <a:gd name="connsiteX4" fmla="*/ 0 w 1438860"/>
              <a:gd name="connsiteY4" fmla="*/ 775364 h 775364"/>
              <a:gd name="connsiteX0" fmla="*/ 0 w 1438860"/>
              <a:gd name="connsiteY0" fmla="*/ 795684 h 795684"/>
              <a:gd name="connsiteX1" fmla="*/ 5881 w 1438860"/>
              <a:gd name="connsiteY1" fmla="*/ 20320 h 795684"/>
              <a:gd name="connsiteX2" fmla="*/ 660819 w 1438860"/>
              <a:gd name="connsiteY2" fmla="*/ 0 h 795684"/>
              <a:gd name="connsiteX3" fmla="*/ 1438860 w 1438860"/>
              <a:gd name="connsiteY3" fmla="*/ 795684 h 795684"/>
              <a:gd name="connsiteX4" fmla="*/ 0 w 1438860"/>
              <a:gd name="connsiteY4" fmla="*/ 795684 h 795684"/>
              <a:gd name="connsiteX0" fmla="*/ 0 w 1438860"/>
              <a:gd name="connsiteY0" fmla="*/ 795684 h 795684"/>
              <a:gd name="connsiteX1" fmla="*/ 5881 w 1438860"/>
              <a:gd name="connsiteY1" fmla="*/ 20320 h 795684"/>
              <a:gd name="connsiteX2" fmla="*/ 650659 w 1438860"/>
              <a:gd name="connsiteY2" fmla="*/ 0 h 795684"/>
              <a:gd name="connsiteX3" fmla="*/ 1438860 w 1438860"/>
              <a:gd name="connsiteY3" fmla="*/ 795684 h 795684"/>
              <a:gd name="connsiteX4" fmla="*/ 0 w 1438860"/>
              <a:gd name="connsiteY4" fmla="*/ 795684 h 795684"/>
              <a:gd name="connsiteX0" fmla="*/ 0 w 1438860"/>
              <a:gd name="connsiteY0" fmla="*/ 800764 h 800764"/>
              <a:gd name="connsiteX1" fmla="*/ 5881 w 1438860"/>
              <a:gd name="connsiteY1" fmla="*/ 25400 h 800764"/>
              <a:gd name="connsiteX2" fmla="*/ 640499 w 1438860"/>
              <a:gd name="connsiteY2" fmla="*/ 0 h 800764"/>
              <a:gd name="connsiteX3" fmla="*/ 1438860 w 1438860"/>
              <a:gd name="connsiteY3" fmla="*/ 800764 h 800764"/>
              <a:gd name="connsiteX4" fmla="*/ 0 w 1438860"/>
              <a:gd name="connsiteY4" fmla="*/ 800764 h 800764"/>
              <a:gd name="connsiteX0" fmla="*/ 0 w 1438860"/>
              <a:gd name="connsiteY0" fmla="*/ 800764 h 800764"/>
              <a:gd name="connsiteX1" fmla="*/ 5881 w 1438860"/>
              <a:gd name="connsiteY1" fmla="*/ 15240 h 800764"/>
              <a:gd name="connsiteX2" fmla="*/ 640499 w 1438860"/>
              <a:gd name="connsiteY2" fmla="*/ 0 h 800764"/>
              <a:gd name="connsiteX3" fmla="*/ 1438860 w 1438860"/>
              <a:gd name="connsiteY3" fmla="*/ 800764 h 800764"/>
              <a:gd name="connsiteX4" fmla="*/ 0 w 1438860"/>
              <a:gd name="connsiteY4" fmla="*/ 800764 h 800764"/>
              <a:gd name="connsiteX0" fmla="*/ 0 w 1388060"/>
              <a:gd name="connsiteY0" fmla="*/ 800764 h 800764"/>
              <a:gd name="connsiteX1" fmla="*/ 5881 w 1388060"/>
              <a:gd name="connsiteY1" fmla="*/ 15240 h 800764"/>
              <a:gd name="connsiteX2" fmla="*/ 640499 w 1388060"/>
              <a:gd name="connsiteY2" fmla="*/ 0 h 800764"/>
              <a:gd name="connsiteX3" fmla="*/ 1388060 w 1388060"/>
              <a:gd name="connsiteY3" fmla="*/ 709324 h 800764"/>
              <a:gd name="connsiteX4" fmla="*/ 0 w 1388060"/>
              <a:gd name="connsiteY4" fmla="*/ 800764 h 800764"/>
              <a:gd name="connsiteX0" fmla="*/ 70358 w 1382218"/>
              <a:gd name="connsiteY0" fmla="*/ 673764 h 709324"/>
              <a:gd name="connsiteX1" fmla="*/ 39 w 1382218"/>
              <a:gd name="connsiteY1" fmla="*/ 15240 h 709324"/>
              <a:gd name="connsiteX2" fmla="*/ 634657 w 1382218"/>
              <a:gd name="connsiteY2" fmla="*/ 0 h 709324"/>
              <a:gd name="connsiteX3" fmla="*/ 1382218 w 1382218"/>
              <a:gd name="connsiteY3" fmla="*/ 709324 h 709324"/>
              <a:gd name="connsiteX4" fmla="*/ 70358 w 1382218"/>
              <a:gd name="connsiteY4" fmla="*/ 673764 h 709324"/>
              <a:gd name="connsiteX0" fmla="*/ 0 w 1382980"/>
              <a:gd name="connsiteY0" fmla="*/ 760124 h 760124"/>
              <a:gd name="connsiteX1" fmla="*/ 801 w 1382980"/>
              <a:gd name="connsiteY1" fmla="*/ 15240 h 760124"/>
              <a:gd name="connsiteX2" fmla="*/ 635419 w 1382980"/>
              <a:gd name="connsiteY2" fmla="*/ 0 h 760124"/>
              <a:gd name="connsiteX3" fmla="*/ 1382980 w 1382980"/>
              <a:gd name="connsiteY3" fmla="*/ 709324 h 760124"/>
              <a:gd name="connsiteX4" fmla="*/ 0 w 1382980"/>
              <a:gd name="connsiteY4" fmla="*/ 760124 h 760124"/>
              <a:gd name="connsiteX0" fmla="*/ 0 w 1433780"/>
              <a:gd name="connsiteY0" fmla="*/ 760124 h 770284"/>
              <a:gd name="connsiteX1" fmla="*/ 801 w 1433780"/>
              <a:gd name="connsiteY1" fmla="*/ 15240 h 770284"/>
              <a:gd name="connsiteX2" fmla="*/ 635419 w 1433780"/>
              <a:gd name="connsiteY2" fmla="*/ 0 h 770284"/>
              <a:gd name="connsiteX3" fmla="*/ 1433780 w 1433780"/>
              <a:gd name="connsiteY3" fmla="*/ 770284 h 770284"/>
              <a:gd name="connsiteX4" fmla="*/ 0 w 1433780"/>
              <a:gd name="connsiteY4" fmla="*/ 760124 h 77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780" h="770284">
                <a:moveTo>
                  <a:pt x="0" y="760124"/>
                </a:moveTo>
                <a:cubicBezTo>
                  <a:pt x="1960" y="501669"/>
                  <a:pt x="-1159" y="273695"/>
                  <a:pt x="801" y="15240"/>
                </a:cubicBezTo>
                <a:lnTo>
                  <a:pt x="635419" y="0"/>
                </a:lnTo>
                <a:lnTo>
                  <a:pt x="1433780" y="770284"/>
                </a:lnTo>
                <a:lnTo>
                  <a:pt x="0" y="7601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rapezoid 126"/>
          <p:cNvSpPr/>
          <p:nvPr/>
        </p:nvSpPr>
        <p:spPr>
          <a:xfrm flipH="1">
            <a:off x="2413356" y="3561897"/>
            <a:ext cx="1433780" cy="788470"/>
          </a:xfrm>
          <a:custGeom>
            <a:avLst/>
            <a:gdLst>
              <a:gd name="connsiteX0" fmla="*/ 0 w 1438860"/>
              <a:gd name="connsiteY0" fmla="*/ 755044 h 755044"/>
              <a:gd name="connsiteX1" fmla="*/ 188761 w 1438860"/>
              <a:gd name="connsiteY1" fmla="*/ 0 h 755044"/>
              <a:gd name="connsiteX2" fmla="*/ 1250099 w 1438860"/>
              <a:gd name="connsiteY2" fmla="*/ 0 h 755044"/>
              <a:gd name="connsiteX3" fmla="*/ 1438860 w 1438860"/>
              <a:gd name="connsiteY3" fmla="*/ 755044 h 755044"/>
              <a:gd name="connsiteX4" fmla="*/ 0 w 1438860"/>
              <a:gd name="connsiteY4" fmla="*/ 755044 h 755044"/>
              <a:gd name="connsiteX0" fmla="*/ 0 w 1438860"/>
              <a:gd name="connsiteY0" fmla="*/ 775364 h 775364"/>
              <a:gd name="connsiteX1" fmla="*/ 5881 w 1438860"/>
              <a:gd name="connsiteY1" fmla="*/ 0 h 775364"/>
              <a:gd name="connsiteX2" fmla="*/ 1250099 w 1438860"/>
              <a:gd name="connsiteY2" fmla="*/ 20320 h 775364"/>
              <a:gd name="connsiteX3" fmla="*/ 1438860 w 1438860"/>
              <a:gd name="connsiteY3" fmla="*/ 775364 h 775364"/>
              <a:gd name="connsiteX4" fmla="*/ 0 w 1438860"/>
              <a:gd name="connsiteY4" fmla="*/ 775364 h 775364"/>
              <a:gd name="connsiteX0" fmla="*/ 0 w 1438860"/>
              <a:gd name="connsiteY0" fmla="*/ 795684 h 795684"/>
              <a:gd name="connsiteX1" fmla="*/ 5881 w 1438860"/>
              <a:gd name="connsiteY1" fmla="*/ 20320 h 795684"/>
              <a:gd name="connsiteX2" fmla="*/ 660819 w 1438860"/>
              <a:gd name="connsiteY2" fmla="*/ 0 h 795684"/>
              <a:gd name="connsiteX3" fmla="*/ 1438860 w 1438860"/>
              <a:gd name="connsiteY3" fmla="*/ 795684 h 795684"/>
              <a:gd name="connsiteX4" fmla="*/ 0 w 1438860"/>
              <a:gd name="connsiteY4" fmla="*/ 795684 h 795684"/>
              <a:gd name="connsiteX0" fmla="*/ 0 w 1438860"/>
              <a:gd name="connsiteY0" fmla="*/ 795684 h 795684"/>
              <a:gd name="connsiteX1" fmla="*/ 5881 w 1438860"/>
              <a:gd name="connsiteY1" fmla="*/ 20320 h 795684"/>
              <a:gd name="connsiteX2" fmla="*/ 650659 w 1438860"/>
              <a:gd name="connsiteY2" fmla="*/ 0 h 795684"/>
              <a:gd name="connsiteX3" fmla="*/ 1438860 w 1438860"/>
              <a:gd name="connsiteY3" fmla="*/ 795684 h 795684"/>
              <a:gd name="connsiteX4" fmla="*/ 0 w 1438860"/>
              <a:gd name="connsiteY4" fmla="*/ 795684 h 795684"/>
              <a:gd name="connsiteX0" fmla="*/ 0 w 1438860"/>
              <a:gd name="connsiteY0" fmla="*/ 800764 h 800764"/>
              <a:gd name="connsiteX1" fmla="*/ 5881 w 1438860"/>
              <a:gd name="connsiteY1" fmla="*/ 25400 h 800764"/>
              <a:gd name="connsiteX2" fmla="*/ 640499 w 1438860"/>
              <a:gd name="connsiteY2" fmla="*/ 0 h 800764"/>
              <a:gd name="connsiteX3" fmla="*/ 1438860 w 1438860"/>
              <a:gd name="connsiteY3" fmla="*/ 800764 h 800764"/>
              <a:gd name="connsiteX4" fmla="*/ 0 w 1438860"/>
              <a:gd name="connsiteY4" fmla="*/ 800764 h 800764"/>
              <a:gd name="connsiteX0" fmla="*/ 0 w 1438860"/>
              <a:gd name="connsiteY0" fmla="*/ 800764 h 800764"/>
              <a:gd name="connsiteX1" fmla="*/ 5881 w 1438860"/>
              <a:gd name="connsiteY1" fmla="*/ 15240 h 800764"/>
              <a:gd name="connsiteX2" fmla="*/ 640499 w 1438860"/>
              <a:gd name="connsiteY2" fmla="*/ 0 h 800764"/>
              <a:gd name="connsiteX3" fmla="*/ 1438860 w 1438860"/>
              <a:gd name="connsiteY3" fmla="*/ 800764 h 800764"/>
              <a:gd name="connsiteX4" fmla="*/ 0 w 1438860"/>
              <a:gd name="connsiteY4" fmla="*/ 800764 h 800764"/>
              <a:gd name="connsiteX0" fmla="*/ 0 w 1388060"/>
              <a:gd name="connsiteY0" fmla="*/ 800764 h 800764"/>
              <a:gd name="connsiteX1" fmla="*/ 5881 w 1388060"/>
              <a:gd name="connsiteY1" fmla="*/ 15240 h 800764"/>
              <a:gd name="connsiteX2" fmla="*/ 640499 w 1388060"/>
              <a:gd name="connsiteY2" fmla="*/ 0 h 800764"/>
              <a:gd name="connsiteX3" fmla="*/ 1388060 w 1388060"/>
              <a:gd name="connsiteY3" fmla="*/ 709324 h 800764"/>
              <a:gd name="connsiteX4" fmla="*/ 0 w 1388060"/>
              <a:gd name="connsiteY4" fmla="*/ 800764 h 800764"/>
              <a:gd name="connsiteX0" fmla="*/ 70358 w 1382218"/>
              <a:gd name="connsiteY0" fmla="*/ 673764 h 709324"/>
              <a:gd name="connsiteX1" fmla="*/ 39 w 1382218"/>
              <a:gd name="connsiteY1" fmla="*/ 15240 h 709324"/>
              <a:gd name="connsiteX2" fmla="*/ 634657 w 1382218"/>
              <a:gd name="connsiteY2" fmla="*/ 0 h 709324"/>
              <a:gd name="connsiteX3" fmla="*/ 1382218 w 1382218"/>
              <a:gd name="connsiteY3" fmla="*/ 709324 h 709324"/>
              <a:gd name="connsiteX4" fmla="*/ 70358 w 1382218"/>
              <a:gd name="connsiteY4" fmla="*/ 673764 h 709324"/>
              <a:gd name="connsiteX0" fmla="*/ 0 w 1382980"/>
              <a:gd name="connsiteY0" fmla="*/ 760124 h 760124"/>
              <a:gd name="connsiteX1" fmla="*/ 801 w 1382980"/>
              <a:gd name="connsiteY1" fmla="*/ 15240 h 760124"/>
              <a:gd name="connsiteX2" fmla="*/ 635419 w 1382980"/>
              <a:gd name="connsiteY2" fmla="*/ 0 h 760124"/>
              <a:gd name="connsiteX3" fmla="*/ 1382980 w 1382980"/>
              <a:gd name="connsiteY3" fmla="*/ 709324 h 760124"/>
              <a:gd name="connsiteX4" fmla="*/ 0 w 1382980"/>
              <a:gd name="connsiteY4" fmla="*/ 760124 h 760124"/>
              <a:gd name="connsiteX0" fmla="*/ 0 w 1433780"/>
              <a:gd name="connsiteY0" fmla="*/ 760124 h 770284"/>
              <a:gd name="connsiteX1" fmla="*/ 801 w 1433780"/>
              <a:gd name="connsiteY1" fmla="*/ 15240 h 770284"/>
              <a:gd name="connsiteX2" fmla="*/ 635419 w 1433780"/>
              <a:gd name="connsiteY2" fmla="*/ 0 h 770284"/>
              <a:gd name="connsiteX3" fmla="*/ 1433780 w 1433780"/>
              <a:gd name="connsiteY3" fmla="*/ 770284 h 770284"/>
              <a:gd name="connsiteX4" fmla="*/ 0 w 1433780"/>
              <a:gd name="connsiteY4" fmla="*/ 760124 h 77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780" h="770284">
                <a:moveTo>
                  <a:pt x="0" y="760124"/>
                </a:moveTo>
                <a:cubicBezTo>
                  <a:pt x="1960" y="501669"/>
                  <a:pt x="-1159" y="273695"/>
                  <a:pt x="801" y="15240"/>
                </a:cubicBezTo>
                <a:lnTo>
                  <a:pt x="635419" y="0"/>
                </a:lnTo>
                <a:lnTo>
                  <a:pt x="1433780" y="770284"/>
                </a:lnTo>
                <a:lnTo>
                  <a:pt x="0" y="7601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rapezoid 126"/>
          <p:cNvSpPr/>
          <p:nvPr/>
        </p:nvSpPr>
        <p:spPr>
          <a:xfrm>
            <a:off x="9002815" y="2335112"/>
            <a:ext cx="1433780" cy="770284"/>
          </a:xfrm>
          <a:custGeom>
            <a:avLst/>
            <a:gdLst>
              <a:gd name="connsiteX0" fmla="*/ 0 w 1438860"/>
              <a:gd name="connsiteY0" fmla="*/ 755044 h 755044"/>
              <a:gd name="connsiteX1" fmla="*/ 188761 w 1438860"/>
              <a:gd name="connsiteY1" fmla="*/ 0 h 755044"/>
              <a:gd name="connsiteX2" fmla="*/ 1250099 w 1438860"/>
              <a:gd name="connsiteY2" fmla="*/ 0 h 755044"/>
              <a:gd name="connsiteX3" fmla="*/ 1438860 w 1438860"/>
              <a:gd name="connsiteY3" fmla="*/ 755044 h 755044"/>
              <a:gd name="connsiteX4" fmla="*/ 0 w 1438860"/>
              <a:gd name="connsiteY4" fmla="*/ 755044 h 755044"/>
              <a:gd name="connsiteX0" fmla="*/ 0 w 1438860"/>
              <a:gd name="connsiteY0" fmla="*/ 775364 h 775364"/>
              <a:gd name="connsiteX1" fmla="*/ 5881 w 1438860"/>
              <a:gd name="connsiteY1" fmla="*/ 0 h 775364"/>
              <a:gd name="connsiteX2" fmla="*/ 1250099 w 1438860"/>
              <a:gd name="connsiteY2" fmla="*/ 20320 h 775364"/>
              <a:gd name="connsiteX3" fmla="*/ 1438860 w 1438860"/>
              <a:gd name="connsiteY3" fmla="*/ 775364 h 775364"/>
              <a:gd name="connsiteX4" fmla="*/ 0 w 1438860"/>
              <a:gd name="connsiteY4" fmla="*/ 775364 h 775364"/>
              <a:gd name="connsiteX0" fmla="*/ 0 w 1438860"/>
              <a:gd name="connsiteY0" fmla="*/ 795684 h 795684"/>
              <a:gd name="connsiteX1" fmla="*/ 5881 w 1438860"/>
              <a:gd name="connsiteY1" fmla="*/ 20320 h 795684"/>
              <a:gd name="connsiteX2" fmla="*/ 660819 w 1438860"/>
              <a:gd name="connsiteY2" fmla="*/ 0 h 795684"/>
              <a:gd name="connsiteX3" fmla="*/ 1438860 w 1438860"/>
              <a:gd name="connsiteY3" fmla="*/ 795684 h 795684"/>
              <a:gd name="connsiteX4" fmla="*/ 0 w 1438860"/>
              <a:gd name="connsiteY4" fmla="*/ 795684 h 795684"/>
              <a:gd name="connsiteX0" fmla="*/ 0 w 1438860"/>
              <a:gd name="connsiteY0" fmla="*/ 795684 h 795684"/>
              <a:gd name="connsiteX1" fmla="*/ 5881 w 1438860"/>
              <a:gd name="connsiteY1" fmla="*/ 20320 h 795684"/>
              <a:gd name="connsiteX2" fmla="*/ 650659 w 1438860"/>
              <a:gd name="connsiteY2" fmla="*/ 0 h 795684"/>
              <a:gd name="connsiteX3" fmla="*/ 1438860 w 1438860"/>
              <a:gd name="connsiteY3" fmla="*/ 795684 h 795684"/>
              <a:gd name="connsiteX4" fmla="*/ 0 w 1438860"/>
              <a:gd name="connsiteY4" fmla="*/ 795684 h 795684"/>
              <a:gd name="connsiteX0" fmla="*/ 0 w 1438860"/>
              <a:gd name="connsiteY0" fmla="*/ 800764 h 800764"/>
              <a:gd name="connsiteX1" fmla="*/ 5881 w 1438860"/>
              <a:gd name="connsiteY1" fmla="*/ 25400 h 800764"/>
              <a:gd name="connsiteX2" fmla="*/ 640499 w 1438860"/>
              <a:gd name="connsiteY2" fmla="*/ 0 h 800764"/>
              <a:gd name="connsiteX3" fmla="*/ 1438860 w 1438860"/>
              <a:gd name="connsiteY3" fmla="*/ 800764 h 800764"/>
              <a:gd name="connsiteX4" fmla="*/ 0 w 1438860"/>
              <a:gd name="connsiteY4" fmla="*/ 800764 h 800764"/>
              <a:gd name="connsiteX0" fmla="*/ 0 w 1438860"/>
              <a:gd name="connsiteY0" fmla="*/ 800764 h 800764"/>
              <a:gd name="connsiteX1" fmla="*/ 5881 w 1438860"/>
              <a:gd name="connsiteY1" fmla="*/ 15240 h 800764"/>
              <a:gd name="connsiteX2" fmla="*/ 640499 w 1438860"/>
              <a:gd name="connsiteY2" fmla="*/ 0 h 800764"/>
              <a:gd name="connsiteX3" fmla="*/ 1438860 w 1438860"/>
              <a:gd name="connsiteY3" fmla="*/ 800764 h 800764"/>
              <a:gd name="connsiteX4" fmla="*/ 0 w 1438860"/>
              <a:gd name="connsiteY4" fmla="*/ 800764 h 800764"/>
              <a:gd name="connsiteX0" fmla="*/ 0 w 1388060"/>
              <a:gd name="connsiteY0" fmla="*/ 800764 h 800764"/>
              <a:gd name="connsiteX1" fmla="*/ 5881 w 1388060"/>
              <a:gd name="connsiteY1" fmla="*/ 15240 h 800764"/>
              <a:gd name="connsiteX2" fmla="*/ 640499 w 1388060"/>
              <a:gd name="connsiteY2" fmla="*/ 0 h 800764"/>
              <a:gd name="connsiteX3" fmla="*/ 1388060 w 1388060"/>
              <a:gd name="connsiteY3" fmla="*/ 709324 h 800764"/>
              <a:gd name="connsiteX4" fmla="*/ 0 w 1388060"/>
              <a:gd name="connsiteY4" fmla="*/ 800764 h 800764"/>
              <a:gd name="connsiteX0" fmla="*/ 70358 w 1382218"/>
              <a:gd name="connsiteY0" fmla="*/ 673764 h 709324"/>
              <a:gd name="connsiteX1" fmla="*/ 39 w 1382218"/>
              <a:gd name="connsiteY1" fmla="*/ 15240 h 709324"/>
              <a:gd name="connsiteX2" fmla="*/ 634657 w 1382218"/>
              <a:gd name="connsiteY2" fmla="*/ 0 h 709324"/>
              <a:gd name="connsiteX3" fmla="*/ 1382218 w 1382218"/>
              <a:gd name="connsiteY3" fmla="*/ 709324 h 709324"/>
              <a:gd name="connsiteX4" fmla="*/ 70358 w 1382218"/>
              <a:gd name="connsiteY4" fmla="*/ 673764 h 709324"/>
              <a:gd name="connsiteX0" fmla="*/ 0 w 1382980"/>
              <a:gd name="connsiteY0" fmla="*/ 760124 h 760124"/>
              <a:gd name="connsiteX1" fmla="*/ 801 w 1382980"/>
              <a:gd name="connsiteY1" fmla="*/ 15240 h 760124"/>
              <a:gd name="connsiteX2" fmla="*/ 635419 w 1382980"/>
              <a:gd name="connsiteY2" fmla="*/ 0 h 760124"/>
              <a:gd name="connsiteX3" fmla="*/ 1382980 w 1382980"/>
              <a:gd name="connsiteY3" fmla="*/ 709324 h 760124"/>
              <a:gd name="connsiteX4" fmla="*/ 0 w 1382980"/>
              <a:gd name="connsiteY4" fmla="*/ 760124 h 760124"/>
              <a:gd name="connsiteX0" fmla="*/ 0 w 1433780"/>
              <a:gd name="connsiteY0" fmla="*/ 760124 h 770284"/>
              <a:gd name="connsiteX1" fmla="*/ 801 w 1433780"/>
              <a:gd name="connsiteY1" fmla="*/ 15240 h 770284"/>
              <a:gd name="connsiteX2" fmla="*/ 635419 w 1433780"/>
              <a:gd name="connsiteY2" fmla="*/ 0 h 770284"/>
              <a:gd name="connsiteX3" fmla="*/ 1433780 w 1433780"/>
              <a:gd name="connsiteY3" fmla="*/ 770284 h 770284"/>
              <a:gd name="connsiteX4" fmla="*/ 0 w 1433780"/>
              <a:gd name="connsiteY4" fmla="*/ 760124 h 77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780" h="770284">
                <a:moveTo>
                  <a:pt x="0" y="760124"/>
                </a:moveTo>
                <a:cubicBezTo>
                  <a:pt x="1960" y="501669"/>
                  <a:pt x="-1159" y="273695"/>
                  <a:pt x="801" y="15240"/>
                </a:cubicBezTo>
                <a:lnTo>
                  <a:pt x="635419" y="0"/>
                </a:lnTo>
                <a:lnTo>
                  <a:pt x="1433780" y="770284"/>
                </a:lnTo>
                <a:lnTo>
                  <a:pt x="0" y="7601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rapezoid 126"/>
          <p:cNvSpPr/>
          <p:nvPr/>
        </p:nvSpPr>
        <p:spPr>
          <a:xfrm>
            <a:off x="3233725" y="2323814"/>
            <a:ext cx="1433780" cy="788470"/>
          </a:xfrm>
          <a:custGeom>
            <a:avLst/>
            <a:gdLst>
              <a:gd name="connsiteX0" fmla="*/ 0 w 1438860"/>
              <a:gd name="connsiteY0" fmla="*/ 755044 h 755044"/>
              <a:gd name="connsiteX1" fmla="*/ 188761 w 1438860"/>
              <a:gd name="connsiteY1" fmla="*/ 0 h 755044"/>
              <a:gd name="connsiteX2" fmla="*/ 1250099 w 1438860"/>
              <a:gd name="connsiteY2" fmla="*/ 0 h 755044"/>
              <a:gd name="connsiteX3" fmla="*/ 1438860 w 1438860"/>
              <a:gd name="connsiteY3" fmla="*/ 755044 h 755044"/>
              <a:gd name="connsiteX4" fmla="*/ 0 w 1438860"/>
              <a:gd name="connsiteY4" fmla="*/ 755044 h 755044"/>
              <a:gd name="connsiteX0" fmla="*/ 0 w 1438860"/>
              <a:gd name="connsiteY0" fmla="*/ 775364 h 775364"/>
              <a:gd name="connsiteX1" fmla="*/ 5881 w 1438860"/>
              <a:gd name="connsiteY1" fmla="*/ 0 h 775364"/>
              <a:gd name="connsiteX2" fmla="*/ 1250099 w 1438860"/>
              <a:gd name="connsiteY2" fmla="*/ 20320 h 775364"/>
              <a:gd name="connsiteX3" fmla="*/ 1438860 w 1438860"/>
              <a:gd name="connsiteY3" fmla="*/ 775364 h 775364"/>
              <a:gd name="connsiteX4" fmla="*/ 0 w 1438860"/>
              <a:gd name="connsiteY4" fmla="*/ 775364 h 775364"/>
              <a:gd name="connsiteX0" fmla="*/ 0 w 1438860"/>
              <a:gd name="connsiteY0" fmla="*/ 795684 h 795684"/>
              <a:gd name="connsiteX1" fmla="*/ 5881 w 1438860"/>
              <a:gd name="connsiteY1" fmla="*/ 20320 h 795684"/>
              <a:gd name="connsiteX2" fmla="*/ 660819 w 1438860"/>
              <a:gd name="connsiteY2" fmla="*/ 0 h 795684"/>
              <a:gd name="connsiteX3" fmla="*/ 1438860 w 1438860"/>
              <a:gd name="connsiteY3" fmla="*/ 795684 h 795684"/>
              <a:gd name="connsiteX4" fmla="*/ 0 w 1438860"/>
              <a:gd name="connsiteY4" fmla="*/ 795684 h 795684"/>
              <a:gd name="connsiteX0" fmla="*/ 0 w 1438860"/>
              <a:gd name="connsiteY0" fmla="*/ 795684 h 795684"/>
              <a:gd name="connsiteX1" fmla="*/ 5881 w 1438860"/>
              <a:gd name="connsiteY1" fmla="*/ 20320 h 795684"/>
              <a:gd name="connsiteX2" fmla="*/ 650659 w 1438860"/>
              <a:gd name="connsiteY2" fmla="*/ 0 h 795684"/>
              <a:gd name="connsiteX3" fmla="*/ 1438860 w 1438860"/>
              <a:gd name="connsiteY3" fmla="*/ 795684 h 795684"/>
              <a:gd name="connsiteX4" fmla="*/ 0 w 1438860"/>
              <a:gd name="connsiteY4" fmla="*/ 795684 h 795684"/>
              <a:gd name="connsiteX0" fmla="*/ 0 w 1438860"/>
              <a:gd name="connsiteY0" fmla="*/ 800764 h 800764"/>
              <a:gd name="connsiteX1" fmla="*/ 5881 w 1438860"/>
              <a:gd name="connsiteY1" fmla="*/ 25400 h 800764"/>
              <a:gd name="connsiteX2" fmla="*/ 640499 w 1438860"/>
              <a:gd name="connsiteY2" fmla="*/ 0 h 800764"/>
              <a:gd name="connsiteX3" fmla="*/ 1438860 w 1438860"/>
              <a:gd name="connsiteY3" fmla="*/ 800764 h 800764"/>
              <a:gd name="connsiteX4" fmla="*/ 0 w 1438860"/>
              <a:gd name="connsiteY4" fmla="*/ 800764 h 800764"/>
              <a:gd name="connsiteX0" fmla="*/ 0 w 1438860"/>
              <a:gd name="connsiteY0" fmla="*/ 800764 h 800764"/>
              <a:gd name="connsiteX1" fmla="*/ 5881 w 1438860"/>
              <a:gd name="connsiteY1" fmla="*/ 15240 h 800764"/>
              <a:gd name="connsiteX2" fmla="*/ 640499 w 1438860"/>
              <a:gd name="connsiteY2" fmla="*/ 0 h 800764"/>
              <a:gd name="connsiteX3" fmla="*/ 1438860 w 1438860"/>
              <a:gd name="connsiteY3" fmla="*/ 800764 h 800764"/>
              <a:gd name="connsiteX4" fmla="*/ 0 w 1438860"/>
              <a:gd name="connsiteY4" fmla="*/ 800764 h 800764"/>
              <a:gd name="connsiteX0" fmla="*/ 0 w 1388060"/>
              <a:gd name="connsiteY0" fmla="*/ 800764 h 800764"/>
              <a:gd name="connsiteX1" fmla="*/ 5881 w 1388060"/>
              <a:gd name="connsiteY1" fmla="*/ 15240 h 800764"/>
              <a:gd name="connsiteX2" fmla="*/ 640499 w 1388060"/>
              <a:gd name="connsiteY2" fmla="*/ 0 h 800764"/>
              <a:gd name="connsiteX3" fmla="*/ 1388060 w 1388060"/>
              <a:gd name="connsiteY3" fmla="*/ 709324 h 800764"/>
              <a:gd name="connsiteX4" fmla="*/ 0 w 1388060"/>
              <a:gd name="connsiteY4" fmla="*/ 800764 h 800764"/>
              <a:gd name="connsiteX0" fmla="*/ 70358 w 1382218"/>
              <a:gd name="connsiteY0" fmla="*/ 673764 h 709324"/>
              <a:gd name="connsiteX1" fmla="*/ 39 w 1382218"/>
              <a:gd name="connsiteY1" fmla="*/ 15240 h 709324"/>
              <a:gd name="connsiteX2" fmla="*/ 634657 w 1382218"/>
              <a:gd name="connsiteY2" fmla="*/ 0 h 709324"/>
              <a:gd name="connsiteX3" fmla="*/ 1382218 w 1382218"/>
              <a:gd name="connsiteY3" fmla="*/ 709324 h 709324"/>
              <a:gd name="connsiteX4" fmla="*/ 70358 w 1382218"/>
              <a:gd name="connsiteY4" fmla="*/ 673764 h 709324"/>
              <a:gd name="connsiteX0" fmla="*/ 0 w 1382980"/>
              <a:gd name="connsiteY0" fmla="*/ 760124 h 760124"/>
              <a:gd name="connsiteX1" fmla="*/ 801 w 1382980"/>
              <a:gd name="connsiteY1" fmla="*/ 15240 h 760124"/>
              <a:gd name="connsiteX2" fmla="*/ 635419 w 1382980"/>
              <a:gd name="connsiteY2" fmla="*/ 0 h 760124"/>
              <a:gd name="connsiteX3" fmla="*/ 1382980 w 1382980"/>
              <a:gd name="connsiteY3" fmla="*/ 709324 h 760124"/>
              <a:gd name="connsiteX4" fmla="*/ 0 w 1382980"/>
              <a:gd name="connsiteY4" fmla="*/ 760124 h 760124"/>
              <a:gd name="connsiteX0" fmla="*/ 0 w 1433780"/>
              <a:gd name="connsiteY0" fmla="*/ 760124 h 770284"/>
              <a:gd name="connsiteX1" fmla="*/ 801 w 1433780"/>
              <a:gd name="connsiteY1" fmla="*/ 15240 h 770284"/>
              <a:gd name="connsiteX2" fmla="*/ 635419 w 1433780"/>
              <a:gd name="connsiteY2" fmla="*/ 0 h 770284"/>
              <a:gd name="connsiteX3" fmla="*/ 1433780 w 1433780"/>
              <a:gd name="connsiteY3" fmla="*/ 770284 h 770284"/>
              <a:gd name="connsiteX4" fmla="*/ 0 w 1433780"/>
              <a:gd name="connsiteY4" fmla="*/ 760124 h 77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780" h="770284">
                <a:moveTo>
                  <a:pt x="0" y="760124"/>
                </a:moveTo>
                <a:cubicBezTo>
                  <a:pt x="1960" y="501669"/>
                  <a:pt x="-1159" y="273695"/>
                  <a:pt x="801" y="15240"/>
                </a:cubicBezTo>
                <a:lnTo>
                  <a:pt x="635419" y="0"/>
                </a:lnTo>
                <a:lnTo>
                  <a:pt x="1433780" y="770284"/>
                </a:lnTo>
                <a:lnTo>
                  <a:pt x="0" y="7601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rapezoid 126"/>
          <p:cNvSpPr/>
          <p:nvPr/>
        </p:nvSpPr>
        <p:spPr>
          <a:xfrm>
            <a:off x="829133" y="2337564"/>
            <a:ext cx="1433780" cy="770284"/>
          </a:xfrm>
          <a:custGeom>
            <a:avLst/>
            <a:gdLst>
              <a:gd name="connsiteX0" fmla="*/ 0 w 1438860"/>
              <a:gd name="connsiteY0" fmla="*/ 755044 h 755044"/>
              <a:gd name="connsiteX1" fmla="*/ 188761 w 1438860"/>
              <a:gd name="connsiteY1" fmla="*/ 0 h 755044"/>
              <a:gd name="connsiteX2" fmla="*/ 1250099 w 1438860"/>
              <a:gd name="connsiteY2" fmla="*/ 0 h 755044"/>
              <a:gd name="connsiteX3" fmla="*/ 1438860 w 1438860"/>
              <a:gd name="connsiteY3" fmla="*/ 755044 h 755044"/>
              <a:gd name="connsiteX4" fmla="*/ 0 w 1438860"/>
              <a:gd name="connsiteY4" fmla="*/ 755044 h 755044"/>
              <a:gd name="connsiteX0" fmla="*/ 0 w 1438860"/>
              <a:gd name="connsiteY0" fmla="*/ 775364 h 775364"/>
              <a:gd name="connsiteX1" fmla="*/ 5881 w 1438860"/>
              <a:gd name="connsiteY1" fmla="*/ 0 h 775364"/>
              <a:gd name="connsiteX2" fmla="*/ 1250099 w 1438860"/>
              <a:gd name="connsiteY2" fmla="*/ 20320 h 775364"/>
              <a:gd name="connsiteX3" fmla="*/ 1438860 w 1438860"/>
              <a:gd name="connsiteY3" fmla="*/ 775364 h 775364"/>
              <a:gd name="connsiteX4" fmla="*/ 0 w 1438860"/>
              <a:gd name="connsiteY4" fmla="*/ 775364 h 775364"/>
              <a:gd name="connsiteX0" fmla="*/ 0 w 1438860"/>
              <a:gd name="connsiteY0" fmla="*/ 795684 h 795684"/>
              <a:gd name="connsiteX1" fmla="*/ 5881 w 1438860"/>
              <a:gd name="connsiteY1" fmla="*/ 20320 h 795684"/>
              <a:gd name="connsiteX2" fmla="*/ 660819 w 1438860"/>
              <a:gd name="connsiteY2" fmla="*/ 0 h 795684"/>
              <a:gd name="connsiteX3" fmla="*/ 1438860 w 1438860"/>
              <a:gd name="connsiteY3" fmla="*/ 795684 h 795684"/>
              <a:gd name="connsiteX4" fmla="*/ 0 w 1438860"/>
              <a:gd name="connsiteY4" fmla="*/ 795684 h 795684"/>
              <a:gd name="connsiteX0" fmla="*/ 0 w 1438860"/>
              <a:gd name="connsiteY0" fmla="*/ 795684 h 795684"/>
              <a:gd name="connsiteX1" fmla="*/ 5881 w 1438860"/>
              <a:gd name="connsiteY1" fmla="*/ 20320 h 795684"/>
              <a:gd name="connsiteX2" fmla="*/ 650659 w 1438860"/>
              <a:gd name="connsiteY2" fmla="*/ 0 h 795684"/>
              <a:gd name="connsiteX3" fmla="*/ 1438860 w 1438860"/>
              <a:gd name="connsiteY3" fmla="*/ 795684 h 795684"/>
              <a:gd name="connsiteX4" fmla="*/ 0 w 1438860"/>
              <a:gd name="connsiteY4" fmla="*/ 795684 h 795684"/>
              <a:gd name="connsiteX0" fmla="*/ 0 w 1438860"/>
              <a:gd name="connsiteY0" fmla="*/ 800764 h 800764"/>
              <a:gd name="connsiteX1" fmla="*/ 5881 w 1438860"/>
              <a:gd name="connsiteY1" fmla="*/ 25400 h 800764"/>
              <a:gd name="connsiteX2" fmla="*/ 640499 w 1438860"/>
              <a:gd name="connsiteY2" fmla="*/ 0 h 800764"/>
              <a:gd name="connsiteX3" fmla="*/ 1438860 w 1438860"/>
              <a:gd name="connsiteY3" fmla="*/ 800764 h 800764"/>
              <a:gd name="connsiteX4" fmla="*/ 0 w 1438860"/>
              <a:gd name="connsiteY4" fmla="*/ 800764 h 800764"/>
              <a:gd name="connsiteX0" fmla="*/ 0 w 1438860"/>
              <a:gd name="connsiteY0" fmla="*/ 800764 h 800764"/>
              <a:gd name="connsiteX1" fmla="*/ 5881 w 1438860"/>
              <a:gd name="connsiteY1" fmla="*/ 15240 h 800764"/>
              <a:gd name="connsiteX2" fmla="*/ 640499 w 1438860"/>
              <a:gd name="connsiteY2" fmla="*/ 0 h 800764"/>
              <a:gd name="connsiteX3" fmla="*/ 1438860 w 1438860"/>
              <a:gd name="connsiteY3" fmla="*/ 800764 h 800764"/>
              <a:gd name="connsiteX4" fmla="*/ 0 w 1438860"/>
              <a:gd name="connsiteY4" fmla="*/ 800764 h 800764"/>
              <a:gd name="connsiteX0" fmla="*/ 0 w 1388060"/>
              <a:gd name="connsiteY0" fmla="*/ 800764 h 800764"/>
              <a:gd name="connsiteX1" fmla="*/ 5881 w 1388060"/>
              <a:gd name="connsiteY1" fmla="*/ 15240 h 800764"/>
              <a:gd name="connsiteX2" fmla="*/ 640499 w 1388060"/>
              <a:gd name="connsiteY2" fmla="*/ 0 h 800764"/>
              <a:gd name="connsiteX3" fmla="*/ 1388060 w 1388060"/>
              <a:gd name="connsiteY3" fmla="*/ 709324 h 800764"/>
              <a:gd name="connsiteX4" fmla="*/ 0 w 1388060"/>
              <a:gd name="connsiteY4" fmla="*/ 800764 h 800764"/>
              <a:gd name="connsiteX0" fmla="*/ 70358 w 1382218"/>
              <a:gd name="connsiteY0" fmla="*/ 673764 h 709324"/>
              <a:gd name="connsiteX1" fmla="*/ 39 w 1382218"/>
              <a:gd name="connsiteY1" fmla="*/ 15240 h 709324"/>
              <a:gd name="connsiteX2" fmla="*/ 634657 w 1382218"/>
              <a:gd name="connsiteY2" fmla="*/ 0 h 709324"/>
              <a:gd name="connsiteX3" fmla="*/ 1382218 w 1382218"/>
              <a:gd name="connsiteY3" fmla="*/ 709324 h 709324"/>
              <a:gd name="connsiteX4" fmla="*/ 70358 w 1382218"/>
              <a:gd name="connsiteY4" fmla="*/ 673764 h 709324"/>
              <a:gd name="connsiteX0" fmla="*/ 0 w 1382980"/>
              <a:gd name="connsiteY0" fmla="*/ 760124 h 760124"/>
              <a:gd name="connsiteX1" fmla="*/ 801 w 1382980"/>
              <a:gd name="connsiteY1" fmla="*/ 15240 h 760124"/>
              <a:gd name="connsiteX2" fmla="*/ 635419 w 1382980"/>
              <a:gd name="connsiteY2" fmla="*/ 0 h 760124"/>
              <a:gd name="connsiteX3" fmla="*/ 1382980 w 1382980"/>
              <a:gd name="connsiteY3" fmla="*/ 709324 h 760124"/>
              <a:gd name="connsiteX4" fmla="*/ 0 w 1382980"/>
              <a:gd name="connsiteY4" fmla="*/ 760124 h 760124"/>
              <a:gd name="connsiteX0" fmla="*/ 0 w 1433780"/>
              <a:gd name="connsiteY0" fmla="*/ 760124 h 770284"/>
              <a:gd name="connsiteX1" fmla="*/ 801 w 1433780"/>
              <a:gd name="connsiteY1" fmla="*/ 15240 h 770284"/>
              <a:gd name="connsiteX2" fmla="*/ 635419 w 1433780"/>
              <a:gd name="connsiteY2" fmla="*/ 0 h 770284"/>
              <a:gd name="connsiteX3" fmla="*/ 1433780 w 1433780"/>
              <a:gd name="connsiteY3" fmla="*/ 770284 h 770284"/>
              <a:gd name="connsiteX4" fmla="*/ 0 w 1433780"/>
              <a:gd name="connsiteY4" fmla="*/ 760124 h 77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780" h="770284">
                <a:moveTo>
                  <a:pt x="0" y="760124"/>
                </a:moveTo>
                <a:cubicBezTo>
                  <a:pt x="1960" y="501669"/>
                  <a:pt x="-1159" y="273695"/>
                  <a:pt x="801" y="15240"/>
                </a:cubicBezTo>
                <a:lnTo>
                  <a:pt x="635419" y="0"/>
                </a:lnTo>
                <a:lnTo>
                  <a:pt x="1433780" y="770284"/>
                </a:lnTo>
                <a:lnTo>
                  <a:pt x="0" y="7601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178" y="479429"/>
            <a:ext cx="8610600" cy="1122046"/>
          </a:xfrm>
        </p:spPr>
        <p:txBody>
          <a:bodyPr anchor="t">
            <a:normAutofit/>
          </a:bodyPr>
          <a:lstStyle/>
          <a:p>
            <a:r>
              <a:rPr lang="ru-RU" sz="2800" dirty="0" err="1" smtClean="0"/>
              <a:t>Рандомизированный</a:t>
            </a:r>
            <a:r>
              <a:rPr lang="ru-RU" sz="2800" dirty="0" smtClean="0"/>
              <a:t> </a:t>
            </a:r>
            <a:r>
              <a:rPr lang="ru-RU" sz="2800" dirty="0" err="1" smtClean="0"/>
              <a:t>бенчмаркинг</a:t>
            </a:r>
            <a:r>
              <a:rPr lang="ru-RU" sz="2800" dirty="0" smtClean="0"/>
              <a:t> (</a:t>
            </a:r>
            <a:r>
              <a:rPr lang="en-US" sz="2800" dirty="0" smtClean="0"/>
              <a:t>Randomized benchmarking - RT)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61412" y="2131291"/>
            <a:ext cx="1021310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24053" y="1831366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314" y="1815325"/>
            <a:ext cx="600075" cy="600075"/>
          </a:xfrm>
          <a:prstGeom prst="rect">
            <a:avLst/>
          </a:prstGeom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662868"/>
              </p:ext>
            </p:extLst>
          </p:nvPr>
        </p:nvGraphicFramePr>
        <p:xfrm>
          <a:off x="296287" y="1923098"/>
          <a:ext cx="3651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287" y="1923098"/>
                        <a:ext cx="36512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755723"/>
              </p:ext>
            </p:extLst>
          </p:nvPr>
        </p:nvGraphicFramePr>
        <p:xfrm>
          <a:off x="11275437" y="1923098"/>
          <a:ext cx="3476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7" imgW="164880" imgH="190440" progId="Equation.DSMT4">
                  <p:embed/>
                </p:oleObj>
              </mc:Choice>
              <mc:Fallback>
                <p:oleObj name="Equation" r:id="rId7" imgW="164880" imgH="1904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75437" y="1923098"/>
                        <a:ext cx="347663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0874519" y="1979525"/>
            <a:ext cx="105598" cy="513455"/>
            <a:chOff x="3910056" y="2207312"/>
            <a:chExt cx="105598" cy="513455"/>
          </a:xfrm>
        </p:grpSpPr>
        <p:sp>
          <p:nvSpPr>
            <p:cNvPr id="30" name="Isosceles Triangle 29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081505"/>
              </p:ext>
            </p:extLst>
          </p:nvPr>
        </p:nvGraphicFramePr>
        <p:xfrm>
          <a:off x="926952" y="1845972"/>
          <a:ext cx="441879" cy="57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9" imgW="164880" imgH="215640" progId="Equation.DSMT4">
                  <p:embed/>
                </p:oleObj>
              </mc:Choice>
              <mc:Fallback>
                <p:oleObj name="Equation" r:id="rId9" imgW="164880" imgH="215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6952" y="1845972"/>
                        <a:ext cx="441879" cy="57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>
            <a:off x="661412" y="3346521"/>
            <a:ext cx="1021310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824053" y="3046596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314" y="3030555"/>
            <a:ext cx="600075" cy="600075"/>
          </a:xfrm>
          <a:prstGeom prst="rect">
            <a:avLst/>
          </a:prstGeom>
        </p:spPr>
      </p:pic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230186"/>
              </p:ext>
            </p:extLst>
          </p:nvPr>
        </p:nvGraphicFramePr>
        <p:xfrm>
          <a:off x="296287" y="3138328"/>
          <a:ext cx="3651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11" imgW="190440" imgH="215640" progId="Equation.DSMT4">
                  <p:embed/>
                </p:oleObj>
              </mc:Choice>
              <mc:Fallback>
                <p:oleObj name="Equation" r:id="rId11" imgW="190440" imgH="2156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287" y="3138328"/>
                        <a:ext cx="36512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466011"/>
              </p:ext>
            </p:extLst>
          </p:nvPr>
        </p:nvGraphicFramePr>
        <p:xfrm>
          <a:off x="11275437" y="3138328"/>
          <a:ext cx="3476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75437" y="3138328"/>
                        <a:ext cx="347663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10874519" y="3194755"/>
            <a:ext cx="105598" cy="513455"/>
            <a:chOff x="3910056" y="2207312"/>
            <a:chExt cx="105598" cy="513455"/>
          </a:xfrm>
        </p:grpSpPr>
        <p:sp>
          <p:nvSpPr>
            <p:cNvPr id="63" name="Isosceles Triangle 62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ounded Rectangle 66"/>
          <p:cNvSpPr/>
          <p:nvPr/>
        </p:nvSpPr>
        <p:spPr>
          <a:xfrm>
            <a:off x="1622832" y="3037521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26346"/>
              </p:ext>
            </p:extLst>
          </p:nvPr>
        </p:nvGraphicFramePr>
        <p:xfrm>
          <a:off x="947190" y="3057600"/>
          <a:ext cx="441879" cy="57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13" imgW="164880" imgH="215640" progId="Equation.DSMT4">
                  <p:embed/>
                </p:oleObj>
              </mc:Choice>
              <mc:Fallback>
                <p:oleObj name="Equation" r:id="rId13" imgW="164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7190" y="3057600"/>
                        <a:ext cx="441879" cy="57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929148"/>
              </p:ext>
            </p:extLst>
          </p:nvPr>
        </p:nvGraphicFramePr>
        <p:xfrm>
          <a:off x="1759113" y="3085130"/>
          <a:ext cx="426983" cy="4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59113" y="3085130"/>
                        <a:ext cx="426983" cy="4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ounded Rectangle 70"/>
          <p:cNvSpPr/>
          <p:nvPr/>
        </p:nvSpPr>
        <p:spPr>
          <a:xfrm>
            <a:off x="3220390" y="3024505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8923"/>
              </p:ext>
            </p:extLst>
          </p:nvPr>
        </p:nvGraphicFramePr>
        <p:xfrm>
          <a:off x="3325178" y="3046730"/>
          <a:ext cx="4778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tion" r:id="rId17" imgW="177480" imgH="215640" progId="Equation.DSMT4">
                  <p:embed/>
                </p:oleObj>
              </mc:Choice>
              <mc:Fallback>
                <p:oleObj name="Equation" r:id="rId17" imgW="177480" imgH="215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25178" y="3046730"/>
                        <a:ext cx="47783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ounded Rectangle 74"/>
          <p:cNvSpPr/>
          <p:nvPr/>
        </p:nvSpPr>
        <p:spPr>
          <a:xfrm>
            <a:off x="4019169" y="3037521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582088"/>
              </p:ext>
            </p:extLst>
          </p:nvPr>
        </p:nvGraphicFramePr>
        <p:xfrm>
          <a:off x="4155450" y="3085130"/>
          <a:ext cx="426983" cy="4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19" imgW="126720" imgH="139680" progId="Equation.DSMT4">
                  <p:embed/>
                </p:oleObj>
              </mc:Choice>
              <mc:Fallback>
                <p:oleObj name="Equation" r:id="rId19" imgW="126720" imgH="1396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55450" y="3085130"/>
                        <a:ext cx="426983" cy="4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ounded Rectangle 81"/>
          <p:cNvSpPr/>
          <p:nvPr/>
        </p:nvSpPr>
        <p:spPr>
          <a:xfrm>
            <a:off x="9014245" y="3012640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8496"/>
              </p:ext>
            </p:extLst>
          </p:nvPr>
        </p:nvGraphicFramePr>
        <p:xfrm>
          <a:off x="9051925" y="3035300"/>
          <a:ext cx="6127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20" imgW="228600" imgH="215640" progId="Equation.DSMT4">
                  <p:embed/>
                </p:oleObj>
              </mc:Choice>
              <mc:Fallback>
                <p:oleObj name="Equation" r:id="rId20" imgW="228600" imgH="2156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051925" y="3035300"/>
                        <a:ext cx="612775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ounded Rectangle 83"/>
          <p:cNvSpPr/>
          <p:nvPr/>
        </p:nvSpPr>
        <p:spPr>
          <a:xfrm>
            <a:off x="9813024" y="3025656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028539"/>
              </p:ext>
            </p:extLst>
          </p:nvPr>
        </p:nvGraphicFramePr>
        <p:xfrm>
          <a:off x="9949305" y="3073265"/>
          <a:ext cx="426983" cy="4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tion" r:id="rId22" imgW="126720" imgH="139680" progId="Equation.DSMT4">
                  <p:embed/>
                </p:oleObj>
              </mc:Choice>
              <mc:Fallback>
                <p:oleObj name="Equation" r:id="rId22" imgW="126720" imgH="13968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49305" y="3073265"/>
                        <a:ext cx="426983" cy="4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Straight Connector 85"/>
          <p:cNvCxnSpPr/>
          <p:nvPr/>
        </p:nvCxnSpPr>
        <p:spPr>
          <a:xfrm>
            <a:off x="661412" y="4605572"/>
            <a:ext cx="1021310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824053" y="4305647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314" y="4289606"/>
            <a:ext cx="600075" cy="600075"/>
          </a:xfrm>
          <a:prstGeom prst="rect">
            <a:avLst/>
          </a:prstGeom>
        </p:spPr>
      </p:pic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97266"/>
              </p:ext>
            </p:extLst>
          </p:nvPr>
        </p:nvGraphicFramePr>
        <p:xfrm>
          <a:off x="296287" y="4397379"/>
          <a:ext cx="3651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Equation" r:id="rId23" imgW="190440" imgH="215640" progId="Equation.DSMT4">
                  <p:embed/>
                </p:oleObj>
              </mc:Choice>
              <mc:Fallback>
                <p:oleObj name="Equation" r:id="rId23" imgW="190440" imgH="21564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287" y="4397379"/>
                        <a:ext cx="36512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803820"/>
              </p:ext>
            </p:extLst>
          </p:nvPr>
        </p:nvGraphicFramePr>
        <p:xfrm>
          <a:off x="11275437" y="4397379"/>
          <a:ext cx="3476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24" imgW="164880" imgH="190440" progId="Equation.DSMT4">
                  <p:embed/>
                </p:oleObj>
              </mc:Choice>
              <mc:Fallback>
                <p:oleObj name="Equation" r:id="rId24" imgW="164880" imgH="19044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75437" y="4397379"/>
                        <a:ext cx="347663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" name="Group 90"/>
          <p:cNvGrpSpPr/>
          <p:nvPr/>
        </p:nvGrpSpPr>
        <p:grpSpPr>
          <a:xfrm>
            <a:off x="10874519" y="4453806"/>
            <a:ext cx="105598" cy="513455"/>
            <a:chOff x="3910056" y="2207312"/>
            <a:chExt cx="105598" cy="513455"/>
          </a:xfrm>
        </p:grpSpPr>
        <p:sp>
          <p:nvSpPr>
            <p:cNvPr id="92" name="Isosceles Triangle 91"/>
            <p:cNvSpPr/>
            <p:nvPr/>
          </p:nvSpPr>
          <p:spPr>
            <a:xfrm>
              <a:off x="3939995" y="2207312"/>
              <a:ext cx="45720" cy="219391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910056" y="2412493"/>
              <a:ext cx="105598" cy="10559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/>
          </p:nvSpPr>
          <p:spPr>
            <a:xfrm flipV="1">
              <a:off x="3941803" y="2501376"/>
              <a:ext cx="45720" cy="219391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ounded Rectangle 94"/>
          <p:cNvSpPr/>
          <p:nvPr/>
        </p:nvSpPr>
        <p:spPr>
          <a:xfrm>
            <a:off x="1622832" y="4296572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758266"/>
              </p:ext>
            </p:extLst>
          </p:nvPr>
        </p:nvGraphicFramePr>
        <p:xfrm>
          <a:off x="947190" y="4316651"/>
          <a:ext cx="441879" cy="57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25" imgW="164880" imgH="215640" progId="Equation.DSMT4">
                  <p:embed/>
                </p:oleObj>
              </mc:Choice>
              <mc:Fallback>
                <p:oleObj name="Equation" r:id="rId25" imgW="164880" imgH="215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7190" y="4316651"/>
                        <a:ext cx="441879" cy="57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088071"/>
              </p:ext>
            </p:extLst>
          </p:nvPr>
        </p:nvGraphicFramePr>
        <p:xfrm>
          <a:off x="1759113" y="4344181"/>
          <a:ext cx="426983" cy="4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Equation" r:id="rId26" imgW="126720" imgH="139680" progId="Equation.DSMT4">
                  <p:embed/>
                </p:oleObj>
              </mc:Choice>
              <mc:Fallback>
                <p:oleObj name="Equation" r:id="rId26" imgW="126720" imgH="1396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59113" y="4344181"/>
                        <a:ext cx="426983" cy="4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ounded Rectangle 97"/>
          <p:cNvSpPr/>
          <p:nvPr/>
        </p:nvSpPr>
        <p:spPr>
          <a:xfrm>
            <a:off x="2421611" y="4289606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421060"/>
              </p:ext>
            </p:extLst>
          </p:nvPr>
        </p:nvGraphicFramePr>
        <p:xfrm>
          <a:off x="2544128" y="4283556"/>
          <a:ext cx="4429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Equation" r:id="rId27" imgW="164880" imgH="228600" progId="Equation.DSMT4">
                  <p:embed/>
                </p:oleObj>
              </mc:Choice>
              <mc:Fallback>
                <p:oleObj name="Equation" r:id="rId27" imgW="164880" imgH="228600" progId="Equation.DSMT4">
                  <p:embed/>
                  <p:pic>
                    <p:nvPicPr>
                      <p:cNvPr id="70" name="Object 69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544128" y="4283556"/>
                        <a:ext cx="442912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ounded Rectangle 99"/>
          <p:cNvSpPr/>
          <p:nvPr/>
        </p:nvSpPr>
        <p:spPr>
          <a:xfrm>
            <a:off x="3220390" y="4283556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40488"/>
              </p:ext>
            </p:extLst>
          </p:nvPr>
        </p:nvGraphicFramePr>
        <p:xfrm>
          <a:off x="3325178" y="4272444"/>
          <a:ext cx="47783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Equation" r:id="rId29" imgW="177480" imgH="241200" progId="Equation.DSMT4">
                  <p:embed/>
                </p:oleObj>
              </mc:Choice>
              <mc:Fallback>
                <p:oleObj name="Equation" r:id="rId29" imgW="177480" imgH="24120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325178" y="4272444"/>
                        <a:ext cx="47783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ounded Rectangle 101"/>
          <p:cNvSpPr/>
          <p:nvPr/>
        </p:nvSpPr>
        <p:spPr>
          <a:xfrm>
            <a:off x="4019169" y="4296572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27976"/>
              </p:ext>
            </p:extLst>
          </p:nvPr>
        </p:nvGraphicFramePr>
        <p:xfrm>
          <a:off x="4155450" y="4344181"/>
          <a:ext cx="426983" cy="4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0" name="Equation" r:id="rId31" imgW="126720" imgH="139680" progId="Equation.DSMT4">
                  <p:embed/>
                </p:oleObj>
              </mc:Choice>
              <mc:Fallback>
                <p:oleObj name="Equation" r:id="rId31" imgW="126720" imgH="13968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55450" y="4344181"/>
                        <a:ext cx="426983" cy="4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ounded Rectangle 103"/>
          <p:cNvSpPr/>
          <p:nvPr/>
        </p:nvSpPr>
        <p:spPr>
          <a:xfrm>
            <a:off x="4817948" y="4291640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307198"/>
              </p:ext>
            </p:extLst>
          </p:nvPr>
        </p:nvGraphicFramePr>
        <p:xfrm>
          <a:off x="4925378" y="4267681"/>
          <a:ext cx="476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1" name="Equation" r:id="rId32" imgW="177480" imgH="241200" progId="Equation.DSMT4">
                  <p:embed/>
                </p:oleObj>
              </mc:Choice>
              <mc:Fallback>
                <p:oleObj name="Equation" r:id="rId32" imgW="177480" imgH="241200" progId="Equation.DSMT4">
                  <p:embed/>
                  <p:pic>
                    <p:nvPicPr>
                      <p:cNvPr id="78" name="Object 77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925378" y="4267681"/>
                        <a:ext cx="4762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ounded Rectangle 105"/>
          <p:cNvSpPr/>
          <p:nvPr/>
        </p:nvSpPr>
        <p:spPr>
          <a:xfrm>
            <a:off x="5609305" y="4295637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352919"/>
              </p:ext>
            </p:extLst>
          </p:nvPr>
        </p:nvGraphicFramePr>
        <p:xfrm>
          <a:off x="5731193" y="4285144"/>
          <a:ext cx="442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2" name="Equation" r:id="rId34" imgW="164880" imgH="241200" progId="Equation.DSMT4">
                  <p:embed/>
                </p:oleObj>
              </mc:Choice>
              <mc:Fallback>
                <p:oleObj name="Equation" r:id="rId34" imgW="164880" imgH="241200" progId="Equation.DSMT4">
                  <p:embed/>
                  <p:pic>
                    <p:nvPicPr>
                      <p:cNvPr id="81" name="Object 80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731193" y="4285144"/>
                        <a:ext cx="44291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ounded Rectangle 109"/>
          <p:cNvSpPr/>
          <p:nvPr/>
        </p:nvSpPr>
        <p:spPr>
          <a:xfrm>
            <a:off x="9813024" y="4284707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353200"/>
              </p:ext>
            </p:extLst>
          </p:nvPr>
        </p:nvGraphicFramePr>
        <p:xfrm>
          <a:off x="9949305" y="4332316"/>
          <a:ext cx="426983" cy="4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Equation" r:id="rId36" imgW="126720" imgH="139680" progId="Equation.DSMT4">
                  <p:embed/>
                </p:oleObj>
              </mc:Choice>
              <mc:Fallback>
                <p:oleObj name="Equation" r:id="rId36" imgW="126720" imgH="139680" progId="Equation.DSMT4">
                  <p:embed/>
                  <p:pic>
                    <p:nvPicPr>
                      <p:cNvPr id="85" name="Object 8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49305" y="4332316"/>
                        <a:ext cx="426983" cy="4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ounded Rectangle 111"/>
          <p:cNvSpPr/>
          <p:nvPr/>
        </p:nvSpPr>
        <p:spPr>
          <a:xfrm>
            <a:off x="3220390" y="1823739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823826"/>
              </p:ext>
            </p:extLst>
          </p:nvPr>
        </p:nvGraphicFramePr>
        <p:xfrm>
          <a:off x="3306128" y="1838960"/>
          <a:ext cx="4762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Equation" r:id="rId37" imgW="177480" imgH="215640" progId="Equation.DSMT4">
                  <p:embed/>
                </p:oleObj>
              </mc:Choice>
              <mc:Fallback>
                <p:oleObj name="Equation" r:id="rId37" imgW="177480" imgH="21564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306128" y="1838960"/>
                        <a:ext cx="4762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ounded Rectangle 115"/>
          <p:cNvSpPr/>
          <p:nvPr/>
        </p:nvSpPr>
        <p:spPr>
          <a:xfrm>
            <a:off x="9014245" y="1835000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15651"/>
              </p:ext>
            </p:extLst>
          </p:nvPr>
        </p:nvGraphicFramePr>
        <p:xfrm>
          <a:off x="9031288" y="1849438"/>
          <a:ext cx="6143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Equation" r:id="rId39" imgW="228600" imgH="215640" progId="Equation.DSMT4">
                  <p:embed/>
                </p:oleObj>
              </mc:Choice>
              <mc:Fallback>
                <p:oleObj name="Equation" r:id="rId39" imgW="228600" imgH="215640" progId="Equation.DSMT4">
                  <p:embed/>
                  <p:pic>
                    <p:nvPicPr>
                      <p:cNvPr id="113" name="Object 112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9031288" y="1849438"/>
                        <a:ext cx="61436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7411912" y="4286279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898043"/>
              </p:ext>
            </p:extLst>
          </p:nvPr>
        </p:nvGraphicFramePr>
        <p:xfrm>
          <a:off x="7500938" y="4275138"/>
          <a:ext cx="5111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6" name="Equation" r:id="rId41" imgW="190440" imgH="241200" progId="Equation.DSMT4">
                  <p:embed/>
                </p:oleObj>
              </mc:Choice>
              <mc:Fallback>
                <p:oleObj name="Equation" r:id="rId41" imgW="190440" imgH="241200" progId="Equation.DSMT4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500938" y="4275138"/>
                        <a:ext cx="511175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ounded Rectangle 119"/>
          <p:cNvSpPr/>
          <p:nvPr/>
        </p:nvSpPr>
        <p:spPr>
          <a:xfrm>
            <a:off x="8211921" y="4286276"/>
            <a:ext cx="640081" cy="600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990931"/>
              </p:ext>
            </p:extLst>
          </p:nvPr>
        </p:nvGraphicFramePr>
        <p:xfrm>
          <a:off x="8348202" y="4333885"/>
          <a:ext cx="426983" cy="4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Equation" r:id="rId43" imgW="126720" imgH="139680" progId="Equation.DSMT4">
                  <p:embed/>
                </p:oleObj>
              </mc:Choice>
              <mc:Fallback>
                <p:oleObj name="Equation" r:id="rId43" imgW="126720" imgH="139680" progId="Equation.DSMT4">
                  <p:embed/>
                  <p:pic>
                    <p:nvPicPr>
                      <p:cNvPr id="103" name="Object 10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48202" y="4333885"/>
                        <a:ext cx="426983" cy="4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ounded Rectangle 121"/>
          <p:cNvSpPr/>
          <p:nvPr/>
        </p:nvSpPr>
        <p:spPr>
          <a:xfrm>
            <a:off x="9014245" y="4293669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13887"/>
              </p:ext>
            </p:extLst>
          </p:nvPr>
        </p:nvGraphicFramePr>
        <p:xfrm>
          <a:off x="9051925" y="4316413"/>
          <a:ext cx="6127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8" name="Equation" r:id="rId44" imgW="228600" imgH="215640" progId="Equation.DSMT4">
                  <p:embed/>
                </p:oleObj>
              </mc:Choice>
              <mc:Fallback>
                <p:oleObj name="Equation" r:id="rId44" imgW="228600" imgH="215640" progId="Equation.DSMT4">
                  <p:embed/>
                  <p:pic>
                    <p:nvPicPr>
                      <p:cNvPr id="83" name="Object 82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9051925" y="4316413"/>
                        <a:ext cx="612775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ounded Rectangle 130"/>
          <p:cNvSpPr/>
          <p:nvPr/>
        </p:nvSpPr>
        <p:spPr>
          <a:xfrm>
            <a:off x="5609001" y="3024505"/>
            <a:ext cx="640081" cy="60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714386"/>
              </p:ext>
            </p:extLst>
          </p:nvPr>
        </p:nvGraphicFramePr>
        <p:xfrm>
          <a:off x="5713789" y="3046730"/>
          <a:ext cx="4778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Equation" r:id="rId46" imgW="177480" imgH="215640" progId="Equation.DSMT4">
                  <p:embed/>
                </p:oleObj>
              </mc:Choice>
              <mc:Fallback>
                <p:oleObj name="Equation" r:id="rId46" imgW="177480" imgH="2156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13789" y="3046730"/>
                        <a:ext cx="47783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Left Brace 141"/>
          <p:cNvSpPr/>
          <p:nvPr/>
        </p:nvSpPr>
        <p:spPr>
          <a:xfrm rot="16200000">
            <a:off x="1731378" y="3981596"/>
            <a:ext cx="416384" cy="2238960"/>
          </a:xfrm>
          <a:prstGeom prst="leftBrace">
            <a:avLst>
              <a:gd name="adj1" fmla="val 58659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571725"/>
              </p:ext>
            </p:extLst>
          </p:nvPr>
        </p:nvGraphicFramePr>
        <p:xfrm>
          <a:off x="978755" y="5420069"/>
          <a:ext cx="1987698" cy="55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Equation" r:id="rId47" imgW="914400" imgH="253800" progId="Equation.DSMT4">
                  <p:embed/>
                </p:oleObj>
              </mc:Choice>
              <mc:Fallback>
                <p:oleObj name="Equation" r:id="rId47" imgW="914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978755" y="5420069"/>
                        <a:ext cx="1987698" cy="55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152583"/>
              </p:ext>
            </p:extLst>
          </p:nvPr>
        </p:nvGraphicFramePr>
        <p:xfrm>
          <a:off x="926952" y="6031150"/>
          <a:ext cx="2093046" cy="65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1" name="Equation" r:id="rId49" imgW="1143000" imgH="355320" progId="Equation.DSMT4">
                  <p:embed/>
                </p:oleObj>
              </mc:Choice>
              <mc:Fallback>
                <p:oleObj name="Equation" r:id="rId49" imgW="1143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926952" y="6031150"/>
                        <a:ext cx="2093046" cy="65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76371"/>
              </p:ext>
            </p:extLst>
          </p:nvPr>
        </p:nvGraphicFramePr>
        <p:xfrm>
          <a:off x="7108825" y="5497513"/>
          <a:ext cx="1501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2" name="Equation" r:id="rId51" imgW="672840" imgH="279360" progId="Equation.DSMT4">
                  <p:embed/>
                </p:oleObj>
              </mc:Choice>
              <mc:Fallback>
                <p:oleObj name="Equation" r:id="rId51" imgW="672840" imgH="279360" progId="Equation.DSMT4">
                  <p:embed/>
                  <p:pic>
                    <p:nvPicPr>
                      <p:cNvPr id="143" name="Object 142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7108825" y="5497513"/>
                        <a:ext cx="1501775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Right Arrow 145"/>
          <p:cNvSpPr/>
          <p:nvPr/>
        </p:nvSpPr>
        <p:spPr>
          <a:xfrm>
            <a:off x="8777431" y="5683573"/>
            <a:ext cx="582625" cy="21907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728531"/>
              </p:ext>
            </p:extLst>
          </p:nvPr>
        </p:nvGraphicFramePr>
        <p:xfrm>
          <a:off x="3364407" y="5608980"/>
          <a:ext cx="2415411" cy="62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Equation" r:id="rId53" imgW="1562040" imgH="406080" progId="Equation.DSMT4">
                  <p:embed/>
                </p:oleObj>
              </mc:Choice>
              <mc:Fallback>
                <p:oleObj name="Equation" r:id="rId53" imgW="15620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3364407" y="5608980"/>
                        <a:ext cx="2415411" cy="62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553003"/>
              </p:ext>
            </p:extLst>
          </p:nvPr>
        </p:nvGraphicFramePr>
        <p:xfrm>
          <a:off x="9559176" y="5580515"/>
          <a:ext cx="20748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Equation" r:id="rId55" imgW="1002960" imgH="215640" progId="Equation.DSMT4">
                  <p:embed/>
                </p:oleObj>
              </mc:Choice>
              <mc:Fallback>
                <p:oleObj name="Equation" r:id="rId55" imgW="10029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9559176" y="5580515"/>
                        <a:ext cx="2074863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ounded Rectangle 149"/>
          <p:cNvSpPr/>
          <p:nvPr/>
        </p:nvSpPr>
        <p:spPr>
          <a:xfrm>
            <a:off x="6523861" y="1831366"/>
            <a:ext cx="676275" cy="3060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Повторяем много раз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7438144" y="6312988"/>
            <a:ext cx="4027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 smtClean="0"/>
              <a:t>Knill</a:t>
            </a:r>
            <a:r>
              <a:rPr lang="en-US" sz="1600" i="1" dirty="0" smtClean="0"/>
              <a:t> E. Phys. Rev. A 77(1), 012307 (2008)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1620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42" grpId="0" animBg="1"/>
      <p:bldP spid="146" grpId="0" animBg="1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RB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16" y="1405250"/>
            <a:ext cx="6666667" cy="50000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5531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469098"/>
            <a:ext cx="8610600" cy="129302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План доклада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1762126"/>
            <a:ext cx="95734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Описание квантовых процессов</a:t>
            </a:r>
            <a:endParaRPr lang="en-US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/>
              <a:t>Рандомизированный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</a:t>
            </a:r>
            <a:r>
              <a:rPr lang="ru-RU" sz="2000" dirty="0" smtClean="0"/>
              <a:t> (</a:t>
            </a:r>
            <a:r>
              <a:rPr lang="en-US" sz="2000" dirty="0" smtClean="0"/>
              <a:t>RT)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Томография квантовых процессов</a:t>
            </a:r>
            <a:r>
              <a:rPr lang="en-US" sz="2000" b="1" dirty="0" smtClean="0"/>
              <a:t> (QPT)</a:t>
            </a:r>
            <a:endParaRPr lang="ru-RU" sz="2000" b="1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Ошибки томографии</a:t>
            </a:r>
            <a:r>
              <a:rPr lang="en-US" sz="2000" dirty="0" smtClean="0"/>
              <a:t> (SPAM errors)</a:t>
            </a:r>
            <a:endParaRPr lang="ru-RU" sz="20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Борьба с ошибками томографии: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 основе </a:t>
            </a:r>
            <a:r>
              <a:rPr lang="ru-RU" sz="2000" dirty="0" err="1" smtClean="0"/>
              <a:t>рандомизированного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бенчмаркинга</a:t>
            </a:r>
            <a:r>
              <a:rPr lang="ru-RU" sz="2000" dirty="0" smtClean="0"/>
              <a:t> (</a:t>
            </a:r>
            <a:r>
              <a:rPr lang="en-US" sz="2000" dirty="0" smtClean="0"/>
              <a:t>RBT)</a:t>
            </a:r>
            <a:endParaRPr lang="ru-RU" sz="2000" dirty="0" smtClean="0"/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пустого преобразования (</a:t>
            </a:r>
            <a:r>
              <a:rPr lang="en-US" sz="2000" dirty="0" smtClean="0"/>
              <a:t>EGT)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/>
              <a:t>Томография набора </a:t>
            </a:r>
            <a:r>
              <a:rPr lang="ru-RU" sz="2000" dirty="0" err="1" smtClean="0"/>
              <a:t>гейтов</a:t>
            </a:r>
            <a:r>
              <a:rPr lang="ru-RU" sz="2000" dirty="0" smtClean="0"/>
              <a:t> (</a:t>
            </a:r>
            <a:r>
              <a:rPr lang="en-US" sz="2000" dirty="0" smtClean="0"/>
              <a:t>GST)</a:t>
            </a:r>
            <a:endParaRPr lang="en-US" sz="20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Заключение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10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4590</TotalTime>
  <Words>1117</Words>
  <Application>Microsoft Office PowerPoint</Application>
  <PresentationFormat>Widescreen</PresentationFormat>
  <Paragraphs>294</Paragraphs>
  <Slides>39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Gothic</vt:lpstr>
      <vt:lpstr>Courier New</vt:lpstr>
      <vt:lpstr>Symbol</vt:lpstr>
      <vt:lpstr>Times New Roman</vt:lpstr>
      <vt:lpstr>Vapor Trail</vt:lpstr>
      <vt:lpstr>MathType 6.0 Equation</vt:lpstr>
      <vt:lpstr>Томография квантовых процессов с неидеальными измерениями</vt:lpstr>
      <vt:lpstr>Квантовый дебаггинг</vt:lpstr>
      <vt:lpstr>План доклада</vt:lpstr>
      <vt:lpstr>Квантовый процесс</vt:lpstr>
      <vt:lpstr>Хи-матрица и матрица эволюции</vt:lpstr>
      <vt:lpstr>План доклада</vt:lpstr>
      <vt:lpstr>Рандомизированный бенчмаркинг (Randomized benchmarking - RT)</vt:lpstr>
      <vt:lpstr>Пример RB</vt:lpstr>
      <vt:lpstr>План доклада</vt:lpstr>
      <vt:lpstr>Томография квантового процесса (QPT)</vt:lpstr>
      <vt:lpstr>«Измерение» хи-матрицы</vt:lpstr>
      <vt:lpstr>Метод максимального правдоподобия в QPT</vt:lpstr>
      <vt:lpstr>Параметризация и оптимизация</vt:lpstr>
      <vt:lpstr>План доклада</vt:lpstr>
      <vt:lpstr>А что в реальном эксперименте?</vt:lpstr>
      <vt:lpstr>Модель измерений</vt:lpstr>
      <vt:lpstr>неправильная модель измерений влияет на результат</vt:lpstr>
      <vt:lpstr>Как быть?</vt:lpstr>
      <vt:lpstr>Моделирование ошибок</vt:lpstr>
      <vt:lpstr>План доклада</vt:lpstr>
      <vt:lpstr>Томография с использованием рандомизированного бенчмаркинга (Randomized benchmarking tomography - RBT)</vt:lpstr>
      <vt:lpstr>Протокол RBT</vt:lpstr>
      <vt:lpstr>Примеры RBT</vt:lpstr>
      <vt:lpstr>План доклада</vt:lpstr>
      <vt:lpstr>PowerPoint Presentation</vt:lpstr>
      <vt:lpstr>Примеры EGT</vt:lpstr>
      <vt:lpstr>План доклада</vt:lpstr>
      <vt:lpstr>PowerPoint Presentation</vt:lpstr>
      <vt:lpstr>Калибровка</vt:lpstr>
      <vt:lpstr>Оптимизация и Germs</vt:lpstr>
      <vt:lpstr>Библиотека на Python</vt:lpstr>
      <vt:lpstr>Библиотека на Python</vt:lpstr>
      <vt:lpstr>Наша реализация</vt:lpstr>
      <vt:lpstr>Сравнение подходов</vt:lpstr>
      <vt:lpstr>Сравнение подходов</vt:lpstr>
      <vt:lpstr>Сравнение подходов</vt:lpstr>
      <vt:lpstr>Заключение</vt:lpstr>
      <vt:lpstr>Что ещё можно (нужно) сделать?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</dc:creator>
  <cp:lastModifiedBy>B</cp:lastModifiedBy>
  <cp:revision>158</cp:revision>
  <dcterms:created xsi:type="dcterms:W3CDTF">2019-03-27T12:34:29Z</dcterms:created>
  <dcterms:modified xsi:type="dcterms:W3CDTF">2019-04-02T13:55:03Z</dcterms:modified>
</cp:coreProperties>
</file>