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62" r:id="rId5"/>
    <p:sldId id="293" r:id="rId6"/>
    <p:sldId id="303" r:id="rId7"/>
    <p:sldId id="307" r:id="rId8"/>
    <p:sldId id="294" r:id="rId9"/>
    <p:sldId id="296" r:id="rId10"/>
    <p:sldId id="295" r:id="rId11"/>
    <p:sldId id="309" r:id="rId12"/>
    <p:sldId id="302" r:id="rId13"/>
    <p:sldId id="301" r:id="rId14"/>
    <p:sldId id="310" r:id="rId15"/>
    <p:sldId id="308" r:id="rId16"/>
    <p:sldId id="289" r:id="rId17"/>
  </p:sldIdLst>
  <p:sldSz cx="9906000" cy="6858000" type="A4"/>
  <p:notesSz cx="6797675" cy="9926638"/>
  <p:defaultTextStyle>
    <a:defPPr>
      <a:defRPr lang="en-US"/>
    </a:defPPr>
    <a:lvl1pPr marL="0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99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798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197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595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994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394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792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191" algn="l" defTabSz="10727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y Osipov" initials="Osipov A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8F0EE"/>
    <a:srgbClr val="DC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5DCB02-9BB8-47FD-8907-85C794F793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803" autoAdjust="0"/>
    <p:restoredTop sz="90629" autoAdjust="0"/>
  </p:normalViewPr>
  <p:slideViewPr>
    <p:cSldViewPr snapToObjects="1">
      <p:cViewPr varScale="1">
        <p:scale>
          <a:sx n="128" d="100"/>
          <a:sy n="128" d="100"/>
        </p:scale>
        <p:origin x="28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66C9-2B54-45B4-9155-BDB34E254C9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853FE-DC94-41F5-876F-459E74EB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1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C3BD-AA9D-4985-8BCA-A61C5996F9BF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E18DF-29F7-467D-AE61-24A211DAD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399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798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197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595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994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394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792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191" algn="l" defTabSz="10727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18DF-29F7-467D-AE61-24A211DADF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18DF-29F7-467D-AE61-24A211DADF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7390"/>
            <a:ext cx="2771775" cy="620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6781" y="2924654"/>
            <a:ext cx="27717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10"/>
          <p:cNvSpPr/>
          <p:nvPr userDrawn="1"/>
        </p:nvSpPr>
        <p:spPr>
          <a:xfrm>
            <a:off x="0" y="1371601"/>
            <a:ext cx="99060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1371601"/>
            <a:ext cx="9906000" cy="2057400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marL="0" algn="ctr" defTabSz="1072798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6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dirty="0" smtClean="0"/>
              <a:t>Click to insert Presentation Title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-22223" y="5373270"/>
            <a:ext cx="9928225" cy="1048478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 algn="r" defTabSz="10727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ru-RU" sz="32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Date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2" y="1"/>
            <a:ext cx="9753600" cy="838200"/>
          </a:xfrm>
          <a:prstGeom prst="rect">
            <a:avLst/>
          </a:prstGeom>
        </p:spPr>
        <p:txBody>
          <a:bodyPr lIns="91434" tIns="45718" rIns="91434" bIns="45718" anchor="ctr"/>
          <a:lstStyle>
            <a:lvl1pPr marL="0" algn="l" defTabSz="1072798" rtl="0" eaLnBrk="1" latinLnBrk="0" hangingPunct="1">
              <a:defRPr lang="ko-KR" altLang="en-US" sz="4000" b="1" kern="12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Arial 40pt - 1 row / 24pt - 2 rows</a:t>
            </a:r>
            <a:endParaRPr lang="ko-KR" altLang="en-US" dirty="0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76200" y="88245"/>
            <a:ext cx="36000" cy="61885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179377" marR="0" indent="-179377" algn="l" defTabSz="914342" rtl="0" eaLnBrk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1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1820566" y="1664755"/>
            <a:ext cx="6264871" cy="3528490"/>
          </a:xfrm>
          <a:prstGeom prst="rect">
            <a:avLst/>
          </a:prstGeom>
        </p:spPr>
        <p:txBody>
          <a:bodyPr lIns="0" tIns="45718" rIns="91434" bIns="45718"/>
          <a:lstStyle>
            <a:lvl1pPr marL="0" indent="-71995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+mj-lt"/>
              <a:buAutoNum type="romanUcPeriod"/>
              <a:defRPr sz="24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-71995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+mj-lt"/>
              <a:buAutoNum type="romanUcPeriod"/>
              <a:defRPr lang="en-US" altLang="en-US" sz="2400" b="1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-71995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+mj-lt"/>
              <a:buAutoNum type="romanUcPeriod"/>
              <a:defRPr sz="2400" b="1">
                <a:solidFill>
                  <a:schemeClr val="tx2"/>
                </a:solidFill>
                <a:latin typeface="+mn-lt"/>
              </a:defRPr>
            </a:lvl3pPr>
            <a:lvl4pPr marL="0" indent="-71995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+mj-lt"/>
              <a:buAutoNum type="romanUcPeriod"/>
              <a:defRPr sz="2400" b="1">
                <a:solidFill>
                  <a:schemeClr val="tx2"/>
                </a:solidFill>
                <a:latin typeface="+mn-lt"/>
              </a:defRPr>
            </a:lvl4pPr>
            <a:lvl5pPr marL="0" indent="-71995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+mj-lt"/>
              <a:buAutoNum type="romanUcPeriod"/>
              <a:defRPr sz="2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1" y="6035042"/>
            <a:ext cx="9448800" cy="365760"/>
          </a:xfrm>
          <a:prstGeom prst="rect">
            <a:avLst/>
          </a:prstGeom>
        </p:spPr>
        <p:txBody>
          <a:bodyPr lIns="0" tIns="45718" rIns="91434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Sources and footnotes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87464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943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2" y="1"/>
            <a:ext cx="9753600" cy="838200"/>
          </a:xfrm>
          <a:prstGeom prst="rect">
            <a:avLst/>
          </a:prstGeom>
        </p:spPr>
        <p:txBody>
          <a:bodyPr lIns="91434" tIns="45718" rIns="91434" bIns="45718" anchor="ctr"/>
          <a:lstStyle>
            <a:lvl1pPr marL="0" algn="l" defTabSz="1072798" rtl="0" eaLnBrk="1" latinLnBrk="0" hangingPunct="1">
              <a:defRPr lang="ko-KR" altLang="en-US" sz="4000" b="1" kern="12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Arial 40pt - 1 row / 24pt - 2 rows</a:t>
            </a:r>
            <a:endParaRPr lang="ko-KR" altLang="en-US" dirty="0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76200" y="88245"/>
            <a:ext cx="36000" cy="61885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179377" marR="0" indent="-179377" algn="l" defTabSz="914342" rtl="0" eaLnBrk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1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28602" y="980660"/>
            <a:ext cx="9477060" cy="5054381"/>
          </a:xfrm>
          <a:prstGeom prst="rect">
            <a:avLst/>
          </a:prstGeom>
        </p:spPr>
        <p:txBody>
          <a:bodyPr lIns="0" tIns="45718" rIns="91434" bIns="45718"/>
          <a:lstStyle>
            <a:lvl1pPr marL="251984" indent="-25198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1pPr>
            <a:lvl2pPr marL="467970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lang="en-US" altLang="en-US" sz="14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3957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899943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115929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87464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2" y="6035042"/>
            <a:ext cx="9477061" cy="365760"/>
          </a:xfrm>
          <a:prstGeom prst="rect">
            <a:avLst/>
          </a:prstGeom>
        </p:spPr>
        <p:txBody>
          <a:bodyPr lIns="0" tIns="45718" rIns="91434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Sources and 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120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quarter" idx="29" hasCustomPrompt="1"/>
          </p:nvPr>
        </p:nvSpPr>
        <p:spPr>
          <a:xfrm>
            <a:off x="225508" y="1400412"/>
            <a:ext cx="4536000" cy="4634629"/>
          </a:xfrm>
          <a:prstGeom prst="rect">
            <a:avLst/>
          </a:prstGeom>
        </p:spPr>
        <p:txBody>
          <a:bodyPr lIns="0" tIns="45718" rIns="91434" bIns="45718"/>
          <a:lstStyle>
            <a:lvl1pPr marL="251984" indent="-25198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7970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lang="en-US" altLang="en-US" sz="14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3957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899943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115929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30" hasCustomPrompt="1"/>
          </p:nvPr>
        </p:nvSpPr>
        <p:spPr>
          <a:xfrm>
            <a:off x="5097651" y="1412720"/>
            <a:ext cx="4536000" cy="4622320"/>
          </a:xfrm>
          <a:prstGeom prst="rect">
            <a:avLst/>
          </a:prstGeom>
        </p:spPr>
        <p:txBody>
          <a:bodyPr lIns="0" tIns="45718" rIns="91434" bIns="45718"/>
          <a:lstStyle>
            <a:lvl1pPr marL="251984" indent="-25198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7970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lang="en-US" altLang="en-US" sz="14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3957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899943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115929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2" y="1"/>
            <a:ext cx="9753600" cy="838200"/>
          </a:xfrm>
          <a:prstGeom prst="rect">
            <a:avLst/>
          </a:prstGeom>
        </p:spPr>
        <p:txBody>
          <a:bodyPr lIns="91434" tIns="45718" rIns="91434" bIns="45718" anchor="ctr"/>
          <a:lstStyle>
            <a:lvl1pPr marL="0" algn="l" defTabSz="1072798" rtl="0" eaLnBrk="1" latinLnBrk="0" hangingPunct="1">
              <a:defRPr lang="ko-KR" altLang="en-US" sz="4000" b="1" kern="12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Arial 40pt - 1 row / 24pt - 2 rows</a:t>
            </a:r>
            <a:endParaRPr lang="ko-KR" altLang="en-US" dirty="0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76200" y="88245"/>
            <a:ext cx="36000" cy="61885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179377" marR="0" indent="-179377" algn="l" defTabSz="914342" rtl="0" eaLnBrk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1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2" y="6035042"/>
            <a:ext cx="9405049" cy="365760"/>
          </a:xfrm>
          <a:prstGeom prst="rect">
            <a:avLst/>
          </a:prstGeom>
        </p:spPr>
        <p:txBody>
          <a:bodyPr lIns="0" tIns="45718" rIns="91434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Sources and footnotes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228600" y="948170"/>
            <a:ext cx="4536000" cy="392400"/>
          </a:xfrm>
          <a:prstGeom prst="rect">
            <a:avLst/>
          </a:prstGeom>
        </p:spPr>
        <p:txBody>
          <a:bodyPr lIns="0" tIns="45718" rIns="91434" bIns="45718" anchor="t"/>
          <a:lstStyle>
            <a:lvl1pPr marL="0" marR="0" indent="0" algn="l" defTabSz="91434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34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097651" y="948170"/>
            <a:ext cx="4536000" cy="392400"/>
          </a:xfrm>
          <a:prstGeom prst="rect">
            <a:avLst/>
          </a:prstGeom>
        </p:spPr>
        <p:txBody>
          <a:bodyPr lIns="0" tIns="45718" rIns="91434" bIns="45718" anchor="t"/>
          <a:lstStyle>
            <a:lvl1pPr marL="0" marR="0" indent="0" algn="l" defTabSz="91434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34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228601" y="1374620"/>
            <a:ext cx="453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auto">
          <a:xfrm>
            <a:off x="5097651" y="1374620"/>
            <a:ext cx="453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87464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032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sz="quarter" idx="29" hasCustomPrompt="1"/>
          </p:nvPr>
        </p:nvSpPr>
        <p:spPr>
          <a:xfrm>
            <a:off x="230691" y="1400411"/>
            <a:ext cx="9474971" cy="4634630"/>
          </a:xfrm>
          <a:prstGeom prst="rect">
            <a:avLst/>
          </a:prstGeom>
        </p:spPr>
        <p:txBody>
          <a:bodyPr lIns="0" tIns="45718" rIns="91434" bIns="45718"/>
          <a:lstStyle>
            <a:lvl1pPr marL="251984" indent="-25198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7970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lang="en-US" altLang="en-US" sz="14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3957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899943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115929" indent="-21598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2" y="1"/>
            <a:ext cx="9753600" cy="838200"/>
          </a:xfrm>
          <a:prstGeom prst="rect">
            <a:avLst/>
          </a:prstGeom>
        </p:spPr>
        <p:txBody>
          <a:bodyPr lIns="91434" tIns="45718" rIns="91434" bIns="45718" anchor="ctr"/>
          <a:lstStyle>
            <a:lvl1pPr marL="0" algn="l" defTabSz="1072798" rtl="0" eaLnBrk="1" latinLnBrk="0" hangingPunct="1">
              <a:defRPr lang="ko-KR" altLang="en-US" sz="4000" b="1" kern="12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Arial 40pt - 1 row / 24pt - 2 rows</a:t>
            </a:r>
            <a:endParaRPr lang="ko-KR" altLang="en-US" dirty="0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76200" y="88245"/>
            <a:ext cx="36000" cy="61885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179377" marR="0" indent="-179377" algn="l" defTabSz="914342" rtl="0" eaLnBrk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1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228601" y="948170"/>
            <a:ext cx="9477061" cy="393192"/>
          </a:xfrm>
          <a:prstGeom prst="rect">
            <a:avLst/>
          </a:prstGeom>
        </p:spPr>
        <p:txBody>
          <a:bodyPr lIns="0" tIns="45718" rIns="91434" bIns="45718"/>
          <a:lstStyle>
            <a:lvl1pPr marL="0" marR="0" indent="0" algn="l" defTabSz="91434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34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228601" y="1371600"/>
            <a:ext cx="9448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87464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2" y="6035042"/>
            <a:ext cx="9477061" cy="365760"/>
          </a:xfrm>
          <a:prstGeom prst="rect">
            <a:avLst/>
          </a:prstGeom>
        </p:spPr>
        <p:txBody>
          <a:bodyPr lIns="0" tIns="45718" rIns="91434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Sources and 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480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2" y="1"/>
            <a:ext cx="9753600" cy="838200"/>
          </a:xfrm>
          <a:prstGeom prst="rect">
            <a:avLst/>
          </a:prstGeom>
        </p:spPr>
        <p:txBody>
          <a:bodyPr lIns="91434" tIns="45718" rIns="91434" bIns="45718" anchor="ctr"/>
          <a:lstStyle>
            <a:lvl1pPr marL="0" algn="l" defTabSz="1072798" rtl="0" eaLnBrk="1" latinLnBrk="0" hangingPunct="1">
              <a:defRPr lang="ko-KR" altLang="en-US" sz="4000" b="1" kern="120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Arial 40pt - 1 row / 24pt - 2 rows</a:t>
            </a:r>
            <a:endParaRPr lang="ko-KR" altLang="en-US" dirty="0"/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76200" y="88245"/>
            <a:ext cx="36000" cy="61885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179377" marR="0" indent="-179377" algn="l" defTabSz="914342" rtl="0" eaLnBrk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1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874643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944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4" y="6574559"/>
            <a:ext cx="2648679" cy="2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344" tIns="33671" rIns="67344" bIns="33671">
            <a:spAutoFit/>
          </a:bodyPr>
          <a:lstStyle/>
          <a:p>
            <a:pPr defTabSz="672981" eaLnBrk="0" hangingPunct="0">
              <a:defRPr/>
            </a:pPr>
            <a:r>
              <a:rPr lang="en-US" altLang="ko-KR" sz="1400" b="1" dirty="0" smtClean="0">
                <a:solidFill>
                  <a:schemeClr val="accent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S</a:t>
            </a:r>
            <a:r>
              <a:rPr lang="en-US" altLang="ko-KR" sz="1400" b="0" dirty="0" smtClean="0">
                <a:solidFill>
                  <a:schemeClr val="tx2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amsung </a:t>
            </a:r>
            <a:r>
              <a:rPr lang="en-US" altLang="ko-KR" sz="1400" b="1" dirty="0" smtClean="0">
                <a:solidFill>
                  <a:schemeClr val="accent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R</a:t>
            </a:r>
            <a:r>
              <a:rPr lang="en-US" altLang="ko-KR" sz="1400" b="0" dirty="0" smtClean="0">
                <a:solidFill>
                  <a:schemeClr val="tx2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&amp;D Institute </a:t>
            </a:r>
            <a:r>
              <a:rPr lang="en-US" altLang="ko-KR" sz="1400" b="1" dirty="0" smtClean="0">
                <a:solidFill>
                  <a:schemeClr val="accent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R</a:t>
            </a:r>
            <a:r>
              <a:rPr lang="en-US" altLang="ko-KR" sz="1400" b="0" dirty="0" smtClean="0">
                <a:solidFill>
                  <a:schemeClr val="tx2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ussia</a:t>
            </a:r>
            <a:endParaRPr lang="en-US" altLang="en-US" sz="1400" b="0" dirty="0">
              <a:solidFill>
                <a:schemeClr val="tx2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3704246" y="6574559"/>
            <a:ext cx="2497515" cy="2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344" tIns="33671" rIns="67344" bIns="33671">
            <a:spAutoFit/>
          </a:bodyPr>
          <a:lstStyle/>
          <a:p>
            <a:pPr algn="ctr" defTabSz="672981" eaLnBrk="0" hangingPunct="0">
              <a:defRPr/>
            </a:pPr>
            <a:fld id="{029918DC-C8F7-4D02-9AD2-58A659584AEF}" type="slidenum">
              <a:rPr lang="en-US" altLang="en-US" sz="1400" b="1" smtClean="0">
                <a:solidFill>
                  <a:schemeClr val="accent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pPr algn="ctr" defTabSz="672981" eaLnBrk="0" hangingPunct="0">
                <a:defRPr/>
              </a:pPr>
              <a:t>‹#›</a:t>
            </a:fld>
            <a:endParaRPr lang="en-US" altLang="en-US" sz="1400" b="1" dirty="0">
              <a:solidFill>
                <a:schemeClr val="accent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black">
          <a:xfrm>
            <a:off x="7257322" y="6605330"/>
            <a:ext cx="2648679" cy="2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344" tIns="33671" rIns="67344" bIns="33671">
            <a:spAutoFit/>
          </a:bodyPr>
          <a:lstStyle/>
          <a:p>
            <a:pPr algn="r" defTabSz="672981" eaLnBrk="0" hangingPunct="0">
              <a:defRPr/>
            </a:pPr>
            <a:r>
              <a:rPr lang="en-US" altLang="ko-KR" sz="1200" b="0" i="1" dirty="0" smtClean="0">
                <a:solidFill>
                  <a:schemeClr val="accent6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Confidential</a:t>
            </a:r>
            <a:endParaRPr lang="en-US" altLang="en-US" sz="1200" b="0" i="1" dirty="0">
              <a:solidFill>
                <a:schemeClr val="accent6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6" name="Picture 2" descr="C:\Users\y.labutin-ry\Desktop\Samsung_Logo_Lettermark_RGB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362" y="62141"/>
            <a:ext cx="1309318" cy="1995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2" r:id="rId4"/>
    <p:sldLayoutId id="2147483663" r:id="rId5"/>
    <p:sldLayoutId id="2147483664" r:id="rId6"/>
  </p:sldLayoutIdLst>
  <p:transition/>
  <p:timing>
    <p:tnLst>
      <p:par>
        <p:cTn id="1" dur="indefinite" restart="never" nodeType="tmRoot"/>
      </p:par>
    </p:tnLst>
  </p:timing>
  <p:txStyles>
    <p:titleStyle>
      <a:lvl1pPr algn="ctr" defTabSz="457119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19"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38"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357"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477" algn="ctr" defTabSz="4571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39" indent="-342839" algn="l" defTabSz="45711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18" indent="-285699" algn="l" defTabSz="45711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798" indent="-228559" algn="l" defTabSz="457119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917" indent="-228559" algn="l" defTabSz="45711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036" indent="-228559" algn="l" defTabSz="45711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156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3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3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5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5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3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blog.samsungdisplay.com/73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s://www.google.ru/url?sa=t&amp;rct=j&amp;q=&amp;esrc=s&amp;source=web&amp;cd=4&amp;cad=rja&amp;uact=8&amp;ved=0ahUKEwj9vp_P0vjOAhVIGJQKHRnLA9wQzgIIMzAD&amp;url=https://scholar.google.com/scholar?newwindow%3D1%26client%3Dfirefox-b%26bav%3Don.2,or.r_cp.%26bvm%3Dbv.131783435,d.dGo%26biw%3D1920%26bih%3D969%26um%3D1%26ie%3DUTF-8%26lr%26cites%3D15412007539668985946&amp;usg=AFQjCNHqm2vBtj4pewbRuMZGwWIVbngL_A&amp;sig2=MasEvttv2sYsOCe8uGnelw&amp;bvm=bv.131783435,d.dGo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www.canon-tokki.co.jp/eng/product/el/mass.html" TargetMode="External"/><Relationship Id="rId7" Type="http://schemas.openxmlformats.org/officeDocument/2006/relationships/image" Target="../media/image43.jpg"/><Relationship Id="rId2" Type="http://schemas.openxmlformats.org/officeDocument/2006/relationships/hyperlink" Target="http://www.aixtron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www.oled.at/galaxy-s5-oled-pixelstruktur-doch-anders-als-beim-s4/" TargetMode="Externa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906000" cy="13716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  <a:ea typeface="HYGothic-Extra" pitchFamily="18" charset="-127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OLED technology explained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Alexey Osipov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2018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200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OLED displays progress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blog.samsungdisplay.com/731</a:t>
            </a:r>
            <a:r>
              <a:rPr lang="en-US" sz="1100" dirty="0" smtClean="0"/>
              <a:t> 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2" y="4058403"/>
            <a:ext cx="2032938" cy="211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24" y="4075179"/>
            <a:ext cx="2311270" cy="210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60" y="908649"/>
            <a:ext cx="3456480" cy="52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30" y="909651"/>
            <a:ext cx="4408663" cy="31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59236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Edge?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84511" y="6217922"/>
            <a:ext cx="9477061" cy="365760"/>
          </a:xfrm>
        </p:spPr>
        <p:txBody>
          <a:bodyPr/>
          <a:lstStyle/>
          <a:p>
            <a:r>
              <a:rPr lang="en-US" dirty="0"/>
              <a:t>http://news.samsungdisplay.com/998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80" y="908650"/>
            <a:ext cx="4392610" cy="55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1910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OLED displays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blog.samsungdisplay.com/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7" y="1412720"/>
            <a:ext cx="8096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789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.osipov\Documents\Presentation\Img\Gear_f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37" y="3816356"/>
            <a:ext cx="709944" cy="11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in new materials development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OLED is the differentiating technology of SEC, however, there are still issues related to patents coverage, efficiency and lifespan. 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Computer </a:t>
            </a:r>
            <a:r>
              <a:rPr lang="en-US" sz="1400" dirty="0">
                <a:solidFill>
                  <a:srgbClr val="C00000"/>
                </a:solidFill>
              </a:rPr>
              <a:t>simulations </a:t>
            </a:r>
            <a:r>
              <a:rPr lang="en-US" sz="1400" dirty="0" smtClean="0">
                <a:solidFill>
                  <a:srgbClr val="C00000"/>
                </a:solidFill>
              </a:rPr>
              <a:t>in new materials development cycle allows </a:t>
            </a:r>
            <a:r>
              <a:rPr lang="en-US" sz="1400" dirty="0">
                <a:solidFill>
                  <a:srgbClr val="C00000"/>
                </a:solidFill>
              </a:rPr>
              <a:t>one to reduce TAT and costs of new material discovery process</a:t>
            </a:r>
            <a:r>
              <a:rPr lang="en-US" sz="1400" dirty="0"/>
              <a:t>.</a:t>
            </a:r>
          </a:p>
        </p:txBody>
      </p:sp>
      <p:pic>
        <p:nvPicPr>
          <p:cNvPr id="14" name="Picture 5" descr="up green arrow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2571" y="3476176"/>
            <a:ext cx="936104" cy="105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514679" y="2927812"/>
            <a:ext cx="6204979" cy="2184715"/>
            <a:chOff x="3547341" y="2358004"/>
            <a:chExt cx="6204979" cy="2184715"/>
          </a:xfrm>
        </p:grpSpPr>
        <p:sp>
          <p:nvSpPr>
            <p:cNvPr id="15" name="모서리가 둥근 직사각형 9"/>
            <p:cNvSpPr/>
            <p:nvPr/>
          </p:nvSpPr>
          <p:spPr bwMode="auto">
            <a:xfrm>
              <a:off x="3547341" y="2573601"/>
              <a:ext cx="6204979" cy="16637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t"/>
            <a:lstStyle/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endParaRPr lang="en-US" altLang="ko-KR" sz="1400" dirty="0" smtClean="0">
                <a:solidFill>
                  <a:schemeClr val="tx1"/>
                </a:solidFill>
                <a:ea typeface="맑은 고딕" pitchFamily="50" charset="-127"/>
              </a:endParaRPr>
            </a:p>
          </p:txBody>
        </p:sp>
        <p:sp>
          <p:nvSpPr>
            <p:cNvPr id="16" name="모서리가 둥근 직사각형 18"/>
            <p:cNvSpPr/>
            <p:nvPr/>
          </p:nvSpPr>
          <p:spPr bwMode="auto">
            <a:xfrm>
              <a:off x="3666969" y="2358004"/>
              <a:ext cx="2290074" cy="3607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177800" indent="-177800">
                <a:lnSpc>
                  <a:spcPct val="120000"/>
                </a:lnSpc>
                <a:spcBef>
                  <a:spcPct val="0"/>
                </a:spcBef>
                <a:tabLst>
                  <a:tab pos="804863" algn="l"/>
                </a:tabLst>
              </a:pPr>
              <a:r>
                <a:rPr lang="en-US" altLang="ko-KR" sz="1400" b="1" dirty="0" smtClean="0">
                  <a:solidFill>
                    <a:schemeClr val="tx1"/>
                  </a:solidFill>
                  <a:ea typeface="맑은 고딕" pitchFamily="50" charset="-127"/>
                  <a:cs typeface="Arial" pitchFamily="34" charset="0"/>
                </a:rPr>
                <a:t>Contribution to Business</a:t>
              </a:r>
              <a:endParaRPr lang="ko-KR" altLang="en-US" sz="1200" b="1" dirty="0">
                <a:solidFill>
                  <a:schemeClr val="tx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28090" y="2769926"/>
              <a:ext cx="6077572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ko-KR" sz="1400" dirty="0" smtClean="0">
                  <a:ea typeface="맑은 고딕" pitchFamily="50" charset="-127"/>
                </a:rPr>
                <a:t>Develop new patent-free OLED materials – reduce expenses on royalty payments</a:t>
              </a:r>
            </a:p>
            <a:p>
              <a:pPr marL="285750" indent="-285750" algn="just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ko-KR" sz="1400" dirty="0" smtClean="0">
                  <a:ea typeface="맑은 고딕" pitchFamily="50" charset="-127"/>
                </a:rPr>
                <a:t>Reduce TAT and cost of new OLED materials development cycle</a:t>
              </a:r>
            </a:p>
            <a:p>
              <a:pPr marL="285750" indent="-285750" algn="just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ko-KR" sz="1400" dirty="0" smtClean="0">
                  <a:ea typeface="맑은 고딕" pitchFamily="50" charset="-127"/>
                </a:rPr>
                <a:t>Development of new OLED materials for devices with enhanced efficiency,  and extended lifespan</a:t>
              </a: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defRPr/>
              </a:pPr>
              <a:endParaRPr lang="en-US" altLang="ko-KR" sz="1400" dirty="0" smtClean="0">
                <a:ea typeface="맑은 고딕" pitchFamily="50" charset="-127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2" y="2587775"/>
            <a:ext cx="2483553" cy="2704073"/>
            <a:chOff x="272351" y="2433707"/>
            <a:chExt cx="2483553" cy="2704073"/>
          </a:xfrm>
        </p:grpSpPr>
        <p:pic>
          <p:nvPicPr>
            <p:cNvPr id="3074" name="Picture 2" descr="C:\Users\al.osipov\Documents\Presentation\Img\Samsung-Galaxy-Tab-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51" y="2433707"/>
              <a:ext cx="2468201" cy="2473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6435" y="4830003"/>
              <a:ext cx="2279469" cy="30777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OLED products of SEC </a:t>
              </a:r>
              <a:endParaRPr lang="ru-RU" sz="1400" dirty="0" smtClean="0">
                <a:latin typeface="Arial" pitchFamily="34" charset="0"/>
                <a:ea typeface="Malgun Gothic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3076" name="Picture 4" descr="C:\Users\al.osipov\Documents\Presentation\Img\Gear_S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366" y="3789987"/>
              <a:ext cx="890865" cy="102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93" y="3530271"/>
              <a:ext cx="682432" cy="110606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03172" y="6024882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 smtClean="0"/>
              <a:t>*UDC – Universal Display Company,</a:t>
            </a:r>
          </a:p>
          <a:p>
            <a:pPr algn="just"/>
            <a:r>
              <a:rPr lang="en-US" sz="1200" dirty="0" smtClean="0"/>
              <a:t>major OLED patents holder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0278" y="5969751"/>
            <a:ext cx="59570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https://www.youtube.com/watch?v=QhAFN2YpIXQ</a:t>
            </a:r>
          </a:p>
        </p:txBody>
      </p:sp>
    </p:spTree>
    <p:extLst>
      <p:ext uri="{BB962C8B-B14F-4D97-AF65-F5344CB8AC3E}">
        <p14:creationId xmlns:p14="http://schemas.microsoft.com/office/powerpoint/2010/main" val="13395190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Electroluminescence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28602" y="6217922"/>
            <a:ext cx="9477061" cy="365760"/>
          </a:xfrm>
        </p:spPr>
        <p:txBody>
          <a:bodyPr/>
          <a:lstStyle/>
          <a:p>
            <a:r>
              <a:rPr lang="nn-NO" sz="1600" dirty="0"/>
              <a:t>W.Helfrich &amp; W.G. Sneider Phys. Rev. Lett. 14(7), 229 (1965</a:t>
            </a:r>
            <a:r>
              <a:rPr lang="nn-NO" sz="1600" dirty="0" smtClean="0"/>
              <a:t>) // </a:t>
            </a:r>
            <a:r>
              <a:rPr lang="en-US" sz="1600" dirty="0"/>
              <a:t>‎Cited </a:t>
            </a:r>
            <a:r>
              <a:rPr lang="en-US" sz="1600" dirty="0" smtClean="0"/>
              <a:t>725 times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4722448"/>
            <a:ext cx="1743860" cy="11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3" y="908650"/>
            <a:ext cx="6086137" cy="114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04" y="2165803"/>
            <a:ext cx="3552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62" y="984851"/>
            <a:ext cx="1951064" cy="323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0" y="2102706"/>
            <a:ext cx="2376330" cy="250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33" y="4450869"/>
            <a:ext cx="3158857" cy="173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1286">
            <a:off x="1003050" y="5048920"/>
            <a:ext cx="1201717" cy="5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79392" y="5907984"/>
            <a:ext cx="1743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m</a:t>
            </a:r>
            <a:r>
              <a:rPr lang="en-US" dirty="0" smtClean="0"/>
              <a:t> = 215.76</a:t>
            </a:r>
            <a:r>
              <a:rPr lang="en-US" dirty="0"/>
              <a:t> °C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82682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semiconductors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800" dirty="0"/>
              <a:t>https://www.iapp.de/orgworld.de/?Basics:What_are_organic_semiconductors</a:t>
            </a:r>
            <a:endParaRPr lang="ru-RU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297812"/>
            <a:ext cx="3893460" cy="19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70" y="3212970"/>
            <a:ext cx="4762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0" y="1035080"/>
            <a:ext cx="3117380" cy="17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30" y="1329688"/>
            <a:ext cx="2520350" cy="14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20619" r="15333" b="16353"/>
          <a:stretch/>
        </p:blipFill>
        <p:spPr bwMode="auto">
          <a:xfrm>
            <a:off x="7739869" y="4755815"/>
            <a:ext cx="2079002" cy="10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LUMO anthrace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5415" r="11094" b="11917"/>
          <a:stretch/>
        </p:blipFill>
        <p:spPr bwMode="auto">
          <a:xfrm>
            <a:off x="7455075" y="2375399"/>
            <a:ext cx="2264533" cy="116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7328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OLED Materials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0" y="1430027"/>
            <a:ext cx="6086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25" y="1413058"/>
            <a:ext cx="1790858" cy="187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1" y="3649913"/>
            <a:ext cx="1577918" cy="18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00" y="3659991"/>
            <a:ext cx="4164485" cy="182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52" y="3789050"/>
            <a:ext cx="1900503" cy="18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6153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working device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600" dirty="0"/>
              <a:t>Tang and S.A. </a:t>
            </a:r>
            <a:r>
              <a:rPr lang="en-US" sz="1600" dirty="0" err="1"/>
              <a:t>VanSlyke</a:t>
            </a:r>
            <a:r>
              <a:rPr lang="en-US" sz="1600" dirty="0"/>
              <a:t> Appl. Phys. Lett. 51, 913(1987) // ‎</a:t>
            </a:r>
            <a:r>
              <a:rPr lang="en-US" sz="1600" dirty="0">
                <a:hlinkClick r:id="rId2"/>
              </a:rPr>
              <a:t>Cited </a:t>
            </a:r>
            <a:r>
              <a:rPr lang="en-US" sz="1600" dirty="0" smtClean="0">
                <a:hlinkClick r:id="rId2"/>
              </a:rPr>
              <a:t>14146</a:t>
            </a:r>
            <a:r>
              <a:rPr lang="en-US" sz="1600" dirty="0" smtClean="0"/>
              <a:t>!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052670"/>
            <a:ext cx="6334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30" y="996250"/>
            <a:ext cx="3249003" cy="23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" y="3444405"/>
            <a:ext cx="3240450" cy="25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90" y="3568243"/>
            <a:ext cx="3676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3" y="3276123"/>
            <a:ext cx="3299120" cy="24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71097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Phosphorescent OLED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900466" y="4744004"/>
            <a:ext cx="936130" cy="169358"/>
          </a:xfrm>
        </p:spPr>
        <p:txBody>
          <a:bodyPr/>
          <a:lstStyle/>
          <a:p>
            <a:r>
              <a:rPr lang="en-US" sz="1200" dirty="0" smtClean="0"/>
              <a:t>UDC: 2013</a:t>
            </a:r>
            <a:endParaRPr lang="ru-RU" sz="1200" dirty="0"/>
          </a:p>
        </p:txBody>
      </p:sp>
      <p:sp>
        <p:nvSpPr>
          <p:cNvPr id="5" name="AutoShape 5" descr="Image result"/>
          <p:cNvSpPr>
            <a:spLocks noChangeAspect="1" noChangeArrowheads="1"/>
          </p:cNvSpPr>
          <p:nvPr/>
        </p:nvSpPr>
        <p:spPr bwMode="auto">
          <a:xfrm>
            <a:off x="63500" y="-136525"/>
            <a:ext cx="35814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190774" y="1124680"/>
            <a:ext cx="4476090" cy="4838194"/>
            <a:chOff x="31830" y="838201"/>
            <a:chExt cx="4476090" cy="4838194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432" y="1516260"/>
              <a:ext cx="3349488" cy="416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31830" y="838201"/>
              <a:ext cx="2848922" cy="1582659"/>
              <a:chOff x="4736970" y="2460139"/>
              <a:chExt cx="3732478" cy="20735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2430" y="2460139"/>
                <a:ext cx="1407018" cy="207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970" y="2460139"/>
                <a:ext cx="2376169" cy="207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AutoShape 8" descr="http://www.universaldisplay.com/img/PHOLED_Data_Chart%2020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"/>
          <p:cNvGrpSpPr/>
          <p:nvPr/>
        </p:nvGrpSpPr>
        <p:grpSpPr>
          <a:xfrm>
            <a:off x="4737538" y="908650"/>
            <a:ext cx="5105045" cy="3791421"/>
            <a:chOff x="4600296" y="1509839"/>
            <a:chExt cx="5105045" cy="3791421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296" y="1509839"/>
              <a:ext cx="5099058" cy="227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283" y="3833050"/>
              <a:ext cx="5099058" cy="146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6948" y="3504038"/>
            <a:ext cx="3261740" cy="1439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4900442"/>
            <a:ext cx="3927409" cy="17336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774" y="5860195"/>
            <a:ext cx="4792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/>
              <a:t>PhOLED - 100% internal quantum efficiency!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12935570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Multilayer OLED: principle and fabrication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54" y="1063834"/>
            <a:ext cx="4261740" cy="295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3" y="3943874"/>
            <a:ext cx="4481355" cy="27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0" y="908650"/>
            <a:ext cx="3495048" cy="2704293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0" y="3284980"/>
            <a:ext cx="3980380" cy="31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62870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Displays: structure and fabrication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5" y="3338295"/>
            <a:ext cx="3369552" cy="2648097"/>
          </a:xfrm>
        </p:spPr>
      </p:pic>
      <p:grpSp>
        <p:nvGrpSpPr>
          <p:cNvPr id="8" name="Group 7"/>
          <p:cNvGrpSpPr/>
          <p:nvPr/>
        </p:nvGrpSpPr>
        <p:grpSpPr>
          <a:xfrm>
            <a:off x="735377" y="950227"/>
            <a:ext cx="7835207" cy="2352750"/>
            <a:chOff x="1888633" y="940839"/>
            <a:chExt cx="7434114" cy="22323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058" t="22951" r="2058" b="2665"/>
            <a:stretch/>
          </p:blipFill>
          <p:spPr>
            <a:xfrm>
              <a:off x="5101652" y="940839"/>
              <a:ext cx="4221095" cy="22323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8633" y="950030"/>
              <a:ext cx="3198171" cy="222311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749" y="3338295"/>
            <a:ext cx="4448835" cy="26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418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13368" y="6454448"/>
            <a:ext cx="9477061" cy="365760"/>
          </a:xfrm>
        </p:spPr>
        <p:txBody>
          <a:bodyPr/>
          <a:lstStyle/>
          <a:p>
            <a:r>
              <a:rPr lang="en-US" sz="1200" dirty="0">
                <a:hlinkClick r:id="rId2"/>
              </a:rPr>
              <a:t>http://www.aixtron.com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/>
              <a:t>;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www.canon-tokki.co.jp/eng/product/el/mass.html</a:t>
            </a:r>
            <a:r>
              <a:rPr lang="en-US" sz="1200" dirty="0" smtClean="0"/>
              <a:t>;</a:t>
            </a:r>
            <a:r>
              <a:rPr lang="en-US" sz="1200" dirty="0">
                <a:hlinkClick r:id="rId4"/>
              </a:rPr>
              <a:t> </a:t>
            </a:r>
            <a:endParaRPr lang="en-US" sz="1200" dirty="0" smtClean="0">
              <a:hlinkClick r:id="rId4"/>
            </a:endParaRPr>
          </a:p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://www.oled.at/galaxy-s5-oled-pixelstruktur-doch-anders-als-beim-s4/</a:t>
            </a:r>
            <a:endParaRPr lang="ru-RU" sz="1200" dirty="0"/>
          </a:p>
          <a:p>
            <a:r>
              <a:rPr lang="en-US" sz="1400" dirty="0" smtClean="0"/>
              <a:t> </a:t>
            </a:r>
            <a:endParaRPr lang="ru-RU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0" y="3284980"/>
            <a:ext cx="5112710" cy="287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4" y="906405"/>
            <a:ext cx="5832810" cy="24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17123" y="949110"/>
            <a:ext cx="3888540" cy="3528491"/>
            <a:chOff x="5833682" y="1037731"/>
            <a:chExt cx="3888540" cy="35284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1" t="13399" r="21731" b="2409"/>
            <a:stretch/>
          </p:blipFill>
          <p:spPr>
            <a:xfrm>
              <a:off x="5833682" y="1037731"/>
              <a:ext cx="3888540" cy="3528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/>
            <a:srcRect l="4447" t="3437" r="41298" b="10653"/>
            <a:stretch/>
          </p:blipFill>
          <p:spPr>
            <a:xfrm>
              <a:off x="5889130" y="1052670"/>
              <a:ext cx="3777645" cy="309643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515" y="4653672"/>
            <a:ext cx="1527148" cy="15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9002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SRR">
  <a:themeElements>
    <a:clrScheme name="Samsung">
      <a:dk1>
        <a:srgbClr val="000000"/>
      </a:dk1>
      <a:lt1>
        <a:srgbClr val="FFFFFF"/>
      </a:lt1>
      <a:dk2>
        <a:srgbClr val="75787B"/>
      </a:dk2>
      <a:lt2>
        <a:srgbClr val="FFFFFF"/>
      </a:lt2>
      <a:accent1>
        <a:srgbClr val="0689D8"/>
      </a:accent1>
      <a:accent2>
        <a:srgbClr val="009CA6"/>
      </a:accent2>
      <a:accent3>
        <a:srgbClr val="685BC7"/>
      </a:accent3>
      <a:accent4>
        <a:srgbClr val="F45C10"/>
      </a:accent4>
      <a:accent5>
        <a:srgbClr val="1428A0"/>
      </a:accent5>
      <a:accent6>
        <a:srgbClr val="C800A1"/>
      </a:accent6>
      <a:hlink>
        <a:srgbClr val="685BC7"/>
      </a:hlink>
      <a:folHlink>
        <a:srgbClr val="C800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dirty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6B1BC960804EBE311A162B429B29" ma:contentTypeVersion="1" ma:contentTypeDescription="Create a new document." ma:contentTypeScope="" ma:versionID="27a044afd16f3a757f4d6842eaac2048">
  <xsd:schema xmlns:xsd="http://www.w3.org/2001/XMLSchema" xmlns:xs="http://www.w3.org/2001/XMLSchema" xmlns:p="http://schemas.microsoft.com/office/2006/metadata/properties" xmlns:ns2="2197e0b2-cf37-488d-88db-d557befb65e6" targetNamespace="http://schemas.microsoft.com/office/2006/metadata/properties" ma:root="true" ma:fieldsID="6d50bb6e73a2448b3f789295958be752" ns2:_="">
    <xsd:import namespace="2197e0b2-cf37-488d-88db-d557befb65e6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7e0b2-cf37-488d-88db-d557befb65e6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2197e0b2-cf37-488d-88db-d557befb65e6" xsi:nil="true"/>
  </documentManagement>
</p:properties>
</file>

<file path=customXml/itemProps1.xml><?xml version="1.0" encoding="utf-8"?>
<ds:datastoreItem xmlns:ds="http://schemas.openxmlformats.org/officeDocument/2006/customXml" ds:itemID="{DA7E0A4D-BF6A-4044-A6A4-AD2D85457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7e0b2-cf37-488d-88db-d557befb65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59253-94D9-4F1C-8361-6EDD1B4F7F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95AAF-97D0-4D20-8AA5-A20EADDDAC21}">
  <ds:schemaRefs>
    <ds:schemaRef ds:uri="2197e0b2-cf37-488d-88db-d557befb65e6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23206</TotalTime>
  <Words>228</Words>
  <Application>Microsoft Office PowerPoint</Application>
  <PresentationFormat>A4 Paper (210x297 mm)</PresentationFormat>
  <Paragraphs>39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굴림</vt:lpstr>
      <vt:lpstr>HYGothic-Extra</vt:lpstr>
      <vt:lpstr>HYGothic-Extra</vt:lpstr>
      <vt:lpstr>맑은 고딕</vt:lpstr>
      <vt:lpstr>맑은 고딕</vt:lpstr>
      <vt:lpstr>ＭＳ Ｐゴシック</vt:lpstr>
      <vt:lpstr>Arial</vt:lpstr>
      <vt:lpstr>Calibri</vt:lpstr>
      <vt:lpstr>Wingdings</vt:lpstr>
      <vt:lpstr>SRR</vt:lpstr>
      <vt:lpstr>OLED technology explained</vt:lpstr>
      <vt:lpstr>Electroluminescence</vt:lpstr>
      <vt:lpstr>Organic semiconductors</vt:lpstr>
      <vt:lpstr>OLED Materials</vt:lpstr>
      <vt:lpstr>First working device</vt:lpstr>
      <vt:lpstr>Phosphorescent OLED</vt:lpstr>
      <vt:lpstr>Multilayer OLED: principle and fabrication</vt:lpstr>
      <vt:lpstr>Displays: structure and fabrication</vt:lpstr>
      <vt:lpstr>Fabrication</vt:lpstr>
      <vt:lpstr>OLED displays progress</vt:lpstr>
      <vt:lpstr>Why Edge?</vt:lpstr>
      <vt:lpstr>Future of OLED displays</vt:lpstr>
      <vt:lpstr>CS in new materials development</vt:lpstr>
    </vt:vector>
  </TitlesOfParts>
  <Company>Samsung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SRR Presentation Template</dc:title>
  <dc:subject>SRR Presentation Template</dc:subject>
  <dc:creator>Labutin-Rymsho Yaroslav</dc:creator>
  <cp:keywords>SRR Presentation Template</cp:keywords>
  <cp:lastModifiedBy>Osipov Alexey</cp:lastModifiedBy>
  <cp:revision>1081</cp:revision>
  <cp:lastPrinted>2017-12-19T17:34:55Z</cp:lastPrinted>
  <dcterms:created xsi:type="dcterms:W3CDTF">2011-12-28T16:57:40Z</dcterms:created>
  <dcterms:modified xsi:type="dcterms:W3CDTF">2018-07-04T11:42:18Z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0x01010006466B1BC960804EBE311A162B429B29</vt:lpwstr>
  </property>
  <property fmtid="{D5CDD505-2E9C-101B-9397-08002B2CF9AE}" pid="3" name="NSCPROP_SA">
    <vt:lpwstr>C:\Users\al.osipov\Documents\Presentations\2016\Upfront_seminar_rev1.pptx</vt:lpwstr>
  </property>
  <property fmtid="{5C58129F-E5B8-477A-9B38-B3E54BFA04C8}" pid="2">
    <vt:lpwstr>891E9F69D659D6AEC2B0C6485593B624F7F52EC157E1F5D17F7EBD5FDAA05DAD</vt:lpwstr>
  </property>
</Properties>
</file>