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42"/>
  </p:notesMasterIdLst>
  <p:handoutMasterIdLst>
    <p:handoutMasterId r:id="rId43"/>
  </p:handoutMasterIdLst>
  <p:sldIdLst>
    <p:sldId id="256" r:id="rId3"/>
    <p:sldId id="403" r:id="rId4"/>
    <p:sldId id="307" r:id="rId5"/>
    <p:sldId id="432" r:id="rId6"/>
    <p:sldId id="335" r:id="rId7"/>
    <p:sldId id="430" r:id="rId8"/>
    <p:sldId id="416" r:id="rId9"/>
    <p:sldId id="421" r:id="rId10"/>
    <p:sldId id="444" r:id="rId11"/>
    <p:sldId id="417" r:id="rId12"/>
    <p:sldId id="418" r:id="rId13"/>
    <p:sldId id="445" r:id="rId14"/>
    <p:sldId id="446" r:id="rId15"/>
    <p:sldId id="423" r:id="rId16"/>
    <p:sldId id="424" r:id="rId17"/>
    <p:sldId id="425" r:id="rId18"/>
    <p:sldId id="448" r:id="rId19"/>
    <p:sldId id="455" r:id="rId20"/>
    <p:sldId id="339" r:id="rId21"/>
    <p:sldId id="410" r:id="rId22"/>
    <p:sldId id="320" r:id="rId23"/>
    <p:sldId id="456" r:id="rId24"/>
    <p:sldId id="345" r:id="rId25"/>
    <p:sldId id="391" r:id="rId26"/>
    <p:sldId id="429" r:id="rId27"/>
    <p:sldId id="406" r:id="rId28"/>
    <p:sldId id="311" r:id="rId29"/>
    <p:sldId id="312" r:id="rId30"/>
    <p:sldId id="433" r:id="rId31"/>
    <p:sldId id="458" r:id="rId32"/>
    <p:sldId id="341" r:id="rId33"/>
    <p:sldId id="449" r:id="rId34"/>
    <p:sldId id="348" r:id="rId35"/>
    <p:sldId id="349" r:id="rId36"/>
    <p:sldId id="457" r:id="rId37"/>
    <p:sldId id="452" r:id="rId38"/>
    <p:sldId id="453" r:id="rId39"/>
    <p:sldId id="454" r:id="rId40"/>
    <p:sldId id="298" r:id="rId4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wis721 BT" panose="020B0504020202020204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99"/>
    <a:srgbClr val="99FF99"/>
    <a:srgbClr val="36EA5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3" autoAdjust="0"/>
    <p:restoredTop sz="94444" autoAdjust="0"/>
  </p:normalViewPr>
  <p:slideViewPr>
    <p:cSldViewPr>
      <p:cViewPr varScale="1">
        <p:scale>
          <a:sx n="73" d="100"/>
          <a:sy n="73" d="100"/>
        </p:scale>
        <p:origin x="859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67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4" Type="http://schemas.openxmlformats.org/officeDocument/2006/relationships/image" Target="../media/image1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D08AB-2DD5-47A9-ABB9-751236AFFD60}" type="datetimeFigureOut">
              <a:rPr lang="en-GB" smtClean="0"/>
              <a:pPr/>
              <a:t>05/12/2018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213E-60A5-443D-BEA1-E626F08B9A97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74413-C7F9-4CE8-9D66-C2B4D2C4F56D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AA2C7-F6A1-4267-8CB4-B1705B9F74C8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351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1 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07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1 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3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1 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5</a:t>
            </a:fld>
            <a:endParaRPr lang="fr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35025" y="771525"/>
            <a:ext cx="5002213" cy="37512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ED763-1ED8-43C0-800B-C87B8BF0E3A2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937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1 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7265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FB83A9-4522-4B7D-B72B-49DE7B8FBF60}" type="slidenum">
              <a:rPr lang="de-DE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en-US" dirty="0"/>
              <a:t>The </a:t>
            </a:r>
            <a:r>
              <a:rPr lang="de-DE" altLang="en-US" dirty="0" err="1"/>
              <a:t>entangled</a:t>
            </a:r>
            <a:r>
              <a:rPr lang="de-DE" altLang="en-US" dirty="0"/>
              <a:t> </a:t>
            </a:r>
            <a:r>
              <a:rPr lang="de-DE" altLang="en-US" dirty="0" err="1"/>
              <a:t>photons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are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then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imaged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with</a:t>
            </a:r>
            <a:r>
              <a:rPr lang="de-DE" altLang="en-US" baseline="0" dirty="0"/>
              <a:t> a </a:t>
            </a:r>
            <a:r>
              <a:rPr lang="de-DE" altLang="en-US" baseline="0" dirty="0" err="1"/>
              <a:t>single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lense</a:t>
            </a:r>
            <a:r>
              <a:rPr lang="de-DE" altLang="en-US" baseline="0" dirty="0"/>
              <a:t> form </a:t>
            </a:r>
            <a:r>
              <a:rPr lang="de-DE" altLang="en-US" baseline="0" dirty="0" err="1"/>
              <a:t>the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center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of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the</a:t>
            </a:r>
            <a:r>
              <a:rPr lang="de-DE" altLang="en-US" baseline="0" dirty="0"/>
              <a:t> SPDC </a:t>
            </a:r>
            <a:r>
              <a:rPr lang="de-DE" altLang="en-US" baseline="0" dirty="0" err="1"/>
              <a:t>crystal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to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the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symmety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axis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of</a:t>
            </a:r>
            <a:r>
              <a:rPr lang="de-DE" altLang="en-US" baseline="0" dirty="0"/>
              <a:t> a </a:t>
            </a:r>
            <a:r>
              <a:rPr lang="de-DE" altLang="en-US" baseline="0" dirty="0" err="1"/>
              <a:t>four-prims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compressor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where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the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residue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of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the</a:t>
            </a:r>
            <a:r>
              <a:rPr lang="de-DE" altLang="en-US" baseline="0" dirty="0"/>
              <a:t> pump </a:t>
            </a:r>
            <a:r>
              <a:rPr lang="de-DE" altLang="en-US" baseline="0" dirty="0" err="1"/>
              <a:t>is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distracted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by</a:t>
            </a:r>
            <a:r>
              <a:rPr lang="de-DE" altLang="en-US" baseline="0" dirty="0"/>
              <a:t> a beam </a:t>
            </a:r>
            <a:r>
              <a:rPr lang="de-DE" altLang="en-US" baseline="0" dirty="0" err="1"/>
              <a:t>dump</a:t>
            </a:r>
            <a:endParaRPr lang="de-DE" altLang="en-US" baseline="0" dirty="0"/>
          </a:p>
          <a:p>
            <a:pPr eaLnBrk="1" hangingPunct="1"/>
            <a:endParaRPr lang="de-DE" altLang="en-US" baseline="0" dirty="0"/>
          </a:p>
          <a:p>
            <a:pPr eaLnBrk="1" hangingPunct="1"/>
            <a:r>
              <a:rPr lang="de-DE" altLang="en-US" baseline="0" dirty="0"/>
              <a:t>The </a:t>
            </a:r>
            <a:r>
              <a:rPr lang="de-DE" altLang="en-US" baseline="0" dirty="0" err="1"/>
              <a:t>four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prism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compressor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has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two</a:t>
            </a:r>
            <a:r>
              <a:rPr lang="de-DE" altLang="en-US" baseline="0" dirty="0"/>
              <a:t> </a:t>
            </a:r>
            <a:r>
              <a:rPr lang="de-DE" altLang="en-US" baseline="0" dirty="0" err="1"/>
              <a:t>goals</a:t>
            </a:r>
            <a:r>
              <a:rPr lang="de-DE" altLang="en-US" baseline="0" dirty="0"/>
              <a:t> …</a:t>
            </a:r>
          </a:p>
          <a:p>
            <a:pPr eaLnBrk="1" hangingPunct="1"/>
            <a:endParaRPr lang="de-DE" altLang="en-US" baseline="0" dirty="0"/>
          </a:p>
          <a:p>
            <a:pPr eaLnBrk="1" hangingPunct="1"/>
            <a:endParaRPr lang="de-DE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5318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32</a:t>
            </a:fld>
            <a:endParaRPr lang="fr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A2C7-F6A1-4267-8CB4-B1705B9F74C8}" type="slidenum">
              <a:rPr lang="fr-CH" smtClean="0"/>
              <a:pPr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7206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6039" y="3861405"/>
            <a:ext cx="4682492" cy="792238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fr-CH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9025" y="4724703"/>
            <a:ext cx="4682492" cy="1752297"/>
          </a:xfrm>
        </p:spPr>
        <p:txBody>
          <a:bodyPr/>
          <a:lstStyle>
            <a:lvl1pPr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71398" y="464155"/>
            <a:ext cx="1903755" cy="586014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55652" y="464155"/>
            <a:ext cx="5572405" cy="586014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468313" y="6524625"/>
            <a:ext cx="2590800" cy="333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1"/>
          </p:nvPr>
        </p:nvSpPr>
        <p:spPr>
          <a:xfrm>
            <a:off x="323528" y="652025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20.03.2014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>
          <a:xfrm>
            <a:off x="2972544" y="652025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Bänz</a:t>
            </a:r>
            <a:r>
              <a:rPr lang="en-US" dirty="0"/>
              <a:t> </a:t>
            </a:r>
            <a:r>
              <a:rPr lang="en-US" dirty="0" err="1"/>
              <a:t>Bessire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3"/>
          </p:nvPr>
        </p:nvSpPr>
        <p:spPr>
          <a:xfrm>
            <a:off x="6830888" y="6520259"/>
            <a:ext cx="2133600" cy="365125"/>
          </a:xfrm>
        </p:spPr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65131B90-A723-4BF7-A819-959033A86E4E}" type="slidenum">
              <a:rPr lang="en-US" smtClean="0"/>
              <a:pPr/>
              <a:t>‹N°›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60166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6039" y="3861405"/>
            <a:ext cx="4682492" cy="792238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fr-CH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9025" y="4724703"/>
            <a:ext cx="4682492" cy="1752297"/>
          </a:xfrm>
        </p:spPr>
        <p:txBody>
          <a:bodyPr/>
          <a:lstStyle>
            <a:lvl1pPr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fr-CH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0" y="0"/>
            <a:ext cx="508322" cy="6858000"/>
          </a:xfrm>
          <a:prstGeom prst="rect">
            <a:avLst/>
          </a:prstGeom>
          <a:gradFill flip="none" rotWithShape="1">
            <a:gsLst>
              <a:gs pos="1000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86457" tIns="43228" rIns="86457" bIns="4322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1" descr="H:\unibe\Admin\Corporate Design\Logo Unibe\ub_logo_16pt_cmy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5" y="48"/>
            <a:ext cx="879993" cy="685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968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908720"/>
            <a:ext cx="8352928" cy="5688632"/>
          </a:xfrm>
        </p:spPr>
        <p:txBody>
          <a:bodyPr/>
          <a:lstStyle>
            <a:lvl1pPr>
              <a:defRPr sz="15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500" i="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5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5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5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61513" y="6658815"/>
            <a:ext cx="525586" cy="207130"/>
          </a:xfrm>
        </p:spPr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oliennummernplatzhalter 11"/>
          <p:cNvSpPr txBox="1">
            <a:spLocks/>
          </p:cNvSpPr>
          <p:nvPr userDrawn="1"/>
        </p:nvSpPr>
        <p:spPr bwMode="auto">
          <a:xfrm>
            <a:off x="6830888" y="6664275"/>
            <a:ext cx="21336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31B90-A723-4BF7-A819-959033A86E4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253041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81" y="4407203"/>
            <a:ext cx="7771803" cy="1362226"/>
          </a:xfrm>
        </p:spPr>
        <p:txBody>
          <a:bodyPr/>
          <a:lstStyle>
            <a:lvl1pPr algn="l">
              <a:defRPr sz="38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681" y="2907393"/>
            <a:ext cx="7771803" cy="1499810"/>
          </a:xfrm>
        </p:spPr>
        <p:txBody>
          <a:bodyPr anchor="b"/>
          <a:lstStyle>
            <a:lvl1pPr marL="0" indent="0">
              <a:buNone/>
              <a:defRPr sz="1900"/>
            </a:lvl1pPr>
            <a:lvl2pPr marL="432283" indent="0">
              <a:buNone/>
              <a:defRPr sz="1700"/>
            </a:lvl2pPr>
            <a:lvl3pPr marL="864565" indent="0">
              <a:buNone/>
              <a:defRPr sz="1500"/>
            </a:lvl3pPr>
            <a:lvl4pPr marL="1296848" indent="0">
              <a:buNone/>
              <a:defRPr sz="1300"/>
            </a:lvl4pPr>
            <a:lvl5pPr marL="1729130" indent="0">
              <a:buNone/>
              <a:defRPr sz="1300"/>
            </a:lvl5pPr>
            <a:lvl6pPr marL="2161413" indent="0">
              <a:buNone/>
              <a:defRPr sz="1300"/>
            </a:lvl6pPr>
            <a:lvl7pPr marL="2593696" indent="0">
              <a:buNone/>
              <a:defRPr sz="1300"/>
            </a:lvl7pPr>
            <a:lvl8pPr marL="3025978" indent="0">
              <a:buNone/>
              <a:defRPr sz="1300"/>
            </a:lvl8pPr>
            <a:lvl9pPr marL="3458261" indent="0">
              <a:buNone/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1849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58638" y="1303262"/>
            <a:ext cx="3735841" cy="502103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37820" y="1303262"/>
            <a:ext cx="3737333" cy="502103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60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02" y="275167"/>
            <a:ext cx="823019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6902" y="1534584"/>
            <a:ext cx="4040442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6902" y="2175632"/>
            <a:ext cx="4040442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165" y="1534584"/>
            <a:ext cx="4041934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165" y="2175632"/>
            <a:ext cx="4041934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6648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1711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185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638" y="980728"/>
            <a:ext cx="7616516" cy="5343570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r>
              <a:rPr lang="fr-CH"/>
              <a:t>/30</a:t>
            </a:r>
            <a:endParaRPr lang="fr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39029" y="0"/>
            <a:ext cx="7619502" cy="566964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02" y="273655"/>
            <a:ext cx="3008681" cy="116114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581" y="273655"/>
            <a:ext cx="5112517" cy="585258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6902" y="1434798"/>
            <a:ext cx="3008681" cy="4691440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284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771" y="4800298"/>
            <a:ext cx="5487296" cy="5669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771" y="612322"/>
            <a:ext cx="5487296" cy="4115405"/>
          </a:xfrm>
        </p:spPr>
        <p:txBody>
          <a:bodyPr/>
          <a:lstStyle>
            <a:lvl1pPr marL="0" indent="0">
              <a:buNone/>
              <a:defRPr sz="3000"/>
            </a:lvl1pPr>
            <a:lvl2pPr marL="432283" indent="0">
              <a:buNone/>
              <a:defRPr sz="2600"/>
            </a:lvl2pPr>
            <a:lvl3pPr marL="864565" indent="0">
              <a:buNone/>
              <a:defRPr sz="2300"/>
            </a:lvl3pPr>
            <a:lvl4pPr marL="1296848" indent="0">
              <a:buNone/>
              <a:defRPr sz="1900"/>
            </a:lvl4pPr>
            <a:lvl5pPr marL="1729130" indent="0">
              <a:buNone/>
              <a:defRPr sz="1900"/>
            </a:lvl5pPr>
            <a:lvl6pPr marL="2161413" indent="0">
              <a:buNone/>
              <a:defRPr sz="1900"/>
            </a:lvl6pPr>
            <a:lvl7pPr marL="2593696" indent="0">
              <a:buNone/>
              <a:defRPr sz="1900"/>
            </a:lvl7pPr>
            <a:lvl8pPr marL="3025978" indent="0">
              <a:buNone/>
              <a:defRPr sz="1900"/>
            </a:lvl8pPr>
            <a:lvl9pPr marL="3458261" indent="0">
              <a:buNone/>
              <a:defRPr sz="19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771" y="5367262"/>
            <a:ext cx="5487296" cy="804333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2233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410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71398" y="464155"/>
            <a:ext cx="1903755" cy="586014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55652" y="464155"/>
            <a:ext cx="5572405" cy="586014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398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81" y="4407203"/>
            <a:ext cx="7771803" cy="1362226"/>
          </a:xfrm>
        </p:spPr>
        <p:txBody>
          <a:bodyPr/>
          <a:lstStyle>
            <a:lvl1pPr algn="l">
              <a:defRPr sz="38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681" y="2907393"/>
            <a:ext cx="7771803" cy="1499810"/>
          </a:xfrm>
        </p:spPr>
        <p:txBody>
          <a:bodyPr anchor="b"/>
          <a:lstStyle>
            <a:lvl1pPr marL="0" indent="0">
              <a:buNone/>
              <a:defRPr sz="1900"/>
            </a:lvl1pPr>
            <a:lvl2pPr marL="432283" indent="0">
              <a:buNone/>
              <a:defRPr sz="1700"/>
            </a:lvl2pPr>
            <a:lvl3pPr marL="864565" indent="0">
              <a:buNone/>
              <a:defRPr sz="1500"/>
            </a:lvl3pPr>
            <a:lvl4pPr marL="1296848" indent="0">
              <a:buNone/>
              <a:defRPr sz="1300"/>
            </a:lvl4pPr>
            <a:lvl5pPr marL="1729130" indent="0">
              <a:buNone/>
              <a:defRPr sz="1300"/>
            </a:lvl5pPr>
            <a:lvl6pPr marL="2161413" indent="0">
              <a:buNone/>
              <a:defRPr sz="1300"/>
            </a:lvl6pPr>
            <a:lvl7pPr marL="2593696" indent="0">
              <a:buNone/>
              <a:defRPr sz="1300"/>
            </a:lvl7pPr>
            <a:lvl8pPr marL="3025978" indent="0">
              <a:buNone/>
              <a:defRPr sz="1300"/>
            </a:lvl8pPr>
            <a:lvl9pPr marL="3458261" indent="0">
              <a:buNone/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52" y="44624"/>
            <a:ext cx="7619502" cy="5669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58638" y="1303262"/>
            <a:ext cx="3735841" cy="502103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37820" y="1303262"/>
            <a:ext cx="3737333" cy="502103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02" y="275167"/>
            <a:ext cx="823019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6902" y="1534584"/>
            <a:ext cx="4040442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6902" y="2175632"/>
            <a:ext cx="4040442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165" y="1534584"/>
            <a:ext cx="4041934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165" y="2175632"/>
            <a:ext cx="4041934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02" y="273655"/>
            <a:ext cx="3008681" cy="116114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581" y="273655"/>
            <a:ext cx="5112517" cy="585258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6902" y="1434798"/>
            <a:ext cx="3008681" cy="4691440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771" y="4800298"/>
            <a:ext cx="5487296" cy="5669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771" y="612322"/>
            <a:ext cx="5487296" cy="4115405"/>
          </a:xfrm>
        </p:spPr>
        <p:txBody>
          <a:bodyPr/>
          <a:lstStyle>
            <a:lvl1pPr marL="0" indent="0">
              <a:buNone/>
              <a:defRPr sz="3000"/>
            </a:lvl1pPr>
            <a:lvl2pPr marL="432283" indent="0">
              <a:buNone/>
              <a:defRPr sz="2600"/>
            </a:lvl2pPr>
            <a:lvl3pPr marL="864565" indent="0">
              <a:buNone/>
              <a:defRPr sz="2300"/>
            </a:lvl3pPr>
            <a:lvl4pPr marL="1296848" indent="0">
              <a:buNone/>
              <a:defRPr sz="1900"/>
            </a:lvl4pPr>
            <a:lvl5pPr marL="1729130" indent="0">
              <a:buNone/>
              <a:defRPr sz="1900"/>
            </a:lvl5pPr>
            <a:lvl6pPr marL="2161413" indent="0">
              <a:buNone/>
              <a:defRPr sz="1900"/>
            </a:lvl6pPr>
            <a:lvl7pPr marL="2593696" indent="0">
              <a:buNone/>
              <a:defRPr sz="1900"/>
            </a:lvl7pPr>
            <a:lvl8pPr marL="3025978" indent="0">
              <a:buNone/>
              <a:defRPr sz="1900"/>
            </a:lvl8pPr>
            <a:lvl9pPr marL="3458261" indent="0">
              <a:buNone/>
              <a:defRPr sz="19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771" y="5367262"/>
            <a:ext cx="5487296" cy="804333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49679" y="6514799"/>
            <a:ext cx="813762" cy="207130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fld id="{91ACCD9B-7B8A-4ADB-A3CD-26B1D912F700}" type="datetimeFigureOut">
              <a:rPr lang="fr-CH" smtClean="0"/>
              <a:pPr/>
              <a:t>05.12.2018</a:t>
            </a:fld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1930633" y="6514799"/>
            <a:ext cx="6163689" cy="201083"/>
          </a:xfrm>
          <a:prstGeom prst="rect">
            <a:avLst/>
          </a:prstGeom>
        </p:spPr>
        <p:txBody>
          <a:bodyPr lIns="86457" tIns="43228" rIns="86457" bIns="43228"/>
          <a:lstStyle>
            <a:lvl1pPr>
              <a:defRPr/>
            </a:lvl1pPr>
          </a:lstStyle>
          <a:p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652" y="464155"/>
            <a:ext cx="7619502" cy="5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Titel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058638" y="1303262"/>
            <a:ext cx="7616516" cy="502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Textinhalt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</p:txBody>
      </p:sp>
      <p:sp>
        <p:nvSpPr>
          <p:cNvPr id="1090" name="Rectangle 6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1513" y="6514799"/>
            <a:ext cx="525586" cy="20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098">
              <a:defRPr sz="900">
                <a:solidFill>
                  <a:srgbClr val="5F5F5F"/>
                </a:solidFill>
              </a:defRPr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Rechteck 5"/>
          <p:cNvSpPr/>
          <p:nvPr/>
        </p:nvSpPr>
        <p:spPr bwMode="auto">
          <a:xfrm>
            <a:off x="0" y="0"/>
            <a:ext cx="508322" cy="6858000"/>
          </a:xfrm>
          <a:prstGeom prst="rect">
            <a:avLst/>
          </a:prstGeom>
          <a:gradFill flip="none" rotWithShape="1">
            <a:gsLst>
              <a:gs pos="1000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86457" tIns="43228" rIns="86457" bIns="4322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1" descr="H:\unibe\Admin\Corporate Design\Logo Unibe\ub_logo_16pt_cmyk.e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365" y="48"/>
            <a:ext cx="879993" cy="68579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+mj-lt"/>
          <a:ea typeface="+mj-ea"/>
          <a:cs typeface="+mj-cs"/>
        </a:defRPr>
      </a:lvl1pPr>
      <a:lvl2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2pPr>
      <a:lvl3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3pPr>
      <a:lvl4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4pPr>
      <a:lvl5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5pPr>
      <a:lvl6pPr marL="432283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6pPr>
      <a:lvl7pPr marL="864565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7pPr>
      <a:lvl8pPr marL="1296848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8pPr>
      <a:lvl9pPr marL="1729130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9pPr>
    </p:titleStyle>
    <p:bodyStyle>
      <a:lvl1pPr algn="l" defTabSz="914098" rtl="0" eaLnBrk="1" fontAlgn="base" hangingPunct="1">
        <a:spcBef>
          <a:spcPct val="0"/>
        </a:spcBef>
        <a:spcAft>
          <a:spcPct val="0"/>
        </a:spcAft>
        <a:buFont typeface="Wingdings" pitchFamily="2" charset="2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361737" indent="-183120" algn="l" defTabSz="914098" rtl="0" eaLnBrk="1" fontAlgn="base" hangingPunct="1">
        <a:spcBef>
          <a:spcPct val="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2pPr>
      <a:lvl3pPr marL="714467" indent="-172613" algn="l" defTabSz="914098" rtl="0" eaLnBrk="1" fontAlgn="base" hangingPunct="1">
        <a:spcBef>
          <a:spcPct val="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661587" indent="-228149" algn="l" defTabSz="91409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</a:defRPr>
      </a:lvl4pPr>
      <a:lvl5pPr marL="2069854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5pPr>
      <a:lvl6pPr marL="2502136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6pPr>
      <a:lvl7pPr marL="2934419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7pPr>
      <a:lvl8pPr marL="3366701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8pPr>
      <a:lvl9pPr marL="3798984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9pPr>
    </p:bodyStyle>
    <p:otherStyle>
      <a:defPPr>
        <a:defRPr lang="de-DE"/>
      </a:defPPr>
      <a:lvl1pPr marL="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8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565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84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13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41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696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97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261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652" y="116632"/>
            <a:ext cx="7619502" cy="5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058638" y="1124744"/>
            <a:ext cx="7616516" cy="519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err="1"/>
              <a:t>Textinhalt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</p:txBody>
      </p:sp>
      <p:sp>
        <p:nvSpPr>
          <p:cNvPr id="1090" name="Rectangle 6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1513" y="6514799"/>
            <a:ext cx="525586" cy="20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098">
              <a:defRPr sz="900">
                <a:solidFill>
                  <a:srgbClr val="5F5F5F"/>
                </a:solidFill>
              </a:defRPr>
            </a:lvl1pPr>
          </a:lstStyle>
          <a:p>
            <a:fld id="{E1E07039-8A56-4618-93F9-28395A5D949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Rechteck 5"/>
          <p:cNvSpPr/>
          <p:nvPr/>
        </p:nvSpPr>
        <p:spPr bwMode="auto">
          <a:xfrm>
            <a:off x="0" y="0"/>
            <a:ext cx="508322" cy="6858000"/>
          </a:xfrm>
          <a:prstGeom prst="rect">
            <a:avLst/>
          </a:prstGeom>
          <a:gradFill flip="none" rotWithShape="1">
            <a:gsLst>
              <a:gs pos="1000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86457" tIns="43228" rIns="86457" bIns="4322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1" descr="H:\unibe\Admin\Corporate Design\Logo Unibe\ub_logo_16pt_cmyk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365" y="48"/>
            <a:ext cx="879993" cy="685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27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+mj-lt"/>
          <a:ea typeface="+mj-ea"/>
          <a:cs typeface="+mj-cs"/>
        </a:defRPr>
      </a:lvl1pPr>
      <a:lvl2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2pPr>
      <a:lvl3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3pPr>
      <a:lvl4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4pPr>
      <a:lvl5pPr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5pPr>
      <a:lvl6pPr marL="432283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6pPr>
      <a:lvl7pPr marL="864565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7pPr>
      <a:lvl8pPr marL="1296848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8pPr>
      <a:lvl9pPr marL="1729130" algn="l" defTabSz="91409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charset="0"/>
        </a:defRPr>
      </a:lvl9pPr>
    </p:titleStyle>
    <p:bodyStyle>
      <a:lvl1pPr algn="l" defTabSz="914098" rtl="0" eaLnBrk="1" fontAlgn="base" hangingPunct="1">
        <a:spcBef>
          <a:spcPct val="0"/>
        </a:spcBef>
        <a:spcAft>
          <a:spcPct val="0"/>
        </a:spcAft>
        <a:buFont typeface="Wingdings" pitchFamily="2" charset="2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361737" indent="-183120" algn="l" defTabSz="914098" rtl="0" eaLnBrk="1" fontAlgn="base" hangingPunct="1">
        <a:spcBef>
          <a:spcPct val="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2pPr>
      <a:lvl3pPr marL="714467" indent="-172613" algn="l" defTabSz="914098" rtl="0" eaLnBrk="1" fontAlgn="base" hangingPunct="1">
        <a:spcBef>
          <a:spcPct val="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661587" indent="-228149" algn="l" defTabSz="91409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</a:defRPr>
      </a:lvl4pPr>
      <a:lvl5pPr marL="2069854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5pPr>
      <a:lvl6pPr marL="2502136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6pPr>
      <a:lvl7pPr marL="2934419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7pPr>
      <a:lvl8pPr marL="3366701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8pPr>
      <a:lvl9pPr marL="3798984" indent="-228149" algn="l" defTabSz="914098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Verdana" pitchFamily="34" charset="0"/>
        </a:defRPr>
      </a:lvl9pPr>
    </p:bodyStyle>
    <p:otherStyle>
      <a:defPPr>
        <a:defRPr lang="de-DE"/>
      </a:defPPr>
      <a:lvl1pPr marL="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8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565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84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13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41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696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97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261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png"/><Relationship Id="rId7" Type="http://schemas.openxmlformats.org/officeDocument/2006/relationships/image" Target="../media/image53.tif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10" Type="http://schemas.openxmlformats.org/officeDocument/2006/relationships/image" Target="../media/image56.png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2.tiff"/><Relationship Id="rId7" Type="http://schemas.openxmlformats.org/officeDocument/2006/relationships/image" Target="../media/image66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10" Type="http://schemas.openxmlformats.org/officeDocument/2006/relationships/image" Target="../media/image69.tiff"/><Relationship Id="rId4" Type="http://schemas.openxmlformats.org/officeDocument/2006/relationships/image" Target="../media/image63.tiff"/><Relationship Id="rId9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Relationship Id="rId9" Type="http://schemas.openxmlformats.org/officeDocument/2006/relationships/image" Target="../media/image84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6.bin"/><Relationship Id="rId3" Type="http://schemas.openxmlformats.org/officeDocument/2006/relationships/tags" Target="../tags/tag21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2.png"/><Relationship Id="rId2" Type="http://schemas.openxmlformats.org/officeDocument/2006/relationships/tags" Target="../tags/tag20.xml"/><Relationship Id="rId16" Type="http://schemas.openxmlformats.org/officeDocument/2006/relationships/image" Target="../media/image10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97.wmf"/><Relationship Id="rId11" Type="http://schemas.openxmlformats.org/officeDocument/2006/relationships/image" Target="../media/image99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03.png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1.png"/><Relationship Id="rId14" Type="http://schemas.openxmlformats.org/officeDocument/2006/relationships/image" Target="../media/image10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09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08.png"/><Relationship Id="rId5" Type="http://schemas.openxmlformats.org/officeDocument/2006/relationships/tags" Target="../tags/tag26.xml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tags" Target="../tags/tag25.xml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115.png"/><Relationship Id="rId2" Type="http://schemas.openxmlformats.org/officeDocument/2006/relationships/tags" Target="../tags/tag27.xml"/><Relationship Id="rId1" Type="http://schemas.openxmlformats.org/officeDocument/2006/relationships/vmlDrawing" Target="../drawings/vmlDrawing3.vml"/><Relationship Id="rId6" Type="http://schemas.openxmlformats.org/officeDocument/2006/relationships/tags" Target="../tags/tag31.xml"/><Relationship Id="rId11" Type="http://schemas.openxmlformats.org/officeDocument/2006/relationships/image" Target="../media/image114.png"/><Relationship Id="rId5" Type="http://schemas.openxmlformats.org/officeDocument/2006/relationships/tags" Target="../tags/tag30.xml"/><Relationship Id="rId15" Type="http://schemas.openxmlformats.org/officeDocument/2006/relationships/image" Target="../media/image118.png"/><Relationship Id="rId10" Type="http://schemas.openxmlformats.org/officeDocument/2006/relationships/image" Target="../media/image113.wmf"/><Relationship Id="rId4" Type="http://schemas.openxmlformats.org/officeDocument/2006/relationships/tags" Target="../tags/tag29.xml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35.xml"/><Relationship Id="rId7" Type="http://schemas.openxmlformats.org/officeDocument/2006/relationships/image" Target="../media/image12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36.emf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5.w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wmf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13" Type="http://schemas.openxmlformats.org/officeDocument/2006/relationships/image" Target="../media/image150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5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47.wmf"/><Relationship Id="rId4" Type="http://schemas.openxmlformats.org/officeDocument/2006/relationships/image" Target="../media/image149.emf"/><Relationship Id="rId9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tags" Target="../tags/tag41.xml"/><Relationship Id="rId7" Type="http://schemas.openxmlformats.org/officeDocument/2006/relationships/image" Target="../media/image151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43.png"/><Relationship Id="rId11" Type="http://schemas.openxmlformats.org/officeDocument/2006/relationships/image" Target="../media/image1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4.png"/><Relationship Id="rId4" Type="http://schemas.openxmlformats.org/officeDocument/2006/relationships/tags" Target="../tags/tag42.xml"/><Relationship Id="rId9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8.xml"/><Relationship Id="rId21" Type="http://schemas.openxmlformats.org/officeDocument/2006/relationships/image" Target="../media/image24.png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0.png"/><Relationship Id="rId2" Type="http://schemas.openxmlformats.org/officeDocument/2006/relationships/tags" Target="../tags/tag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tags" Target="../tags/tag15.xml"/><Relationship Id="rId19" Type="http://schemas.openxmlformats.org/officeDocument/2006/relationships/image" Target="../media/image22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10" Type="http://schemas.openxmlformats.org/officeDocument/2006/relationships/image" Target="../media/image35.tiff"/><Relationship Id="rId4" Type="http://schemas.openxmlformats.org/officeDocument/2006/relationships/image" Target="../media/image29.emf"/><Relationship Id="rId9" Type="http://schemas.openxmlformats.org/officeDocument/2006/relationships/image" Target="../media/image3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dre\Documents\unibe\Admin\Photos\Nouveau dossier\IAP_12.JPG"/>
          <p:cNvPicPr>
            <a:picLocks noChangeAspect="1" noChangeArrowheads="1"/>
          </p:cNvPicPr>
          <p:nvPr/>
        </p:nvPicPr>
        <p:blipFill>
          <a:blip r:embed="rId2" cstate="print"/>
          <a:srcRect t="49953"/>
          <a:stretch>
            <a:fillRect/>
          </a:stretch>
        </p:blipFill>
        <p:spPr bwMode="auto">
          <a:xfrm>
            <a:off x="0" y="0"/>
            <a:ext cx="9180512" cy="690580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6039" y="3717032"/>
            <a:ext cx="8607961" cy="276368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Entangled Photons for Quantum Metrology and Quantum Imaging</a:t>
            </a:r>
            <a:br>
              <a:rPr lang="en-US" sz="2800" b="1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en-US" sz="2800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A. Stefanov</a:t>
            </a:r>
            <a:br>
              <a:rPr lang="en-US" sz="2800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en-US" sz="2800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0" dirty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05.12.2018 MSU</a:t>
            </a:r>
            <a:endParaRPr lang="fr-CH" sz="2800" b="0" dirty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2706" name="Picture 2" descr="Quantum Optics Lab - The Stefanov Gro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037" y="5757748"/>
            <a:ext cx="1133475" cy="1152526"/>
          </a:xfrm>
          <a:prstGeom prst="rect">
            <a:avLst/>
          </a:prstGeom>
          <a:noFill/>
          <a:effectLst>
            <a:innerShdw blurRad="419100" dist="355600" dir="13500000">
              <a:prstClr val="black">
                <a:alpha val="67000"/>
              </a:prstClr>
            </a:innerShdw>
          </a:effectLst>
        </p:spPr>
      </p:pic>
    </p:spTree>
  </p:cSld>
  <p:clrMapOvr>
    <a:masterClrMapping/>
  </p:clrMapOvr>
  <p:transition advTm="146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42AE4-9FD1-47E7-BE2F-B5AB473C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Classical</a:t>
            </a:r>
            <a:r>
              <a:rPr lang="fr-CH" dirty="0"/>
              <a:t> </a:t>
            </a:r>
            <a:r>
              <a:rPr lang="fr-CH" dirty="0" err="1"/>
              <a:t>Coherent</a:t>
            </a:r>
            <a:r>
              <a:rPr lang="fr-CH" dirty="0"/>
              <a:t> Imaging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10C708-D0EB-47EE-8512-C32A5A021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 intensity in the image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 : Shift invariant point-spread function (PSF) specific to an optical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finite width of the PSF determines the resolution of the optical system </a:t>
            </a:r>
          </a:p>
        </p:txBody>
      </p:sp>
      <p:pic>
        <p:nvPicPr>
          <p:cNvPr id="4" name="Bild 73" descr="coherent_imaging.png">
            <a:extLst>
              <a:ext uri="{FF2B5EF4-FFF2-40B4-BE49-F238E27FC236}">
                <a16:creationId xmlns:a16="http://schemas.microsoft.com/office/drawing/2014/main" id="{277AB3C9-791B-44F0-AB6D-1561D6FB2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1" y="1172756"/>
            <a:ext cx="7560840" cy="91492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6DE1D5-8321-41A6-A8E9-B9CDC8EC21B3}"/>
              </a:ext>
            </a:extLst>
          </p:cNvPr>
          <p:cNvSpPr txBox="1">
            <a:spLocks/>
          </p:cNvSpPr>
          <p:nvPr/>
        </p:nvSpPr>
        <p:spPr bwMode="auto">
          <a:xfrm>
            <a:off x="943055" y="1773206"/>
            <a:ext cx="7687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Laser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BA6E51-2B36-43D7-863B-FDB95537C16C}"/>
              </a:ext>
            </a:extLst>
          </p:cNvPr>
          <p:cNvSpPr txBox="1">
            <a:spLocks/>
          </p:cNvSpPr>
          <p:nvPr/>
        </p:nvSpPr>
        <p:spPr bwMode="auto">
          <a:xfrm>
            <a:off x="3203294" y="553640"/>
            <a:ext cx="7687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0DF363-F48D-401C-AFCB-887F77A333D2}"/>
              </a:ext>
            </a:extLst>
          </p:cNvPr>
          <p:cNvSpPr txBox="1">
            <a:spLocks/>
          </p:cNvSpPr>
          <p:nvPr/>
        </p:nvSpPr>
        <p:spPr bwMode="auto">
          <a:xfrm>
            <a:off x="7773319" y="548680"/>
            <a:ext cx="7687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8" name="Bild 78" descr="E_rho_A_rho.tiff">
            <a:extLst>
              <a:ext uri="{FF2B5EF4-FFF2-40B4-BE49-F238E27FC236}">
                <a16:creationId xmlns:a16="http://schemas.microsoft.com/office/drawing/2014/main" id="{D93CC762-6C63-4708-9713-C29FC0F1E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67" y="2264044"/>
            <a:ext cx="1296144" cy="308930"/>
          </a:xfrm>
          <a:prstGeom prst="rect">
            <a:avLst/>
          </a:prstGeom>
        </p:spPr>
      </p:pic>
      <p:pic>
        <p:nvPicPr>
          <p:cNvPr id="9" name="Bild 79" descr="h_rho.tiff">
            <a:extLst>
              <a:ext uri="{FF2B5EF4-FFF2-40B4-BE49-F238E27FC236}">
                <a16:creationId xmlns:a16="http://schemas.microsoft.com/office/drawing/2014/main" id="{DFF8B3CD-8BC1-4E9C-A096-BEC25F73D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34" y="1374292"/>
            <a:ext cx="772789" cy="504056"/>
          </a:xfrm>
          <a:prstGeom prst="rect">
            <a:avLst/>
          </a:prstGeom>
        </p:spPr>
      </p:pic>
      <p:pic>
        <p:nvPicPr>
          <p:cNvPr id="10" name="Bild 68" descr="I_classical.tiff">
            <a:extLst>
              <a:ext uri="{FF2B5EF4-FFF2-40B4-BE49-F238E27FC236}">
                <a16:creationId xmlns:a16="http://schemas.microsoft.com/office/drawing/2014/main" id="{B7BDCD85-4963-4166-906F-93977FAEC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58" y="3429000"/>
            <a:ext cx="3593738" cy="721803"/>
          </a:xfrm>
          <a:prstGeom prst="rect">
            <a:avLst/>
          </a:prstGeom>
        </p:spPr>
      </p:pic>
      <p:grpSp>
        <p:nvGrpSpPr>
          <p:cNvPr id="11" name="Gruppierung 10">
            <a:extLst>
              <a:ext uri="{FF2B5EF4-FFF2-40B4-BE49-F238E27FC236}">
                <a16:creationId xmlns:a16="http://schemas.microsoft.com/office/drawing/2014/main" id="{52436AB2-CA4A-4839-815D-0DDDA79E5979}"/>
              </a:ext>
            </a:extLst>
          </p:cNvPr>
          <p:cNvGrpSpPr/>
          <p:nvPr/>
        </p:nvGrpSpPr>
        <p:grpSpPr>
          <a:xfrm>
            <a:off x="5011037" y="3594106"/>
            <a:ext cx="2755135" cy="441721"/>
            <a:chOff x="4716017" y="4340285"/>
            <a:chExt cx="2755135" cy="441721"/>
          </a:xfrm>
        </p:grpSpPr>
        <p:pic>
          <p:nvPicPr>
            <p:cNvPr id="12" name="Bild 8" descr="magnification.tiff">
              <a:extLst>
                <a:ext uri="{FF2B5EF4-FFF2-40B4-BE49-F238E27FC236}">
                  <a16:creationId xmlns:a16="http://schemas.microsoft.com/office/drawing/2014/main" id="{9CF54788-5132-44FC-826F-CBA96182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7" y="4547028"/>
              <a:ext cx="254889" cy="156591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C92BCB9-306C-4447-928B-62CBF789AE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78864" y="4340285"/>
              <a:ext cx="2592288" cy="441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: Magnification factor</a:t>
              </a:r>
            </a:p>
          </p:txBody>
        </p:sp>
      </p:grpSp>
      <p:pic>
        <p:nvPicPr>
          <p:cNvPr id="14" name="Bild 74" descr="I_rho.tiff">
            <a:extLst>
              <a:ext uri="{FF2B5EF4-FFF2-40B4-BE49-F238E27FC236}">
                <a16:creationId xmlns:a16="http://schemas.microsoft.com/office/drawing/2014/main" id="{E6BA0D79-9A70-4613-9FEF-331773A162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80" y="1316772"/>
            <a:ext cx="610924" cy="459056"/>
          </a:xfrm>
          <a:prstGeom prst="rect">
            <a:avLst/>
          </a:prstGeom>
        </p:spPr>
      </p:pic>
      <p:pic>
        <p:nvPicPr>
          <p:cNvPr id="15" name="Bild 18" descr="h_rho.tiff">
            <a:extLst>
              <a:ext uri="{FF2B5EF4-FFF2-40B4-BE49-F238E27FC236}">
                <a16:creationId xmlns:a16="http://schemas.microsoft.com/office/drawing/2014/main" id="{F553F72A-9166-4013-B0FA-9EDFF0B798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9" y="4321290"/>
            <a:ext cx="360040" cy="2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58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2EC0F-1305-4F9B-B77D-4876FC09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52" y="116632"/>
            <a:ext cx="8088348" cy="566964"/>
          </a:xfrm>
        </p:spPr>
        <p:txBody>
          <a:bodyPr/>
          <a:lstStyle/>
          <a:p>
            <a:r>
              <a:rPr lang="fr-CH" dirty="0"/>
              <a:t>OCM quantum </a:t>
            </a:r>
            <a:r>
              <a:rPr lang="fr-CH" dirty="0" err="1"/>
              <a:t>imaging</a:t>
            </a:r>
            <a:endParaRPr lang="fr-CH" dirty="0"/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C5288E19-2C46-4AC4-A880-5EDB820D2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>
                <a:solidFill>
                  <a:srgbClr val="0070C0"/>
                </a:solidFill>
              </a:rPr>
              <a:t>Optical </a:t>
            </a:r>
            <a:r>
              <a:rPr lang="fr-CH" dirty="0" err="1">
                <a:solidFill>
                  <a:srgbClr val="0070C0"/>
                </a:solidFill>
              </a:rPr>
              <a:t>Centroid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Measurement</a:t>
            </a:r>
            <a:r>
              <a:rPr lang="fr-CH" dirty="0">
                <a:solidFill>
                  <a:srgbClr val="0070C0"/>
                </a:solidFill>
              </a:rPr>
              <a:t> (OCM)</a:t>
            </a:r>
          </a:p>
          <a:p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the classical field distribution at    by an N-photon entangled state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Centroid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a spatially resolved N-order correlation function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Content Placeholder 2 2">
            <a:extLst>
              <a:ext uri="{FF2B5EF4-FFF2-40B4-BE49-F238E27FC236}">
                <a16:creationId xmlns:a16="http://schemas.microsoft.com/office/drawing/2014/main" id="{CE3AAAAE-6948-4076-9084-894C51E47152}"/>
              </a:ext>
            </a:extLst>
          </p:cNvPr>
          <p:cNvSpPr txBox="1">
            <a:spLocks/>
          </p:cNvSpPr>
          <p:nvPr/>
        </p:nvSpPr>
        <p:spPr bwMode="auto">
          <a:xfrm>
            <a:off x="4702258" y="1196752"/>
            <a:ext cx="445806" cy="42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" name="Bild 7" descr="OCM_imaging.png">
            <a:extLst>
              <a:ext uri="{FF2B5EF4-FFF2-40B4-BE49-F238E27FC236}">
                <a16:creationId xmlns:a16="http://schemas.microsoft.com/office/drawing/2014/main" id="{42EF4F3C-0AE7-4B15-9CA1-C29826594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46345"/>
            <a:ext cx="7560839" cy="865771"/>
          </a:xfrm>
          <a:prstGeom prst="rect">
            <a:avLst/>
          </a:prstGeom>
        </p:spPr>
      </p:pic>
      <p:sp>
        <p:nvSpPr>
          <p:cNvPr id="6" name="Content Placeholder 2 3">
            <a:extLst>
              <a:ext uri="{FF2B5EF4-FFF2-40B4-BE49-F238E27FC236}">
                <a16:creationId xmlns:a16="http://schemas.microsoft.com/office/drawing/2014/main" id="{5E5BDF55-B5C4-4D2A-BBFC-9EE8FA723A52}"/>
              </a:ext>
            </a:extLst>
          </p:cNvPr>
          <p:cNvSpPr txBox="1">
            <a:spLocks/>
          </p:cNvSpPr>
          <p:nvPr/>
        </p:nvSpPr>
        <p:spPr bwMode="auto">
          <a:xfrm>
            <a:off x="1198119" y="2625398"/>
            <a:ext cx="7687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Laser</a:t>
            </a:r>
          </a:p>
        </p:txBody>
      </p:sp>
      <p:sp>
        <p:nvSpPr>
          <p:cNvPr id="7" name="Content Placeholder 2 4">
            <a:extLst>
              <a:ext uri="{FF2B5EF4-FFF2-40B4-BE49-F238E27FC236}">
                <a16:creationId xmlns:a16="http://schemas.microsoft.com/office/drawing/2014/main" id="{7BF776CC-B62D-40AA-8814-1092EE159E13}"/>
              </a:ext>
            </a:extLst>
          </p:cNvPr>
          <p:cNvSpPr txBox="1">
            <a:spLocks/>
          </p:cNvSpPr>
          <p:nvPr/>
        </p:nvSpPr>
        <p:spPr bwMode="auto">
          <a:xfrm>
            <a:off x="4816314" y="1417736"/>
            <a:ext cx="7687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Content Placeholder 2 5">
            <a:extLst>
              <a:ext uri="{FF2B5EF4-FFF2-40B4-BE49-F238E27FC236}">
                <a16:creationId xmlns:a16="http://schemas.microsoft.com/office/drawing/2014/main" id="{01F78D3D-FBEE-40A7-B8C0-D51417E1FDF8}"/>
              </a:ext>
            </a:extLst>
          </p:cNvPr>
          <p:cNvSpPr txBox="1">
            <a:spLocks/>
          </p:cNvSpPr>
          <p:nvPr/>
        </p:nvSpPr>
        <p:spPr bwMode="auto">
          <a:xfrm>
            <a:off x="8028383" y="1412776"/>
            <a:ext cx="7687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Content Placeholder 2 6">
            <a:extLst>
              <a:ext uri="{FF2B5EF4-FFF2-40B4-BE49-F238E27FC236}">
                <a16:creationId xmlns:a16="http://schemas.microsoft.com/office/drawing/2014/main" id="{EDC31613-DC17-40E7-9BA3-C7537F254F29}"/>
              </a:ext>
            </a:extLst>
          </p:cNvPr>
          <p:cNvSpPr txBox="1">
            <a:spLocks/>
          </p:cNvSpPr>
          <p:nvPr/>
        </p:nvSpPr>
        <p:spPr bwMode="auto">
          <a:xfrm>
            <a:off x="2485557" y="2299597"/>
            <a:ext cx="3827463" cy="48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OCM state preparation</a:t>
            </a:r>
          </a:p>
        </p:txBody>
      </p:sp>
      <p:grpSp>
        <p:nvGrpSpPr>
          <p:cNvPr id="10" name="Gruppierung 21">
            <a:extLst>
              <a:ext uri="{FF2B5EF4-FFF2-40B4-BE49-F238E27FC236}">
                <a16:creationId xmlns:a16="http://schemas.microsoft.com/office/drawing/2014/main" id="{3E300923-90E3-41B6-A35B-900D538603C3}"/>
              </a:ext>
            </a:extLst>
          </p:cNvPr>
          <p:cNvGrpSpPr/>
          <p:nvPr/>
        </p:nvGrpSpPr>
        <p:grpSpPr>
          <a:xfrm>
            <a:off x="1547663" y="2948142"/>
            <a:ext cx="6264696" cy="973400"/>
            <a:chOff x="1115616" y="3393018"/>
            <a:chExt cx="6264696" cy="973400"/>
          </a:xfrm>
        </p:grpSpPr>
        <p:pic>
          <p:nvPicPr>
            <p:cNvPr id="11" name="Bild 14" descr="psi.tiff">
              <a:extLst>
                <a:ext uri="{FF2B5EF4-FFF2-40B4-BE49-F238E27FC236}">
                  <a16:creationId xmlns:a16="http://schemas.microsoft.com/office/drawing/2014/main" id="{6FCC65B5-A919-4CC7-8DC3-4D86EF20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3721992"/>
              <a:ext cx="4788024" cy="644426"/>
            </a:xfrm>
            <a:prstGeom prst="rect">
              <a:avLst/>
            </a:prstGeom>
          </p:spPr>
        </p:pic>
        <p:sp>
          <p:nvSpPr>
            <p:cNvPr id="12" name="Rechteck 15">
              <a:extLst>
                <a:ext uri="{FF2B5EF4-FFF2-40B4-BE49-F238E27FC236}">
                  <a16:creationId xmlns:a16="http://schemas.microsoft.com/office/drawing/2014/main" id="{92276157-AD41-4B83-85C6-EF45E0FCB83B}"/>
                </a:ext>
              </a:extLst>
            </p:cNvPr>
            <p:cNvSpPr/>
            <p:nvPr/>
          </p:nvSpPr>
          <p:spPr>
            <a:xfrm>
              <a:off x="1115616" y="3717032"/>
              <a:ext cx="6264696" cy="64807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" name="Gerade Verbindung mit Pfeil 20">
              <a:extLst>
                <a:ext uri="{FF2B5EF4-FFF2-40B4-BE49-F238E27FC236}">
                  <a16:creationId xmlns:a16="http://schemas.microsoft.com/office/drawing/2014/main" id="{5BE04E2C-A6BC-41C7-A4F6-5905E14CAA0A}"/>
                </a:ext>
              </a:extLst>
            </p:cNvPr>
            <p:cNvCxnSpPr/>
            <p:nvPr/>
          </p:nvCxnSpPr>
          <p:spPr>
            <a:xfrm rot="16200000">
              <a:off x="4383363" y="3555018"/>
              <a:ext cx="32400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Bild 36" descr="HX.tiff">
            <a:extLst>
              <a:ext uri="{FF2B5EF4-FFF2-40B4-BE49-F238E27FC236}">
                <a16:creationId xmlns:a16="http://schemas.microsoft.com/office/drawing/2014/main" id="{564B5537-84F0-427C-9842-402BE6E0BE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2" y="2287414"/>
            <a:ext cx="1007123" cy="389617"/>
          </a:xfrm>
          <a:prstGeom prst="rect">
            <a:avLst/>
          </a:prstGeom>
        </p:spPr>
      </p:pic>
      <p:sp>
        <p:nvSpPr>
          <p:cNvPr id="15" name="Content Placeholder 2 7">
            <a:extLst>
              <a:ext uri="{FF2B5EF4-FFF2-40B4-BE49-F238E27FC236}">
                <a16:creationId xmlns:a16="http://schemas.microsoft.com/office/drawing/2014/main" id="{F909E8DA-AD6B-4B5A-96E1-D6BA9BA1B1B6}"/>
              </a:ext>
            </a:extLst>
          </p:cNvPr>
          <p:cNvSpPr txBox="1">
            <a:spLocks/>
          </p:cNvSpPr>
          <p:nvPr/>
        </p:nvSpPr>
        <p:spPr bwMode="auto">
          <a:xfrm>
            <a:off x="1756055" y="3415588"/>
            <a:ext cx="3827463" cy="48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OCM state:</a:t>
            </a:r>
          </a:p>
        </p:txBody>
      </p:sp>
      <p:grpSp>
        <p:nvGrpSpPr>
          <p:cNvPr id="16" name="Gruppierung 37">
            <a:extLst>
              <a:ext uri="{FF2B5EF4-FFF2-40B4-BE49-F238E27FC236}">
                <a16:creationId xmlns:a16="http://schemas.microsoft.com/office/drawing/2014/main" id="{9B9462DB-65D6-45CB-8C33-11C7F503DF2D}"/>
              </a:ext>
            </a:extLst>
          </p:cNvPr>
          <p:cNvGrpSpPr/>
          <p:nvPr/>
        </p:nvGrpSpPr>
        <p:grpSpPr>
          <a:xfrm>
            <a:off x="5516849" y="4221088"/>
            <a:ext cx="1575431" cy="713356"/>
            <a:chOff x="2339752" y="4478923"/>
            <a:chExt cx="1575431" cy="713356"/>
          </a:xfrm>
        </p:grpSpPr>
        <p:grpSp>
          <p:nvGrpSpPr>
            <p:cNvPr id="17" name="Gruppierung 30">
              <a:extLst>
                <a:ext uri="{FF2B5EF4-FFF2-40B4-BE49-F238E27FC236}">
                  <a16:creationId xmlns:a16="http://schemas.microsoft.com/office/drawing/2014/main" id="{AF11E08E-0559-49CC-8BAC-7ECFC381DEAC}"/>
                </a:ext>
              </a:extLst>
            </p:cNvPr>
            <p:cNvGrpSpPr/>
            <p:nvPr/>
          </p:nvGrpSpPr>
          <p:grpSpPr>
            <a:xfrm>
              <a:off x="2339752" y="4478923"/>
              <a:ext cx="763955" cy="713356"/>
              <a:chOff x="2623765" y="4651822"/>
              <a:chExt cx="763955" cy="713356"/>
            </a:xfrm>
          </p:grpSpPr>
          <p:cxnSp>
            <p:nvCxnSpPr>
              <p:cNvPr id="19" name="Gerader Verbinder 9">
                <a:extLst>
                  <a:ext uri="{FF2B5EF4-FFF2-40B4-BE49-F238E27FC236}">
                    <a16:creationId xmlns:a16="http://schemas.microsoft.com/office/drawing/2014/main" id="{2225C32B-AA5B-49DF-98DD-2453B07CFA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99792" y="4725144"/>
                <a:ext cx="614286" cy="56033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Ellipse 6">
                <a:extLst>
                  <a:ext uri="{FF2B5EF4-FFF2-40B4-BE49-F238E27FC236}">
                    <a16:creationId xmlns:a16="http://schemas.microsoft.com/office/drawing/2014/main" id="{485B6502-9FF3-44AE-A6DB-82CBFBB9DFCB}"/>
                  </a:ext>
                </a:extLst>
              </p:cNvPr>
              <p:cNvSpPr/>
              <p:nvPr/>
            </p:nvSpPr>
            <p:spPr>
              <a:xfrm>
                <a:off x="2623765" y="5221162"/>
                <a:ext cx="144016" cy="14401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Ellipse 7">
                <a:extLst>
                  <a:ext uri="{FF2B5EF4-FFF2-40B4-BE49-F238E27FC236}">
                    <a16:creationId xmlns:a16="http://schemas.microsoft.com/office/drawing/2014/main" id="{101BF37E-3965-4CA1-B275-1B0D7F6AF305}"/>
                  </a:ext>
                </a:extLst>
              </p:cNvPr>
              <p:cNvSpPr/>
              <p:nvPr/>
            </p:nvSpPr>
            <p:spPr>
              <a:xfrm>
                <a:off x="3243704" y="4651822"/>
                <a:ext cx="144016" cy="14401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Ellipse 19">
                <a:extLst>
                  <a:ext uri="{FF2B5EF4-FFF2-40B4-BE49-F238E27FC236}">
                    <a16:creationId xmlns:a16="http://schemas.microsoft.com/office/drawing/2014/main" id="{A0679FAF-F9C3-44A5-8D9D-F05119B4893B}"/>
                  </a:ext>
                </a:extLst>
              </p:cNvPr>
              <p:cNvSpPr/>
              <p:nvPr/>
            </p:nvSpPr>
            <p:spPr>
              <a:xfrm flipV="1">
                <a:off x="2987824" y="498906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8" name="Bild 31" descr="X2.tiff">
              <a:extLst>
                <a:ext uri="{FF2B5EF4-FFF2-40B4-BE49-F238E27FC236}">
                  <a16:creationId xmlns:a16="http://schemas.microsoft.com/office/drawing/2014/main" id="{0AFE0E4D-3722-4916-B9AE-D51D37CC1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741" y="4808696"/>
              <a:ext cx="1064442" cy="318299"/>
            </a:xfrm>
            <a:prstGeom prst="rect">
              <a:avLst/>
            </a:prstGeom>
          </p:spPr>
        </p:pic>
      </p:grpSp>
      <p:pic>
        <p:nvPicPr>
          <p:cNvPr id="23" name="Bild 32 1" descr="Xn.tiff">
            <a:extLst>
              <a:ext uri="{FF2B5EF4-FFF2-40B4-BE49-F238E27FC236}">
                <a16:creationId xmlns:a16="http://schemas.microsoft.com/office/drawing/2014/main" id="{835F44B7-1DAD-4571-B99E-742E5F5781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52448"/>
            <a:ext cx="1512168" cy="784736"/>
          </a:xfrm>
          <a:prstGeom prst="rect">
            <a:avLst/>
          </a:prstGeom>
        </p:spPr>
      </p:pic>
      <p:sp>
        <p:nvSpPr>
          <p:cNvPr id="24" name="Rechteck 39">
            <a:extLst>
              <a:ext uri="{FF2B5EF4-FFF2-40B4-BE49-F238E27FC236}">
                <a16:creationId xmlns:a16="http://schemas.microsoft.com/office/drawing/2014/main" id="{018A06E1-F878-4843-80C6-0A332B513873}"/>
              </a:ext>
            </a:extLst>
          </p:cNvPr>
          <p:cNvSpPr/>
          <p:nvPr/>
        </p:nvSpPr>
        <p:spPr>
          <a:xfrm>
            <a:off x="6134828" y="947195"/>
            <a:ext cx="25805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Tsang, PRL 102,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253601 (2009)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Bild 29" descr="GNHeisenberg.tiff">
            <a:extLst>
              <a:ext uri="{FF2B5EF4-FFF2-40B4-BE49-F238E27FC236}">
                <a16:creationId xmlns:a16="http://schemas.microsoft.com/office/drawing/2014/main" id="{4BF62CAC-A842-472E-B463-1C5A3F4D34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2" y="5589374"/>
            <a:ext cx="5646928" cy="540512"/>
          </a:xfrm>
          <a:prstGeom prst="rect">
            <a:avLst/>
          </a:prstGeom>
        </p:spPr>
      </p:pic>
      <p:pic>
        <p:nvPicPr>
          <p:cNvPr id="27" name="Bild 34" descr="xik.tiff">
            <a:extLst>
              <a:ext uri="{FF2B5EF4-FFF2-40B4-BE49-F238E27FC236}">
                <a16:creationId xmlns:a16="http://schemas.microsoft.com/office/drawing/2014/main" id="{D73C575E-F742-409A-A775-651C21AB88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96" y="6151157"/>
            <a:ext cx="970407" cy="18745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D82DE28-6E42-49B7-82D8-12ABB79646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3" y="5802527"/>
            <a:ext cx="2384436" cy="2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4ABEC-4403-432A-951C-D824F784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Experiment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E20407-0FA7-4B4B-9291-F05F3B53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352928" cy="5688632"/>
          </a:xfrm>
        </p:spPr>
        <p:txBody>
          <a:bodyPr/>
          <a:lstStyle/>
          <a:p>
            <a:r>
              <a:rPr lang="fr-CH" dirty="0">
                <a:solidFill>
                  <a:srgbClr val="0070C0"/>
                </a:solidFill>
              </a:rPr>
              <a:t>Setup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object is illuminated (405 nm) and imaged in a 4-f setup from      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Far-field plane: Non-linear crystal for type-0 SPDC</a:t>
            </a:r>
          </a:p>
          <a:p>
            <a:r>
              <a:rPr lang="en-US" dirty="0"/>
              <a:t>                 Spatially entangled 2-photon states at 810 nm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      we (almost) have the desired OCM state for N=2:</a:t>
            </a:r>
          </a:p>
          <a:p>
            <a:endParaRPr lang="fr-CH" dirty="0"/>
          </a:p>
          <a:p>
            <a:endParaRPr lang="fr-CH" dirty="0"/>
          </a:p>
        </p:txBody>
      </p:sp>
      <p:grpSp>
        <p:nvGrpSpPr>
          <p:cNvPr id="4" name="Gruppierung 31">
            <a:extLst>
              <a:ext uri="{FF2B5EF4-FFF2-40B4-BE49-F238E27FC236}">
                <a16:creationId xmlns:a16="http://schemas.microsoft.com/office/drawing/2014/main" id="{07C1433E-2E21-4942-B192-875917DFD2D4}"/>
              </a:ext>
            </a:extLst>
          </p:cNvPr>
          <p:cNvGrpSpPr/>
          <p:nvPr/>
        </p:nvGrpSpPr>
        <p:grpSpPr>
          <a:xfrm>
            <a:off x="2339752" y="764704"/>
            <a:ext cx="4295701" cy="2605506"/>
            <a:chOff x="1210949" y="895502"/>
            <a:chExt cx="4295701" cy="2605506"/>
          </a:xfrm>
        </p:grpSpPr>
        <p:sp>
          <p:nvSpPr>
            <p:cNvPr id="5" name="Pfeil nach unten 14">
              <a:extLst>
                <a:ext uri="{FF2B5EF4-FFF2-40B4-BE49-F238E27FC236}">
                  <a16:creationId xmlns:a16="http://schemas.microsoft.com/office/drawing/2014/main" id="{C9057F0B-77DF-4EB3-9BA3-562E2AFAD8F6}"/>
                </a:ext>
              </a:extLst>
            </p:cNvPr>
            <p:cNvSpPr/>
            <p:nvPr/>
          </p:nvSpPr>
          <p:spPr>
            <a:xfrm>
              <a:off x="3131840" y="1556792"/>
              <a:ext cx="216024" cy="28803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" name="Bild 15" descr="OCM_preparation.png">
              <a:extLst>
                <a:ext uri="{FF2B5EF4-FFF2-40B4-BE49-F238E27FC236}">
                  <a16:creationId xmlns:a16="http://schemas.microsoft.com/office/drawing/2014/main" id="{6C744899-6651-4ED7-83F9-2158A813E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190" y="2060848"/>
              <a:ext cx="3657850" cy="1440160"/>
            </a:xfrm>
            <a:prstGeom prst="rect">
              <a:avLst/>
            </a:prstGeom>
          </p:spPr>
        </p:pic>
        <p:grpSp>
          <p:nvGrpSpPr>
            <p:cNvPr id="7" name="Gruppierung 18">
              <a:extLst>
                <a:ext uri="{FF2B5EF4-FFF2-40B4-BE49-F238E27FC236}">
                  <a16:creationId xmlns:a16="http://schemas.microsoft.com/office/drawing/2014/main" id="{DFC30F4A-159C-473A-BD46-1A05D3B74744}"/>
                </a:ext>
              </a:extLst>
            </p:cNvPr>
            <p:cNvGrpSpPr/>
            <p:nvPr/>
          </p:nvGrpSpPr>
          <p:grpSpPr>
            <a:xfrm>
              <a:off x="1979712" y="895502"/>
              <a:ext cx="2160240" cy="517274"/>
              <a:chOff x="2915816" y="895502"/>
              <a:chExt cx="2626111" cy="764336"/>
            </a:xfrm>
          </p:grpSpPr>
          <p:pic>
            <p:nvPicPr>
              <p:cNvPr id="16" name="Bild 2" descr="OCM_preparation.tiff">
                <a:extLst>
                  <a:ext uri="{FF2B5EF4-FFF2-40B4-BE49-F238E27FC236}">
                    <a16:creationId xmlns:a16="http://schemas.microsoft.com/office/drawing/2014/main" id="{3614F1C3-C8F2-41FC-B394-F8DD2085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824" y="908720"/>
                <a:ext cx="2520280" cy="751118"/>
              </a:xfrm>
              <a:prstGeom prst="rect">
                <a:avLst/>
              </a:prstGeom>
            </p:spPr>
          </p:pic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E2A11F4E-ABCE-4C20-AAB0-291DDD49BD8A}"/>
                  </a:ext>
                </a:extLst>
              </p:cNvPr>
              <p:cNvSpPr/>
              <p:nvPr/>
            </p:nvSpPr>
            <p:spPr>
              <a:xfrm>
                <a:off x="2915816" y="980728"/>
                <a:ext cx="792088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9A10CF24-A509-4249-92D6-F290B88A622E}"/>
                  </a:ext>
                </a:extLst>
              </p:cNvPr>
              <p:cNvSpPr/>
              <p:nvPr/>
            </p:nvSpPr>
            <p:spPr>
              <a:xfrm>
                <a:off x="5181887" y="895502"/>
                <a:ext cx="360040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A40BEDB-9F0F-4F9E-87CE-135383ED28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61511" y="2156372"/>
              <a:ext cx="2088232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OCM state preparation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8D1D5904-B40B-40AD-98C5-204855B14B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10949" y="2829420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Laser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6CBB609-60E9-4D0D-9BA9-59617E371B2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37887" y="1915372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DAE1F19D-3D05-4B6C-8221-1E2F0C7986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17061" y="2923484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NLC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33F5D00-FAC0-4CED-9A72-593CEAFB63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5374" y="2924944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1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42BA27C6-218A-4C62-A4E3-B6A4ACA5A2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26836" y="2924153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2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61210AC-38C1-4E5E-AC8E-65FB4D232F7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53165" y="2924944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BP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4CE8D234-C2E6-4C88-B691-1A9C7A0281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03118" y="1916832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24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’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19" name="Gruppierung 10">
            <a:extLst>
              <a:ext uri="{FF2B5EF4-FFF2-40B4-BE49-F238E27FC236}">
                <a16:creationId xmlns:a16="http://schemas.microsoft.com/office/drawing/2014/main" id="{7259DE0A-77D0-42BA-A4C2-1441F074FC81}"/>
              </a:ext>
            </a:extLst>
          </p:cNvPr>
          <p:cNvGrpSpPr/>
          <p:nvPr/>
        </p:nvGrpSpPr>
        <p:grpSpPr>
          <a:xfrm>
            <a:off x="7164288" y="3501008"/>
            <a:ext cx="1488843" cy="576064"/>
            <a:chOff x="6245177" y="3667797"/>
            <a:chExt cx="1488843" cy="576064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605FA2B4-B6D7-4BA7-B889-181532068489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6245177" y="3667797"/>
              <a:ext cx="476634" cy="547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18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’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2E0B13F-E3F1-4A79-AA3C-D239F31796F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65257" y="3667797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sp>
        <p:nvSpPr>
          <p:cNvPr id="22" name="Pfeil nach unten 36">
            <a:extLst>
              <a:ext uri="{FF2B5EF4-FFF2-40B4-BE49-F238E27FC236}">
                <a16:creationId xmlns:a16="http://schemas.microsoft.com/office/drawing/2014/main" id="{6B7A29EF-BE56-437F-9773-91BFCE2F3D04}"/>
              </a:ext>
            </a:extLst>
          </p:cNvPr>
          <p:cNvSpPr/>
          <p:nvPr/>
        </p:nvSpPr>
        <p:spPr>
          <a:xfrm rot="16200000">
            <a:off x="1245438" y="4307290"/>
            <a:ext cx="172404" cy="28803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C3A2FA6-E440-4D9E-A3DC-3AF549A14826}"/>
              </a:ext>
            </a:extLst>
          </p:cNvPr>
          <p:cNvSpPr txBox="1">
            <a:spLocks/>
          </p:cNvSpPr>
          <p:nvPr/>
        </p:nvSpPr>
        <p:spPr bwMode="auto">
          <a:xfrm>
            <a:off x="1187624" y="4623846"/>
            <a:ext cx="53048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4" name="Gruppierung 40">
            <a:extLst>
              <a:ext uri="{FF2B5EF4-FFF2-40B4-BE49-F238E27FC236}">
                <a16:creationId xmlns:a16="http://schemas.microsoft.com/office/drawing/2014/main" id="{8A1B9038-AD99-4C54-9A8E-26EE455BD5D7}"/>
              </a:ext>
            </a:extLst>
          </p:cNvPr>
          <p:cNvGrpSpPr/>
          <p:nvPr/>
        </p:nvGrpSpPr>
        <p:grpSpPr>
          <a:xfrm>
            <a:off x="4718924" y="5791741"/>
            <a:ext cx="3058173" cy="390090"/>
            <a:chOff x="5004048" y="6047858"/>
            <a:chExt cx="3058173" cy="390090"/>
          </a:xfrm>
        </p:grpSpPr>
        <p:pic>
          <p:nvPicPr>
            <p:cNvPr id="25" name="Bild 11" descr="approx1.tiff">
              <a:extLst>
                <a:ext uri="{FF2B5EF4-FFF2-40B4-BE49-F238E27FC236}">
                  <a16:creationId xmlns:a16="http://schemas.microsoft.com/office/drawing/2014/main" id="{EA261F81-4392-4E03-9CFB-4FAC7217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720" y="6207020"/>
              <a:ext cx="371364" cy="193345"/>
            </a:xfrm>
            <a:prstGeom prst="rect">
              <a:avLst/>
            </a:prstGeom>
          </p:spPr>
        </p:pic>
        <p:sp>
          <p:nvSpPr>
            <p:cNvPr id="26" name="Geschweifte Klammer links 12">
              <a:extLst>
                <a:ext uri="{FF2B5EF4-FFF2-40B4-BE49-F238E27FC236}">
                  <a16:creationId xmlns:a16="http://schemas.microsoft.com/office/drawing/2014/main" id="{3170F5B1-F2D1-4A4B-B3E6-136AC8F9A484}"/>
                </a:ext>
              </a:extLst>
            </p:cNvPr>
            <p:cNvSpPr/>
            <p:nvPr/>
          </p:nvSpPr>
          <p:spPr>
            <a:xfrm rot="16200000">
              <a:off x="5480646" y="5571260"/>
              <a:ext cx="126923" cy="1080120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hteck 13">
              <a:extLst>
                <a:ext uri="{FF2B5EF4-FFF2-40B4-BE49-F238E27FC236}">
                  <a16:creationId xmlns:a16="http://schemas.microsoft.com/office/drawing/2014/main" id="{1F2917FE-10C5-4280-8598-332814B2D341}"/>
                </a:ext>
              </a:extLst>
            </p:cNvPr>
            <p:cNvSpPr/>
            <p:nvPr/>
          </p:nvSpPr>
          <p:spPr>
            <a:xfrm>
              <a:off x="5671076" y="6130171"/>
              <a:ext cx="23911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for 200 x 300 µm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2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(object size)</a:t>
              </a:r>
            </a:p>
          </p:txBody>
        </p:sp>
      </p:grpSp>
      <p:pic>
        <p:nvPicPr>
          <p:cNvPr id="28" name="Bild 30" descr="OCM_SPDC.tiff">
            <a:extLst>
              <a:ext uri="{FF2B5EF4-FFF2-40B4-BE49-F238E27FC236}">
                <a16:creationId xmlns:a16="http://schemas.microsoft.com/office/drawing/2014/main" id="{F3389439-D08A-4632-8388-C38111A12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06" y="5270592"/>
            <a:ext cx="4801018" cy="5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0C108-72A2-4B4C-9621-C38D721B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Experiment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A5C96-D877-46E1-B71E-453AF95D1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825529"/>
            <a:ext cx="8352928" cy="37718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Single-lens imaging system from       to       with magnification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Variable size iris allows to modify the numerical aperture (resolution) of the imaging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PSF for classical coherent and OCM quantum imaging are given by: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    Classical coherent:		OCM: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0C4F0E1-C5E4-4980-996A-0FD500D9A730}"/>
              </a:ext>
            </a:extLst>
          </p:cNvPr>
          <p:cNvGrpSpPr/>
          <p:nvPr/>
        </p:nvGrpSpPr>
        <p:grpSpPr>
          <a:xfrm>
            <a:off x="683568" y="763624"/>
            <a:ext cx="8041571" cy="1872208"/>
            <a:chOff x="683568" y="1484784"/>
            <a:chExt cx="8041571" cy="1872208"/>
          </a:xfrm>
        </p:grpSpPr>
        <p:pic>
          <p:nvPicPr>
            <p:cNvPr id="5" name="Bild 2" descr="full_setup.png">
              <a:extLst>
                <a:ext uri="{FF2B5EF4-FFF2-40B4-BE49-F238E27FC236}">
                  <a16:creationId xmlns:a16="http://schemas.microsoft.com/office/drawing/2014/main" id="{A11DFB32-8D95-4DF9-972A-2163A947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32" y="1579504"/>
              <a:ext cx="7795000" cy="1777488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F5AA6D7-C367-4CBA-8E56-CFBCD6ACC8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83768" y="1712566"/>
              <a:ext cx="2088232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OCM state preparation</a:t>
              </a: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E73C361C-AC7F-4C70-B7A3-9EA72642DB7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63688" y="1484784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24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’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5DDBA4C2-B899-4A45-9125-778A2020B3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80546" y="1484784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20E0CCF-7A42-406B-9288-B9643709BD4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58266" y="2673646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NLC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EE09ED9A-949C-492B-935C-0B36D93C24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51414" y="2710380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1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4116F62-D38C-46C4-B7C0-6B6A8904F6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95936" y="2709589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2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AFE3CD9-F5F7-4CFF-B151-719DBD97F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3568" y="2601638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Laser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80C97FF-E040-4CB1-A452-B3096F0C19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07486" y="2700082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BP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A146C86-59D7-4AB4-BFD2-E7957EC0F93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56376" y="1556792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Σ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C4E5071-4080-48C7-96F5-A83E9C8A6F0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86040" y="1676501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s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947ACDB3-BE87-4660-A6BB-85CBC9DFA6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4288" y="1677292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s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i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0656E753-AAD1-430C-ACCF-BF7BEDD17E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60441" y="2708920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3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57F6A14-088D-4825-9C11-A87221AC28F7}"/>
              </a:ext>
            </a:extLst>
          </p:cNvPr>
          <p:cNvGrpSpPr/>
          <p:nvPr/>
        </p:nvGrpSpPr>
        <p:grpSpPr>
          <a:xfrm>
            <a:off x="5551678" y="1483704"/>
            <a:ext cx="1299606" cy="1225216"/>
            <a:chOff x="5551678" y="2204864"/>
            <a:chExt cx="1299606" cy="1225216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84B97CFB-194E-4011-933E-213DF0CB8A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60441" y="2708920"/>
              <a:ext cx="490843" cy="48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3</a:t>
              </a:r>
            </a:p>
          </p:txBody>
        </p:sp>
        <p:grpSp>
          <p:nvGrpSpPr>
            <p:cNvPr id="38" name="Gruppierung 45">
              <a:extLst>
                <a:ext uri="{FF2B5EF4-FFF2-40B4-BE49-F238E27FC236}">
                  <a16:creationId xmlns:a16="http://schemas.microsoft.com/office/drawing/2014/main" id="{BDC8B832-495A-4DBF-8AA7-ECEF468CD40A}"/>
                </a:ext>
              </a:extLst>
            </p:cNvPr>
            <p:cNvGrpSpPr/>
            <p:nvPr/>
          </p:nvGrpSpPr>
          <p:grpSpPr>
            <a:xfrm>
              <a:off x="5551678" y="2204864"/>
              <a:ext cx="866207" cy="1225216"/>
              <a:chOff x="5580112" y="2276872"/>
              <a:chExt cx="866207" cy="1225216"/>
            </a:xfrm>
          </p:grpSpPr>
          <p:sp>
            <p:nvSpPr>
              <p:cNvPr id="39" name="Oval 40">
                <a:extLst>
                  <a:ext uri="{FF2B5EF4-FFF2-40B4-BE49-F238E27FC236}">
                    <a16:creationId xmlns:a16="http://schemas.microsoft.com/office/drawing/2014/main" id="{AFC229B0-92B9-4497-89DA-7D54CA96E508}"/>
                  </a:ext>
                </a:extLst>
              </p:cNvPr>
              <p:cNvSpPr/>
              <p:nvPr/>
            </p:nvSpPr>
            <p:spPr>
              <a:xfrm>
                <a:off x="6302303" y="2276872"/>
                <a:ext cx="144016" cy="576064"/>
              </a:xfrm>
              <a:prstGeom prst="ellipse">
                <a:avLst/>
              </a:prstGeom>
              <a:noFill/>
              <a:ln w="1905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0" name="Gerade Verbindung mit Pfeil 41">
                <a:extLst>
                  <a:ext uri="{FF2B5EF4-FFF2-40B4-BE49-F238E27FC236}">
                    <a16:creationId xmlns:a16="http://schemas.microsoft.com/office/drawing/2014/main" id="{18140107-60CF-44DF-A88B-691B26E34172}"/>
                  </a:ext>
                </a:extLst>
              </p:cNvPr>
              <p:cNvCxnSpPr/>
              <p:nvPr/>
            </p:nvCxnSpPr>
            <p:spPr>
              <a:xfrm flipH="1">
                <a:off x="6138925" y="2842472"/>
                <a:ext cx="228622" cy="21735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uppierung 44">
                <a:extLst>
                  <a:ext uri="{FF2B5EF4-FFF2-40B4-BE49-F238E27FC236}">
                    <a16:creationId xmlns:a16="http://schemas.microsoft.com/office/drawing/2014/main" id="{898FFFF4-D313-4FA4-8AB1-F920DF4BAC12}"/>
                  </a:ext>
                </a:extLst>
              </p:cNvPr>
              <p:cNvGrpSpPr/>
              <p:nvPr/>
            </p:nvGrpSpPr>
            <p:grpSpPr>
              <a:xfrm>
                <a:off x="5580112" y="2879264"/>
                <a:ext cx="755540" cy="622824"/>
                <a:chOff x="5580112" y="2879264"/>
                <a:chExt cx="755540" cy="622824"/>
              </a:xfrm>
            </p:grpSpPr>
            <p:pic>
              <p:nvPicPr>
                <p:cNvPr id="42" name="Bild 37" descr="pinhole.tiff">
                  <a:extLst>
                    <a:ext uri="{FF2B5EF4-FFF2-40B4-BE49-F238E27FC236}">
                      <a16:creationId xmlns:a16="http://schemas.microsoft.com/office/drawing/2014/main" id="{6B9EA270-B1C6-48B6-918D-277F2512DB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0112" y="2879264"/>
                  <a:ext cx="532285" cy="569474"/>
                </a:xfrm>
                <a:prstGeom prst="rect">
                  <a:avLst/>
                </a:prstGeom>
              </p:spPr>
            </p:pic>
            <p:sp>
              <p:nvSpPr>
                <p:cNvPr id="43" name="Rechteck 43">
                  <a:extLst>
                    <a:ext uri="{FF2B5EF4-FFF2-40B4-BE49-F238E27FC236}">
                      <a16:creationId xmlns:a16="http://schemas.microsoft.com/office/drawing/2014/main" id="{B0AEB6C0-23D1-41B0-9123-BDF87F049F11}"/>
                    </a:ext>
                  </a:extLst>
                </p:cNvPr>
                <p:cNvSpPr/>
                <p:nvPr/>
              </p:nvSpPr>
              <p:spPr>
                <a:xfrm>
                  <a:off x="6047620" y="3358072"/>
                  <a:ext cx="288032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4" name="Bild 28" descr="D.tiff">
              <a:extLst>
                <a:ext uri="{FF2B5EF4-FFF2-40B4-BE49-F238E27FC236}">
                  <a16:creationId xmlns:a16="http://schemas.microsoft.com/office/drawing/2014/main" id="{08D712C5-9AE0-4D54-A9E5-753C2944C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628" y="3186649"/>
              <a:ext cx="235941" cy="216024"/>
            </a:xfrm>
            <a:prstGeom prst="rect">
              <a:avLst/>
            </a:prstGeom>
          </p:spPr>
        </p:pic>
        <p:cxnSp>
          <p:nvCxnSpPr>
            <p:cNvPr id="45" name="Gerade Verbindung mit Pfeil 8">
              <a:extLst>
                <a:ext uri="{FF2B5EF4-FFF2-40B4-BE49-F238E27FC236}">
                  <a16:creationId xmlns:a16="http://schemas.microsoft.com/office/drawing/2014/main" id="{2797CEB2-4014-42FF-9619-99310088CC39}"/>
                </a:ext>
              </a:extLst>
            </p:cNvPr>
            <p:cNvCxnSpPr/>
            <p:nvPr/>
          </p:nvCxnSpPr>
          <p:spPr>
            <a:xfrm>
              <a:off x="5758224" y="2996952"/>
              <a:ext cx="144016" cy="21602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med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CA8B0790-7991-4B9A-997A-2DBD06D82DE0}"/>
              </a:ext>
            </a:extLst>
          </p:cNvPr>
          <p:cNvSpPr txBox="1">
            <a:spLocks/>
          </p:cNvSpPr>
          <p:nvPr/>
        </p:nvSpPr>
        <p:spPr bwMode="auto">
          <a:xfrm>
            <a:off x="4102397" y="2674099"/>
            <a:ext cx="76876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1F85E0CD-51F4-4119-B40C-FA9287C57BB1}"/>
              </a:ext>
            </a:extLst>
          </p:cNvPr>
          <p:cNvSpPr txBox="1">
            <a:spLocks/>
          </p:cNvSpPr>
          <p:nvPr/>
        </p:nvSpPr>
        <p:spPr bwMode="auto">
          <a:xfrm>
            <a:off x="4798329" y="2674099"/>
            <a:ext cx="76876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" name="Bild 12" descr="m.tiff">
            <a:extLst>
              <a:ext uri="{FF2B5EF4-FFF2-40B4-BE49-F238E27FC236}">
                <a16:creationId xmlns:a16="http://schemas.microsoft.com/office/drawing/2014/main" id="{51343109-71A9-4FA7-B359-98C77C0D5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48" y="2830246"/>
            <a:ext cx="899592" cy="248267"/>
          </a:xfrm>
          <a:prstGeom prst="rect">
            <a:avLst/>
          </a:prstGeom>
        </p:spPr>
      </p:pic>
      <p:pic>
        <p:nvPicPr>
          <p:cNvPr id="50" name="Bild 13" descr="h_rho.tiff">
            <a:extLst>
              <a:ext uri="{FF2B5EF4-FFF2-40B4-BE49-F238E27FC236}">
                <a16:creationId xmlns:a16="http://schemas.microsoft.com/office/drawing/2014/main" id="{8BD96F91-79E4-4C96-A522-55EF3C854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4" y="5113616"/>
            <a:ext cx="2016224" cy="416727"/>
          </a:xfrm>
          <a:prstGeom prst="rect">
            <a:avLst/>
          </a:prstGeom>
        </p:spPr>
      </p:pic>
      <p:sp>
        <p:nvSpPr>
          <p:cNvPr id="51" name="Pfeil nach unten 59">
            <a:extLst>
              <a:ext uri="{FF2B5EF4-FFF2-40B4-BE49-F238E27FC236}">
                <a16:creationId xmlns:a16="http://schemas.microsoft.com/office/drawing/2014/main" id="{42583051-C896-4200-A6C5-87B7137C8C24}"/>
              </a:ext>
            </a:extLst>
          </p:cNvPr>
          <p:cNvSpPr/>
          <p:nvPr/>
        </p:nvSpPr>
        <p:spPr>
          <a:xfrm>
            <a:off x="1744619" y="5473656"/>
            <a:ext cx="130722" cy="28803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Bild 33" descr="sombx.tiff">
            <a:extLst>
              <a:ext uri="{FF2B5EF4-FFF2-40B4-BE49-F238E27FC236}">
                <a16:creationId xmlns:a16="http://schemas.microsoft.com/office/drawing/2014/main" id="{7D29C4FE-CD4B-460D-9F7E-0EC4C5E0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01" y="5805265"/>
            <a:ext cx="1473160" cy="288031"/>
          </a:xfrm>
          <a:prstGeom prst="rect">
            <a:avLst/>
          </a:prstGeom>
        </p:spPr>
      </p:pic>
      <p:pic>
        <p:nvPicPr>
          <p:cNvPr id="53" name="Bild 27" descr="HX.tiff">
            <a:extLst>
              <a:ext uri="{FF2B5EF4-FFF2-40B4-BE49-F238E27FC236}">
                <a16:creationId xmlns:a16="http://schemas.microsoft.com/office/drawing/2014/main" id="{46961E77-4BF8-4962-B2B0-914B2560DB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5" y="5048640"/>
            <a:ext cx="2372400" cy="464298"/>
          </a:xfrm>
          <a:prstGeom prst="rect">
            <a:avLst/>
          </a:prstGeom>
        </p:spPr>
      </p:pic>
      <p:grpSp>
        <p:nvGrpSpPr>
          <p:cNvPr id="54" name="Gruppierung 46">
            <a:extLst>
              <a:ext uri="{FF2B5EF4-FFF2-40B4-BE49-F238E27FC236}">
                <a16:creationId xmlns:a16="http://schemas.microsoft.com/office/drawing/2014/main" id="{C0710A27-8775-4A00-8563-85BB4327634E}"/>
              </a:ext>
            </a:extLst>
          </p:cNvPr>
          <p:cNvGrpSpPr/>
          <p:nvPr/>
        </p:nvGrpSpPr>
        <p:grpSpPr>
          <a:xfrm>
            <a:off x="4602372" y="5088256"/>
            <a:ext cx="1701534" cy="1293072"/>
            <a:chOff x="4698012" y="5304280"/>
            <a:chExt cx="1701534" cy="1293072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0AD23E47-5ED2-418C-99C0-5C4A2A61C0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98012" y="6126427"/>
              <a:ext cx="1701534" cy="47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Heisenberg limit</a:t>
              </a:r>
            </a:p>
          </p:txBody>
        </p:sp>
        <p:grpSp>
          <p:nvGrpSpPr>
            <p:cNvPr id="56" name="Gruppierung 42">
              <a:extLst>
                <a:ext uri="{FF2B5EF4-FFF2-40B4-BE49-F238E27FC236}">
                  <a16:creationId xmlns:a16="http://schemas.microsoft.com/office/drawing/2014/main" id="{F74B63C0-30F5-4AD7-8E36-AEB24DABDF63}"/>
                </a:ext>
              </a:extLst>
            </p:cNvPr>
            <p:cNvGrpSpPr/>
            <p:nvPr/>
          </p:nvGrpSpPr>
          <p:grpSpPr>
            <a:xfrm>
              <a:off x="4722462" y="5304280"/>
              <a:ext cx="1457346" cy="1129363"/>
              <a:chOff x="4722462" y="5304280"/>
              <a:chExt cx="1457346" cy="1129363"/>
            </a:xfrm>
          </p:grpSpPr>
          <p:sp>
            <p:nvSpPr>
              <p:cNvPr id="57" name="Rechteck 52">
                <a:extLst>
                  <a:ext uri="{FF2B5EF4-FFF2-40B4-BE49-F238E27FC236}">
                    <a16:creationId xmlns:a16="http://schemas.microsoft.com/office/drawing/2014/main" id="{CD8CE36E-1E36-4328-8FE5-AC2D16A29916}"/>
                  </a:ext>
                </a:extLst>
              </p:cNvPr>
              <p:cNvSpPr/>
              <p:nvPr/>
            </p:nvSpPr>
            <p:spPr>
              <a:xfrm>
                <a:off x="5173234" y="5304280"/>
                <a:ext cx="153153" cy="216024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Pfeil nach unten 54">
                <a:extLst>
                  <a:ext uri="{FF2B5EF4-FFF2-40B4-BE49-F238E27FC236}">
                    <a16:creationId xmlns:a16="http://schemas.microsoft.com/office/drawing/2014/main" id="{C1095891-F241-40D2-8B99-1E8DDE5507FE}"/>
                  </a:ext>
                </a:extLst>
              </p:cNvPr>
              <p:cNvSpPr/>
              <p:nvPr/>
            </p:nvSpPr>
            <p:spPr>
              <a:xfrm>
                <a:off x="5260890" y="5794707"/>
                <a:ext cx="216024" cy="288032"/>
              </a:xfrm>
              <a:prstGeom prst="down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hteck 56">
                <a:extLst>
                  <a:ext uri="{FF2B5EF4-FFF2-40B4-BE49-F238E27FC236}">
                    <a16:creationId xmlns:a16="http://schemas.microsoft.com/office/drawing/2014/main" id="{AC352053-AAC7-486F-B398-CF2B30C34431}"/>
                  </a:ext>
                </a:extLst>
              </p:cNvPr>
              <p:cNvSpPr/>
              <p:nvPr/>
            </p:nvSpPr>
            <p:spPr>
              <a:xfrm>
                <a:off x="4722462" y="6145611"/>
                <a:ext cx="1457346" cy="2880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0" name="Bild 58" descr="PSF_pic.eps">
            <a:extLst>
              <a:ext uri="{FF2B5EF4-FFF2-40B4-BE49-F238E27FC236}">
                <a16:creationId xmlns:a16="http://schemas.microsoft.com/office/drawing/2014/main" id="{94DB7887-D96F-4405-B2E5-037EB05F3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45" y="4653136"/>
            <a:ext cx="2611528" cy="1530371"/>
          </a:xfrm>
          <a:prstGeom prst="rect">
            <a:avLst/>
          </a:prstGeom>
        </p:spPr>
      </p:pic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B0567C14-4288-4792-82DA-D59937D00C40}"/>
              </a:ext>
            </a:extLst>
          </p:cNvPr>
          <p:cNvCxnSpPr/>
          <p:nvPr/>
        </p:nvCxnSpPr>
        <p:spPr>
          <a:xfrm>
            <a:off x="886185" y="5445565"/>
            <a:ext cx="432048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A145F829-31F4-468A-A933-1ECD33061CDA}"/>
              </a:ext>
            </a:extLst>
          </p:cNvPr>
          <p:cNvCxnSpPr/>
          <p:nvPr/>
        </p:nvCxnSpPr>
        <p:spPr>
          <a:xfrm>
            <a:off x="3288772" y="5416111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Bild 67" descr="Neq2.tiff">
            <a:extLst>
              <a:ext uri="{FF2B5EF4-FFF2-40B4-BE49-F238E27FC236}">
                <a16:creationId xmlns:a16="http://schemas.microsoft.com/office/drawing/2014/main" id="{DD778661-B5C3-429B-A21B-DE0325D76F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61" y="5157192"/>
            <a:ext cx="517629" cy="1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6CE58-0DE0-431D-8F7F-24D39815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Results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6036A5-C5CC-4704-8D8B-843B97391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0070C0"/>
                </a:solidFill>
              </a:rPr>
              <a:t>OCM quantum imaging vs. classical imaging</a:t>
            </a:r>
          </a:p>
          <a:p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PSF is compared for 810 nm OCM, 810 nm and 405 nm classical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 of a point source at       (focused laser beam with 25 </a:t>
            </a:r>
            <a:r>
              <a:rPr lang="en-US" dirty="0" err="1"/>
              <a:t>μm</a:t>
            </a:r>
            <a:r>
              <a:rPr lang="en-US" dirty="0"/>
              <a:t> Gaussian waist)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numerical aperture of the imaging system is small (0.0016)</a:t>
            </a:r>
          </a:p>
          <a:p>
            <a:endParaRPr lang="fr-CH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2DC3A3-8447-48FE-8178-3F1241479356}"/>
              </a:ext>
            </a:extLst>
          </p:cNvPr>
          <p:cNvSpPr txBox="1">
            <a:spLocks/>
          </p:cNvSpPr>
          <p:nvPr/>
        </p:nvSpPr>
        <p:spPr bwMode="auto">
          <a:xfrm>
            <a:off x="3711241" y="1658782"/>
            <a:ext cx="552739" cy="59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Σ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’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" name="Bild 22" descr="L3.tiff">
            <a:extLst>
              <a:ext uri="{FF2B5EF4-FFF2-40B4-BE49-F238E27FC236}">
                <a16:creationId xmlns:a16="http://schemas.microsoft.com/office/drawing/2014/main" id="{E53A4458-50B6-4411-A709-480652AD3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93" y="2080836"/>
            <a:ext cx="432048" cy="720079"/>
          </a:xfrm>
          <a:prstGeom prst="rect">
            <a:avLst/>
          </a:prstGeom>
        </p:spPr>
      </p:pic>
      <p:pic>
        <p:nvPicPr>
          <p:cNvPr id="6" name="Bild 25" descr="D276.tiff">
            <a:extLst>
              <a:ext uri="{FF2B5EF4-FFF2-40B4-BE49-F238E27FC236}">
                <a16:creationId xmlns:a16="http://schemas.microsoft.com/office/drawing/2014/main" id="{A1B0AE94-6CC0-42C6-872F-C7B412119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99" y="2327052"/>
            <a:ext cx="1065618" cy="172042"/>
          </a:xfrm>
          <a:prstGeom prst="rect">
            <a:avLst/>
          </a:prstGeom>
        </p:spPr>
      </p:pic>
      <p:grpSp>
        <p:nvGrpSpPr>
          <p:cNvPr id="8" name="Gruppierung 37">
            <a:extLst>
              <a:ext uri="{FF2B5EF4-FFF2-40B4-BE49-F238E27FC236}">
                <a16:creationId xmlns:a16="http://schemas.microsoft.com/office/drawing/2014/main" id="{CFDB19AF-7868-4625-868E-320646851AC2}"/>
              </a:ext>
            </a:extLst>
          </p:cNvPr>
          <p:cNvGrpSpPr/>
          <p:nvPr/>
        </p:nvGrpSpPr>
        <p:grpSpPr>
          <a:xfrm>
            <a:off x="1403648" y="2800074"/>
            <a:ext cx="6144883" cy="3422668"/>
            <a:chOff x="1187624" y="2572292"/>
            <a:chExt cx="6144883" cy="3422668"/>
          </a:xfrm>
        </p:grpSpPr>
        <p:grpSp>
          <p:nvGrpSpPr>
            <p:cNvPr id="9" name="Gruppierung 36">
              <a:extLst>
                <a:ext uri="{FF2B5EF4-FFF2-40B4-BE49-F238E27FC236}">
                  <a16:creationId xmlns:a16="http://schemas.microsoft.com/office/drawing/2014/main" id="{32017D9A-671D-4A91-8795-4D7113C61213}"/>
                </a:ext>
              </a:extLst>
            </p:cNvPr>
            <p:cNvGrpSpPr/>
            <p:nvPr/>
          </p:nvGrpSpPr>
          <p:grpSpPr>
            <a:xfrm>
              <a:off x="1187624" y="2572292"/>
              <a:ext cx="6144883" cy="3422668"/>
              <a:chOff x="1187624" y="2572292"/>
              <a:chExt cx="6144883" cy="3422668"/>
            </a:xfrm>
          </p:grpSpPr>
          <p:pic>
            <p:nvPicPr>
              <p:cNvPr id="11" name="Bild 26" descr="PSFcomparison.tiff">
                <a:extLst>
                  <a:ext uri="{FF2B5EF4-FFF2-40B4-BE49-F238E27FC236}">
                    <a16:creationId xmlns:a16="http://schemas.microsoft.com/office/drawing/2014/main" id="{3E4A1F77-7690-48CF-81CF-338BF4150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2572292"/>
                <a:ext cx="6144883" cy="3422668"/>
              </a:xfrm>
              <a:prstGeom prst="rect">
                <a:avLst/>
              </a:prstGeom>
            </p:spPr>
          </p:pic>
          <p:cxnSp>
            <p:nvCxnSpPr>
              <p:cNvPr id="12" name="Gerade Verbindung mit Pfeil 27">
                <a:extLst>
                  <a:ext uri="{FF2B5EF4-FFF2-40B4-BE49-F238E27FC236}">
                    <a16:creationId xmlns:a16="http://schemas.microsoft.com/office/drawing/2014/main" id="{F7F4C1D6-2571-401D-B0AA-823A18762928}"/>
                  </a:ext>
                </a:extLst>
              </p:cNvPr>
              <p:cNvCxnSpPr/>
              <p:nvPr/>
            </p:nvCxnSpPr>
            <p:spPr>
              <a:xfrm flipH="1">
                <a:off x="4932041" y="3861048"/>
                <a:ext cx="792087" cy="50405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CB73B1D-67C1-4793-B707-CB09AAA9ED3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74216" y="3696712"/>
                <a:ext cx="504056" cy="288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F22B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SQL</a:t>
                </a: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A214DCC-16A0-4F6C-B600-97D86B5481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843808" y="4005064"/>
                <a:ext cx="1584176" cy="93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F22B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HL</a:t>
                </a:r>
              </a:p>
            </p:txBody>
          </p:sp>
        </p:grpSp>
        <p:cxnSp>
          <p:nvCxnSpPr>
            <p:cNvPr id="10" name="Gerade Verbindung mit Pfeil 32">
              <a:extLst>
                <a:ext uri="{FF2B5EF4-FFF2-40B4-BE49-F238E27FC236}">
                  <a16:creationId xmlns:a16="http://schemas.microsoft.com/office/drawing/2014/main" id="{6E68ABCE-0EB8-4019-A914-2143A99D21FE}"/>
                </a:ext>
              </a:extLst>
            </p:cNvPr>
            <p:cNvCxnSpPr/>
            <p:nvPr/>
          </p:nvCxnSpPr>
          <p:spPr>
            <a:xfrm>
              <a:off x="3059832" y="4293096"/>
              <a:ext cx="864097" cy="64807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00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F340A-74C9-49B9-A2C2-ACDC10AF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Results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65383D-7A74-4591-8E18-55A52C035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0070C0"/>
                </a:solidFill>
              </a:rPr>
              <a:t>OCM quantum imaging vs. classical imaging</a:t>
            </a:r>
          </a:p>
          <a:p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 of a 200 x 300 μm2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image is compared for 810 nm OCM, 810 nm and 405 nm classical imaging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66D4A5-7F0E-435C-A865-0E244B9FC331}"/>
              </a:ext>
            </a:extLst>
          </p:cNvPr>
          <p:cNvSpPr txBox="1">
            <a:spLocks/>
          </p:cNvSpPr>
          <p:nvPr/>
        </p:nvSpPr>
        <p:spPr bwMode="auto">
          <a:xfrm>
            <a:off x="4003869" y="4829408"/>
            <a:ext cx="1257732" cy="37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OCM 810 nm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EE7618-A5C3-456C-A518-F3F749DCC55D}"/>
              </a:ext>
            </a:extLst>
          </p:cNvPr>
          <p:cNvSpPr txBox="1">
            <a:spLocks/>
          </p:cNvSpPr>
          <p:nvPr/>
        </p:nvSpPr>
        <p:spPr bwMode="auto">
          <a:xfrm>
            <a:off x="1051657" y="4833696"/>
            <a:ext cx="1689780" cy="58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Classical 810 nm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A1EA10-FA25-467D-BD0C-2BAC8F61F8F6}"/>
              </a:ext>
            </a:extLst>
          </p:cNvPr>
          <p:cNvSpPr txBox="1">
            <a:spLocks/>
          </p:cNvSpPr>
          <p:nvPr/>
        </p:nvSpPr>
        <p:spPr bwMode="auto">
          <a:xfrm>
            <a:off x="6668164" y="4836016"/>
            <a:ext cx="1689780" cy="58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22B1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Classical 405 nm</a:t>
            </a:r>
          </a:p>
        </p:txBody>
      </p:sp>
      <p:grpSp>
        <p:nvGrpSpPr>
          <p:cNvPr id="7" name="Gruppierung 21">
            <a:extLst>
              <a:ext uri="{FF2B5EF4-FFF2-40B4-BE49-F238E27FC236}">
                <a16:creationId xmlns:a16="http://schemas.microsoft.com/office/drawing/2014/main" id="{42B6B707-4B1C-438D-B021-C06E0EFA287B}"/>
              </a:ext>
            </a:extLst>
          </p:cNvPr>
          <p:cNvGrpSpPr/>
          <p:nvPr/>
        </p:nvGrpSpPr>
        <p:grpSpPr>
          <a:xfrm>
            <a:off x="662360" y="2534664"/>
            <a:ext cx="7848872" cy="2272044"/>
            <a:chOff x="662360" y="2534664"/>
            <a:chExt cx="7848872" cy="2272044"/>
          </a:xfrm>
        </p:grpSpPr>
        <p:pic>
          <p:nvPicPr>
            <p:cNvPr id="8" name="Bild 18" descr="2810coherent.tiff">
              <a:extLst>
                <a:ext uri="{FF2B5EF4-FFF2-40B4-BE49-F238E27FC236}">
                  <a16:creationId xmlns:a16="http://schemas.microsoft.com/office/drawing/2014/main" id="{47944856-FCB9-4BE1-A7BA-2BBA758FA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60" y="2539092"/>
              <a:ext cx="2253615" cy="2258060"/>
            </a:xfrm>
            <a:prstGeom prst="rect">
              <a:avLst/>
            </a:prstGeom>
          </p:spPr>
        </p:pic>
        <p:pic>
          <p:nvPicPr>
            <p:cNvPr id="9" name="Bild 19" descr="2405coherent.tiff">
              <a:extLst>
                <a:ext uri="{FF2B5EF4-FFF2-40B4-BE49-F238E27FC236}">
                  <a16:creationId xmlns:a16="http://schemas.microsoft.com/office/drawing/2014/main" id="{7B1963D6-A159-4426-8358-5D3B4103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837" y="2539758"/>
              <a:ext cx="2271395" cy="2266950"/>
            </a:xfrm>
            <a:prstGeom prst="rect">
              <a:avLst/>
            </a:prstGeom>
          </p:spPr>
        </p:pic>
        <p:pic>
          <p:nvPicPr>
            <p:cNvPr id="10" name="Bild 20" descr="2OCM.tiff">
              <a:extLst>
                <a:ext uri="{FF2B5EF4-FFF2-40B4-BE49-F238E27FC236}">
                  <a16:creationId xmlns:a16="http://schemas.microsoft.com/office/drawing/2014/main" id="{58DB1BC4-2DB6-4731-A2E4-BB968966B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080" y="2534664"/>
              <a:ext cx="2275840" cy="2271395"/>
            </a:xfrm>
            <a:prstGeom prst="rect">
              <a:avLst/>
            </a:prstGeom>
          </p:spPr>
        </p:pic>
      </p:grpSp>
      <p:grpSp>
        <p:nvGrpSpPr>
          <p:cNvPr id="11" name="Gruppierung 14">
            <a:extLst>
              <a:ext uri="{FF2B5EF4-FFF2-40B4-BE49-F238E27FC236}">
                <a16:creationId xmlns:a16="http://schemas.microsoft.com/office/drawing/2014/main" id="{1A9F8078-1437-4A25-A108-029DAAD7D2DA}"/>
              </a:ext>
            </a:extLst>
          </p:cNvPr>
          <p:cNvGrpSpPr/>
          <p:nvPr/>
        </p:nvGrpSpPr>
        <p:grpSpPr>
          <a:xfrm>
            <a:off x="4010053" y="5138238"/>
            <a:ext cx="1539579" cy="1353006"/>
            <a:chOff x="4010053" y="5138238"/>
            <a:chExt cx="1539579" cy="1353006"/>
          </a:xfrm>
        </p:grpSpPr>
        <p:grpSp>
          <p:nvGrpSpPr>
            <p:cNvPr id="12" name="Gruppierung 2">
              <a:extLst>
                <a:ext uri="{FF2B5EF4-FFF2-40B4-BE49-F238E27FC236}">
                  <a16:creationId xmlns:a16="http://schemas.microsoft.com/office/drawing/2014/main" id="{E361B164-FA69-4154-80D2-51A5ED240AEF}"/>
                </a:ext>
              </a:extLst>
            </p:cNvPr>
            <p:cNvGrpSpPr/>
            <p:nvPr/>
          </p:nvGrpSpPr>
          <p:grpSpPr>
            <a:xfrm>
              <a:off x="4010053" y="5411124"/>
              <a:ext cx="1539579" cy="1080120"/>
              <a:chOff x="4010053" y="5201997"/>
              <a:chExt cx="1539579" cy="1080120"/>
            </a:xfrm>
          </p:grpSpPr>
          <p:sp>
            <p:nvSpPr>
              <p:cNvPr id="14" name="Pfeil nach unten 12">
                <a:extLst>
                  <a:ext uri="{FF2B5EF4-FFF2-40B4-BE49-F238E27FC236}">
                    <a16:creationId xmlns:a16="http://schemas.microsoft.com/office/drawing/2014/main" id="{78FFB81E-11DB-4626-9AB7-8EFB085A2BA3}"/>
                  </a:ext>
                </a:extLst>
              </p:cNvPr>
              <p:cNvSpPr/>
              <p:nvPr/>
            </p:nvSpPr>
            <p:spPr>
              <a:xfrm>
                <a:off x="4469513" y="5201997"/>
                <a:ext cx="216024" cy="288032"/>
              </a:xfrm>
              <a:prstGeom prst="down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1170EC8-20F6-4D9E-98A9-3359376F1A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10053" y="5549488"/>
                <a:ext cx="1539579" cy="732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F22B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Image encoded in centroid position: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F22B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  63 x 63 pixels</a:t>
                </a:r>
              </a:p>
            </p:txBody>
          </p:sp>
        </p:grpSp>
        <p:pic>
          <p:nvPicPr>
            <p:cNvPr id="13" name="Bild 11" descr="G2X.tiff">
              <a:extLst>
                <a:ext uri="{FF2B5EF4-FFF2-40B4-BE49-F238E27FC236}">
                  <a16:creationId xmlns:a16="http://schemas.microsoft.com/office/drawing/2014/main" id="{D4A0234A-82B8-4AA3-AA7C-39910EE2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924" y="5138238"/>
              <a:ext cx="576064" cy="230425"/>
            </a:xfrm>
            <a:prstGeom prst="rect">
              <a:avLst/>
            </a:prstGeom>
          </p:spPr>
        </p:pic>
      </p:grpSp>
      <p:sp>
        <p:nvSpPr>
          <p:cNvPr id="16" name="Rechteck 7">
            <a:extLst>
              <a:ext uri="{FF2B5EF4-FFF2-40B4-BE49-F238E27FC236}">
                <a16:creationId xmlns:a16="http://schemas.microsoft.com/office/drawing/2014/main" id="{58A2702E-6C88-41D9-B302-21B2FC1045E4}"/>
              </a:ext>
            </a:extLst>
          </p:cNvPr>
          <p:cNvSpPr/>
          <p:nvPr/>
        </p:nvSpPr>
        <p:spPr>
          <a:xfrm>
            <a:off x="5868144" y="6153546"/>
            <a:ext cx="36371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Unternährer et al.,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Optica 5, 1150-1154 (2018)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BCE3A-A29B-4571-A4FD-41870D0E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OCM Intuition</a:t>
            </a:r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44DFE78F-A38A-4ACA-BD7F-E952606B1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OCM 2-photon entangled state in the far-field shows strong position correlations</a:t>
            </a:r>
          </a:p>
          <a:p>
            <a:endParaRPr lang="en-US" dirty="0"/>
          </a:p>
          <a:p>
            <a:r>
              <a:rPr lang="en-US" dirty="0"/>
              <a:t>				and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imaging lens is placed in the far-field of the object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Lens pupil: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position of the lens, the two photons behave like a single photon with half the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This mimics one photon at the de Broglie wavelength with a corresponding PSF</a:t>
            </a:r>
          </a:p>
          <a:p>
            <a:r>
              <a:rPr lang="en-US" dirty="0"/>
              <a:t>             Multi-mode NOON state for N=2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</p:txBody>
      </p:sp>
      <p:pic>
        <p:nvPicPr>
          <p:cNvPr id="4" name="Bild 67" descr="psiOCMfarfield.tiff">
            <a:extLst>
              <a:ext uri="{FF2B5EF4-FFF2-40B4-BE49-F238E27FC236}">
                <a16:creationId xmlns:a16="http://schemas.microsoft.com/office/drawing/2014/main" id="{7CAEEB72-1B7B-4862-80B7-0B591FBBF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56" y="1196752"/>
            <a:ext cx="2294096" cy="546504"/>
          </a:xfrm>
          <a:prstGeom prst="rect">
            <a:avLst/>
          </a:prstGeom>
        </p:spPr>
      </p:pic>
      <p:pic>
        <p:nvPicPr>
          <p:cNvPr id="5" name="Bild 129" descr="rho_q.tiff">
            <a:extLst>
              <a:ext uri="{FF2B5EF4-FFF2-40B4-BE49-F238E27FC236}">
                <a16:creationId xmlns:a16="http://schemas.microsoft.com/office/drawing/2014/main" id="{A5C05499-9A98-42BE-A5F1-631584E67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96" y="1340768"/>
            <a:ext cx="1343472" cy="263504"/>
          </a:xfrm>
          <a:prstGeom prst="rect">
            <a:avLst/>
          </a:prstGeom>
        </p:spPr>
      </p:pic>
      <p:grpSp>
        <p:nvGrpSpPr>
          <p:cNvPr id="84" name="Groupe 83">
            <a:extLst>
              <a:ext uri="{FF2B5EF4-FFF2-40B4-BE49-F238E27FC236}">
                <a16:creationId xmlns:a16="http://schemas.microsoft.com/office/drawing/2014/main" id="{B2A833DC-C464-4674-9B15-C7693516B0E0}"/>
              </a:ext>
            </a:extLst>
          </p:cNvPr>
          <p:cNvGrpSpPr/>
          <p:nvPr/>
        </p:nvGrpSpPr>
        <p:grpSpPr>
          <a:xfrm>
            <a:off x="4756472" y="2045818"/>
            <a:ext cx="2729481" cy="1399078"/>
            <a:chOff x="6840115" y="1556792"/>
            <a:chExt cx="2729481" cy="1399078"/>
          </a:xfrm>
        </p:grpSpPr>
        <p:pic>
          <p:nvPicPr>
            <p:cNvPr id="7" name="Bild 66" descr="imaging_lens_setup.tiff">
              <a:extLst>
                <a:ext uri="{FF2B5EF4-FFF2-40B4-BE49-F238E27FC236}">
                  <a16:creationId xmlns:a16="http://schemas.microsoft.com/office/drawing/2014/main" id="{D112E2A1-7D8B-47F8-A35A-F0695ED5D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187" y="1764432"/>
              <a:ext cx="2633409" cy="677664"/>
            </a:xfrm>
            <a:prstGeom prst="rect">
              <a:avLst/>
            </a:prstGeom>
          </p:spPr>
        </p:pic>
        <p:pic>
          <p:nvPicPr>
            <p:cNvPr id="8" name="Bild 68" descr="ketpsi.tiff">
              <a:extLst>
                <a:ext uri="{FF2B5EF4-FFF2-40B4-BE49-F238E27FC236}">
                  <a16:creationId xmlns:a16="http://schemas.microsoft.com/office/drawing/2014/main" id="{0C1BEBD0-F9F9-49A5-850E-98A48C5C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2381136"/>
              <a:ext cx="266684" cy="216024"/>
            </a:xfrm>
            <a:prstGeom prst="rect">
              <a:avLst/>
            </a:prstGeom>
          </p:spPr>
        </p:pic>
        <p:pic>
          <p:nvPicPr>
            <p:cNvPr id="9" name="Bild 69" descr="ketpsitilde.tiff">
              <a:extLst>
                <a:ext uri="{FF2B5EF4-FFF2-40B4-BE49-F238E27FC236}">
                  <a16:creationId xmlns:a16="http://schemas.microsoft.com/office/drawing/2014/main" id="{618789ED-EB2A-482B-824D-429D5B913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940" y="2348880"/>
              <a:ext cx="288032" cy="275164"/>
            </a:xfrm>
            <a:prstGeom prst="rect">
              <a:avLst/>
            </a:prstGeom>
          </p:spPr>
        </p:pic>
        <p:sp>
          <p:nvSpPr>
            <p:cNvPr id="10" name="Content Placeholder 2 2">
              <a:extLst>
                <a:ext uri="{FF2B5EF4-FFF2-40B4-BE49-F238E27FC236}">
                  <a16:creationId xmlns:a16="http://schemas.microsoft.com/office/drawing/2014/main" id="{990FA80D-E600-4B3D-A21F-F7C6F93375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95546" y="1556792"/>
              <a:ext cx="388355" cy="287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ct val="0"/>
                </a:spcBef>
                <a:buFontTx/>
                <a:buNone/>
              </a:pPr>
              <a:r>
                <a:rPr lang="en-US" sz="2000" dirty="0">
                  <a:ea typeface="+mj-ea"/>
                </a:rPr>
                <a:t>FF</a:t>
              </a:r>
              <a:endParaRPr lang="en-US" sz="2000" baseline="-25000" dirty="0">
                <a:ea typeface="+mj-ea"/>
              </a:endParaRPr>
            </a:p>
          </p:txBody>
        </p:sp>
        <p:sp>
          <p:nvSpPr>
            <p:cNvPr id="11" name="Content Placeholder 2 3">
              <a:extLst>
                <a:ext uri="{FF2B5EF4-FFF2-40B4-BE49-F238E27FC236}">
                  <a16:creationId xmlns:a16="http://schemas.microsoft.com/office/drawing/2014/main" id="{E5CE6BAF-7486-45A9-AF9A-FA72FF8CB13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40115" y="2379806"/>
              <a:ext cx="76876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ct val="0"/>
                </a:spcBef>
                <a:buClr>
                  <a:srgbClr val="0F22B1"/>
                </a:buClr>
                <a:buNone/>
              </a:pPr>
              <a:r>
                <a:rPr lang="en-US" sz="1800" dirty="0" err="1">
                  <a:ea typeface="+mj-ea"/>
                </a:rPr>
                <a:t>Σ</a:t>
              </a:r>
              <a:r>
                <a:rPr lang="en-US" sz="1800" baseline="-25000" dirty="0" err="1">
                  <a:ea typeface="+mj-ea"/>
                </a:rPr>
                <a:t>o</a:t>
              </a:r>
              <a:endParaRPr lang="en-US" sz="1800" dirty="0">
                <a:ea typeface="+mj-ea"/>
              </a:endParaRPr>
            </a:p>
          </p:txBody>
        </p:sp>
      </p:grpSp>
      <p:grpSp>
        <p:nvGrpSpPr>
          <p:cNvPr id="12" name="Gruppierung 133">
            <a:extLst>
              <a:ext uri="{FF2B5EF4-FFF2-40B4-BE49-F238E27FC236}">
                <a16:creationId xmlns:a16="http://schemas.microsoft.com/office/drawing/2014/main" id="{6757EC3C-4F0F-41D9-9152-0E8942586447}"/>
              </a:ext>
            </a:extLst>
          </p:cNvPr>
          <p:cNvGrpSpPr/>
          <p:nvPr/>
        </p:nvGrpSpPr>
        <p:grpSpPr>
          <a:xfrm>
            <a:off x="1530872" y="2737376"/>
            <a:ext cx="7433616" cy="1889047"/>
            <a:chOff x="1386856" y="3296948"/>
            <a:chExt cx="7433616" cy="1889047"/>
          </a:xfrm>
        </p:grpSpPr>
        <p:sp>
          <p:nvSpPr>
            <p:cNvPr id="13" name="Pfeil nach unten 95">
              <a:extLst>
                <a:ext uri="{FF2B5EF4-FFF2-40B4-BE49-F238E27FC236}">
                  <a16:creationId xmlns:a16="http://schemas.microsoft.com/office/drawing/2014/main" id="{DC5088E5-B1B9-47A2-A116-F9222F9608EE}"/>
                </a:ext>
              </a:extLst>
            </p:cNvPr>
            <p:cNvSpPr/>
            <p:nvPr/>
          </p:nvSpPr>
          <p:spPr>
            <a:xfrm rot="16200000">
              <a:off x="3502487" y="4182335"/>
              <a:ext cx="216024" cy="28803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ung 98">
              <a:extLst>
                <a:ext uri="{FF2B5EF4-FFF2-40B4-BE49-F238E27FC236}">
                  <a16:creationId xmlns:a16="http://schemas.microsoft.com/office/drawing/2014/main" id="{5C40C1B2-4F5A-4D7F-A70E-52A49F090C26}"/>
                </a:ext>
              </a:extLst>
            </p:cNvPr>
            <p:cNvGrpSpPr/>
            <p:nvPr/>
          </p:nvGrpSpPr>
          <p:grpSpPr>
            <a:xfrm>
              <a:off x="3905403" y="4140176"/>
              <a:ext cx="2088232" cy="394662"/>
              <a:chOff x="4121427" y="4140176"/>
              <a:chExt cx="2088232" cy="394662"/>
            </a:xfrm>
          </p:grpSpPr>
          <p:pic>
            <p:nvPicPr>
              <p:cNvPr id="81" name="Bild 96" descr="HPSF.tiff">
                <a:extLst>
                  <a:ext uri="{FF2B5EF4-FFF2-40B4-BE49-F238E27FC236}">
                    <a16:creationId xmlns:a16="http://schemas.microsoft.com/office/drawing/2014/main" id="{4CA65FDD-30F0-4E6E-B147-06D9A9CA7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1427" y="4140176"/>
                <a:ext cx="2088232" cy="394662"/>
              </a:xfrm>
              <a:prstGeom prst="rect">
                <a:avLst/>
              </a:prstGeom>
            </p:spPr>
          </p:pic>
          <p:sp>
            <p:nvSpPr>
              <p:cNvPr id="82" name="Rechteck 97">
                <a:extLst>
                  <a:ext uri="{FF2B5EF4-FFF2-40B4-BE49-F238E27FC236}">
                    <a16:creationId xmlns:a16="http://schemas.microsoft.com/office/drawing/2014/main" id="{D8285EB4-5DA7-465B-B719-00B78DAC5782}"/>
                  </a:ext>
                </a:extLst>
              </p:cNvPr>
              <p:cNvSpPr/>
              <p:nvPr/>
            </p:nvSpPr>
            <p:spPr>
              <a:xfrm>
                <a:off x="5683672" y="4149080"/>
                <a:ext cx="144016" cy="3600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5" name="Pfeil nach unten 100">
              <a:extLst>
                <a:ext uri="{FF2B5EF4-FFF2-40B4-BE49-F238E27FC236}">
                  <a16:creationId xmlns:a16="http://schemas.microsoft.com/office/drawing/2014/main" id="{473C5D1F-FD02-48C2-B5F4-EB9637C2DDDD}"/>
                </a:ext>
              </a:extLst>
            </p:cNvPr>
            <p:cNvSpPr/>
            <p:nvPr/>
          </p:nvSpPr>
          <p:spPr>
            <a:xfrm rot="16200000">
              <a:off x="6232636" y="4185084"/>
              <a:ext cx="216024" cy="28803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" name="Gruppierung 126">
              <a:extLst>
                <a:ext uri="{FF2B5EF4-FFF2-40B4-BE49-F238E27FC236}">
                  <a16:creationId xmlns:a16="http://schemas.microsoft.com/office/drawing/2014/main" id="{6B936EE4-7F18-4C9E-A250-C6DA6B1BC6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3357" y="4020840"/>
              <a:ext cx="2127115" cy="673882"/>
              <a:chOff x="6334677" y="3832742"/>
              <a:chExt cx="3082775" cy="976640"/>
            </a:xfrm>
          </p:grpSpPr>
          <p:sp>
            <p:nvSpPr>
              <p:cNvPr id="58" name="Ellipse 17">
                <a:extLst>
                  <a:ext uri="{FF2B5EF4-FFF2-40B4-BE49-F238E27FC236}">
                    <a16:creationId xmlns:a16="http://schemas.microsoft.com/office/drawing/2014/main" id="{F37FA658-9035-4732-B1BC-AB9C2450B13E}"/>
                  </a:ext>
                </a:extLst>
              </p:cNvPr>
              <p:cNvSpPr/>
              <p:nvPr/>
            </p:nvSpPr>
            <p:spPr>
              <a:xfrm>
                <a:off x="6334677" y="3832742"/>
                <a:ext cx="69116" cy="877414"/>
              </a:xfrm>
              <a:prstGeom prst="ellipse">
                <a:avLst/>
              </a:prstGeom>
              <a:solidFill>
                <a:schemeClr val="accent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uppieren 27">
                <a:extLst>
                  <a:ext uri="{FF2B5EF4-FFF2-40B4-BE49-F238E27FC236}">
                    <a16:creationId xmlns:a16="http://schemas.microsoft.com/office/drawing/2014/main" id="{3E891EB6-7973-4AFA-BC73-325ABB671AA1}"/>
                  </a:ext>
                </a:extLst>
              </p:cNvPr>
              <p:cNvGrpSpPr/>
              <p:nvPr/>
            </p:nvGrpSpPr>
            <p:grpSpPr>
              <a:xfrm>
                <a:off x="6451847" y="3911638"/>
                <a:ext cx="288032" cy="179561"/>
                <a:chOff x="1979712" y="4509120"/>
                <a:chExt cx="288032" cy="179561"/>
              </a:xfrm>
            </p:grpSpPr>
            <p:sp>
              <p:nvSpPr>
                <p:cNvPr id="78" name="Ellipse 26 1">
                  <a:extLst>
                    <a:ext uri="{FF2B5EF4-FFF2-40B4-BE49-F238E27FC236}">
                      <a16:creationId xmlns:a16="http://schemas.microsoft.com/office/drawing/2014/main" id="{9E7713F8-4B83-4807-8155-05B97F2944F1}"/>
                    </a:ext>
                  </a:extLst>
                </p:cNvPr>
                <p:cNvSpPr/>
                <p:nvPr/>
              </p:nvSpPr>
              <p:spPr>
                <a:xfrm>
                  <a:off x="1979712" y="4509120"/>
                  <a:ext cx="288032" cy="17956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Ellipse 24 1">
                  <a:extLst>
                    <a:ext uri="{FF2B5EF4-FFF2-40B4-BE49-F238E27FC236}">
                      <a16:creationId xmlns:a16="http://schemas.microsoft.com/office/drawing/2014/main" id="{66D4AFC8-A95A-474C-A4BC-3E7B90A7D8DD}"/>
                    </a:ext>
                  </a:extLst>
                </p:cNvPr>
                <p:cNvSpPr/>
                <p:nvPr/>
              </p:nvSpPr>
              <p:spPr>
                <a:xfrm>
                  <a:off x="2051720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Ellipse 25 1">
                  <a:extLst>
                    <a:ext uri="{FF2B5EF4-FFF2-40B4-BE49-F238E27FC236}">
                      <a16:creationId xmlns:a16="http://schemas.microsoft.com/office/drawing/2014/main" id="{9E935EBA-F461-47BA-A68C-4F51ED763F03}"/>
                    </a:ext>
                  </a:extLst>
                </p:cNvPr>
                <p:cNvSpPr/>
                <p:nvPr/>
              </p:nvSpPr>
              <p:spPr>
                <a:xfrm>
                  <a:off x="2145493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uppieren 28">
                <a:extLst>
                  <a:ext uri="{FF2B5EF4-FFF2-40B4-BE49-F238E27FC236}">
                    <a16:creationId xmlns:a16="http://schemas.microsoft.com/office/drawing/2014/main" id="{D2DD3A2A-3398-4AA5-8842-96C667C6DFE2}"/>
                  </a:ext>
                </a:extLst>
              </p:cNvPr>
              <p:cNvGrpSpPr/>
              <p:nvPr/>
            </p:nvGrpSpPr>
            <p:grpSpPr>
              <a:xfrm>
                <a:off x="6451847" y="4116430"/>
                <a:ext cx="288032" cy="179561"/>
                <a:chOff x="1979712" y="4509120"/>
                <a:chExt cx="288032" cy="179561"/>
              </a:xfrm>
            </p:grpSpPr>
            <p:sp>
              <p:nvSpPr>
                <p:cNvPr id="75" name="Ellipse 29">
                  <a:extLst>
                    <a:ext uri="{FF2B5EF4-FFF2-40B4-BE49-F238E27FC236}">
                      <a16:creationId xmlns:a16="http://schemas.microsoft.com/office/drawing/2014/main" id="{2FD7C256-9221-4B2F-9408-EC5B284A6E67}"/>
                    </a:ext>
                  </a:extLst>
                </p:cNvPr>
                <p:cNvSpPr/>
                <p:nvPr/>
              </p:nvSpPr>
              <p:spPr>
                <a:xfrm>
                  <a:off x="1979712" y="4509120"/>
                  <a:ext cx="288032" cy="17956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Ellipse 30">
                  <a:extLst>
                    <a:ext uri="{FF2B5EF4-FFF2-40B4-BE49-F238E27FC236}">
                      <a16:creationId xmlns:a16="http://schemas.microsoft.com/office/drawing/2014/main" id="{D5C85273-C361-453E-BDE8-AFF5A434720D}"/>
                    </a:ext>
                  </a:extLst>
                </p:cNvPr>
                <p:cNvSpPr/>
                <p:nvPr/>
              </p:nvSpPr>
              <p:spPr>
                <a:xfrm>
                  <a:off x="2051720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Ellipse 31">
                  <a:extLst>
                    <a:ext uri="{FF2B5EF4-FFF2-40B4-BE49-F238E27FC236}">
                      <a16:creationId xmlns:a16="http://schemas.microsoft.com/office/drawing/2014/main" id="{54C8721C-6C7C-460F-AA9A-8D05B5CDA032}"/>
                    </a:ext>
                  </a:extLst>
                </p:cNvPr>
                <p:cNvSpPr/>
                <p:nvPr/>
              </p:nvSpPr>
              <p:spPr>
                <a:xfrm>
                  <a:off x="2145493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uppieren 32">
                <a:extLst>
                  <a:ext uri="{FF2B5EF4-FFF2-40B4-BE49-F238E27FC236}">
                    <a16:creationId xmlns:a16="http://schemas.microsoft.com/office/drawing/2014/main" id="{A936B595-D0DE-4CDB-993E-254521DC9D56}"/>
                  </a:ext>
                </a:extLst>
              </p:cNvPr>
              <p:cNvGrpSpPr/>
              <p:nvPr/>
            </p:nvGrpSpPr>
            <p:grpSpPr>
              <a:xfrm>
                <a:off x="6451847" y="4323698"/>
                <a:ext cx="288032" cy="179561"/>
                <a:chOff x="1979712" y="4509120"/>
                <a:chExt cx="288032" cy="179561"/>
              </a:xfrm>
            </p:grpSpPr>
            <p:sp>
              <p:nvSpPr>
                <p:cNvPr id="72" name="Ellipse 33">
                  <a:extLst>
                    <a:ext uri="{FF2B5EF4-FFF2-40B4-BE49-F238E27FC236}">
                      <a16:creationId xmlns:a16="http://schemas.microsoft.com/office/drawing/2014/main" id="{E9D9ED9A-EF1D-4E4C-9835-2BEC8C0F03F4}"/>
                    </a:ext>
                  </a:extLst>
                </p:cNvPr>
                <p:cNvSpPr/>
                <p:nvPr/>
              </p:nvSpPr>
              <p:spPr>
                <a:xfrm>
                  <a:off x="1979712" y="4509120"/>
                  <a:ext cx="288032" cy="17956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Ellipse 34">
                  <a:extLst>
                    <a:ext uri="{FF2B5EF4-FFF2-40B4-BE49-F238E27FC236}">
                      <a16:creationId xmlns:a16="http://schemas.microsoft.com/office/drawing/2014/main" id="{9332A5D2-315D-4693-B773-8C5EC1669CCA}"/>
                    </a:ext>
                  </a:extLst>
                </p:cNvPr>
                <p:cNvSpPr/>
                <p:nvPr/>
              </p:nvSpPr>
              <p:spPr>
                <a:xfrm>
                  <a:off x="2051720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Ellipse 35">
                  <a:extLst>
                    <a:ext uri="{FF2B5EF4-FFF2-40B4-BE49-F238E27FC236}">
                      <a16:creationId xmlns:a16="http://schemas.microsoft.com/office/drawing/2014/main" id="{51853E4C-7D73-404F-A1E1-63E7E1899535}"/>
                    </a:ext>
                  </a:extLst>
                </p:cNvPr>
                <p:cNvSpPr/>
                <p:nvPr/>
              </p:nvSpPr>
              <p:spPr>
                <a:xfrm>
                  <a:off x="2145493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uppieren 36">
                <a:extLst>
                  <a:ext uri="{FF2B5EF4-FFF2-40B4-BE49-F238E27FC236}">
                    <a16:creationId xmlns:a16="http://schemas.microsoft.com/office/drawing/2014/main" id="{19C9B17E-6C16-4041-8B3D-9CA469014E98}"/>
                  </a:ext>
                </a:extLst>
              </p:cNvPr>
              <p:cNvGrpSpPr/>
              <p:nvPr/>
            </p:nvGrpSpPr>
            <p:grpSpPr>
              <a:xfrm>
                <a:off x="6456086" y="4530595"/>
                <a:ext cx="288032" cy="179561"/>
                <a:chOff x="1979712" y="4509120"/>
                <a:chExt cx="288032" cy="179561"/>
              </a:xfrm>
            </p:grpSpPr>
            <p:sp>
              <p:nvSpPr>
                <p:cNvPr id="69" name="Ellipse 37">
                  <a:extLst>
                    <a:ext uri="{FF2B5EF4-FFF2-40B4-BE49-F238E27FC236}">
                      <a16:creationId xmlns:a16="http://schemas.microsoft.com/office/drawing/2014/main" id="{BA0D3EA7-D031-4592-BF36-2019AC9ABA1A}"/>
                    </a:ext>
                  </a:extLst>
                </p:cNvPr>
                <p:cNvSpPr/>
                <p:nvPr/>
              </p:nvSpPr>
              <p:spPr>
                <a:xfrm>
                  <a:off x="1979712" y="4509120"/>
                  <a:ext cx="288032" cy="17956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Ellipse 38">
                  <a:extLst>
                    <a:ext uri="{FF2B5EF4-FFF2-40B4-BE49-F238E27FC236}">
                      <a16:creationId xmlns:a16="http://schemas.microsoft.com/office/drawing/2014/main" id="{E758E2BC-C18B-488C-9870-A42371C58F3D}"/>
                    </a:ext>
                  </a:extLst>
                </p:cNvPr>
                <p:cNvSpPr/>
                <p:nvPr/>
              </p:nvSpPr>
              <p:spPr>
                <a:xfrm>
                  <a:off x="2051720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Ellipse 39">
                  <a:extLst>
                    <a:ext uri="{FF2B5EF4-FFF2-40B4-BE49-F238E27FC236}">
                      <a16:creationId xmlns:a16="http://schemas.microsoft.com/office/drawing/2014/main" id="{0D96F3BC-388A-467C-9E67-D1D22AB8ED9A}"/>
                    </a:ext>
                  </a:extLst>
                </p:cNvPr>
                <p:cNvSpPr/>
                <p:nvPr/>
              </p:nvSpPr>
              <p:spPr>
                <a:xfrm>
                  <a:off x="2145493" y="4581128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3" name="Gerader Verbinder 46">
                <a:extLst>
                  <a:ext uri="{FF2B5EF4-FFF2-40B4-BE49-F238E27FC236}">
                    <a16:creationId xmlns:a16="http://schemas.microsoft.com/office/drawing/2014/main" id="{12B9B91B-6B35-4747-BAC0-064611095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4175" y="3953901"/>
                <a:ext cx="0" cy="751581"/>
              </a:xfrm>
              <a:prstGeom prst="line">
                <a:avLst/>
              </a:prstGeom>
              <a:ln w="25400">
                <a:prstDash val="solid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mit Pfeil 119">
                <a:extLst>
                  <a:ext uri="{FF2B5EF4-FFF2-40B4-BE49-F238E27FC236}">
                    <a16:creationId xmlns:a16="http://schemas.microsoft.com/office/drawing/2014/main" id="{95D1C771-7B33-4883-B1EF-C94A05D680A4}"/>
                  </a:ext>
                </a:extLst>
              </p:cNvPr>
              <p:cNvCxnSpPr>
                <a:cxnSpLocks/>
                <a:stCxn id="78" idx="6"/>
              </p:cNvCxnSpPr>
              <p:nvPr/>
            </p:nvCxnSpPr>
            <p:spPr>
              <a:xfrm>
                <a:off x="6739879" y="4001419"/>
                <a:ext cx="2677573" cy="3222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hteck 120">
                <a:extLst>
                  <a:ext uri="{FF2B5EF4-FFF2-40B4-BE49-F238E27FC236}">
                    <a16:creationId xmlns:a16="http://schemas.microsoft.com/office/drawing/2014/main" id="{E683C13B-4EE8-4B32-8CDC-FDCDBC5DE2B6}"/>
                  </a:ext>
                </a:extLst>
              </p:cNvPr>
              <p:cNvSpPr/>
              <p:nvPr/>
            </p:nvSpPr>
            <p:spPr>
              <a:xfrm>
                <a:off x="6423272" y="4102858"/>
                <a:ext cx="364662" cy="706524"/>
              </a:xfrm>
              <a:prstGeom prst="rect">
                <a:avLst/>
              </a:prstGeom>
              <a:solidFill>
                <a:schemeClr val="bg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Gerade Verbindung mit Pfeil 121">
                <a:extLst>
                  <a:ext uri="{FF2B5EF4-FFF2-40B4-BE49-F238E27FC236}">
                    <a16:creationId xmlns:a16="http://schemas.microsoft.com/office/drawing/2014/main" id="{771BA28A-57C9-40BF-9ED0-EA48DCCBE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9879" y="4188438"/>
                <a:ext cx="2677573" cy="1352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mit Pfeil 122">
                <a:extLst>
                  <a:ext uri="{FF2B5EF4-FFF2-40B4-BE49-F238E27FC236}">
                    <a16:creationId xmlns:a16="http://schemas.microsoft.com/office/drawing/2014/main" id="{16072BBB-203D-4B09-B29F-AC1687E899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6647" y="4323698"/>
                <a:ext cx="2660805" cy="8183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mit Pfeil 123">
                <a:extLst>
                  <a:ext uri="{FF2B5EF4-FFF2-40B4-BE49-F238E27FC236}">
                    <a16:creationId xmlns:a16="http://schemas.microsoft.com/office/drawing/2014/main" id="{75C28446-43A1-49FA-97B2-3BEB174234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6647" y="4323698"/>
                <a:ext cx="2660805" cy="304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pierung 132">
              <a:extLst>
                <a:ext uri="{FF2B5EF4-FFF2-40B4-BE49-F238E27FC236}">
                  <a16:creationId xmlns:a16="http://schemas.microsoft.com/office/drawing/2014/main" id="{0A940363-0530-40D3-9523-D99B6AE02DE9}"/>
                </a:ext>
              </a:extLst>
            </p:cNvPr>
            <p:cNvGrpSpPr/>
            <p:nvPr/>
          </p:nvGrpSpPr>
          <p:grpSpPr>
            <a:xfrm>
              <a:off x="1386856" y="3296948"/>
              <a:ext cx="1889000" cy="1889047"/>
              <a:chOff x="1386856" y="3296948"/>
              <a:chExt cx="1889000" cy="1889047"/>
            </a:xfrm>
          </p:grpSpPr>
          <p:grpSp>
            <p:nvGrpSpPr>
              <p:cNvPr id="18" name="Gruppierung 91">
                <a:extLst>
                  <a:ext uri="{FF2B5EF4-FFF2-40B4-BE49-F238E27FC236}">
                    <a16:creationId xmlns:a16="http://schemas.microsoft.com/office/drawing/2014/main" id="{66845C85-1F5C-4D7A-BC4A-85D29AE90B24}"/>
                  </a:ext>
                </a:extLst>
              </p:cNvPr>
              <p:cNvGrpSpPr/>
              <p:nvPr/>
            </p:nvGrpSpPr>
            <p:grpSpPr>
              <a:xfrm>
                <a:off x="1386856" y="3501008"/>
                <a:ext cx="1684987" cy="1684987"/>
                <a:chOff x="1589136" y="3010696"/>
                <a:chExt cx="1684987" cy="1684987"/>
              </a:xfrm>
            </p:grpSpPr>
            <p:grpSp>
              <p:nvGrpSpPr>
                <p:cNvPr id="21" name="Gruppierung 76">
                  <a:extLst>
                    <a:ext uri="{FF2B5EF4-FFF2-40B4-BE49-F238E27FC236}">
                      <a16:creationId xmlns:a16="http://schemas.microsoft.com/office/drawing/2014/main" id="{D7EB3205-B6B9-4181-98F5-A27B3E5F0BC7}"/>
                    </a:ext>
                  </a:extLst>
                </p:cNvPr>
                <p:cNvGrpSpPr/>
                <p:nvPr/>
              </p:nvGrpSpPr>
              <p:grpSpPr>
                <a:xfrm>
                  <a:off x="1589136" y="3010696"/>
                  <a:ext cx="1684987" cy="1684987"/>
                  <a:chOff x="2732360" y="2924944"/>
                  <a:chExt cx="1684987" cy="1684987"/>
                </a:xfrm>
              </p:grpSpPr>
              <p:sp>
                <p:nvSpPr>
                  <p:cNvPr id="54" name="Oval 2">
                    <a:extLst>
                      <a:ext uri="{FF2B5EF4-FFF2-40B4-BE49-F238E27FC236}">
                        <a16:creationId xmlns:a16="http://schemas.microsoft.com/office/drawing/2014/main" id="{2BD7A8C9-51AF-4657-99EC-ADEE7C315F37}"/>
                      </a:ext>
                    </a:extLst>
                  </p:cNvPr>
                  <p:cNvSpPr/>
                  <p:nvPr/>
                </p:nvSpPr>
                <p:spPr>
                  <a:xfrm>
                    <a:off x="2851696" y="3036392"/>
                    <a:ext cx="1440160" cy="144016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55" name="Gruppierung 75">
                    <a:extLst>
                      <a:ext uri="{FF2B5EF4-FFF2-40B4-BE49-F238E27FC236}">
                        <a16:creationId xmlns:a16="http://schemas.microsoft.com/office/drawing/2014/main" id="{B7E940C7-CE55-491F-A4F1-2ABE21F22C0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732360" y="2924944"/>
                    <a:ext cx="1684987" cy="1684987"/>
                    <a:chOff x="279708" y="2511184"/>
                    <a:chExt cx="1872208" cy="1872208"/>
                  </a:xfrm>
                </p:grpSpPr>
                <p:cxnSp>
                  <p:nvCxnSpPr>
                    <p:cNvPr id="56" name="Gerade Verbindung 38">
                      <a:extLst>
                        <a:ext uri="{FF2B5EF4-FFF2-40B4-BE49-F238E27FC236}">
                          <a16:creationId xmlns:a16="http://schemas.microsoft.com/office/drawing/2014/main" id="{3BE33FE3-8185-4347-B902-10E03F87188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211288" y="2511184"/>
                      <a:ext cx="0" cy="18722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Gerade Verbindung 74">
                      <a:extLst>
                        <a:ext uri="{FF2B5EF4-FFF2-40B4-BE49-F238E27FC236}">
                          <a16:creationId xmlns:a16="http://schemas.microsoft.com/office/drawing/2014/main" id="{FFD8C33E-F8E3-4A6A-B1D3-BA36749CB90D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215812" y="2495127"/>
                      <a:ext cx="0" cy="18722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" name="Gruppieren 27">
                  <a:extLst>
                    <a:ext uri="{FF2B5EF4-FFF2-40B4-BE49-F238E27FC236}">
                      <a16:creationId xmlns:a16="http://schemas.microsoft.com/office/drawing/2014/main" id="{8CF57157-4FB9-47A4-85F4-A7FC6D1989C5}"/>
                    </a:ext>
                  </a:extLst>
                </p:cNvPr>
                <p:cNvGrpSpPr/>
                <p:nvPr/>
              </p:nvGrpSpPr>
              <p:grpSpPr>
                <a:xfrm>
                  <a:off x="2060624" y="3298728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51" name="Ellipse 26 2">
                    <a:extLst>
                      <a:ext uri="{FF2B5EF4-FFF2-40B4-BE49-F238E27FC236}">
                        <a16:creationId xmlns:a16="http://schemas.microsoft.com/office/drawing/2014/main" id="{D0A558ED-326F-42CC-BCA1-F03C6C53714C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Ellipse 24 2">
                    <a:extLst>
                      <a:ext uri="{FF2B5EF4-FFF2-40B4-BE49-F238E27FC236}">
                        <a16:creationId xmlns:a16="http://schemas.microsoft.com/office/drawing/2014/main" id="{FC7B6B55-ABAF-4C6B-84D6-B2D99D3FC6DC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Ellipse 25 2">
                    <a:extLst>
                      <a:ext uri="{FF2B5EF4-FFF2-40B4-BE49-F238E27FC236}">
                        <a16:creationId xmlns:a16="http://schemas.microsoft.com/office/drawing/2014/main" id="{9B6DD647-FE9E-4F14-BF05-7F0C5C668B74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uppieren 27">
                  <a:extLst>
                    <a:ext uri="{FF2B5EF4-FFF2-40B4-BE49-F238E27FC236}">
                      <a16:creationId xmlns:a16="http://schemas.microsoft.com/office/drawing/2014/main" id="{CC21A630-5201-406D-A071-C656DA1B5097}"/>
                    </a:ext>
                  </a:extLst>
                </p:cNvPr>
                <p:cNvGrpSpPr/>
                <p:nvPr/>
              </p:nvGrpSpPr>
              <p:grpSpPr>
                <a:xfrm>
                  <a:off x="2708696" y="3946800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48" name="Ellipse 26 3">
                    <a:extLst>
                      <a:ext uri="{FF2B5EF4-FFF2-40B4-BE49-F238E27FC236}">
                        <a16:creationId xmlns:a16="http://schemas.microsoft.com/office/drawing/2014/main" id="{6844B35D-20B1-4E26-97EF-B72E5EEA71EB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Ellipse 24 3">
                    <a:extLst>
                      <a:ext uri="{FF2B5EF4-FFF2-40B4-BE49-F238E27FC236}">
                        <a16:creationId xmlns:a16="http://schemas.microsoft.com/office/drawing/2014/main" id="{2BE61E54-1023-4E94-88D7-D1C3E2D0F9D0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Ellipse 25 3">
                    <a:extLst>
                      <a:ext uri="{FF2B5EF4-FFF2-40B4-BE49-F238E27FC236}">
                        <a16:creationId xmlns:a16="http://schemas.microsoft.com/office/drawing/2014/main" id="{745674A0-5B54-4A93-B25D-3706EDBCF56B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uppieren 27">
                  <a:extLst>
                    <a:ext uri="{FF2B5EF4-FFF2-40B4-BE49-F238E27FC236}">
                      <a16:creationId xmlns:a16="http://schemas.microsoft.com/office/drawing/2014/main" id="{4D8BFC19-76E2-4248-A852-57ACE59BFFF4}"/>
                    </a:ext>
                  </a:extLst>
                </p:cNvPr>
                <p:cNvGrpSpPr/>
                <p:nvPr/>
              </p:nvGrpSpPr>
              <p:grpSpPr>
                <a:xfrm>
                  <a:off x="1988616" y="4234832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45" name="Ellipse 26 4">
                    <a:extLst>
                      <a:ext uri="{FF2B5EF4-FFF2-40B4-BE49-F238E27FC236}">
                        <a16:creationId xmlns:a16="http://schemas.microsoft.com/office/drawing/2014/main" id="{56BD6DDF-DC45-45B9-94EA-104450F85C2C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Ellipse 24 4">
                    <a:extLst>
                      <a:ext uri="{FF2B5EF4-FFF2-40B4-BE49-F238E27FC236}">
                        <a16:creationId xmlns:a16="http://schemas.microsoft.com/office/drawing/2014/main" id="{800285D2-22E5-434A-AADD-826C9A2D6283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Ellipse 25 4">
                    <a:extLst>
                      <a:ext uri="{FF2B5EF4-FFF2-40B4-BE49-F238E27FC236}">
                        <a16:creationId xmlns:a16="http://schemas.microsoft.com/office/drawing/2014/main" id="{17B0B4D2-DF76-46D9-9DB0-D673357BF56A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uppieren 27">
                  <a:extLst>
                    <a:ext uri="{FF2B5EF4-FFF2-40B4-BE49-F238E27FC236}">
                      <a16:creationId xmlns:a16="http://schemas.microsoft.com/office/drawing/2014/main" id="{3BF65DF7-3B9B-4C9A-9396-21872B4019A6}"/>
                    </a:ext>
                  </a:extLst>
                </p:cNvPr>
                <p:cNvGrpSpPr/>
                <p:nvPr/>
              </p:nvGrpSpPr>
              <p:grpSpPr>
                <a:xfrm>
                  <a:off x="1902864" y="3577856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42" name="Ellipse 26 5">
                    <a:extLst>
                      <a:ext uri="{FF2B5EF4-FFF2-40B4-BE49-F238E27FC236}">
                        <a16:creationId xmlns:a16="http://schemas.microsoft.com/office/drawing/2014/main" id="{68501884-0975-4343-9419-DE117510C29F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Ellipse 24 5">
                    <a:extLst>
                      <a:ext uri="{FF2B5EF4-FFF2-40B4-BE49-F238E27FC236}">
                        <a16:creationId xmlns:a16="http://schemas.microsoft.com/office/drawing/2014/main" id="{F48375EE-BA1C-4AF5-8C0D-12B04291F967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Ellipse 25 5">
                    <a:extLst>
                      <a:ext uri="{FF2B5EF4-FFF2-40B4-BE49-F238E27FC236}">
                        <a16:creationId xmlns:a16="http://schemas.microsoft.com/office/drawing/2014/main" id="{D29B9C55-ACB8-496F-952C-264414E72C0B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uppieren 27">
                  <a:extLst>
                    <a:ext uri="{FF2B5EF4-FFF2-40B4-BE49-F238E27FC236}">
                      <a16:creationId xmlns:a16="http://schemas.microsoft.com/office/drawing/2014/main" id="{D5A8EC08-2AB0-4F5A-8128-8FEBF8E3A259}"/>
                    </a:ext>
                  </a:extLst>
                </p:cNvPr>
                <p:cNvGrpSpPr/>
                <p:nvPr/>
              </p:nvGrpSpPr>
              <p:grpSpPr>
                <a:xfrm>
                  <a:off x="2060624" y="3946800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39" name="Ellipse 26 6">
                    <a:extLst>
                      <a:ext uri="{FF2B5EF4-FFF2-40B4-BE49-F238E27FC236}">
                        <a16:creationId xmlns:a16="http://schemas.microsoft.com/office/drawing/2014/main" id="{69F3AAAB-6ECE-46B6-8144-DEB888956BF3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Ellipse 24 6">
                    <a:extLst>
                      <a:ext uri="{FF2B5EF4-FFF2-40B4-BE49-F238E27FC236}">
                        <a16:creationId xmlns:a16="http://schemas.microsoft.com/office/drawing/2014/main" id="{0DF4293C-4E8B-424C-8995-AB9AA9C14B22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Ellipse 25 6">
                    <a:extLst>
                      <a:ext uri="{FF2B5EF4-FFF2-40B4-BE49-F238E27FC236}">
                        <a16:creationId xmlns:a16="http://schemas.microsoft.com/office/drawing/2014/main" id="{4584DDBC-0E65-4730-851B-19E3CDD5CBD4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uppieren 27">
                  <a:extLst>
                    <a:ext uri="{FF2B5EF4-FFF2-40B4-BE49-F238E27FC236}">
                      <a16:creationId xmlns:a16="http://schemas.microsoft.com/office/drawing/2014/main" id="{16CBE858-4697-471D-BA78-39E69358FDEA}"/>
                    </a:ext>
                  </a:extLst>
                </p:cNvPr>
                <p:cNvGrpSpPr/>
                <p:nvPr/>
              </p:nvGrpSpPr>
              <p:grpSpPr>
                <a:xfrm>
                  <a:off x="2533128" y="3297712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36" name="Ellipse 26 7">
                    <a:extLst>
                      <a:ext uri="{FF2B5EF4-FFF2-40B4-BE49-F238E27FC236}">
                        <a16:creationId xmlns:a16="http://schemas.microsoft.com/office/drawing/2014/main" id="{C06946B9-397D-4694-9F29-1D5BC1BDA82B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Ellipse 24 7">
                    <a:extLst>
                      <a:ext uri="{FF2B5EF4-FFF2-40B4-BE49-F238E27FC236}">
                        <a16:creationId xmlns:a16="http://schemas.microsoft.com/office/drawing/2014/main" id="{36DC1E1F-29E6-4A89-BABF-71C22EA68314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Ellipse 25 7">
                    <a:extLst>
                      <a:ext uri="{FF2B5EF4-FFF2-40B4-BE49-F238E27FC236}">
                        <a16:creationId xmlns:a16="http://schemas.microsoft.com/office/drawing/2014/main" id="{5F03D1E6-BB53-4CD8-9C3E-8CA243C7B6D1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uppieren 27">
                  <a:extLst>
                    <a:ext uri="{FF2B5EF4-FFF2-40B4-BE49-F238E27FC236}">
                      <a16:creationId xmlns:a16="http://schemas.microsoft.com/office/drawing/2014/main" id="{71E1CE06-6DB8-4A41-8B3A-B0A3F87B703A}"/>
                    </a:ext>
                  </a:extLst>
                </p:cNvPr>
                <p:cNvGrpSpPr/>
                <p:nvPr/>
              </p:nvGrpSpPr>
              <p:grpSpPr>
                <a:xfrm>
                  <a:off x="2492672" y="4234832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33" name="Ellipse 26 8">
                    <a:extLst>
                      <a:ext uri="{FF2B5EF4-FFF2-40B4-BE49-F238E27FC236}">
                        <a16:creationId xmlns:a16="http://schemas.microsoft.com/office/drawing/2014/main" id="{511DACDD-F78D-4841-9672-FBF4B336B38B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Ellipse 24 8">
                    <a:extLst>
                      <a:ext uri="{FF2B5EF4-FFF2-40B4-BE49-F238E27FC236}">
                        <a16:creationId xmlns:a16="http://schemas.microsoft.com/office/drawing/2014/main" id="{C86556EE-81EE-4BF3-9619-5CFDE2F87934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Ellipse 25 8">
                    <a:extLst>
                      <a:ext uri="{FF2B5EF4-FFF2-40B4-BE49-F238E27FC236}">
                        <a16:creationId xmlns:a16="http://schemas.microsoft.com/office/drawing/2014/main" id="{A88FD929-39D9-4358-B77B-28AF91C2AAFC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uppieren 27">
                  <a:extLst>
                    <a:ext uri="{FF2B5EF4-FFF2-40B4-BE49-F238E27FC236}">
                      <a16:creationId xmlns:a16="http://schemas.microsoft.com/office/drawing/2014/main" id="{45106A54-C4EF-4800-BDF7-CC66CA71BB11}"/>
                    </a:ext>
                  </a:extLst>
                </p:cNvPr>
                <p:cNvGrpSpPr/>
                <p:nvPr/>
              </p:nvGrpSpPr>
              <p:grpSpPr>
                <a:xfrm>
                  <a:off x="2524224" y="3584157"/>
                  <a:ext cx="288032" cy="179561"/>
                  <a:chOff x="1979712" y="4509120"/>
                  <a:chExt cx="288032" cy="179561"/>
                </a:xfrm>
              </p:grpSpPr>
              <p:sp>
                <p:nvSpPr>
                  <p:cNvPr id="30" name="Ellipse 26 9">
                    <a:extLst>
                      <a:ext uri="{FF2B5EF4-FFF2-40B4-BE49-F238E27FC236}">
                        <a16:creationId xmlns:a16="http://schemas.microsoft.com/office/drawing/2014/main" id="{12E6ACB5-2C8A-45EA-BFB5-983079A3F035}"/>
                      </a:ext>
                    </a:extLst>
                  </p:cNvPr>
                  <p:cNvSpPr/>
                  <p:nvPr/>
                </p:nvSpPr>
                <p:spPr>
                  <a:xfrm>
                    <a:off x="1979712" y="4509120"/>
                    <a:ext cx="288032" cy="17956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Ellipse 24 9">
                    <a:extLst>
                      <a:ext uri="{FF2B5EF4-FFF2-40B4-BE49-F238E27FC236}">
                        <a16:creationId xmlns:a16="http://schemas.microsoft.com/office/drawing/2014/main" id="{F713D8AC-5A0E-4BBD-B99E-2DA9830CDA74}"/>
                      </a:ext>
                    </a:extLst>
                  </p:cNvPr>
                  <p:cNvSpPr/>
                  <p:nvPr/>
                </p:nvSpPr>
                <p:spPr>
                  <a:xfrm>
                    <a:off x="2051720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Ellipse 25 9">
                    <a:extLst>
                      <a:ext uri="{FF2B5EF4-FFF2-40B4-BE49-F238E27FC236}">
                        <a16:creationId xmlns:a16="http://schemas.microsoft.com/office/drawing/2014/main" id="{D9166FE8-4A0B-49DE-88CD-DB638D3A272B}"/>
                      </a:ext>
                    </a:extLst>
                  </p:cNvPr>
                  <p:cNvSpPr/>
                  <p:nvPr/>
                </p:nvSpPr>
                <p:spPr>
                  <a:xfrm>
                    <a:off x="2145493" y="4581128"/>
                    <a:ext cx="45719" cy="4571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19" name="Bild 130" descr="rhoy.tiff">
                <a:extLst>
                  <a:ext uri="{FF2B5EF4-FFF2-40B4-BE49-F238E27FC236}">
                    <a16:creationId xmlns:a16="http://schemas.microsoft.com/office/drawing/2014/main" id="{8CBCA23C-9D6C-4B26-A6BE-1360DD7C6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648" y="3296948"/>
                <a:ext cx="198752" cy="177739"/>
              </a:xfrm>
              <a:prstGeom prst="rect">
                <a:avLst/>
              </a:prstGeom>
            </p:spPr>
          </p:pic>
          <p:pic>
            <p:nvPicPr>
              <p:cNvPr id="20" name="Bild 131" descr="rhox.tiff">
                <a:extLst>
                  <a:ext uri="{FF2B5EF4-FFF2-40B4-BE49-F238E27FC236}">
                    <a16:creationId xmlns:a16="http://schemas.microsoft.com/office/drawing/2014/main" id="{BA193DB2-F57B-4753-B04D-93893B178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4235188"/>
                <a:ext cx="216024" cy="153580"/>
              </a:xfrm>
              <a:prstGeom prst="rect">
                <a:avLst/>
              </a:prstGeom>
            </p:spPr>
          </p:pic>
        </p:grpSp>
      </p:grpSp>
      <p:sp>
        <p:nvSpPr>
          <p:cNvPr id="83" name="Pfeil nach unten 93">
            <a:extLst>
              <a:ext uri="{FF2B5EF4-FFF2-40B4-BE49-F238E27FC236}">
                <a16:creationId xmlns:a16="http://schemas.microsoft.com/office/drawing/2014/main" id="{60841A55-111B-406E-B916-D2BD31200B34}"/>
              </a:ext>
            </a:extLst>
          </p:cNvPr>
          <p:cNvSpPr/>
          <p:nvPr/>
        </p:nvSpPr>
        <p:spPr>
          <a:xfrm rot="16200000">
            <a:off x="1171416" y="5717072"/>
            <a:ext cx="104400" cy="21600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6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03692" y="2269231"/>
            <a:ext cx="57246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kern="0" dirty="0">
                <a:solidFill>
                  <a:srgbClr val="000000"/>
                </a:solidFill>
                <a:latin typeface="Calibri" pitchFamily="34" charset="0"/>
                <a:ea typeface="+mj-ea"/>
              </a:rPr>
              <a:t>SUPER</a:t>
            </a:r>
            <a:r>
              <a:rPr lang="en-US" sz="4050" b="1" kern="0" dirty="0">
                <a:solidFill>
                  <a:srgbClr val="0F22B1"/>
                </a:solidFill>
                <a:latin typeface="Calibri" pitchFamily="34" charset="0"/>
                <a:ea typeface="+mj-ea"/>
              </a:rPr>
              <a:t>TWIN</a:t>
            </a:r>
            <a:br>
              <a:rPr lang="en-US" sz="2700" b="1" kern="0" dirty="0">
                <a:solidFill>
                  <a:srgbClr val="240CB4"/>
                </a:solidFill>
                <a:latin typeface="Calibri" pitchFamily="34" charset="0"/>
                <a:ea typeface="+mj-ea"/>
              </a:rPr>
            </a:br>
            <a:r>
              <a:rPr lang="en-US" sz="2100" b="1" kern="0" dirty="0">
                <a:solidFill>
                  <a:srgbClr val="0F22B1"/>
                </a:solidFill>
                <a:latin typeface="Calibri" pitchFamily="34" charset="0"/>
                <a:ea typeface="+mj-ea"/>
              </a:rPr>
              <a:t>All Solid-State Super-Twinning Photon Microscope</a:t>
            </a:r>
            <a:br>
              <a:rPr lang="en-US" sz="2100" b="1" kern="0" dirty="0">
                <a:solidFill>
                  <a:srgbClr val="0F22B1"/>
                </a:solidFill>
                <a:latin typeface="Calibri" pitchFamily="34" charset="0"/>
                <a:ea typeface="+mj-ea"/>
              </a:rPr>
            </a:br>
            <a:r>
              <a:rPr lang="en-US" sz="1350" b="1" kern="0" dirty="0">
                <a:solidFill>
                  <a:srgbClr val="0F22B1"/>
                </a:solidFill>
                <a:latin typeface="Calibri" pitchFamily="34" charset="0"/>
                <a:ea typeface="+mj-ea"/>
              </a:rPr>
              <a:t>PROJECT ID: 686731</a:t>
            </a:r>
          </a:p>
          <a:p>
            <a:pPr algn="ctr"/>
            <a:r>
              <a:rPr lang="en-US" sz="2400" b="1" kern="0" dirty="0">
                <a:solidFill>
                  <a:srgbClr val="0F22B1"/>
                </a:solidFill>
                <a:latin typeface="Calibri" pitchFamily="34" charset="0"/>
                <a:ea typeface="+mj-ea"/>
              </a:rPr>
              <a:t>www.supertwin.eu</a:t>
            </a:r>
            <a:endParaRPr lang="it-IT" sz="2400" dirty="0">
              <a:solidFill>
                <a:srgbClr val="0F22B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7014" y="423362"/>
            <a:ext cx="1512168" cy="1200165"/>
            <a:chOff x="107504" y="100588"/>
            <a:chExt cx="2016224" cy="1600220"/>
          </a:xfrm>
        </p:grpSpPr>
        <p:sp>
          <p:nvSpPr>
            <p:cNvPr id="17" name="Rectangle 16"/>
            <p:cNvSpPr/>
            <p:nvPr/>
          </p:nvSpPr>
          <p:spPr>
            <a:xfrm>
              <a:off x="107504" y="620688"/>
              <a:ext cx="201622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Picture 2" descr="C:\Users\User\Desktop\h202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9819"/>
              <a:ext cx="1728191" cy="12909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07504" y="309135"/>
              <a:ext cx="201622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7" descr="C:\Users\User\Leo\FBK\Projects\20160125__SuperTWIN\Docs\20160302 Presentation template\European_Commission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13" y="100588"/>
              <a:ext cx="1013917" cy="7026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47" y="4874358"/>
            <a:ext cx="903782" cy="769888"/>
          </a:xfrm>
          <a:prstGeom prst="rect">
            <a:avLst/>
          </a:prstGeom>
        </p:spPr>
      </p:pic>
      <p:pic>
        <p:nvPicPr>
          <p:cNvPr id="24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80" y="5911788"/>
            <a:ext cx="1785054" cy="440843"/>
          </a:xfrm>
          <a:prstGeom prst="rect">
            <a:avLst/>
          </a:prstGeom>
        </p:spPr>
      </p:pic>
      <p:pic>
        <p:nvPicPr>
          <p:cNvPr id="25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5061207"/>
            <a:ext cx="1202654" cy="233692"/>
          </a:xfrm>
          <a:prstGeom prst="rect">
            <a:avLst/>
          </a:prstGeom>
        </p:spPr>
      </p:pic>
      <p:pic>
        <p:nvPicPr>
          <p:cNvPr id="26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187" y="4825108"/>
            <a:ext cx="1283345" cy="556116"/>
          </a:xfrm>
          <a:prstGeom prst="rect">
            <a:avLst/>
          </a:prstGeom>
        </p:spPr>
      </p:pic>
      <p:pic>
        <p:nvPicPr>
          <p:cNvPr id="27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693" y="5574651"/>
            <a:ext cx="1048271" cy="806677"/>
          </a:xfrm>
          <a:prstGeom prst="rect">
            <a:avLst/>
          </a:prstGeom>
        </p:spPr>
      </p:pic>
      <p:pic>
        <p:nvPicPr>
          <p:cNvPr id="28" name="Immagin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4363" y="5609568"/>
            <a:ext cx="1385829" cy="662974"/>
          </a:xfrm>
          <a:prstGeom prst="rect">
            <a:avLst/>
          </a:prstGeom>
        </p:spPr>
      </p:pic>
      <p:pic>
        <p:nvPicPr>
          <p:cNvPr id="29" name="Immagin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087" y="4723678"/>
            <a:ext cx="660369" cy="660369"/>
          </a:xfrm>
          <a:prstGeom prst="rect">
            <a:avLst/>
          </a:prstGeom>
        </p:spPr>
      </p:pic>
      <p:pic>
        <p:nvPicPr>
          <p:cNvPr id="30" name="Picture 2" descr="http://mms.businesswire.com/media/20150407005480/en/461377/5/Logo_fre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82" y="5679250"/>
            <a:ext cx="1542068" cy="48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Aziend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4" b="44771"/>
          <a:stretch/>
        </p:blipFill>
        <p:spPr bwMode="auto">
          <a:xfrm>
            <a:off x="2249742" y="4977172"/>
            <a:ext cx="1777702" cy="36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7092280" y="645526"/>
            <a:ext cx="1674186" cy="1026114"/>
            <a:chOff x="6804248" y="116632"/>
            <a:chExt cx="2232248" cy="1368152"/>
          </a:xfrm>
        </p:grpSpPr>
        <p:sp>
          <p:nvSpPr>
            <p:cNvPr id="33" name="Rectangle 32"/>
            <p:cNvSpPr/>
            <p:nvPr/>
          </p:nvSpPr>
          <p:spPr>
            <a:xfrm>
              <a:off x="6804248" y="116632"/>
              <a:ext cx="2232248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4" name="Immagin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221593"/>
              <a:ext cx="2148355" cy="118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17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638" y="1628800"/>
            <a:ext cx="7616516" cy="4392488"/>
          </a:xfrm>
        </p:spPr>
        <p:txBody>
          <a:bodyPr/>
          <a:lstStyle/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Quantum Imaging</a:t>
            </a:r>
          </a:p>
          <a:p>
            <a:pPr marL="457200" indent="-457200">
              <a:buFont typeface="Arial" pitchFamily="34" charset="0"/>
              <a:buChar char="•"/>
            </a:pPr>
            <a:endParaRPr lang="fr-CH" dirty="0"/>
          </a:p>
          <a:p>
            <a:endParaRPr lang="fr-CH" dirty="0"/>
          </a:p>
          <a:p>
            <a:endParaRPr lang="fr-CH" dirty="0"/>
          </a:p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Broadband </a:t>
            </a:r>
            <a:r>
              <a:rPr lang="fr-CH" dirty="0" err="1">
                <a:solidFill>
                  <a:srgbClr val="0070C0"/>
                </a:solidFill>
              </a:rPr>
              <a:t>entangled</a:t>
            </a:r>
            <a:r>
              <a:rPr lang="fr-CH" dirty="0">
                <a:solidFill>
                  <a:srgbClr val="0070C0"/>
                </a:solidFill>
              </a:rPr>
              <a:t> photons</a:t>
            </a:r>
          </a:p>
          <a:p>
            <a:pPr marL="457200" indent="-457200"/>
            <a:endParaRPr lang="fr-CH" dirty="0">
              <a:solidFill>
                <a:srgbClr val="0070C0"/>
              </a:solidFill>
            </a:endParaRPr>
          </a:p>
          <a:p>
            <a:pPr marL="457200" indent="-457200"/>
            <a:endParaRPr lang="fr-CH" dirty="0"/>
          </a:p>
          <a:p>
            <a:pPr marL="457200" indent="-457200">
              <a:buFont typeface="Arial" pitchFamily="34" charset="0"/>
              <a:buChar char="•"/>
            </a:pPr>
            <a:endParaRPr lang="fr-CH" dirty="0"/>
          </a:p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Outlook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Toward</a:t>
            </a:r>
            <a:r>
              <a:rPr lang="fr-CH" dirty="0"/>
              <a:t> </a:t>
            </a:r>
            <a:r>
              <a:rPr lang="fr-CH" dirty="0" err="1"/>
              <a:t>spectroscopy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photons</a:t>
            </a:r>
          </a:p>
          <a:p>
            <a:pPr marL="457200" indent="-457200"/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942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638" y="836712"/>
            <a:ext cx="8085362" cy="2739013"/>
          </a:xfrm>
        </p:spPr>
        <p:txBody>
          <a:bodyPr/>
          <a:lstStyle/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Combine high temporal </a:t>
            </a:r>
            <a:r>
              <a:rPr lang="fr-CH" dirty="0" err="1">
                <a:solidFill>
                  <a:srgbClr val="0070C0"/>
                </a:solidFill>
              </a:rPr>
              <a:t>resolution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with</a:t>
            </a:r>
            <a:r>
              <a:rPr lang="fr-CH" dirty="0">
                <a:solidFill>
                  <a:srgbClr val="0070C0"/>
                </a:solidFill>
              </a:rPr>
              <a:t> high </a:t>
            </a:r>
            <a:r>
              <a:rPr lang="fr-CH" dirty="0" err="1">
                <a:solidFill>
                  <a:srgbClr val="0070C0"/>
                </a:solidFill>
              </a:rPr>
              <a:t>energy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resolution</a:t>
            </a:r>
            <a:endParaRPr lang="fr-CH" dirty="0">
              <a:solidFill>
                <a:srgbClr val="0070C0"/>
              </a:solidFill>
            </a:endParaRPr>
          </a:p>
          <a:p>
            <a:pPr marL="457200" indent="-457200"/>
            <a:endParaRPr lang="fr-CH" dirty="0"/>
          </a:p>
          <a:p>
            <a:pPr marL="457200" indent="-457200"/>
            <a:endParaRPr lang="fr-CH" dirty="0"/>
          </a:p>
          <a:p>
            <a:pPr marL="457200" indent="-457200"/>
            <a:endParaRPr lang="fr-CH" dirty="0"/>
          </a:p>
          <a:p>
            <a:pPr marL="457200" indent="-457200"/>
            <a:endParaRPr lang="fr-CH" dirty="0"/>
          </a:p>
          <a:p>
            <a:pPr marL="457200" indent="-457200"/>
            <a:r>
              <a:rPr lang="fr-CH" dirty="0" err="1"/>
              <a:t>Classical</a:t>
            </a:r>
            <a:r>
              <a:rPr lang="fr-CH" dirty="0"/>
              <a:t> light</a:t>
            </a:r>
          </a:p>
          <a:p>
            <a:pPr marL="457200" indent="-457200"/>
            <a:r>
              <a:rPr lang="fr-CH" dirty="0" err="1"/>
              <a:t>Entangled</a:t>
            </a:r>
            <a:r>
              <a:rPr lang="fr-CH" dirty="0"/>
              <a:t> light </a:t>
            </a:r>
          </a:p>
          <a:p>
            <a:pPr marL="457200" indent="-457200"/>
            <a:endParaRPr lang="fr-CH" dirty="0"/>
          </a:p>
          <a:p>
            <a:pPr marL="457200" indent="-457200"/>
            <a:r>
              <a:rPr lang="fr-CH" dirty="0"/>
              <a:t>In </a:t>
            </a:r>
            <a:r>
              <a:rPr lang="fr-CH" dirty="0" err="1"/>
              <a:t>general</a:t>
            </a:r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Broadband </a:t>
            </a:r>
            <a:r>
              <a:rPr lang="fr-CH" dirty="0" err="1"/>
              <a:t>energy</a:t>
            </a:r>
            <a:r>
              <a:rPr lang="fr-CH" dirty="0"/>
              <a:t>-</a:t>
            </a:r>
            <a:r>
              <a:rPr lang="fr-CH" dirty="0" err="1"/>
              <a:t>entangled</a:t>
            </a:r>
            <a:r>
              <a:rPr lang="fr-CH" dirty="0"/>
              <a:t> photons</a:t>
            </a:r>
            <a:endParaRPr lang="en-GB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892361"/>
              </p:ext>
            </p:extLst>
          </p:nvPr>
        </p:nvGraphicFramePr>
        <p:xfrm>
          <a:off x="3120455" y="2348880"/>
          <a:ext cx="1080382" cy="321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959" name="Formel" r:id="rId5" imgW="596880" imgH="177480" progId="Equation.3">
                  <p:embed/>
                </p:oleObj>
              </mc:Choice>
              <mc:Fallback>
                <p:oleObj name="Formel" r:id="rId5" imgW="59688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455" y="2348880"/>
                        <a:ext cx="1080382" cy="3218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479281"/>
              </p:ext>
            </p:extLst>
          </p:nvPr>
        </p:nvGraphicFramePr>
        <p:xfrm>
          <a:off x="3048447" y="2636912"/>
          <a:ext cx="1379537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960" name="Formel" r:id="rId7" imgW="761760" imgH="241200" progId="Equation.3">
                  <p:embed/>
                </p:oleObj>
              </mc:Choice>
              <mc:Fallback>
                <p:oleObj name="Formel" r:id="rId7" imgW="76176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447" y="2636912"/>
                        <a:ext cx="1379537" cy="4365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294736" y="4227533"/>
            <a:ext cx="2738467" cy="2491556"/>
            <a:chOff x="1171387" y="3369912"/>
            <a:chExt cx="2738467" cy="2491556"/>
          </a:xfrm>
        </p:grpSpPr>
        <p:pic>
          <p:nvPicPr>
            <p:cNvPr id="211970" name="Picture 2" descr="C:\Users\Andre\Documents\unibe\Admin\PhD students\Christof Bernhard\20130905_phd_CB_print_version\coherentcontrol\fig\JSA_2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71387" y="3369912"/>
              <a:ext cx="2738467" cy="2491556"/>
            </a:xfrm>
            <a:prstGeom prst="rect">
              <a:avLst/>
            </a:prstGeom>
            <a:noFill/>
          </p:spPr>
        </p:pic>
        <p:cxnSp>
          <p:nvCxnSpPr>
            <p:cNvPr id="10" name="Gerade Verbindung 9"/>
            <p:cNvCxnSpPr/>
            <p:nvPr/>
          </p:nvCxnSpPr>
          <p:spPr bwMode="auto">
            <a:xfrm rot="5400000" flipV="1">
              <a:off x="2915816" y="4772213"/>
              <a:ext cx="360040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211974" name="Object 6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3998507"/>
                </p:ext>
              </p:extLst>
            </p:nvPr>
          </p:nvGraphicFramePr>
          <p:xfrm>
            <a:off x="3347864" y="5060245"/>
            <a:ext cx="552450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961" name="Formel" r:id="rId10" imgW="304560" imgH="241200" progId="Equation.3">
                    <p:embed/>
                  </p:oleObj>
                </mc:Choice>
                <mc:Fallback>
                  <p:oleObj name="Formel" r:id="rId10" imgW="304560" imgH="2412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864" y="5060245"/>
                          <a:ext cx="552450" cy="4365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Gerade Verbindung 17"/>
            <p:cNvCxnSpPr/>
            <p:nvPr/>
          </p:nvCxnSpPr>
          <p:spPr bwMode="auto">
            <a:xfrm rot="5400000" flipV="1">
              <a:off x="3084884" y="4543663"/>
              <a:ext cx="360040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 Verbindung mit Pfeil 19"/>
            <p:cNvCxnSpPr/>
            <p:nvPr/>
          </p:nvCxnSpPr>
          <p:spPr bwMode="auto">
            <a:xfrm flipH="1">
              <a:off x="3097410" y="4759687"/>
              <a:ext cx="144016" cy="1440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 w="med" len="med"/>
              <a:tailEnd type="stealth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5238518" y="4249811"/>
            <a:ext cx="2700167" cy="2491557"/>
            <a:chOff x="5310507" y="3330496"/>
            <a:chExt cx="2700167" cy="2491557"/>
          </a:xfrm>
        </p:grpSpPr>
        <p:pic>
          <p:nvPicPr>
            <p:cNvPr id="211971" name="Picture 3" descr="C:\Users\Andre\Documents\unibe\Admin\PhD students\Christof Bernhard\20130905_phd_CB_print_version\coherentcontrol\fig\JTD_2D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10507" y="3330496"/>
              <a:ext cx="2677730" cy="2491557"/>
            </a:xfrm>
            <a:prstGeom prst="rect">
              <a:avLst/>
            </a:prstGeom>
            <a:noFill/>
          </p:spPr>
        </p:pic>
        <p:cxnSp>
          <p:nvCxnSpPr>
            <p:cNvPr id="21" name="Gerade Verbindung 20"/>
            <p:cNvCxnSpPr/>
            <p:nvPr/>
          </p:nvCxnSpPr>
          <p:spPr bwMode="auto">
            <a:xfrm flipV="1">
              <a:off x="7219670" y="3356992"/>
              <a:ext cx="360040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22" name="Object 6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462867"/>
                </p:ext>
              </p:extLst>
            </p:nvPr>
          </p:nvGraphicFramePr>
          <p:xfrm>
            <a:off x="7596336" y="3375338"/>
            <a:ext cx="414338" cy="322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962" name="Formel" r:id="rId13" imgW="228600" imgH="177480" progId="Equation.3">
                    <p:embed/>
                  </p:oleObj>
                </mc:Choice>
                <mc:Fallback>
                  <p:oleObj name="Formel" r:id="rId13" imgW="228600" imgH="177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6336" y="3375338"/>
                          <a:ext cx="414338" cy="3222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3" name="Gerade Verbindung 22"/>
            <p:cNvCxnSpPr/>
            <p:nvPr/>
          </p:nvCxnSpPr>
          <p:spPr bwMode="auto">
            <a:xfrm flipV="1">
              <a:off x="7596336" y="3620085"/>
              <a:ext cx="360040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mit Pfeil 23"/>
            <p:cNvCxnSpPr/>
            <p:nvPr/>
          </p:nvCxnSpPr>
          <p:spPr bwMode="auto">
            <a:xfrm>
              <a:off x="7380312" y="3548077"/>
              <a:ext cx="360040" cy="3600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 w="med" len="med"/>
              <a:tailEnd type="stealth"/>
            </a:ln>
            <a:effectLst/>
          </p:spPr>
        </p:cxnSp>
      </p:grp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15" y="3151509"/>
            <a:ext cx="4855238" cy="5923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E7DA49-06C9-4B5D-A673-31F78CAF15E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13" y="1264803"/>
            <a:ext cx="4196389" cy="9148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45462" y="3719741"/>
            <a:ext cx="6054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err="1"/>
              <a:t>Join</a:t>
            </a:r>
            <a:r>
              <a:rPr lang="fr-CH" sz="1600" dirty="0"/>
              <a:t> spectral amplitude		</a:t>
            </a:r>
            <a:r>
              <a:rPr lang="fr-CH" sz="1600" dirty="0" err="1"/>
              <a:t>Join</a:t>
            </a:r>
            <a:r>
              <a:rPr lang="fr-CH" sz="1600" dirty="0"/>
              <a:t> temporal amplitude</a:t>
            </a:r>
          </a:p>
          <a:p>
            <a:endParaRPr lang="fr-CH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638" y="1628800"/>
            <a:ext cx="7616516" cy="4392488"/>
          </a:xfrm>
        </p:spPr>
        <p:txBody>
          <a:bodyPr/>
          <a:lstStyle/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Quantum Imaging</a:t>
            </a:r>
          </a:p>
          <a:p>
            <a:pPr marL="457200" indent="-457200">
              <a:buFont typeface="Arial" pitchFamily="34" charset="0"/>
              <a:buChar char="•"/>
            </a:pPr>
            <a:endParaRPr lang="fr-CH" dirty="0"/>
          </a:p>
          <a:p>
            <a:endParaRPr lang="fr-CH" dirty="0"/>
          </a:p>
          <a:p>
            <a:endParaRPr lang="fr-CH" dirty="0"/>
          </a:p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Broadband </a:t>
            </a:r>
            <a:r>
              <a:rPr lang="fr-CH" dirty="0" err="1">
                <a:solidFill>
                  <a:srgbClr val="0070C0"/>
                </a:solidFill>
              </a:rPr>
              <a:t>entangled</a:t>
            </a:r>
            <a:r>
              <a:rPr lang="fr-CH" dirty="0">
                <a:solidFill>
                  <a:srgbClr val="0070C0"/>
                </a:solidFill>
              </a:rPr>
              <a:t> photons</a:t>
            </a:r>
          </a:p>
          <a:p>
            <a:pPr marL="457200" indent="-457200"/>
            <a:endParaRPr lang="fr-CH" dirty="0">
              <a:solidFill>
                <a:srgbClr val="0070C0"/>
              </a:solidFill>
            </a:endParaRPr>
          </a:p>
          <a:p>
            <a:pPr marL="457200" indent="-457200"/>
            <a:endParaRPr lang="fr-CH" dirty="0"/>
          </a:p>
          <a:p>
            <a:pPr marL="457200" indent="-457200">
              <a:buFont typeface="Arial" pitchFamily="34" charset="0"/>
              <a:buChar char="•"/>
            </a:pPr>
            <a:endParaRPr lang="fr-CH" dirty="0"/>
          </a:p>
          <a:p>
            <a:pPr marL="457200" indent="-457200"/>
            <a:r>
              <a:rPr lang="fr-CH" dirty="0">
                <a:solidFill>
                  <a:srgbClr val="0070C0"/>
                </a:solidFill>
              </a:rPr>
              <a:t>Outlook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Toward</a:t>
            </a:r>
            <a:r>
              <a:rPr lang="fr-CH" dirty="0"/>
              <a:t> </a:t>
            </a:r>
            <a:r>
              <a:rPr lang="fr-CH" dirty="0" err="1"/>
              <a:t>spectroscopy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photons</a:t>
            </a:r>
          </a:p>
          <a:p>
            <a:pPr marL="457200" indent="-457200"/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974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leichschenkliges Dreieck 14"/>
          <p:cNvSpPr/>
          <p:nvPr/>
        </p:nvSpPr>
        <p:spPr bwMode="auto">
          <a:xfrm>
            <a:off x="1979712" y="1484784"/>
            <a:ext cx="5596462" cy="4824536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1907704" y="2708920"/>
            <a:ext cx="5832648" cy="2232248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39028" y="0"/>
            <a:ext cx="8104971" cy="566964"/>
          </a:xfrm>
        </p:spPr>
        <p:txBody>
          <a:bodyPr/>
          <a:lstStyle/>
          <a:p>
            <a:r>
              <a:rPr lang="en-US" dirty="0"/>
              <a:t>Combing Quantum with Ultrafast Optics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2267744" y="3140969"/>
            <a:ext cx="2160240" cy="1569660"/>
          </a:xfrm>
          <a:prstGeom prst="rect">
            <a:avLst/>
          </a:prstGeom>
          <a:ln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CH" dirty="0"/>
          </a:p>
          <a:p>
            <a:pPr algn="ctr"/>
            <a:r>
              <a:rPr lang="fr-CH" dirty="0"/>
              <a:t>Quantum </a:t>
            </a:r>
            <a:r>
              <a:rPr lang="fr-CH" dirty="0" err="1"/>
              <a:t>optics</a:t>
            </a:r>
            <a:endParaRPr lang="fr-CH" dirty="0"/>
          </a:p>
          <a:p>
            <a:r>
              <a:rPr lang="en-US" sz="1400" dirty="0"/>
              <a:t>Quantum effects in light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Wave particle duality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Entanglement</a:t>
            </a:r>
          </a:p>
          <a:p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3140968"/>
            <a:ext cx="2160240" cy="1569660"/>
          </a:xfrm>
          <a:prstGeom prst="rect">
            <a:avLst/>
          </a:prstGeom>
          <a:ln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CH" dirty="0"/>
          </a:p>
          <a:p>
            <a:pPr algn="ctr"/>
            <a:r>
              <a:rPr lang="fr-CH" dirty="0" err="1"/>
              <a:t>Ultrafast</a:t>
            </a:r>
            <a:r>
              <a:rPr lang="fr-CH" dirty="0"/>
              <a:t> </a:t>
            </a:r>
            <a:r>
              <a:rPr lang="fr-CH" dirty="0" err="1"/>
              <a:t>optics</a:t>
            </a:r>
            <a:endParaRPr lang="fr-CH" dirty="0"/>
          </a:p>
          <a:p>
            <a:pPr algn="ctr"/>
            <a:r>
              <a:rPr lang="en-US" sz="1400" dirty="0"/>
              <a:t>Study of ultrafast (</a:t>
            </a:r>
            <a:r>
              <a:rPr lang="en-US" sz="1400" dirty="0" err="1"/>
              <a:t>fs</a:t>
            </a:r>
            <a:r>
              <a:rPr lang="en-US" sz="1400" dirty="0"/>
              <a:t>) processes by optical means</a:t>
            </a:r>
            <a:endParaRPr lang="fr-CH" sz="1400" dirty="0"/>
          </a:p>
          <a:p>
            <a:pPr algn="ctr"/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3707904" y="1052736"/>
            <a:ext cx="2160240" cy="1200329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35000">
                <a:schemeClr val="accent5">
                  <a:lumMod val="9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CH" dirty="0"/>
          </a:p>
          <a:p>
            <a:pPr algn="ctr"/>
            <a:r>
              <a:rPr lang="fr-CH" dirty="0"/>
              <a:t>Quantum Information </a:t>
            </a:r>
            <a:r>
              <a:rPr lang="fr-CH" dirty="0" err="1"/>
              <a:t>Theory</a:t>
            </a:r>
            <a:endParaRPr lang="fr-CH" dirty="0"/>
          </a:p>
          <a:p>
            <a:pPr algn="ctr"/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755576" y="5517232"/>
            <a:ext cx="2160240" cy="1200329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35000">
                <a:schemeClr val="accent5">
                  <a:lumMod val="9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CH" dirty="0"/>
          </a:p>
          <a:p>
            <a:pPr algn="ctr"/>
            <a:r>
              <a:rPr lang="fr-CH" dirty="0"/>
              <a:t>Quantum </a:t>
            </a:r>
            <a:r>
              <a:rPr lang="fr-CH" dirty="0" err="1"/>
              <a:t>metrology</a:t>
            </a:r>
            <a:endParaRPr lang="fr-CH" dirty="0"/>
          </a:p>
          <a:p>
            <a:pPr algn="ctr"/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6732240" y="5517232"/>
            <a:ext cx="2160240" cy="1200329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35000">
                <a:schemeClr val="accent5">
                  <a:lumMod val="9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CH" dirty="0"/>
          </a:p>
          <a:p>
            <a:pPr algn="ctr"/>
            <a:r>
              <a:rPr lang="fr-CH" dirty="0"/>
              <a:t>Quantum </a:t>
            </a:r>
            <a:r>
              <a:rPr lang="fr-CH" dirty="0" err="1"/>
              <a:t>Spectroscopy</a:t>
            </a:r>
            <a:endParaRPr lang="fr-CH" dirty="0"/>
          </a:p>
          <a:p>
            <a:pPr algn="ctr"/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4211960" y="27809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Methods</a:t>
            </a:r>
            <a:endParaRPr lang="en-GB" dirty="0"/>
          </a:p>
        </p:txBody>
      </p:sp>
      <p:sp>
        <p:nvSpPr>
          <p:cNvPr id="13" name="Pfeil nach links und rechts 12"/>
          <p:cNvSpPr/>
          <p:nvPr/>
        </p:nvSpPr>
        <p:spPr bwMode="auto">
          <a:xfrm>
            <a:off x="4427984" y="3861048"/>
            <a:ext cx="720080" cy="144016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6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8"/>
          <p:cNvGrpSpPr/>
          <p:nvPr/>
        </p:nvGrpSpPr>
        <p:grpSpPr>
          <a:xfrm>
            <a:off x="138871" y="1628800"/>
            <a:ext cx="10945217" cy="4639293"/>
            <a:chOff x="138871" y="-531440"/>
            <a:chExt cx="10945217" cy="4639293"/>
          </a:xfrm>
        </p:grpSpPr>
        <p:grpSp>
          <p:nvGrpSpPr>
            <p:cNvPr id="3" name="Gruppieren 7"/>
            <p:cNvGrpSpPr/>
            <p:nvPr/>
          </p:nvGrpSpPr>
          <p:grpSpPr>
            <a:xfrm>
              <a:off x="138871" y="-531440"/>
              <a:ext cx="10945217" cy="4639293"/>
              <a:chOff x="138871" y="548680"/>
              <a:chExt cx="10945217" cy="4639293"/>
            </a:xfrm>
          </p:grpSpPr>
          <p:grpSp>
            <p:nvGrpSpPr>
              <p:cNvPr id="5" name="Gruppieren 5"/>
              <p:cNvGrpSpPr/>
              <p:nvPr/>
            </p:nvGrpSpPr>
            <p:grpSpPr>
              <a:xfrm>
                <a:off x="138871" y="548680"/>
                <a:ext cx="10945217" cy="4639293"/>
                <a:chOff x="138871" y="1546632"/>
                <a:chExt cx="10945217" cy="4639293"/>
              </a:xfrm>
            </p:grpSpPr>
            <p:grpSp>
              <p:nvGrpSpPr>
                <p:cNvPr id="6" name="Gruppieren 2"/>
                <p:cNvGrpSpPr/>
                <p:nvPr/>
              </p:nvGrpSpPr>
              <p:grpSpPr>
                <a:xfrm>
                  <a:off x="138871" y="1546632"/>
                  <a:ext cx="10945217" cy="4639293"/>
                  <a:chOff x="179511" y="1551442"/>
                  <a:chExt cx="10945217" cy="4639293"/>
                </a:xfrm>
              </p:grpSpPr>
              <p:grpSp>
                <p:nvGrpSpPr>
                  <p:cNvPr id="8" name="Gruppieren 523"/>
                  <p:cNvGrpSpPr/>
                  <p:nvPr/>
                </p:nvGrpSpPr>
                <p:grpSpPr>
                  <a:xfrm>
                    <a:off x="179511" y="1551442"/>
                    <a:ext cx="10945217" cy="4639293"/>
                    <a:chOff x="395536" y="1551442"/>
                    <a:chExt cx="10945217" cy="4639293"/>
                  </a:xfrm>
                </p:grpSpPr>
                <p:grpSp>
                  <p:nvGrpSpPr>
                    <p:cNvPr id="9" name="Gruppieren 522"/>
                    <p:cNvGrpSpPr/>
                    <p:nvPr/>
                  </p:nvGrpSpPr>
                  <p:grpSpPr>
                    <a:xfrm>
                      <a:off x="395536" y="1551442"/>
                      <a:ext cx="10945217" cy="4639293"/>
                      <a:chOff x="395536" y="1551442"/>
                      <a:chExt cx="10945217" cy="4639293"/>
                    </a:xfrm>
                  </p:grpSpPr>
                  <p:pic>
                    <p:nvPicPr>
                      <p:cNvPr id="5596" name="Grafik 5595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67544" y="1551442"/>
                        <a:ext cx="7848872" cy="463929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594" name="Textfeld 5593"/>
                      <p:cNvSpPr txBox="1"/>
                      <p:nvPr/>
                    </p:nvSpPr>
                    <p:spPr>
                      <a:xfrm>
                        <a:off x="395536" y="1556792"/>
                        <a:ext cx="1584176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de-CH" sz="1600" dirty="0" err="1">
                            <a:latin typeface="+mn-lt"/>
                          </a:rPr>
                          <a:t>Preparation</a:t>
                        </a:r>
                        <a:endParaRPr lang="de-CH" sz="1600" dirty="0">
                          <a:latin typeface="+mn-lt"/>
                        </a:endParaRPr>
                      </a:p>
                      <a:p>
                        <a:pPr algn="ctr"/>
                        <a:r>
                          <a:rPr lang="de-CH" sz="1600" dirty="0">
                            <a:latin typeface="+mn-lt"/>
                          </a:rPr>
                          <a:t>(SPDC)</a:t>
                        </a:r>
                        <a:endParaRPr lang="en-US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541" name="Textfeld 540"/>
                      <p:cNvSpPr txBox="1"/>
                      <p:nvPr/>
                    </p:nvSpPr>
                    <p:spPr>
                      <a:xfrm>
                        <a:off x="2457480" y="1556589"/>
                        <a:ext cx="345638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de-CH" sz="1600" dirty="0">
                            <a:latin typeface="+mn-lt"/>
                          </a:rPr>
                          <a:t>Manipulation</a:t>
                        </a:r>
                      </a:p>
                    </p:txBody>
                  </p:sp>
                  <p:sp>
                    <p:nvSpPr>
                      <p:cNvPr id="545" name="Rechteck 17"/>
                      <p:cNvSpPr/>
                      <p:nvPr/>
                    </p:nvSpPr>
                    <p:spPr>
                      <a:xfrm>
                        <a:off x="6588224" y="3428603"/>
                        <a:ext cx="992694" cy="27699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200" dirty="0">
                            <a:latin typeface="+mn-lt"/>
                          </a:rPr>
                          <a:t>PPKTP</a:t>
                        </a:r>
                      </a:p>
                    </p:txBody>
                  </p:sp>
                  <p:sp>
                    <p:nvSpPr>
                      <p:cNvPr id="547" name="Rechteck 17"/>
                      <p:cNvSpPr/>
                      <p:nvPr/>
                    </p:nvSpPr>
                    <p:spPr>
                      <a:xfrm>
                        <a:off x="2051720" y="2420888"/>
                        <a:ext cx="1440160" cy="27699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de-CH" sz="1200" dirty="0">
                            <a:latin typeface="+mn-lt"/>
                          </a:rPr>
                          <a:t>Beam </a:t>
                        </a:r>
                        <a:r>
                          <a:rPr lang="de-CH" sz="1200" dirty="0" err="1">
                            <a:latin typeface="+mn-lt"/>
                          </a:rPr>
                          <a:t>dump</a:t>
                        </a:r>
                        <a:endParaRPr lang="en-US" sz="12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542" name="Textfeld 541"/>
                      <p:cNvSpPr txBox="1"/>
                      <p:nvPr/>
                    </p:nvSpPr>
                    <p:spPr>
                      <a:xfrm>
                        <a:off x="6660232" y="1556792"/>
                        <a:ext cx="1584176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de-CH" sz="1600" dirty="0" err="1">
                            <a:latin typeface="+mn-lt"/>
                          </a:rPr>
                          <a:t>Detection</a:t>
                        </a:r>
                        <a:endParaRPr lang="de-CH" sz="1600" dirty="0">
                          <a:latin typeface="+mn-lt"/>
                        </a:endParaRPr>
                      </a:p>
                      <a:p>
                        <a:pPr algn="ctr"/>
                        <a:r>
                          <a:rPr lang="de-CH" sz="1600" dirty="0">
                            <a:latin typeface="+mn-lt"/>
                          </a:rPr>
                          <a:t>(SFG)</a:t>
                        </a:r>
                        <a:endParaRPr lang="en-US" sz="16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546" name="Rechteck 17"/>
                      <p:cNvSpPr/>
                      <p:nvPr/>
                    </p:nvSpPr>
                    <p:spPr>
                      <a:xfrm>
                        <a:off x="7728509" y="3296017"/>
                        <a:ext cx="1091963" cy="27699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200" dirty="0">
                            <a:latin typeface="+mn-lt"/>
                          </a:rPr>
                          <a:t>SPCM</a:t>
                        </a:r>
                      </a:p>
                    </p:txBody>
                  </p:sp>
                  <p:sp>
                    <p:nvSpPr>
                      <p:cNvPr id="557" name="Inhaltsplatzhalter 2"/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83568" y="4410663"/>
                        <a:ext cx="1861896" cy="45849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vert="horz" wrap="square" lIns="0" tIns="0" rIns="0" bIns="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200" kern="0" dirty="0">
                            <a:latin typeface="+mn-lt"/>
                          </a:rPr>
                          <a:t>5 W pump laser 		</a:t>
                        </a: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600" kern="0" dirty="0"/>
                      </a:p>
                    </p:txBody>
                  </p:sp>
                  <p:sp>
                    <p:nvSpPr>
                      <p:cNvPr id="564" name="Inhaltsplatzhalter 2"/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74277" y="5445224"/>
                        <a:ext cx="1298654" cy="58561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vert="horz" wrap="square" lIns="0" tIns="0" rIns="0" bIns="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de-CH" sz="1200" kern="0" dirty="0">
                            <a:latin typeface="Frutiger LT Com 55 Roman" panose="020B0602020204020204" pitchFamily="34" charset="0"/>
                          </a:rPr>
                          <a:t>        </a:t>
                        </a:r>
                        <a:r>
                          <a:rPr lang="de-CH" sz="1200" kern="0" dirty="0">
                            <a:latin typeface="+mn-lt"/>
                          </a:rPr>
                          <a:t>1064 </a:t>
                        </a:r>
                        <a:r>
                          <a:rPr lang="de-CH" sz="1200" kern="0" dirty="0" err="1">
                            <a:latin typeface="+mn-lt"/>
                          </a:rPr>
                          <a:t>nm</a:t>
                        </a:r>
                        <a:endParaRPr lang="en-US" sz="1200" kern="0" dirty="0">
                          <a:latin typeface="+mn-lt"/>
                        </a:endParaRP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200" kern="0" dirty="0">
                          <a:latin typeface="+mn-lt"/>
                        </a:endParaRPr>
                      </a:p>
                      <a:p>
                        <a:pPr lvl="0" defTabSz="914098"/>
                        <a:r>
                          <a:rPr lang="en-US" sz="1200" kern="0" dirty="0">
                            <a:latin typeface="+mn-lt"/>
                          </a:rPr>
                          <a:t>          1 µW </a:t>
                        </a: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200" kern="0" dirty="0">
                            <a:latin typeface="Frutiger LT Com 55 Roman" panose="020B0602020204020204" pitchFamily="34" charset="0"/>
                          </a:rPr>
                          <a:t>		</a:t>
                        </a: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600" kern="0" dirty="0"/>
                      </a:p>
                    </p:txBody>
                  </p:sp>
                  <p:grpSp>
                    <p:nvGrpSpPr>
                      <p:cNvPr id="14" name="Gruppieren 520"/>
                      <p:cNvGrpSpPr/>
                      <p:nvPr/>
                    </p:nvGrpSpPr>
                    <p:grpSpPr>
                      <a:xfrm>
                        <a:off x="7139535" y="4246870"/>
                        <a:ext cx="527725" cy="1258041"/>
                        <a:chOff x="7139535" y="4246870"/>
                        <a:chExt cx="527725" cy="1258041"/>
                      </a:xfrm>
                    </p:grpSpPr>
                    <p:cxnSp>
                      <p:nvCxnSpPr>
                        <p:cNvPr id="582" name="Gerade Verbindung mit Pfeil 581"/>
                        <p:cNvCxnSpPr/>
                        <p:nvPr/>
                      </p:nvCxnSpPr>
                      <p:spPr>
                        <a:xfrm>
                          <a:off x="7366977" y="4895830"/>
                          <a:ext cx="0" cy="216024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tailEnd type="arrow"/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w="127000"/>
                        </a:sp3d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9" name="Gruppieren 518"/>
                        <p:cNvGrpSpPr/>
                        <p:nvPr/>
                      </p:nvGrpSpPr>
                      <p:grpSpPr>
                        <a:xfrm>
                          <a:off x="7139535" y="4246870"/>
                          <a:ext cx="527725" cy="1258041"/>
                          <a:chOff x="7139535" y="4246870"/>
                          <a:chExt cx="527725" cy="1258041"/>
                        </a:xfrm>
                      </p:grpSpPr>
                      <p:grpSp>
                        <p:nvGrpSpPr>
                          <p:cNvPr id="20" name="Gruppieren 569"/>
                          <p:cNvGrpSpPr/>
                          <p:nvPr/>
                        </p:nvGrpSpPr>
                        <p:grpSpPr>
                          <a:xfrm rot="10800000">
                            <a:off x="7139535" y="4246870"/>
                            <a:ext cx="456801" cy="603240"/>
                            <a:chOff x="971600" y="4653136"/>
                            <a:chExt cx="456801" cy="603240"/>
                          </a:xfrm>
                        </p:grpSpPr>
                        <p:sp>
                          <p:nvSpPr>
                            <p:cNvPr id="572" name="Ellipse 571"/>
                            <p:cNvSpPr/>
                            <p:nvPr/>
                          </p:nvSpPr>
                          <p:spPr>
                            <a:xfrm>
                              <a:off x="1119426" y="4653136"/>
                              <a:ext cx="168769" cy="168768"/>
                            </a:xfrm>
                            <a:prstGeom prst="ellipse">
                              <a:avLst/>
                            </a:prstGeom>
                            <a:solidFill>
                              <a:srgbClr val="56F517"/>
                            </a:solidFill>
                            <a:ln>
                              <a:noFill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 extrusionH="412750" prstMaterial="plastic">
                              <a:bevelT w="482600" h="152400"/>
                              <a:extrusionClr>
                                <a:srgbClr val="56F517"/>
                              </a:extrusionClr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573" name="Ellipse 572"/>
                            <p:cNvSpPr/>
                            <p:nvPr/>
                          </p:nvSpPr>
                          <p:spPr>
                            <a:xfrm>
                              <a:off x="971600" y="5087608"/>
                              <a:ext cx="168769" cy="168768"/>
                            </a:xfrm>
                            <a:prstGeom prst="ellipse">
                              <a:avLst/>
                            </a:prstGeom>
                            <a:solidFill>
                              <a:srgbClr val="C00000"/>
                            </a:solidFill>
                            <a:ln>
                              <a:noFill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 extrusionH="412750" prstMaterial="plastic">
                              <a:bevelT w="482600" h="152400"/>
                              <a:bevelB w="6350"/>
                              <a:extrusionClr>
                                <a:srgbClr val="56F517"/>
                              </a:extrusionClr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574" name="Ellipse 573"/>
                            <p:cNvSpPr/>
                            <p:nvPr/>
                          </p:nvSpPr>
                          <p:spPr>
                            <a:xfrm>
                              <a:off x="1259632" y="5085184"/>
                              <a:ext cx="168769" cy="168768"/>
                            </a:xfrm>
                            <a:prstGeom prst="ellipse">
                              <a:avLst/>
                            </a:prstGeom>
                            <a:solidFill>
                              <a:srgbClr val="C00000"/>
                            </a:solidFill>
                            <a:ln>
                              <a:noFill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 extrusionH="412750" prstMaterial="plastic">
                              <a:bevelT w="482600" h="152400"/>
                              <a:extrusionClr>
                                <a:srgbClr val="56F517"/>
                              </a:extrusionClr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517" name="Freihandform 516"/>
                          <p:cNvSpPr/>
                          <p:nvPr/>
                        </p:nvSpPr>
                        <p:spPr>
                          <a:xfrm rot="1833966">
                            <a:off x="7326265" y="5379176"/>
                            <a:ext cx="340995" cy="125735"/>
                          </a:xfrm>
                          <a:custGeom>
                            <a:avLst/>
                            <a:gdLst>
                              <a:gd name="connsiteX0" fmla="*/ 0 w 340995"/>
                              <a:gd name="connsiteY0" fmla="*/ 5720 h 125735"/>
                              <a:gd name="connsiteX1" fmla="*/ 89535 w 340995"/>
                              <a:gd name="connsiteY1" fmla="*/ 120020 h 125735"/>
                              <a:gd name="connsiteX2" fmla="*/ 230505 w 340995"/>
                              <a:gd name="connsiteY2" fmla="*/ 5 h 125735"/>
                              <a:gd name="connsiteX3" fmla="*/ 340995 w 340995"/>
                              <a:gd name="connsiteY3" fmla="*/ 125735 h 12573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340995" h="125735">
                                <a:moveTo>
                                  <a:pt x="0" y="5720"/>
                                </a:moveTo>
                                <a:cubicBezTo>
                                  <a:pt x="25559" y="63346"/>
                                  <a:pt x="51118" y="120973"/>
                                  <a:pt x="89535" y="120020"/>
                                </a:cubicBezTo>
                                <a:cubicBezTo>
                                  <a:pt x="127953" y="119068"/>
                                  <a:pt x="188595" y="-947"/>
                                  <a:pt x="230505" y="5"/>
                                </a:cubicBezTo>
                                <a:cubicBezTo>
                                  <a:pt x="272415" y="957"/>
                                  <a:pt x="323533" y="107320"/>
                                  <a:pt x="340995" y="125735"/>
                                </a:cubicBezTo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</a:ln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9050"/>
                          </a:sp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5640" name="Picture 5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99848" y="5134714"/>
                            <a:ext cx="344617" cy="2229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grpSp>
                  </p:grpSp>
                  <p:sp>
                    <p:nvSpPr>
                      <p:cNvPr id="585" name="Inhaltsplatzhalter 2"/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732240" y="5706807"/>
                        <a:ext cx="1861896" cy="45849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vert="horz" wrap="square" lIns="0" tIns="0" rIns="0" bIns="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200" kern="0" dirty="0">
                            <a:latin typeface="+mn-lt"/>
                          </a:rPr>
                          <a:t>600 s</a:t>
                        </a:r>
                        <a:r>
                          <a:rPr lang="en-US" sz="1200" kern="0" baseline="30000" dirty="0">
                            <a:latin typeface="+mn-lt"/>
                          </a:rPr>
                          <a:t>-1</a:t>
                        </a:r>
                        <a:r>
                          <a:rPr lang="en-US" sz="1200" kern="0" dirty="0">
                            <a:latin typeface="+mn-lt"/>
                          </a:rPr>
                          <a:t> up-converted</a:t>
                        </a: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200" kern="0" dirty="0">
                            <a:latin typeface="+mn-lt"/>
                          </a:rPr>
                          <a:t>             photons</a:t>
                        </a:r>
                        <a:r>
                          <a:rPr lang="en-US" sz="1200" kern="0" dirty="0">
                            <a:latin typeface="Frutiger LT Com 55 Roman" panose="020B0602020204020204" pitchFamily="34" charset="0"/>
                          </a:rPr>
                          <a:t>		</a:t>
                        </a: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600" kern="0" dirty="0"/>
                      </a:p>
                    </p:txBody>
                  </p:sp>
                  <p:pic>
                    <p:nvPicPr>
                      <p:cNvPr id="606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517" y="5157192"/>
                        <a:ext cx="1224136" cy="8350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grpSp>
                    <p:nvGrpSpPr>
                      <p:cNvPr id="21" name="Gruppieren 607"/>
                      <p:cNvGrpSpPr/>
                      <p:nvPr/>
                    </p:nvGrpSpPr>
                    <p:grpSpPr>
                      <a:xfrm>
                        <a:off x="2051720" y="4067528"/>
                        <a:ext cx="9289033" cy="652099"/>
                        <a:chOff x="350785" y="2528318"/>
                        <a:chExt cx="9022650" cy="652099"/>
                      </a:xfrm>
                    </p:grpSpPr>
                    <p:sp>
                      <p:nvSpPr>
                        <p:cNvPr id="609" name="Rechteck 608"/>
                        <p:cNvSpPr/>
                        <p:nvPr/>
                      </p:nvSpPr>
                      <p:spPr>
                        <a:xfrm>
                          <a:off x="350785" y="2528318"/>
                          <a:ext cx="7416570" cy="276999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200" dirty="0">
                              <a:latin typeface="+mn-lt"/>
                              <a:ea typeface="Verdana" pitchFamily="34" charset="0"/>
                              <a:cs typeface="Verdana" pitchFamily="34" charset="0"/>
                            </a:rPr>
                            <a:t>4-prism compressor:</a:t>
                          </a:r>
                        </a:p>
                      </p:txBody>
                    </p:sp>
                    <p:sp>
                      <p:nvSpPr>
                        <p:cNvPr id="610" name="Rechteck 609"/>
                        <p:cNvSpPr/>
                        <p:nvPr/>
                      </p:nvSpPr>
                      <p:spPr>
                        <a:xfrm>
                          <a:off x="900313" y="2534086"/>
                          <a:ext cx="8473122" cy="646331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marL="1257300" lvl="2" indent="-342900">
                            <a:buFont typeface="Arial" pitchFamily="34" charset="0"/>
                            <a:buChar char="•"/>
                          </a:pPr>
                          <a:r>
                            <a:rPr lang="en-US" sz="1200" dirty="0">
                              <a:latin typeface="+mn-lt"/>
                              <a:ea typeface="Verdana" pitchFamily="34" charset="0"/>
                              <a:cs typeface="Verdana" pitchFamily="34" charset="0"/>
                            </a:rPr>
                            <a:t>Compensate for dispersion</a:t>
                          </a:r>
                        </a:p>
                        <a:p>
                          <a:pPr marL="1257300" lvl="2" indent="-342900">
                            <a:buFont typeface="Arial" pitchFamily="34" charset="0"/>
                            <a:buChar char="•"/>
                          </a:pPr>
                          <a:r>
                            <a:rPr lang="en-US" sz="1200" dirty="0">
                              <a:latin typeface="+mn-lt"/>
                              <a:ea typeface="Verdana" pitchFamily="34" charset="0"/>
                              <a:cs typeface="Verdana" pitchFamily="34" charset="0"/>
                            </a:rPr>
                            <a:t>Align the spectrum</a:t>
                          </a:r>
                        </a:p>
                        <a:p>
                          <a:pPr lvl="2"/>
                          <a:r>
                            <a:rPr lang="en-US" sz="1200" dirty="0">
                              <a:latin typeface="+mn-lt"/>
                              <a:ea typeface="Verdana" pitchFamily="34" charset="0"/>
                              <a:cs typeface="Verdana" pitchFamily="34" charset="0"/>
                            </a:rPr>
                            <a:t>        </a:t>
                          </a:r>
                        </a:p>
                      </p:txBody>
                    </p:sp>
                  </p:grpSp>
                  <p:sp>
                    <p:nvSpPr>
                      <p:cNvPr id="611" name="Rechteck 17"/>
                      <p:cNvSpPr/>
                      <p:nvPr/>
                    </p:nvSpPr>
                    <p:spPr>
                      <a:xfrm>
                        <a:off x="3332624" y="2823319"/>
                        <a:ext cx="1872208" cy="4616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de-CH" sz="1200" dirty="0" err="1">
                            <a:latin typeface="+mn-lt"/>
                          </a:rPr>
                          <a:t>Spatial</a:t>
                        </a:r>
                        <a:r>
                          <a:rPr lang="de-CH" sz="1200" dirty="0">
                            <a:latin typeface="+mn-lt"/>
                          </a:rPr>
                          <a:t> light </a:t>
                        </a:r>
                        <a:r>
                          <a:rPr lang="de-CH" sz="1200" dirty="0" err="1">
                            <a:latin typeface="+mn-lt"/>
                          </a:rPr>
                          <a:t>modulator</a:t>
                        </a:r>
                        <a:endParaRPr lang="de-CH" sz="1200" dirty="0">
                          <a:latin typeface="+mn-lt"/>
                        </a:endParaRPr>
                      </a:p>
                      <a:p>
                        <a:pPr algn="ctr"/>
                        <a:r>
                          <a:rPr lang="de-CH" sz="1200" dirty="0">
                            <a:latin typeface="+mn-lt"/>
                          </a:rPr>
                          <a:t>(SLM)</a:t>
                        </a:r>
                        <a:endParaRPr lang="en-US" sz="1200" dirty="0">
                          <a:latin typeface="+mn-lt"/>
                        </a:endParaRPr>
                      </a:p>
                    </p:txBody>
                  </p:sp>
                  <p:sp>
                    <p:nvSpPr>
                      <p:cNvPr id="615" name="Rechteck 17"/>
                      <p:cNvSpPr/>
                      <p:nvPr/>
                    </p:nvSpPr>
                    <p:spPr>
                      <a:xfrm>
                        <a:off x="2662509" y="4880193"/>
                        <a:ext cx="1872208" cy="27699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de-CH" sz="1200" dirty="0">
                            <a:latin typeface="+mn-lt"/>
                          </a:rPr>
                          <a:t>Jenoptik S640d </a:t>
                        </a:r>
                      </a:p>
                    </p:txBody>
                  </p:sp>
                  <p:sp>
                    <p:nvSpPr>
                      <p:cNvPr id="616" name="Inhaltsplatzhalter 2"/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11560" y="3330543"/>
                        <a:ext cx="1861896" cy="45849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vert="horz" wrap="square" lIns="0" tIns="0" rIns="0" bIns="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200" kern="0" dirty="0">
                            <a:latin typeface="+mn-lt"/>
                          </a:rPr>
                          <a:t>532 nm</a:t>
                        </a:r>
                      </a:p>
                      <a:p>
                        <a:pPr lvl="0" defTabSz="914098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600" kern="0" dirty="0"/>
                      </a:p>
                    </p:txBody>
                  </p:sp>
                </p:grpSp>
                <p:grpSp>
                  <p:nvGrpSpPr>
                    <p:cNvPr id="22" name="Gruppieren 598"/>
                    <p:cNvGrpSpPr/>
                    <p:nvPr/>
                  </p:nvGrpSpPr>
                  <p:grpSpPr>
                    <a:xfrm>
                      <a:off x="971231" y="4721844"/>
                      <a:ext cx="456801" cy="603240"/>
                      <a:chOff x="971600" y="4653136"/>
                      <a:chExt cx="456801" cy="603240"/>
                    </a:xfrm>
                  </p:grpSpPr>
                  <p:sp>
                    <p:nvSpPr>
                      <p:cNvPr id="602" name="Ellipse 601"/>
                      <p:cNvSpPr/>
                      <p:nvPr/>
                    </p:nvSpPr>
                    <p:spPr>
                      <a:xfrm>
                        <a:off x="1119426" y="4653136"/>
                        <a:ext cx="168769" cy="168768"/>
                      </a:xfrm>
                      <a:prstGeom prst="ellipse">
                        <a:avLst/>
                      </a:prstGeom>
                      <a:solidFill>
                        <a:srgbClr val="56F517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 extrusionH="412750" prstMaterial="plastic">
                        <a:bevelT w="482600" h="152400"/>
                        <a:extrusionClr>
                          <a:srgbClr val="56F517"/>
                        </a:extrusion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3" name="Ellipse 602"/>
                      <p:cNvSpPr/>
                      <p:nvPr/>
                    </p:nvSpPr>
                    <p:spPr>
                      <a:xfrm>
                        <a:off x="971600" y="5087608"/>
                        <a:ext cx="168769" cy="168768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 extrusionH="412750" prstMaterial="plastic">
                        <a:bevelT w="482600" h="152400"/>
                        <a:bevelB w="6350"/>
                        <a:extrusionClr>
                          <a:srgbClr val="56F517"/>
                        </a:extrusion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4" name="Ellipse 603"/>
                      <p:cNvSpPr/>
                      <p:nvPr/>
                    </p:nvSpPr>
                    <p:spPr>
                      <a:xfrm>
                        <a:off x="1259632" y="5085184"/>
                        <a:ext cx="168769" cy="168768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 extrusionH="412750" prstMaterial="plastic">
                        <a:bevelT w="482600" h="152400"/>
                        <a:extrusionClr>
                          <a:srgbClr val="56F517"/>
                        </a:extrusion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543" name="Rechteck 17"/>
                    <p:cNvSpPr/>
                    <p:nvPr/>
                  </p:nvSpPr>
                  <p:spPr>
                    <a:xfrm>
                      <a:off x="1203042" y="3429000"/>
                      <a:ext cx="992694" cy="27699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200" dirty="0">
                          <a:latin typeface="+mn-lt"/>
                        </a:rPr>
                        <a:t>PPKTP</a:t>
                      </a:r>
                    </a:p>
                  </p:txBody>
                </p:sp>
              </p:grpSp>
              <p:sp>
                <p:nvSpPr>
                  <p:cNvPr id="619" name="Inhaltsplatzhalter 2"/>
                  <p:cNvSpPr txBox="1">
                    <a:spLocks/>
                  </p:cNvSpPr>
                  <p:nvPr/>
                </p:nvSpPr>
                <p:spPr bwMode="auto">
                  <a:xfrm>
                    <a:off x="7092280" y="3063610"/>
                    <a:ext cx="1861896" cy="4584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lvl="0" defTabSz="914098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de-CH" sz="1200" kern="0" dirty="0" err="1">
                        <a:latin typeface="+mn-lt"/>
                      </a:rPr>
                      <a:t>Bandpass</a:t>
                    </a:r>
                    <a:endParaRPr lang="de-CH" sz="1200" kern="0" dirty="0">
                      <a:latin typeface="+mn-lt"/>
                    </a:endParaRPr>
                  </a:p>
                  <a:p>
                    <a:pPr lvl="0" defTabSz="914098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de-CH" sz="1200" kern="0" dirty="0" err="1">
                        <a:latin typeface="+mn-lt"/>
                      </a:rPr>
                      <a:t>filter</a:t>
                    </a:r>
                    <a:endParaRPr lang="en-US" sz="1200" kern="0" dirty="0">
                      <a:latin typeface="+mn-lt"/>
                    </a:endParaRPr>
                  </a:p>
                  <a:p>
                    <a:pPr lvl="0" defTabSz="914098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kern="0" dirty="0"/>
                  </a:p>
                </p:txBody>
              </p:sp>
              <p:pic>
                <p:nvPicPr>
                  <p:cNvPr id="4" name="Grafik 3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6843" y="4112045"/>
                    <a:ext cx="1080821" cy="181051"/>
                  </a:xfrm>
                  <a:prstGeom prst="rect">
                    <a:avLst/>
                  </a:prstGeom>
                </p:spPr>
              </p:pic>
              <p:pic>
                <p:nvPicPr>
                  <p:cNvPr id="17" name="Grafik 16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34531" y="5517232"/>
                    <a:ext cx="2005621" cy="17183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" name="Gruppieren 1"/>
                <p:cNvGrpSpPr/>
                <p:nvPr/>
              </p:nvGrpSpPr>
              <p:grpSpPr>
                <a:xfrm>
                  <a:off x="913037" y="4928850"/>
                  <a:ext cx="78753" cy="216593"/>
                  <a:chOff x="1088551" y="4928850"/>
                  <a:chExt cx="78753" cy="216593"/>
                </a:xfrm>
              </p:grpSpPr>
              <p:cxnSp>
                <p:nvCxnSpPr>
                  <p:cNvPr id="63" name="Gerade Verbindung mit Pfeil 62"/>
                  <p:cNvCxnSpPr/>
                  <p:nvPr/>
                </p:nvCxnSpPr>
                <p:spPr>
                  <a:xfrm rot="2100000">
                    <a:off x="1088551" y="5005143"/>
                    <a:ext cx="1" cy="14030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  <a:scene3d>
                    <a:camera prst="orthographicFront"/>
                    <a:lightRig rig="threePt" dir="t"/>
                  </a:scene3d>
                  <a:sp3d>
                    <a:bevelT w="1270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Gerade Verbindung mit Pfeil 64"/>
                  <p:cNvCxnSpPr/>
                  <p:nvPr/>
                </p:nvCxnSpPr>
                <p:spPr>
                  <a:xfrm rot="19500000">
                    <a:off x="1167303" y="5004296"/>
                    <a:ext cx="1" cy="14030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  <a:scene3d>
                    <a:camera prst="orthographicFront"/>
                    <a:lightRig rig="threePt" dir="t"/>
                  </a:scene3d>
                  <a:sp3d>
                    <a:bevelT w="1270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Gerade Verbindung mit Pfeil 66"/>
                  <p:cNvCxnSpPr/>
                  <p:nvPr/>
                </p:nvCxnSpPr>
                <p:spPr>
                  <a:xfrm>
                    <a:off x="1127540" y="4928850"/>
                    <a:ext cx="1" cy="9000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none"/>
                  </a:ln>
                  <a:scene3d>
                    <a:camera prst="orthographicFront"/>
                    <a:lightRig rig="threePt" dir="t"/>
                  </a:scene3d>
                  <a:sp3d>
                    <a:bevelT w="1270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Rechteck 59"/>
                <p:cNvSpPr/>
                <p:nvPr/>
              </p:nvSpPr>
              <p:spPr>
                <a:xfrm>
                  <a:off x="2771800" y="5086925"/>
                  <a:ext cx="3050976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2"/>
                  <a:r>
                    <a:rPr lang="en-US" sz="1200" dirty="0">
                      <a:latin typeface="+mn-lt"/>
                      <a:ea typeface="Verdana" pitchFamily="34" charset="0"/>
                      <a:cs typeface="Verdana" pitchFamily="34" charset="0"/>
                    </a:rPr>
                    <a:t>Complex transfer function:        </a:t>
                  </a:r>
                </a:p>
              </p:txBody>
            </p:sp>
          </p:grpSp>
          <p:sp>
            <p:nvSpPr>
              <p:cNvPr id="59" name="Pfeil nach unten 58"/>
              <p:cNvSpPr/>
              <p:nvPr/>
            </p:nvSpPr>
            <p:spPr>
              <a:xfrm rot="-5400000">
                <a:off x="2062768" y="4276882"/>
                <a:ext cx="175645" cy="496106"/>
              </a:xfrm>
              <a:prstGeom prst="downArrow">
                <a:avLst/>
              </a:prstGeom>
              <a:gradFill flip="none" rotWithShape="1">
                <a:gsLst>
                  <a:gs pos="0">
                    <a:srgbClr val="7030A0"/>
                  </a:gs>
                  <a:gs pos="25000">
                    <a:schemeClr val="accent6"/>
                  </a:gs>
                  <a:gs pos="63000">
                    <a:srgbClr val="FFFF00">
                      <a:lumMod val="66000"/>
                      <a:lumOff val="34000"/>
                    </a:srgbClr>
                  </a:gs>
                  <a:gs pos="77000">
                    <a:srgbClr val="FFC000"/>
                  </a:gs>
                  <a:gs pos="46000">
                    <a:srgbClr val="00B050"/>
                  </a:gs>
                  <a:gs pos="99000">
                    <a:srgbClr val="C0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uppieren 4"/>
            <p:cNvGrpSpPr/>
            <p:nvPr/>
          </p:nvGrpSpPr>
          <p:grpSpPr>
            <a:xfrm>
              <a:off x="7081437" y="2348880"/>
              <a:ext cx="49903" cy="216562"/>
              <a:chOff x="7260507" y="4436574"/>
              <a:chExt cx="49903" cy="216562"/>
            </a:xfrm>
          </p:grpSpPr>
          <p:cxnSp>
            <p:nvCxnSpPr>
              <p:cNvPr id="56" name="Gerade Verbindung mit Pfeil 55"/>
              <p:cNvCxnSpPr/>
              <p:nvPr/>
            </p:nvCxnSpPr>
            <p:spPr>
              <a:xfrm rot="12900000">
                <a:off x="7310409" y="4436574"/>
                <a:ext cx="1" cy="9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  <a:scene3d>
                <a:camera prst="orthographicFront"/>
                <a:lightRig rig="threePt" dir="t"/>
              </a:scene3d>
              <a:sp3d>
                <a:bevelT w="1270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/>
              <p:cNvCxnSpPr/>
              <p:nvPr/>
            </p:nvCxnSpPr>
            <p:spPr>
              <a:xfrm rot="8700000">
                <a:off x="7260507" y="4437421"/>
                <a:ext cx="1" cy="9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  <a:scene3d>
                <a:camera prst="orthographicFront"/>
                <a:lightRig rig="threePt" dir="t"/>
              </a:scene3d>
              <a:sp3d>
                <a:bevelT w="1270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mit Pfeil 57"/>
              <p:cNvCxnSpPr/>
              <p:nvPr/>
            </p:nvCxnSpPr>
            <p:spPr>
              <a:xfrm flipH="1" flipV="1">
                <a:off x="7285846" y="4517415"/>
                <a:ext cx="473" cy="13572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none"/>
              </a:ln>
              <a:scene3d>
                <a:camera prst="orthographicFront"/>
                <a:lightRig rig="threePt" dir="t"/>
              </a:scene3d>
              <a:sp3d>
                <a:bevelT w="1270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23" name="Textfeld 1"/>
          <p:cNvSpPr txBox="1">
            <a:spLocks noChangeArrowheads="1"/>
          </p:cNvSpPr>
          <p:nvPr/>
        </p:nvSpPr>
        <p:spPr bwMode="auto">
          <a:xfrm>
            <a:off x="6030913" y="6607175"/>
            <a:ext cx="269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" name="Textplatzhalter 1"/>
          <p:cNvSpPr txBox="1">
            <a:spLocks/>
          </p:cNvSpPr>
          <p:nvPr/>
        </p:nvSpPr>
        <p:spPr bwMode="auto">
          <a:xfrm>
            <a:off x="-1413321" y="6260123"/>
            <a:ext cx="7714109" cy="48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28800" lvl="4" indent="0">
              <a:buFontTx/>
              <a:buNone/>
            </a:pPr>
            <a:endParaRPr lang="en-US" altLang="en-US" kern="0" dirty="0">
              <a:solidFill>
                <a:srgbClr val="000000"/>
              </a:solidFill>
            </a:endParaRPr>
          </a:p>
        </p:txBody>
      </p:sp>
      <p:sp>
        <p:nvSpPr>
          <p:cNvPr id="526" name="Rechteck 525"/>
          <p:cNvSpPr/>
          <p:nvPr/>
        </p:nvSpPr>
        <p:spPr>
          <a:xfrm>
            <a:off x="1691680" y="1600639"/>
            <a:ext cx="6408713" cy="4708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uppieren 26"/>
          <p:cNvGrpSpPr/>
          <p:nvPr/>
        </p:nvGrpSpPr>
        <p:grpSpPr>
          <a:xfrm>
            <a:off x="1856016" y="3767832"/>
            <a:ext cx="7925517" cy="2109440"/>
            <a:chOff x="1851380" y="3767832"/>
            <a:chExt cx="7925517" cy="2109440"/>
          </a:xfrm>
        </p:grpSpPr>
        <p:pic>
          <p:nvPicPr>
            <p:cNvPr id="18" name="Grafik 1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986" y="5126712"/>
              <a:ext cx="2427732" cy="228600"/>
            </a:xfrm>
            <a:prstGeom prst="rect">
              <a:avLst/>
            </a:prstGeom>
          </p:spPr>
        </p:pic>
        <p:grpSp>
          <p:nvGrpSpPr>
            <p:cNvPr id="26" name="Gruppieren 25"/>
            <p:cNvGrpSpPr/>
            <p:nvPr/>
          </p:nvGrpSpPr>
          <p:grpSpPr>
            <a:xfrm>
              <a:off x="1851380" y="3767832"/>
              <a:ext cx="7925517" cy="2109440"/>
              <a:chOff x="1851380" y="3789040"/>
              <a:chExt cx="7925517" cy="2109440"/>
            </a:xfrm>
          </p:grpSpPr>
          <p:sp>
            <p:nvSpPr>
              <p:cNvPr id="71" name="Textfeld 70"/>
              <p:cNvSpPr txBox="1"/>
              <p:nvPr/>
            </p:nvSpPr>
            <p:spPr>
              <a:xfrm>
                <a:off x="2792120" y="4832799"/>
                <a:ext cx="69847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600" dirty="0">
                    <a:latin typeface="Frutiger LT Com 55 Roman" panose="020B0602020204020204" pitchFamily="34" charset="0"/>
                    <a:ea typeface="Verdana" pitchFamily="34" charset="0"/>
                    <a:cs typeface="Verdana" pitchFamily="34" charset="0"/>
                  </a:rPr>
                  <a:t>        </a:t>
                </a:r>
                <a:r>
                  <a:rPr lang="de-CH" sz="1600" dirty="0">
                    <a:latin typeface="+mj-lt"/>
                    <a:ea typeface="Verdana" pitchFamily="34" charset="0"/>
                    <a:cs typeface="Verdana" pitchFamily="34" charset="0"/>
                  </a:rPr>
                  <a:t>Sensitive </a:t>
                </a:r>
                <a:r>
                  <a:rPr lang="de-CH" sz="1600" dirty="0" err="1">
                    <a:latin typeface="+mj-lt"/>
                    <a:ea typeface="Verdana" pitchFamily="34" charset="0"/>
                    <a:cs typeface="Verdana" pitchFamily="34" charset="0"/>
                  </a:rPr>
                  <a:t>to</a:t>
                </a:r>
                <a:r>
                  <a:rPr lang="de-CH" sz="1600" dirty="0">
                    <a:latin typeface="+mj-lt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CH" sz="1600" dirty="0" err="1">
                    <a:latin typeface="+mj-lt"/>
                    <a:ea typeface="Verdana" pitchFamily="34" charset="0"/>
                    <a:cs typeface="Verdana" pitchFamily="34" charset="0"/>
                  </a:rPr>
                  <a:t>phase</a:t>
                </a:r>
                <a:r>
                  <a:rPr lang="de-CH" sz="1600" dirty="0">
                    <a:latin typeface="+mj-lt"/>
                    <a:ea typeface="Verdana" pitchFamily="34" charset="0"/>
                    <a:cs typeface="Verdana" pitchFamily="34" charset="0"/>
                  </a:rPr>
                  <a:t> in </a:t>
                </a:r>
                <a:r>
                  <a:rPr lang="de-CH" sz="1600" dirty="0" err="1">
                    <a:latin typeface="+mj-lt"/>
                    <a:ea typeface="Verdana" pitchFamily="34" charset="0"/>
                    <a:cs typeface="Verdana" pitchFamily="34" charset="0"/>
                  </a:rPr>
                  <a:t>the</a:t>
                </a:r>
                <a:r>
                  <a:rPr lang="de-CH" sz="1600" dirty="0">
                    <a:latin typeface="+mj-lt"/>
                    <a:ea typeface="Verdana" pitchFamily="34" charset="0"/>
                    <a:cs typeface="Verdana" pitchFamily="34" charset="0"/>
                  </a:rPr>
                  <a:t> SLM </a:t>
                </a:r>
                <a:r>
                  <a:rPr lang="de-CH" sz="1600" dirty="0" err="1">
                    <a:latin typeface="+mj-lt"/>
                    <a:ea typeface="Verdana" pitchFamily="34" charset="0"/>
                    <a:cs typeface="Verdana" pitchFamily="34" charset="0"/>
                  </a:rPr>
                  <a:t>transfer</a:t>
                </a:r>
                <a:endParaRPr lang="de-CH" sz="1600" dirty="0">
                  <a:latin typeface="+mj-lt"/>
                  <a:ea typeface="Verdana" pitchFamily="34" charset="0"/>
                  <a:cs typeface="Verdana" pitchFamily="34" charset="0"/>
                </a:endParaRPr>
              </a:p>
              <a:p>
                <a:r>
                  <a:rPr lang="de-CH" sz="1600" dirty="0">
                    <a:latin typeface="+mj-lt"/>
                    <a:ea typeface="Verdana" pitchFamily="34" charset="0"/>
                    <a:cs typeface="Verdana" pitchFamily="34" charset="0"/>
                  </a:rPr>
                  <a:t>        </a:t>
                </a:r>
                <a:r>
                  <a:rPr lang="de-CH" sz="1600" dirty="0" err="1">
                    <a:latin typeface="+mj-lt"/>
                    <a:ea typeface="Verdana" pitchFamily="34" charset="0"/>
                    <a:cs typeface="Verdana" pitchFamily="34" charset="0"/>
                  </a:rPr>
                  <a:t>function</a:t>
                </a:r>
                <a:r>
                  <a:rPr lang="de-CH" sz="1600" dirty="0">
                    <a:latin typeface="+mj-lt"/>
                    <a:ea typeface="Verdana" pitchFamily="34" charset="0"/>
                    <a:cs typeface="Verdana" pitchFamily="34" charset="0"/>
                  </a:rPr>
                  <a:t> </a:t>
                </a:r>
                <a:endParaRPr lang="en-US" sz="1600" dirty="0">
                  <a:latin typeface="+mj-lt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2771799" y="3789040"/>
                <a:ext cx="69847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600" dirty="0" err="1">
                    <a:latin typeface="+mn-lt"/>
                    <a:ea typeface="Verdana" pitchFamily="34" charset="0"/>
                    <a:cs typeface="Verdana" pitchFamily="34" charset="0"/>
                  </a:rPr>
                  <a:t>Detected</a:t>
                </a:r>
                <a:r>
                  <a:rPr lang="de-CH" sz="1600" dirty="0">
                    <a:latin typeface="+mn-lt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CH" sz="1600" dirty="0" err="1">
                    <a:latin typeface="+mn-lt"/>
                    <a:ea typeface="Verdana" pitchFamily="34" charset="0"/>
                    <a:cs typeface="Verdana" pitchFamily="34" charset="0"/>
                  </a:rPr>
                  <a:t>signal</a:t>
                </a:r>
                <a:r>
                  <a:rPr lang="de-CH" sz="1600" dirty="0">
                    <a:latin typeface="+mn-lt"/>
                    <a:ea typeface="Verdana" pitchFamily="34" charset="0"/>
                    <a:cs typeface="Verdana" pitchFamily="34" charset="0"/>
                  </a:rPr>
                  <a:t> after </a:t>
                </a:r>
                <a:r>
                  <a:rPr lang="de-CH" sz="1600" dirty="0" err="1">
                    <a:latin typeface="+mn-lt"/>
                    <a:ea typeface="Verdana" pitchFamily="34" charset="0"/>
                    <a:cs typeface="Verdana" pitchFamily="34" charset="0"/>
                  </a:rPr>
                  <a:t>the</a:t>
                </a:r>
                <a:r>
                  <a:rPr lang="de-CH" sz="1600" dirty="0">
                    <a:latin typeface="+mn-lt"/>
                    <a:ea typeface="Verdana" pitchFamily="34" charset="0"/>
                    <a:cs typeface="Verdana" pitchFamily="34" charset="0"/>
                  </a:rPr>
                  <a:t> SFG </a:t>
                </a:r>
                <a:r>
                  <a:rPr lang="de-CH" sz="1600" dirty="0" err="1">
                    <a:latin typeface="+mn-lt"/>
                    <a:ea typeface="Verdana" pitchFamily="34" charset="0"/>
                    <a:cs typeface="Verdana" pitchFamily="34" charset="0"/>
                  </a:rPr>
                  <a:t>process</a:t>
                </a:r>
                <a:r>
                  <a:rPr lang="de-CH" sz="1600" dirty="0">
                    <a:latin typeface="+mn-lt"/>
                    <a:ea typeface="Verdana" pitchFamily="34" charset="0"/>
                    <a:cs typeface="Verdana" pitchFamily="34" charset="0"/>
                  </a:rPr>
                  <a:t>:</a:t>
                </a:r>
                <a:endParaRPr lang="en-US" sz="1600" dirty="0">
                  <a:latin typeface="+mn-lt"/>
                  <a:ea typeface="Verdana" pitchFamily="34" charset="0"/>
                  <a:cs typeface="Verdana" pitchFamily="34" charset="0"/>
                </a:endParaRPr>
              </a:p>
            </p:txBody>
          </p:sp>
          <p:pic>
            <p:nvPicPr>
              <p:cNvPr id="13" name="Grafik 12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744" y="4218540"/>
                <a:ext cx="3761232" cy="537972"/>
              </a:xfrm>
              <a:prstGeom prst="rect">
                <a:avLst/>
              </a:prstGeom>
            </p:spPr>
          </p:pic>
          <p:cxnSp>
            <p:nvCxnSpPr>
              <p:cNvPr id="16" name="Gewinkelte Verbindung 15"/>
              <p:cNvCxnSpPr/>
              <p:nvPr/>
            </p:nvCxnSpPr>
            <p:spPr>
              <a:xfrm>
                <a:off x="1851380" y="3983856"/>
                <a:ext cx="828092" cy="496968"/>
              </a:xfrm>
              <a:prstGeom prst="bentConnector3">
                <a:avLst>
                  <a:gd name="adj1" fmla="val -153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Grafik 7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411" y="4890368"/>
                <a:ext cx="318485" cy="198049"/>
              </a:xfrm>
              <a:prstGeom prst="rect">
                <a:avLst/>
              </a:prstGeom>
            </p:spPr>
          </p:pic>
          <p:grpSp>
            <p:nvGrpSpPr>
              <p:cNvPr id="27" name="Gruppieren 20"/>
              <p:cNvGrpSpPr/>
              <p:nvPr/>
            </p:nvGrpSpPr>
            <p:grpSpPr>
              <a:xfrm>
                <a:off x="3283983" y="5430139"/>
                <a:ext cx="5193718" cy="468341"/>
                <a:chOff x="3263663" y="5480939"/>
                <a:chExt cx="5193718" cy="468341"/>
              </a:xfrm>
            </p:grpSpPr>
            <p:sp>
              <p:nvSpPr>
                <p:cNvPr id="73" name="Textfeld 72"/>
                <p:cNvSpPr txBox="1"/>
                <p:nvPr/>
              </p:nvSpPr>
              <p:spPr>
                <a:xfrm>
                  <a:off x="3263663" y="5480939"/>
                  <a:ext cx="519295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A. </a:t>
                  </a:r>
                  <a:r>
                    <a:rPr lang="en-US" sz="1000" dirty="0" err="1">
                      <a:latin typeface="+mn-lt"/>
                      <a:ea typeface="Verdana" pitchFamily="34" charset="0"/>
                      <a:cs typeface="Verdana" pitchFamily="34" charset="0"/>
                    </a:rPr>
                    <a:t>Pe’er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B. Dayan, A. A. </a:t>
                  </a:r>
                  <a:r>
                    <a:rPr lang="en-US" sz="1000" dirty="0" err="1">
                      <a:latin typeface="+mn-lt"/>
                      <a:ea typeface="Verdana" pitchFamily="34" charset="0"/>
                      <a:cs typeface="Verdana" pitchFamily="34" charset="0"/>
                    </a:rPr>
                    <a:t>Friesem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and Y. Silberberg, Phys. Rev. </a:t>
                  </a:r>
                  <a:r>
                    <a:rPr lang="en-US" sz="1000" dirty="0" err="1">
                      <a:latin typeface="+mn-lt"/>
                      <a:ea typeface="Verdana" pitchFamily="34" charset="0"/>
                      <a:cs typeface="Verdana" pitchFamily="34" charset="0"/>
                    </a:rPr>
                    <a:t>Lett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. </a:t>
                  </a:r>
                  <a:r>
                    <a:rPr lang="en-US" sz="1000" b="1" dirty="0">
                      <a:latin typeface="+mn-lt"/>
                      <a:ea typeface="Verdana" pitchFamily="34" charset="0"/>
                      <a:cs typeface="Verdana" pitchFamily="34" charset="0"/>
                    </a:rPr>
                    <a:t>94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073601 (2005) </a:t>
                  </a:r>
                </a:p>
              </p:txBody>
            </p:sp>
            <p:sp>
              <p:nvSpPr>
                <p:cNvPr id="74" name="Textfeld 73"/>
                <p:cNvSpPr txBox="1"/>
                <p:nvPr/>
              </p:nvSpPr>
              <p:spPr>
                <a:xfrm>
                  <a:off x="3264426" y="5703059"/>
                  <a:ext cx="519295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F. </a:t>
                  </a:r>
                  <a:r>
                    <a:rPr lang="en-US" sz="1000" dirty="0" err="1">
                      <a:latin typeface="+mn-lt"/>
                      <a:ea typeface="Verdana" pitchFamily="34" charset="0"/>
                      <a:cs typeface="Verdana" pitchFamily="34" charset="0"/>
                    </a:rPr>
                    <a:t>Zäh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M. </a:t>
                  </a:r>
                  <a:r>
                    <a:rPr lang="en-US" sz="1000" dirty="0" err="1">
                      <a:latin typeface="+mn-lt"/>
                      <a:ea typeface="Verdana" pitchFamily="34" charset="0"/>
                      <a:cs typeface="Verdana" pitchFamily="34" charset="0"/>
                    </a:rPr>
                    <a:t>Halder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and T. </a:t>
                  </a:r>
                  <a:r>
                    <a:rPr lang="en-US" sz="1000" dirty="0" err="1">
                      <a:latin typeface="+mn-lt"/>
                      <a:ea typeface="Verdana" pitchFamily="34" charset="0"/>
                      <a:cs typeface="Verdana" pitchFamily="34" charset="0"/>
                    </a:rPr>
                    <a:t>Feurer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Optics Express </a:t>
                  </a:r>
                  <a:r>
                    <a:rPr lang="en-US" sz="1000" b="1" dirty="0">
                      <a:latin typeface="+mn-lt"/>
                      <a:ea typeface="Verdana" pitchFamily="34" charset="0"/>
                      <a:cs typeface="Verdana" pitchFamily="34" charset="0"/>
                    </a:rPr>
                    <a:t>16</a:t>
                  </a:r>
                  <a:r>
                    <a:rPr lang="en-US" sz="1000" dirty="0">
                      <a:latin typeface="+mn-lt"/>
                      <a:ea typeface="Verdana" pitchFamily="34" charset="0"/>
                      <a:cs typeface="Verdana" pitchFamily="34" charset="0"/>
                    </a:rPr>
                    <a:t>, 16452-16458 (2008) </a:t>
                  </a:r>
                </a:p>
              </p:txBody>
            </p:sp>
          </p:grpSp>
        </p:grpSp>
      </p:grpSp>
      <p:sp>
        <p:nvSpPr>
          <p:cNvPr id="75" name="Titel 1"/>
          <p:cNvSpPr txBox="1">
            <a:spLocks/>
          </p:cNvSpPr>
          <p:nvPr/>
        </p:nvSpPr>
        <p:spPr>
          <a:xfrm>
            <a:off x="1055652" y="464155"/>
            <a:ext cx="7619502" cy="5669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</a:t>
            </a:r>
            <a:r>
              <a:rPr kumimoji="0" lang="fr-CH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Setup</a:t>
            </a:r>
          </a:p>
        </p:txBody>
      </p:sp>
    </p:spTree>
    <p:extLst>
      <p:ext uri="{BB962C8B-B14F-4D97-AF65-F5344CB8AC3E}">
        <p14:creationId xmlns:p14="http://schemas.microsoft.com/office/powerpoint/2010/main" val="27332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49462 -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62 -3.7037E-6 L 0.76232 -3.7037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35000" decel="3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64114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0" animBg="1"/>
      <p:bldP spid="5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Frequency-bins</a:t>
            </a:r>
            <a:endParaRPr lang="de-DE" dirty="0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1070347" y="1412106"/>
          <a:ext cx="4149725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88" name="CorelDRAW" r:id="rId9" imgW="5401056" imgH="3276600" progId="CorelDraw.Graphic.15">
                  <p:embed/>
                </p:oleObj>
              </mc:Choice>
              <mc:Fallback>
                <p:oleObj name="CorelDRAW" r:id="rId9" imgW="5401056" imgH="3276600" progId="CorelDraw.Graphic.15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347" y="1412106"/>
                        <a:ext cx="4149725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13"/>
          <p:cNvGrpSpPr/>
          <p:nvPr/>
        </p:nvGrpSpPr>
        <p:grpSpPr>
          <a:xfrm>
            <a:off x="2267744" y="1412776"/>
            <a:ext cx="1728192" cy="2016224"/>
            <a:chOff x="1907704" y="4005064"/>
            <a:chExt cx="1728192" cy="2016224"/>
          </a:xfrm>
        </p:grpSpPr>
        <p:sp>
          <p:nvSpPr>
            <p:cNvPr id="15" name="Rechteck 14"/>
            <p:cNvSpPr/>
            <p:nvPr/>
          </p:nvSpPr>
          <p:spPr bwMode="auto">
            <a:xfrm>
              <a:off x="1907704" y="4005064"/>
              <a:ext cx="216024" cy="2016224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2242036" y="4005064"/>
              <a:ext cx="216024" cy="2016224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2555776" y="4005064"/>
              <a:ext cx="216024" cy="2016224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2832233" y="4005064"/>
              <a:ext cx="216024" cy="2016224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3131840" y="4005064"/>
              <a:ext cx="216024" cy="2016224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3419872" y="4005064"/>
              <a:ext cx="216024" cy="2016224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Gruppieren 24"/>
          <p:cNvGrpSpPr/>
          <p:nvPr/>
        </p:nvGrpSpPr>
        <p:grpSpPr>
          <a:xfrm>
            <a:off x="1043608" y="1412776"/>
            <a:ext cx="4176464" cy="2016224"/>
            <a:chOff x="683568" y="4005064"/>
            <a:chExt cx="4176464" cy="2016224"/>
          </a:xfrm>
        </p:grpSpPr>
        <p:sp>
          <p:nvSpPr>
            <p:cNvPr id="26" name="Rechteck 25"/>
            <p:cNvSpPr/>
            <p:nvPr/>
          </p:nvSpPr>
          <p:spPr bwMode="auto">
            <a:xfrm>
              <a:off x="2123728" y="4005064"/>
              <a:ext cx="144016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2459953" y="4005064"/>
              <a:ext cx="95823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683568" y="4005064"/>
              <a:ext cx="1224136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2771801" y="4005064"/>
              <a:ext cx="72008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3050306" y="4005064"/>
              <a:ext cx="81534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3347864" y="4005064"/>
              <a:ext cx="81534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3635896" y="4005064"/>
              <a:ext cx="1224136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3" name="Rechteck 32"/>
          <p:cNvSpPr/>
          <p:nvPr/>
        </p:nvSpPr>
        <p:spPr bwMode="auto">
          <a:xfrm>
            <a:off x="1043608" y="1412776"/>
            <a:ext cx="4176464" cy="20162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uppieren 33"/>
          <p:cNvGrpSpPr/>
          <p:nvPr/>
        </p:nvGrpSpPr>
        <p:grpSpPr>
          <a:xfrm>
            <a:off x="2267744" y="1484784"/>
            <a:ext cx="1728192" cy="1944216"/>
            <a:chOff x="1907704" y="4077072"/>
            <a:chExt cx="1728192" cy="1944216"/>
          </a:xfrm>
        </p:grpSpPr>
        <p:sp>
          <p:nvSpPr>
            <p:cNvPr id="35" name="Rechteck 34"/>
            <p:cNvSpPr/>
            <p:nvPr/>
          </p:nvSpPr>
          <p:spPr bwMode="auto">
            <a:xfrm>
              <a:off x="1907704" y="4869160"/>
              <a:ext cx="216024" cy="115212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2267744" y="4077072"/>
              <a:ext cx="216024" cy="19442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2555776" y="4149080"/>
              <a:ext cx="216024" cy="187220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2843808" y="4149080"/>
              <a:ext cx="216024" cy="187220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hteck 38"/>
            <p:cNvSpPr/>
            <p:nvPr/>
          </p:nvSpPr>
          <p:spPr bwMode="auto">
            <a:xfrm>
              <a:off x="3131840" y="4077072"/>
              <a:ext cx="216024" cy="19442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3419872" y="4869160"/>
              <a:ext cx="216024" cy="115212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1" name="Rechteck 40"/>
          <p:cNvSpPr/>
          <p:nvPr/>
        </p:nvSpPr>
        <p:spPr bwMode="auto">
          <a:xfrm>
            <a:off x="2267744" y="3452815"/>
            <a:ext cx="180020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15616" y="378904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Maximally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</a:t>
            </a:r>
            <a:r>
              <a:rPr lang="fr-CH" dirty="0" err="1"/>
              <a:t>qutrit</a:t>
            </a:r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1043608" y="436510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In </a:t>
            </a:r>
            <a:r>
              <a:rPr lang="fr-CH" dirty="0" err="1"/>
              <a:t>general</a:t>
            </a:r>
            <a:endParaRPr lang="de-DE" dirty="0"/>
          </a:p>
        </p:txBody>
      </p:sp>
      <p:sp>
        <p:nvSpPr>
          <p:cNvPr id="45" name="Textfeld 44"/>
          <p:cNvSpPr txBox="1"/>
          <p:nvPr/>
        </p:nvSpPr>
        <p:spPr>
          <a:xfrm>
            <a:off x="1043608" y="5229200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ea typeface="Verdana" pitchFamily="34" charset="0"/>
                <a:cs typeface="Verdana" pitchFamily="34" charset="0"/>
              </a:rPr>
              <a:t>Measured</a:t>
            </a:r>
            <a:r>
              <a:rPr lang="de-CH" dirty="0">
                <a:ea typeface="Verdana" pitchFamily="34" charset="0"/>
                <a:cs typeface="Verdana" pitchFamily="34" charset="0"/>
              </a:rPr>
              <a:t> </a:t>
            </a:r>
            <a:r>
              <a:rPr lang="de-CH" dirty="0" err="1">
                <a:ea typeface="Verdana" pitchFamily="34" charset="0"/>
                <a:cs typeface="Verdana" pitchFamily="34" charset="0"/>
              </a:rPr>
              <a:t>signal</a:t>
            </a:r>
            <a:r>
              <a:rPr lang="de-CH" dirty="0">
                <a:ea typeface="Verdana" pitchFamily="34" charset="0"/>
                <a:cs typeface="Verdana" pitchFamily="34" charset="0"/>
              </a:rPr>
              <a:t>: </a:t>
            </a:r>
            <a:r>
              <a:rPr lang="de-CH" dirty="0" err="1">
                <a:ea typeface="Verdana" pitchFamily="34" charset="0"/>
                <a:cs typeface="Verdana" pitchFamily="34" charset="0"/>
              </a:rPr>
              <a:t>projective</a:t>
            </a:r>
            <a:r>
              <a:rPr lang="de-CH" dirty="0">
                <a:ea typeface="Verdana" pitchFamily="34" charset="0"/>
                <a:cs typeface="Verdana" pitchFamily="34" charset="0"/>
              </a:rPr>
              <a:t> </a:t>
            </a:r>
            <a:r>
              <a:rPr lang="de-CH" dirty="0" err="1">
                <a:ea typeface="Verdana" pitchFamily="34" charset="0"/>
                <a:cs typeface="Verdana" pitchFamily="34" charset="0"/>
              </a:rPr>
              <a:t>measurement</a:t>
            </a:r>
            <a:endParaRPr lang="fr-CH" dirty="0"/>
          </a:p>
        </p:txBody>
      </p:sp>
      <p:sp>
        <p:nvSpPr>
          <p:cNvPr id="48" name="Rechteck 47"/>
          <p:cNvSpPr/>
          <p:nvPr/>
        </p:nvSpPr>
        <p:spPr bwMode="auto">
          <a:xfrm>
            <a:off x="2051720" y="1412776"/>
            <a:ext cx="2160240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3" name="Gerade Verbindung 42"/>
          <p:cNvCxnSpPr/>
          <p:nvPr/>
        </p:nvCxnSpPr>
        <p:spPr bwMode="auto">
          <a:xfrm flipH="1">
            <a:off x="1043608" y="3429000"/>
            <a:ext cx="410445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4" name="Grafik 53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211960" y="3789040"/>
            <a:ext cx="3811219" cy="292608"/>
          </a:xfrm>
          <a:prstGeom prst="rect">
            <a:avLst/>
          </a:prstGeom>
        </p:spPr>
      </p:pic>
      <p:pic>
        <p:nvPicPr>
          <p:cNvPr id="58" name="Grafik 57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339752" y="4365104"/>
            <a:ext cx="4643323" cy="298094"/>
          </a:xfrm>
          <a:prstGeom prst="rect">
            <a:avLst/>
          </a:prstGeom>
        </p:spPr>
      </p:pic>
      <p:pic>
        <p:nvPicPr>
          <p:cNvPr id="61" name="Grafik 6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5436096" y="1772816"/>
            <a:ext cx="2509723" cy="713308"/>
          </a:xfrm>
          <a:prstGeom prst="rect">
            <a:avLst/>
          </a:prstGeom>
        </p:spPr>
      </p:pic>
      <p:sp>
        <p:nvSpPr>
          <p:cNvPr id="60" name="Textfeld 59"/>
          <p:cNvSpPr txBox="1"/>
          <p:nvPr/>
        </p:nvSpPr>
        <p:spPr>
          <a:xfrm>
            <a:off x="5292080" y="134076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Using</a:t>
            </a:r>
            <a:r>
              <a:rPr lang="fr-CH" dirty="0"/>
              <a:t> the </a:t>
            </a:r>
            <a:r>
              <a:rPr lang="fr-CH" dirty="0" err="1"/>
              <a:t>transfer</a:t>
            </a:r>
            <a:r>
              <a:rPr lang="fr-CH" dirty="0"/>
              <a:t> </a:t>
            </a:r>
            <a:r>
              <a:rPr lang="fr-CH" dirty="0" err="1"/>
              <a:t>function</a:t>
            </a:r>
            <a:endParaRPr lang="en-GB" dirty="0"/>
          </a:p>
        </p:txBody>
      </p:sp>
      <p:pic>
        <p:nvPicPr>
          <p:cNvPr id="62" name="Grafik 6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229200"/>
            <a:ext cx="1304544" cy="416052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805264"/>
            <a:ext cx="3110484" cy="72999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08652781"/>
      </p:ext>
    </p:extLst>
  </p:cSld>
  <p:clrMapOvr>
    <a:masterClrMapping/>
  </p:clrMapOvr>
  <p:transition advTm="30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 animBg="1"/>
      <p:bldP spid="47" grpId="0"/>
      <p:bldP spid="34" grpId="0"/>
      <p:bldP spid="45" grpId="0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High </a:t>
            </a:r>
            <a:r>
              <a:rPr lang="fr-CH" dirty="0" err="1"/>
              <a:t>dimensional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states (</a:t>
            </a:r>
            <a:r>
              <a:rPr lang="fr-CH" dirty="0" err="1"/>
              <a:t>qudits</a:t>
            </a:r>
            <a:r>
              <a:rPr lang="fr-CH" dirty="0"/>
              <a:t>)</a:t>
            </a:r>
          </a:p>
          <a:p>
            <a:r>
              <a:rPr lang="en-GB" sz="1400" i="1" dirty="0"/>
              <a:t>B. Bessire, et al., NJP, 16(3), 033017 (2014). </a:t>
            </a:r>
          </a:p>
          <a:p>
            <a:endParaRPr lang="fr-CH" dirty="0"/>
          </a:p>
          <a:p>
            <a:endParaRPr lang="fr-CH" dirty="0"/>
          </a:p>
          <a:p>
            <a:r>
              <a:rPr lang="fr-CH" dirty="0"/>
              <a:t>Quantum state </a:t>
            </a:r>
            <a:r>
              <a:rPr lang="fr-CH" dirty="0" err="1"/>
              <a:t>tomography</a:t>
            </a:r>
            <a:endParaRPr lang="fr-CH" dirty="0"/>
          </a:p>
          <a:p>
            <a:r>
              <a:rPr lang="en-GB" sz="1400" i="1" dirty="0"/>
              <a:t>C. Bernhard, et al., PRA, 88(3), 032322 (2013). </a:t>
            </a:r>
            <a:endParaRPr lang="fr-CH" sz="1400" i="1" dirty="0"/>
          </a:p>
          <a:p>
            <a:endParaRPr lang="fr-CH" dirty="0"/>
          </a:p>
          <a:p>
            <a:endParaRPr lang="fr-CH" dirty="0"/>
          </a:p>
          <a:p>
            <a:r>
              <a:rPr lang="fr-CH" dirty="0"/>
              <a:t>Bell </a:t>
            </a:r>
            <a:r>
              <a:rPr lang="fr-CH" dirty="0" err="1"/>
              <a:t>inequalities</a:t>
            </a:r>
            <a:endParaRPr lang="fr-CH" dirty="0"/>
          </a:p>
          <a:p>
            <a:r>
              <a:rPr lang="en-GB" sz="1400" i="1" dirty="0"/>
              <a:t>C. Bernhard, et al., JPA, 47(42), 424013 (2014) . </a:t>
            </a:r>
          </a:p>
          <a:p>
            <a:r>
              <a:rPr lang="fr-CH" sz="1400" i="1" dirty="0"/>
              <a:t>S. Schwarz, et al., IJQI, 12, 1560026 (2015) .</a:t>
            </a:r>
          </a:p>
          <a:p>
            <a:r>
              <a:rPr lang="de-DE" sz="1400" i="1" dirty="0"/>
              <a:t>S. Schwarz, et al. , New J. Phys. 18, 35001 (2016).</a:t>
            </a:r>
          </a:p>
          <a:p>
            <a:r>
              <a:rPr lang="en-US" sz="1400" i="1" dirty="0"/>
              <a:t>S. Schwarz, et al. , Phys. Rev. A 94, 22322 (2016).</a:t>
            </a:r>
            <a:endParaRPr lang="fr-CH" sz="1400" i="1" dirty="0"/>
          </a:p>
          <a:p>
            <a:endParaRPr lang="en-GB" sz="1400" i="1" dirty="0"/>
          </a:p>
          <a:p>
            <a:endParaRPr lang="fr-CH" dirty="0"/>
          </a:p>
          <a:p>
            <a:r>
              <a:rPr lang="fr-CH" dirty="0"/>
              <a:t>Adaptive </a:t>
            </a:r>
            <a:r>
              <a:rPr lang="fr-CH" dirty="0" err="1"/>
              <a:t>measurements</a:t>
            </a:r>
            <a:endParaRPr lang="fr-CH" dirty="0"/>
          </a:p>
          <a:p>
            <a:r>
              <a:rPr lang="en-GB" sz="1400" i="1" dirty="0"/>
              <a:t>S. Lerch &amp; A. Stefanov Optics Letters, 39(18), 5399 (2014).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Quantum Information </a:t>
            </a:r>
            <a:r>
              <a:rPr lang="fr-CH" dirty="0" err="1"/>
              <a:t>Processing</a:t>
            </a:r>
            <a:endParaRPr lang="en-GB" dirty="0"/>
          </a:p>
        </p:txBody>
      </p:sp>
      <p:grpSp>
        <p:nvGrpSpPr>
          <p:cNvPr id="4" name="Gruppieren 14"/>
          <p:cNvGrpSpPr/>
          <p:nvPr/>
        </p:nvGrpSpPr>
        <p:grpSpPr>
          <a:xfrm>
            <a:off x="7164288" y="980728"/>
            <a:ext cx="1578511" cy="1512168"/>
            <a:chOff x="6199688" y="3492018"/>
            <a:chExt cx="2764800" cy="2648598"/>
          </a:xfrm>
        </p:grpSpPr>
        <p:grpSp>
          <p:nvGrpSpPr>
            <p:cNvPr id="5" name="Gruppieren 4"/>
            <p:cNvGrpSpPr/>
            <p:nvPr/>
          </p:nvGrpSpPr>
          <p:grpSpPr>
            <a:xfrm>
              <a:off x="6199688" y="3492018"/>
              <a:ext cx="2764800" cy="2648598"/>
              <a:chOff x="6118841" y="3356992"/>
              <a:chExt cx="2764800" cy="2648598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8841" y="3356992"/>
                <a:ext cx="2764800" cy="2648598"/>
              </a:xfrm>
              <a:prstGeom prst="rect">
                <a:avLst/>
              </a:prstGeom>
            </p:spPr>
          </p:pic>
          <p:pic>
            <p:nvPicPr>
              <p:cNvPr id="8" name="Grafik 7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184" y="4327915"/>
                <a:ext cx="640080" cy="256032"/>
              </a:xfrm>
              <a:prstGeom prst="rect">
                <a:avLst/>
              </a:prstGeom>
            </p:spPr>
          </p:pic>
          <p:pic>
            <p:nvPicPr>
              <p:cNvPr id="9" name="Grafik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4217" y="4042780"/>
                <a:ext cx="643280" cy="256032"/>
              </a:xfrm>
              <a:prstGeom prst="rect">
                <a:avLst/>
              </a:prstGeom>
            </p:spPr>
          </p:pic>
        </p:grpSp>
        <p:pic>
          <p:nvPicPr>
            <p:cNvPr id="6" name="Grafik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9896" y="3879336"/>
              <a:ext cx="1438656" cy="149962"/>
            </a:xfrm>
            <a:prstGeom prst="rect">
              <a:avLst/>
            </a:prstGeom>
          </p:spPr>
        </p:pic>
      </p:grpSp>
      <p:pic>
        <p:nvPicPr>
          <p:cNvPr id="11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08920"/>
            <a:ext cx="2672690" cy="158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4302" y="4576127"/>
            <a:ext cx="1584176" cy="223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636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88" name="Picture 16" descr="C:\Users\Andre\Documents\unibe\Admin\konferenzen\2013\Accepted\Quebs2013\setupwithg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3923" y="1484784"/>
            <a:ext cx="4110077" cy="279677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52" y="464155"/>
            <a:ext cx="7619502" cy="566964"/>
          </a:xfrm>
        </p:spPr>
        <p:txBody>
          <a:bodyPr/>
          <a:lstStyle/>
          <a:p>
            <a:r>
              <a:rPr lang="fr-CH" dirty="0" err="1"/>
              <a:t>Sensitivity</a:t>
            </a:r>
            <a:r>
              <a:rPr lang="fr-CH" dirty="0"/>
              <a:t> to dispersion</a:t>
            </a:r>
            <a:endParaRPr lang="en-GB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photon correlation function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(t)|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Fourier transform of </a:t>
            </a:r>
            <a:r>
              <a:rPr lang="en-US" dirty="0">
                <a:latin typeface="Symbol" pitchFamily="18" charset="2"/>
              </a:rPr>
              <a:t>G(w)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Propagates like a fs pulse</a:t>
            </a:r>
          </a:p>
          <a:p>
            <a:pPr lvl="1">
              <a:buNone/>
            </a:pPr>
            <a:r>
              <a:rPr lang="en-US" dirty="0"/>
              <a:t>… but CW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Non-local dispersion cancellation</a:t>
            </a:r>
          </a:p>
          <a:p>
            <a:endParaRPr lang="en-GB" dirty="0"/>
          </a:p>
        </p:txBody>
      </p:sp>
      <p:pic>
        <p:nvPicPr>
          <p:cNvPr id="207887" name="Picture 15" descr="C:\Users\Andre\Documents\unibe\Admin\konferenzen\2013\Accepted\Quebs2013\c2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00104"/>
            <a:ext cx="3672408" cy="2957896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21088"/>
            <a:ext cx="4104456" cy="24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9672" y="3297978"/>
            <a:ext cx="2979953" cy="859428"/>
          </a:xfrm>
        </p:spPr>
        <p:txBody>
          <a:bodyPr/>
          <a:lstStyle/>
          <a:p>
            <a:r>
              <a:rPr lang="en-GB" sz="1800" dirty="0"/>
              <a:t>Dispersion of a 36mm single mode </a:t>
            </a:r>
            <a:r>
              <a:rPr lang="en-GB" sz="1800" dirty="0" err="1"/>
              <a:t>fiber</a:t>
            </a:r>
            <a:r>
              <a:rPr lang="en-GB" sz="18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Fibers</a:t>
            </a:r>
            <a:r>
              <a:rPr lang="en-GB" dirty="0"/>
              <a:t> propagation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96" y="1011165"/>
            <a:ext cx="7249381" cy="1975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5" y="4225145"/>
            <a:ext cx="4097812" cy="2160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890" y="4310095"/>
            <a:ext cx="2422680" cy="2354556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953686" y="3294973"/>
            <a:ext cx="3704845" cy="62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098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1737" indent="-183120" algn="l" defTabSz="914098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714467" indent="-172613" algn="l" defTabSz="914098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61587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69854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02136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34419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366701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798984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800" kern="0" dirty="0"/>
              <a:t>Delay between H and V modes of a 48mm PM </a:t>
            </a:r>
            <a:r>
              <a:rPr lang="en-GB" sz="1800" kern="0" dirty="0" err="1"/>
              <a:t>fiber</a:t>
            </a:r>
            <a:endParaRPr lang="en-GB" sz="1800" kern="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425987" y="4278206"/>
            <a:ext cx="864096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49" y="3933056"/>
            <a:ext cx="1188571" cy="23238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>
            <a:off x="2439879" y="4225145"/>
            <a:ext cx="53360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10" y="3918166"/>
            <a:ext cx="1697143" cy="2761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5576" y="6428510"/>
            <a:ext cx="6766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i="1" dirty="0"/>
              <a:t>J. </a:t>
            </a:r>
            <a:r>
              <a:rPr lang="fr-CH" i="1" dirty="0" err="1"/>
              <a:t>Kohn</a:t>
            </a:r>
            <a:r>
              <a:rPr lang="fr-CH" i="1" dirty="0"/>
              <a:t>, F. </a:t>
            </a:r>
            <a:r>
              <a:rPr lang="fr-CH" i="1" dirty="0" err="1"/>
              <a:t>Schefold</a:t>
            </a:r>
            <a:r>
              <a:rPr lang="fr-CH" i="1" dirty="0"/>
              <a:t>, AS, in </a:t>
            </a:r>
            <a:r>
              <a:rPr lang="fr-CH" i="1" dirty="0" err="1"/>
              <a:t>preparation</a:t>
            </a: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329919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Violation of </a:t>
            </a:r>
            <a:r>
              <a:rPr lang="fr-CH" dirty="0" err="1"/>
              <a:t>classical</a:t>
            </a:r>
            <a:r>
              <a:rPr lang="fr-CH" dirty="0"/>
              <a:t> </a:t>
            </a:r>
            <a:r>
              <a:rPr lang="fr-CH" dirty="0" err="1"/>
              <a:t>inequality</a:t>
            </a:r>
            <a:endParaRPr lang="fr-CH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7" y="3544102"/>
            <a:ext cx="4218548" cy="2235245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1" y="4330474"/>
            <a:ext cx="2249424" cy="496824"/>
          </a:xfrm>
          <a:prstGeom prst="rect">
            <a:avLst/>
          </a:prstGeom>
        </p:spPr>
      </p:pic>
      <p:sp>
        <p:nvSpPr>
          <p:cNvPr id="10" name="Textfeld 32"/>
          <p:cNvSpPr txBox="1"/>
          <p:nvPr/>
        </p:nvSpPr>
        <p:spPr>
          <a:xfrm>
            <a:off x="598301" y="3410339"/>
            <a:ext cx="483134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CH" sz="2100" dirty="0">
                <a:latin typeface="+mj-lt"/>
                <a:ea typeface="Verdana" pitchFamily="34" charset="0"/>
                <a:cs typeface="Verdana" pitchFamily="34" charset="0"/>
              </a:rPr>
              <a:t>No broadening observed</a:t>
            </a:r>
          </a:p>
          <a:p>
            <a:r>
              <a:rPr lang="de-CH" sz="2100" dirty="0">
                <a:latin typeface="+mj-lt"/>
                <a:ea typeface="Verdana" pitchFamily="34" charset="0"/>
                <a:cs typeface="Verdana" pitchFamily="34" charset="0"/>
              </a:rPr>
              <a:t>Because of entanglement</a:t>
            </a:r>
          </a:p>
        </p:txBody>
      </p:sp>
      <p:sp>
        <p:nvSpPr>
          <p:cNvPr id="15" name="Rechteck 9"/>
          <p:cNvSpPr/>
          <p:nvPr/>
        </p:nvSpPr>
        <p:spPr>
          <a:xfrm>
            <a:off x="773492" y="6184661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/>
              <a:t>S.Lerch</a:t>
            </a:r>
            <a:r>
              <a:rPr lang="en-GB" i="1" dirty="0"/>
              <a:t>, et al., JOSA B, 50, 055505 (2017)</a:t>
            </a:r>
          </a:p>
        </p:txBody>
      </p:sp>
      <p:pic>
        <p:nvPicPr>
          <p:cNvPr id="11" name="Picture 2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26" y="1080073"/>
            <a:ext cx="4119457" cy="2099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21" y="1132004"/>
            <a:ext cx="3786404" cy="17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7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/>
          <p:cNvSpPr/>
          <p:nvPr/>
        </p:nvSpPr>
        <p:spPr bwMode="auto">
          <a:xfrm>
            <a:off x="7884368" y="1988840"/>
            <a:ext cx="144016" cy="13681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1575971" y="2123564"/>
            <a:ext cx="929502" cy="1100367"/>
          </a:xfrm>
          <a:custGeom>
            <a:avLst/>
            <a:gdLst>
              <a:gd name="connsiteX0" fmla="*/ 0 w 1413164"/>
              <a:gd name="connsiteY0" fmla="*/ 1076498 h 1076498"/>
              <a:gd name="connsiteX1" fmla="*/ 415637 w 1413164"/>
              <a:gd name="connsiteY1" fmla="*/ 818804 h 1076498"/>
              <a:gd name="connsiteX2" fmla="*/ 565266 w 1413164"/>
              <a:gd name="connsiteY2" fmla="*/ 4156 h 1076498"/>
              <a:gd name="connsiteX3" fmla="*/ 681644 w 1413164"/>
              <a:gd name="connsiteY3" fmla="*/ 793866 h 1076498"/>
              <a:gd name="connsiteX4" fmla="*/ 1138844 w 1413164"/>
              <a:gd name="connsiteY4" fmla="*/ 993371 h 1076498"/>
              <a:gd name="connsiteX5" fmla="*/ 1413164 w 1413164"/>
              <a:gd name="connsiteY5" fmla="*/ 993371 h 1076498"/>
              <a:gd name="connsiteX0" fmla="*/ 0 w 1138844"/>
              <a:gd name="connsiteY0" fmla="*/ 1076498 h 1076498"/>
              <a:gd name="connsiteX1" fmla="*/ 415637 w 1138844"/>
              <a:gd name="connsiteY1" fmla="*/ 818804 h 1076498"/>
              <a:gd name="connsiteX2" fmla="*/ 565266 w 1138844"/>
              <a:gd name="connsiteY2" fmla="*/ 4156 h 1076498"/>
              <a:gd name="connsiteX3" fmla="*/ 681644 w 1138844"/>
              <a:gd name="connsiteY3" fmla="*/ 793866 h 1076498"/>
              <a:gd name="connsiteX4" fmla="*/ 1138844 w 1138844"/>
              <a:gd name="connsiteY4" fmla="*/ 993371 h 1076498"/>
              <a:gd name="connsiteX0" fmla="*/ 0 w 1145526"/>
              <a:gd name="connsiteY0" fmla="*/ 1076498 h 1076498"/>
              <a:gd name="connsiteX1" fmla="*/ 415637 w 1145526"/>
              <a:gd name="connsiteY1" fmla="*/ 818804 h 1076498"/>
              <a:gd name="connsiteX2" fmla="*/ 565266 w 1145526"/>
              <a:gd name="connsiteY2" fmla="*/ 4156 h 1076498"/>
              <a:gd name="connsiteX3" fmla="*/ 681644 w 1145526"/>
              <a:gd name="connsiteY3" fmla="*/ 793866 h 1076498"/>
              <a:gd name="connsiteX4" fmla="*/ 1145526 w 1145526"/>
              <a:gd name="connsiteY4" fmla="*/ 1056251 h 1076498"/>
              <a:gd name="connsiteX0" fmla="*/ 0 w 1145526"/>
              <a:gd name="connsiteY0" fmla="*/ 1076498 h 1076498"/>
              <a:gd name="connsiteX1" fmla="*/ 415637 w 1145526"/>
              <a:gd name="connsiteY1" fmla="*/ 818804 h 1076498"/>
              <a:gd name="connsiteX2" fmla="*/ 565266 w 1145526"/>
              <a:gd name="connsiteY2" fmla="*/ 4156 h 1076498"/>
              <a:gd name="connsiteX3" fmla="*/ 681644 w 1145526"/>
              <a:gd name="connsiteY3" fmla="*/ 793866 h 1076498"/>
              <a:gd name="connsiteX4" fmla="*/ 1145526 w 1145526"/>
              <a:gd name="connsiteY4" fmla="*/ 1056251 h 1076498"/>
              <a:gd name="connsiteX0" fmla="*/ 0 w 1145526"/>
              <a:gd name="connsiteY0" fmla="*/ 1075912 h 1075912"/>
              <a:gd name="connsiteX1" fmla="*/ 415637 w 1145526"/>
              <a:gd name="connsiteY1" fmla="*/ 818218 h 1075912"/>
              <a:gd name="connsiteX2" fmla="*/ 565266 w 1145526"/>
              <a:gd name="connsiteY2" fmla="*/ 3570 h 1075912"/>
              <a:gd name="connsiteX3" fmla="*/ 713478 w 1145526"/>
              <a:gd name="connsiteY3" fmla="*/ 839641 h 1075912"/>
              <a:gd name="connsiteX4" fmla="*/ 1145526 w 1145526"/>
              <a:gd name="connsiteY4" fmla="*/ 1055665 h 1075912"/>
              <a:gd name="connsiteX0" fmla="*/ 0 w 1145526"/>
              <a:gd name="connsiteY0" fmla="*/ 1072342 h 1072342"/>
              <a:gd name="connsiteX1" fmla="*/ 425446 w 1145526"/>
              <a:gd name="connsiteY1" fmla="*/ 836071 h 1072342"/>
              <a:gd name="connsiteX2" fmla="*/ 565266 w 1145526"/>
              <a:gd name="connsiteY2" fmla="*/ 0 h 1072342"/>
              <a:gd name="connsiteX3" fmla="*/ 713478 w 1145526"/>
              <a:gd name="connsiteY3" fmla="*/ 836071 h 1072342"/>
              <a:gd name="connsiteX4" fmla="*/ 1145526 w 1145526"/>
              <a:gd name="connsiteY4" fmla="*/ 1052095 h 107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526" h="1072342">
                <a:moveTo>
                  <a:pt x="0" y="1072342"/>
                </a:moveTo>
                <a:cubicBezTo>
                  <a:pt x="160713" y="1032857"/>
                  <a:pt x="331235" y="1014795"/>
                  <a:pt x="425446" y="836071"/>
                </a:cubicBezTo>
                <a:cubicBezTo>
                  <a:pt x="519657" y="657347"/>
                  <a:pt x="517261" y="0"/>
                  <a:pt x="565266" y="0"/>
                </a:cubicBezTo>
                <a:cubicBezTo>
                  <a:pt x="613271" y="0"/>
                  <a:pt x="616768" y="660722"/>
                  <a:pt x="713478" y="836071"/>
                </a:cubicBezTo>
                <a:cubicBezTo>
                  <a:pt x="810188" y="1011420"/>
                  <a:pt x="1023606" y="1018844"/>
                  <a:pt x="1145526" y="105209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2800107" y="2051556"/>
            <a:ext cx="1296144" cy="1153869"/>
            <a:chOff x="5004048" y="1267019"/>
            <a:chExt cx="1512168" cy="1153869"/>
          </a:xfrm>
        </p:grpSpPr>
        <p:sp>
          <p:nvSpPr>
            <p:cNvPr id="32" name="Freihandform 31"/>
            <p:cNvSpPr/>
            <p:nvPr/>
          </p:nvSpPr>
          <p:spPr bwMode="auto">
            <a:xfrm>
              <a:off x="6300192" y="2113393"/>
              <a:ext cx="216024" cy="255734"/>
            </a:xfrm>
            <a:custGeom>
              <a:avLst/>
              <a:gdLst>
                <a:gd name="connsiteX0" fmla="*/ 0 w 1413164"/>
                <a:gd name="connsiteY0" fmla="*/ 1076498 h 1076498"/>
                <a:gd name="connsiteX1" fmla="*/ 415637 w 1413164"/>
                <a:gd name="connsiteY1" fmla="*/ 818804 h 1076498"/>
                <a:gd name="connsiteX2" fmla="*/ 565266 w 1413164"/>
                <a:gd name="connsiteY2" fmla="*/ 4156 h 1076498"/>
                <a:gd name="connsiteX3" fmla="*/ 681644 w 1413164"/>
                <a:gd name="connsiteY3" fmla="*/ 793866 h 1076498"/>
                <a:gd name="connsiteX4" fmla="*/ 1138844 w 1413164"/>
                <a:gd name="connsiteY4" fmla="*/ 993371 h 1076498"/>
                <a:gd name="connsiteX5" fmla="*/ 1413164 w 1413164"/>
                <a:gd name="connsiteY5" fmla="*/ 993371 h 1076498"/>
                <a:gd name="connsiteX0" fmla="*/ 0 w 1138844"/>
                <a:gd name="connsiteY0" fmla="*/ 1076498 h 1076498"/>
                <a:gd name="connsiteX1" fmla="*/ 415637 w 1138844"/>
                <a:gd name="connsiteY1" fmla="*/ 818804 h 1076498"/>
                <a:gd name="connsiteX2" fmla="*/ 565266 w 1138844"/>
                <a:gd name="connsiteY2" fmla="*/ 4156 h 1076498"/>
                <a:gd name="connsiteX3" fmla="*/ 681644 w 1138844"/>
                <a:gd name="connsiteY3" fmla="*/ 793866 h 1076498"/>
                <a:gd name="connsiteX4" fmla="*/ 1138844 w 1138844"/>
                <a:gd name="connsiteY4" fmla="*/ 99337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5912 h 1075912"/>
                <a:gd name="connsiteX1" fmla="*/ 415637 w 1145526"/>
                <a:gd name="connsiteY1" fmla="*/ 818218 h 1075912"/>
                <a:gd name="connsiteX2" fmla="*/ 565266 w 1145526"/>
                <a:gd name="connsiteY2" fmla="*/ 3570 h 1075912"/>
                <a:gd name="connsiteX3" fmla="*/ 713478 w 1145526"/>
                <a:gd name="connsiteY3" fmla="*/ 839641 h 1075912"/>
                <a:gd name="connsiteX4" fmla="*/ 1145526 w 1145526"/>
                <a:gd name="connsiteY4" fmla="*/ 1055665 h 1075912"/>
                <a:gd name="connsiteX0" fmla="*/ 0 w 1145526"/>
                <a:gd name="connsiteY0" fmla="*/ 1072342 h 1072342"/>
                <a:gd name="connsiteX1" fmla="*/ 425446 w 1145526"/>
                <a:gd name="connsiteY1" fmla="*/ 836071 h 1072342"/>
                <a:gd name="connsiteX2" fmla="*/ 565266 w 1145526"/>
                <a:gd name="connsiteY2" fmla="*/ 0 h 1072342"/>
                <a:gd name="connsiteX3" fmla="*/ 713478 w 1145526"/>
                <a:gd name="connsiteY3" fmla="*/ 836071 h 1072342"/>
                <a:gd name="connsiteX4" fmla="*/ 1145526 w 1145526"/>
                <a:gd name="connsiteY4" fmla="*/ 1052095 h 107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526" h="1072342">
                  <a:moveTo>
                    <a:pt x="0" y="1072342"/>
                  </a:moveTo>
                  <a:cubicBezTo>
                    <a:pt x="160713" y="1032857"/>
                    <a:pt x="331235" y="1014795"/>
                    <a:pt x="425446" y="836071"/>
                  </a:cubicBezTo>
                  <a:cubicBezTo>
                    <a:pt x="519657" y="657347"/>
                    <a:pt x="517261" y="0"/>
                    <a:pt x="565266" y="0"/>
                  </a:cubicBezTo>
                  <a:cubicBezTo>
                    <a:pt x="613271" y="0"/>
                    <a:pt x="616768" y="660722"/>
                    <a:pt x="713478" y="836071"/>
                  </a:cubicBezTo>
                  <a:cubicBezTo>
                    <a:pt x="810188" y="1011420"/>
                    <a:pt x="1023606" y="1018844"/>
                    <a:pt x="1145526" y="105209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5004048" y="1267019"/>
              <a:ext cx="1289542" cy="1153869"/>
            </a:xfrm>
            <a:custGeom>
              <a:avLst/>
              <a:gdLst>
                <a:gd name="connsiteX0" fmla="*/ 0 w 1413164"/>
                <a:gd name="connsiteY0" fmla="*/ 1076498 h 1076498"/>
                <a:gd name="connsiteX1" fmla="*/ 415637 w 1413164"/>
                <a:gd name="connsiteY1" fmla="*/ 818804 h 1076498"/>
                <a:gd name="connsiteX2" fmla="*/ 565266 w 1413164"/>
                <a:gd name="connsiteY2" fmla="*/ 4156 h 1076498"/>
                <a:gd name="connsiteX3" fmla="*/ 681644 w 1413164"/>
                <a:gd name="connsiteY3" fmla="*/ 793866 h 1076498"/>
                <a:gd name="connsiteX4" fmla="*/ 1138844 w 1413164"/>
                <a:gd name="connsiteY4" fmla="*/ 993371 h 1076498"/>
                <a:gd name="connsiteX5" fmla="*/ 1413164 w 1413164"/>
                <a:gd name="connsiteY5" fmla="*/ 993371 h 1076498"/>
                <a:gd name="connsiteX0" fmla="*/ 0 w 1138844"/>
                <a:gd name="connsiteY0" fmla="*/ 1076498 h 1076498"/>
                <a:gd name="connsiteX1" fmla="*/ 415637 w 1138844"/>
                <a:gd name="connsiteY1" fmla="*/ 818804 h 1076498"/>
                <a:gd name="connsiteX2" fmla="*/ 565266 w 1138844"/>
                <a:gd name="connsiteY2" fmla="*/ 4156 h 1076498"/>
                <a:gd name="connsiteX3" fmla="*/ 681644 w 1138844"/>
                <a:gd name="connsiteY3" fmla="*/ 793866 h 1076498"/>
                <a:gd name="connsiteX4" fmla="*/ 1138844 w 1138844"/>
                <a:gd name="connsiteY4" fmla="*/ 99337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5912 h 1075912"/>
                <a:gd name="connsiteX1" fmla="*/ 415637 w 1145526"/>
                <a:gd name="connsiteY1" fmla="*/ 818218 h 1075912"/>
                <a:gd name="connsiteX2" fmla="*/ 565266 w 1145526"/>
                <a:gd name="connsiteY2" fmla="*/ 3570 h 1075912"/>
                <a:gd name="connsiteX3" fmla="*/ 713478 w 1145526"/>
                <a:gd name="connsiteY3" fmla="*/ 839641 h 1075912"/>
                <a:gd name="connsiteX4" fmla="*/ 1145526 w 1145526"/>
                <a:gd name="connsiteY4" fmla="*/ 1055665 h 1075912"/>
                <a:gd name="connsiteX0" fmla="*/ 0 w 1145526"/>
                <a:gd name="connsiteY0" fmla="*/ 1072342 h 1072342"/>
                <a:gd name="connsiteX1" fmla="*/ 425446 w 1145526"/>
                <a:gd name="connsiteY1" fmla="*/ 836071 h 1072342"/>
                <a:gd name="connsiteX2" fmla="*/ 565266 w 1145526"/>
                <a:gd name="connsiteY2" fmla="*/ 0 h 1072342"/>
                <a:gd name="connsiteX3" fmla="*/ 713478 w 1145526"/>
                <a:gd name="connsiteY3" fmla="*/ 836071 h 1072342"/>
                <a:gd name="connsiteX4" fmla="*/ 1145526 w 1145526"/>
                <a:gd name="connsiteY4" fmla="*/ 1052095 h 1072342"/>
                <a:gd name="connsiteX0" fmla="*/ 1047084 w 2192610"/>
                <a:gd name="connsiteY0" fmla="*/ 1072342 h 1145960"/>
                <a:gd name="connsiteX1" fmla="*/ 70908 w 2192610"/>
                <a:gd name="connsiteY1" fmla="*/ 1106582 h 1145960"/>
                <a:gd name="connsiteX2" fmla="*/ 1472530 w 2192610"/>
                <a:gd name="connsiteY2" fmla="*/ 836071 h 1145960"/>
                <a:gd name="connsiteX3" fmla="*/ 1612350 w 2192610"/>
                <a:gd name="connsiteY3" fmla="*/ 0 h 1145960"/>
                <a:gd name="connsiteX4" fmla="*/ 1760562 w 2192610"/>
                <a:gd name="connsiteY4" fmla="*/ 836071 h 1145960"/>
                <a:gd name="connsiteX5" fmla="*/ 2192610 w 2192610"/>
                <a:gd name="connsiteY5" fmla="*/ 1052095 h 1145960"/>
                <a:gd name="connsiteX0" fmla="*/ 1047084 w 2192610"/>
                <a:gd name="connsiteY0" fmla="*/ 1072342 h 1151667"/>
                <a:gd name="connsiteX1" fmla="*/ 1047084 w 2192610"/>
                <a:gd name="connsiteY1" fmla="*/ 1106582 h 1151667"/>
                <a:gd name="connsiteX2" fmla="*/ 70908 w 2192610"/>
                <a:gd name="connsiteY2" fmla="*/ 1106582 h 1151667"/>
                <a:gd name="connsiteX3" fmla="*/ 1472530 w 2192610"/>
                <a:gd name="connsiteY3" fmla="*/ 836071 h 1151667"/>
                <a:gd name="connsiteX4" fmla="*/ 1612350 w 2192610"/>
                <a:gd name="connsiteY4" fmla="*/ 0 h 1151667"/>
                <a:gd name="connsiteX5" fmla="*/ 1760562 w 2192610"/>
                <a:gd name="connsiteY5" fmla="*/ 836071 h 1151667"/>
                <a:gd name="connsiteX6" fmla="*/ 2192610 w 2192610"/>
                <a:gd name="connsiteY6" fmla="*/ 1052095 h 1151667"/>
                <a:gd name="connsiteX0" fmla="*/ 1047084 w 2192610"/>
                <a:gd name="connsiteY0" fmla="*/ 1072342 h 1145960"/>
                <a:gd name="connsiteX1" fmla="*/ 70908 w 2192610"/>
                <a:gd name="connsiteY1" fmla="*/ 1106582 h 1145960"/>
                <a:gd name="connsiteX2" fmla="*/ 1472530 w 2192610"/>
                <a:gd name="connsiteY2" fmla="*/ 836071 h 1145960"/>
                <a:gd name="connsiteX3" fmla="*/ 1612350 w 2192610"/>
                <a:gd name="connsiteY3" fmla="*/ 0 h 1145960"/>
                <a:gd name="connsiteX4" fmla="*/ 1760562 w 2192610"/>
                <a:gd name="connsiteY4" fmla="*/ 836071 h 1145960"/>
                <a:gd name="connsiteX5" fmla="*/ 2192610 w 2192610"/>
                <a:gd name="connsiteY5" fmla="*/ 1052095 h 1145960"/>
                <a:gd name="connsiteX0" fmla="*/ 0 w 2121702"/>
                <a:gd name="connsiteY0" fmla="*/ 1106582 h 1106582"/>
                <a:gd name="connsiteX1" fmla="*/ 1401622 w 2121702"/>
                <a:gd name="connsiteY1" fmla="*/ 836071 h 1106582"/>
                <a:gd name="connsiteX2" fmla="*/ 1541442 w 2121702"/>
                <a:gd name="connsiteY2" fmla="*/ 0 h 1106582"/>
                <a:gd name="connsiteX3" fmla="*/ 1689654 w 2121702"/>
                <a:gd name="connsiteY3" fmla="*/ 836071 h 1106582"/>
                <a:gd name="connsiteX4" fmla="*/ 2121702 w 2121702"/>
                <a:gd name="connsiteY4" fmla="*/ 1052095 h 1106582"/>
                <a:gd name="connsiteX0" fmla="*/ 0 w 2121702"/>
                <a:gd name="connsiteY0" fmla="*/ 1108280 h 1108280"/>
                <a:gd name="connsiteX1" fmla="*/ 532460 w 2121702"/>
                <a:gd name="connsiteY1" fmla="*/ 827584 h 1108280"/>
                <a:gd name="connsiteX2" fmla="*/ 1541442 w 2121702"/>
                <a:gd name="connsiteY2" fmla="*/ 1698 h 1108280"/>
                <a:gd name="connsiteX3" fmla="*/ 1689654 w 2121702"/>
                <a:gd name="connsiteY3" fmla="*/ 837769 h 1108280"/>
                <a:gd name="connsiteX4" fmla="*/ 2121702 w 2121702"/>
                <a:gd name="connsiteY4" fmla="*/ 1053793 h 1108280"/>
                <a:gd name="connsiteX0" fmla="*/ 0 w 2121702"/>
                <a:gd name="connsiteY0" fmla="*/ 1124483 h 1124483"/>
                <a:gd name="connsiteX1" fmla="*/ 532460 w 2121702"/>
                <a:gd name="connsiteY1" fmla="*/ 843787 h 1124483"/>
                <a:gd name="connsiteX2" fmla="*/ 1419892 w 2121702"/>
                <a:gd name="connsiteY2" fmla="*/ 1698 h 1124483"/>
                <a:gd name="connsiteX3" fmla="*/ 1689654 w 2121702"/>
                <a:gd name="connsiteY3" fmla="*/ 853972 h 1124483"/>
                <a:gd name="connsiteX4" fmla="*/ 2121702 w 2121702"/>
                <a:gd name="connsiteY4" fmla="*/ 1069996 h 1124483"/>
                <a:gd name="connsiteX0" fmla="*/ 147906 w 2269608"/>
                <a:gd name="connsiteY0" fmla="*/ 1124482 h 1124482"/>
                <a:gd name="connsiteX1" fmla="*/ 236649 w 2269608"/>
                <a:gd name="connsiteY1" fmla="*/ 843786 h 1124482"/>
                <a:gd name="connsiteX2" fmla="*/ 1567798 w 2269608"/>
                <a:gd name="connsiteY2" fmla="*/ 1697 h 1124482"/>
                <a:gd name="connsiteX3" fmla="*/ 1837560 w 2269608"/>
                <a:gd name="connsiteY3" fmla="*/ 853971 h 1124482"/>
                <a:gd name="connsiteX4" fmla="*/ 2269608 w 2269608"/>
                <a:gd name="connsiteY4" fmla="*/ 1069995 h 1124482"/>
                <a:gd name="connsiteX0" fmla="*/ 0 w 2831648"/>
                <a:gd name="connsiteY0" fmla="*/ 1124482 h 1124482"/>
                <a:gd name="connsiteX1" fmla="*/ 798689 w 2831648"/>
                <a:gd name="connsiteY1" fmla="*/ 843786 h 1124482"/>
                <a:gd name="connsiteX2" fmla="*/ 2129838 w 2831648"/>
                <a:gd name="connsiteY2" fmla="*/ 1697 h 1124482"/>
                <a:gd name="connsiteX3" fmla="*/ 2399600 w 2831648"/>
                <a:gd name="connsiteY3" fmla="*/ 853971 h 1124482"/>
                <a:gd name="connsiteX4" fmla="*/ 2831648 w 2831648"/>
                <a:gd name="connsiteY4" fmla="*/ 1069995 h 1124482"/>
                <a:gd name="connsiteX0" fmla="*/ 0 w 2831648"/>
                <a:gd name="connsiteY0" fmla="*/ 1124482 h 1124482"/>
                <a:gd name="connsiteX1" fmla="*/ 798689 w 2831648"/>
                <a:gd name="connsiteY1" fmla="*/ 843786 h 1124482"/>
                <a:gd name="connsiteX2" fmla="*/ 1686122 w 2831648"/>
                <a:gd name="connsiteY2" fmla="*/ 1697 h 1124482"/>
                <a:gd name="connsiteX3" fmla="*/ 2399600 w 2831648"/>
                <a:gd name="connsiteY3" fmla="*/ 853971 h 1124482"/>
                <a:gd name="connsiteX4" fmla="*/ 2831648 w 2831648"/>
                <a:gd name="connsiteY4" fmla="*/ 1069995 h 11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1648" h="1124482">
                  <a:moveTo>
                    <a:pt x="0" y="1124482"/>
                  </a:moveTo>
                  <a:cubicBezTo>
                    <a:pt x="70908" y="1085104"/>
                    <a:pt x="517669" y="1030917"/>
                    <a:pt x="798689" y="843786"/>
                  </a:cubicBezTo>
                  <a:cubicBezTo>
                    <a:pt x="1079709" y="656655"/>
                    <a:pt x="1419304" y="0"/>
                    <a:pt x="1686122" y="1697"/>
                  </a:cubicBezTo>
                  <a:cubicBezTo>
                    <a:pt x="1952940" y="3394"/>
                    <a:pt x="2208679" y="675921"/>
                    <a:pt x="2399600" y="853971"/>
                  </a:cubicBezTo>
                  <a:cubicBezTo>
                    <a:pt x="2590521" y="1032021"/>
                    <a:pt x="2709728" y="1036744"/>
                    <a:pt x="2831648" y="106999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Rechteck 12"/>
          <p:cNvSpPr/>
          <p:nvPr/>
        </p:nvSpPr>
        <p:spPr bwMode="auto">
          <a:xfrm>
            <a:off x="3088139" y="1907540"/>
            <a:ext cx="936104" cy="144016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52" y="464155"/>
            <a:ext cx="8088348" cy="566964"/>
          </a:xfrm>
        </p:spPr>
        <p:txBody>
          <a:bodyPr/>
          <a:lstStyle/>
          <a:p>
            <a:r>
              <a:rPr lang="fr-CH" dirty="0" err="1"/>
              <a:t>Two</a:t>
            </a:r>
            <a:r>
              <a:rPr lang="fr-CH" dirty="0"/>
              <a:t> photon </a:t>
            </a:r>
            <a:r>
              <a:rPr lang="fr-CH" dirty="0" err="1"/>
              <a:t>imaging</a:t>
            </a:r>
            <a:r>
              <a:rPr lang="fr-CH" dirty="0"/>
              <a:t> </a:t>
            </a:r>
            <a:r>
              <a:rPr lang="fr-CH" dirty="0" err="1"/>
              <a:t>through</a:t>
            </a:r>
            <a:r>
              <a:rPr lang="fr-CH" dirty="0"/>
              <a:t> </a:t>
            </a:r>
            <a:r>
              <a:rPr lang="fr-CH" dirty="0" err="1"/>
              <a:t>scattering</a:t>
            </a:r>
            <a:r>
              <a:rPr lang="fr-CH" dirty="0"/>
              <a:t> media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638" y="1412776"/>
            <a:ext cx="7616516" cy="4911522"/>
          </a:xfrm>
        </p:spPr>
        <p:txBody>
          <a:bodyPr/>
          <a:lstStyle/>
          <a:p>
            <a:r>
              <a:rPr lang="fr-CH" dirty="0" err="1"/>
              <a:t>Classical</a:t>
            </a:r>
            <a:r>
              <a:rPr lang="fr-CH" dirty="0"/>
              <a:t> light pulses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r>
              <a:rPr lang="fr-CH" dirty="0"/>
              <a:t>Photon pairs</a:t>
            </a:r>
            <a:endParaRPr lang="en-GB" dirty="0"/>
          </a:p>
        </p:txBody>
      </p:sp>
      <p:sp>
        <p:nvSpPr>
          <p:cNvPr id="14" name="Ellipse 13"/>
          <p:cNvSpPr/>
          <p:nvPr/>
        </p:nvSpPr>
        <p:spPr bwMode="auto">
          <a:xfrm>
            <a:off x="3448179" y="219557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3304163" y="212356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3448179" y="234797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583882" y="2627620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3232155" y="241159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3600579" y="234797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3304163" y="255561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3592195" y="305966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448179" y="277163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3232155" y="320368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3304163" y="291565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3448179" y="313167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3160147" y="205155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3592195" y="205155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3600579" y="250037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3232155" y="277163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3664203" y="284364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3448179" y="255561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3744595" y="321206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3896995" y="291565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3880227" y="255561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3736211" y="2411596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3736211" y="305966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Ellipse 38"/>
          <p:cNvSpPr/>
          <p:nvPr/>
        </p:nvSpPr>
        <p:spPr bwMode="auto">
          <a:xfrm>
            <a:off x="3736211" y="269962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3880227" y="2195572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3808219" y="197954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3896995" y="320368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656091" y="33477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Scattering</a:t>
            </a:r>
            <a:r>
              <a:rPr lang="fr-CH" dirty="0"/>
              <a:t> media</a:t>
            </a:r>
            <a:endParaRPr lang="en-GB" dirty="0"/>
          </a:p>
        </p:txBody>
      </p:sp>
      <p:sp>
        <p:nvSpPr>
          <p:cNvPr id="47" name="Textfeld 46"/>
          <p:cNvSpPr txBox="1"/>
          <p:nvPr/>
        </p:nvSpPr>
        <p:spPr>
          <a:xfrm>
            <a:off x="7308304" y="1484784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Time </a:t>
            </a:r>
            <a:r>
              <a:rPr lang="fr-CH" dirty="0" err="1"/>
              <a:t>gate</a:t>
            </a:r>
            <a:endParaRPr lang="en-GB" dirty="0"/>
          </a:p>
        </p:txBody>
      </p:sp>
      <p:sp>
        <p:nvSpPr>
          <p:cNvPr id="49" name="Textfeld 48"/>
          <p:cNvSpPr txBox="1"/>
          <p:nvPr/>
        </p:nvSpPr>
        <p:spPr>
          <a:xfrm>
            <a:off x="1043608" y="30689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I(t)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hteck 49"/>
          <p:cNvSpPr/>
          <p:nvPr/>
        </p:nvSpPr>
        <p:spPr bwMode="auto">
          <a:xfrm>
            <a:off x="7884368" y="4878452"/>
            <a:ext cx="144016" cy="13681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Freihandform 50"/>
          <p:cNvSpPr/>
          <p:nvPr/>
        </p:nvSpPr>
        <p:spPr bwMode="auto">
          <a:xfrm>
            <a:off x="1575971" y="5013176"/>
            <a:ext cx="929502" cy="1100367"/>
          </a:xfrm>
          <a:custGeom>
            <a:avLst/>
            <a:gdLst>
              <a:gd name="connsiteX0" fmla="*/ 0 w 1413164"/>
              <a:gd name="connsiteY0" fmla="*/ 1076498 h 1076498"/>
              <a:gd name="connsiteX1" fmla="*/ 415637 w 1413164"/>
              <a:gd name="connsiteY1" fmla="*/ 818804 h 1076498"/>
              <a:gd name="connsiteX2" fmla="*/ 565266 w 1413164"/>
              <a:gd name="connsiteY2" fmla="*/ 4156 h 1076498"/>
              <a:gd name="connsiteX3" fmla="*/ 681644 w 1413164"/>
              <a:gd name="connsiteY3" fmla="*/ 793866 h 1076498"/>
              <a:gd name="connsiteX4" fmla="*/ 1138844 w 1413164"/>
              <a:gd name="connsiteY4" fmla="*/ 993371 h 1076498"/>
              <a:gd name="connsiteX5" fmla="*/ 1413164 w 1413164"/>
              <a:gd name="connsiteY5" fmla="*/ 993371 h 1076498"/>
              <a:gd name="connsiteX0" fmla="*/ 0 w 1138844"/>
              <a:gd name="connsiteY0" fmla="*/ 1076498 h 1076498"/>
              <a:gd name="connsiteX1" fmla="*/ 415637 w 1138844"/>
              <a:gd name="connsiteY1" fmla="*/ 818804 h 1076498"/>
              <a:gd name="connsiteX2" fmla="*/ 565266 w 1138844"/>
              <a:gd name="connsiteY2" fmla="*/ 4156 h 1076498"/>
              <a:gd name="connsiteX3" fmla="*/ 681644 w 1138844"/>
              <a:gd name="connsiteY3" fmla="*/ 793866 h 1076498"/>
              <a:gd name="connsiteX4" fmla="*/ 1138844 w 1138844"/>
              <a:gd name="connsiteY4" fmla="*/ 993371 h 1076498"/>
              <a:gd name="connsiteX0" fmla="*/ 0 w 1145526"/>
              <a:gd name="connsiteY0" fmla="*/ 1076498 h 1076498"/>
              <a:gd name="connsiteX1" fmla="*/ 415637 w 1145526"/>
              <a:gd name="connsiteY1" fmla="*/ 818804 h 1076498"/>
              <a:gd name="connsiteX2" fmla="*/ 565266 w 1145526"/>
              <a:gd name="connsiteY2" fmla="*/ 4156 h 1076498"/>
              <a:gd name="connsiteX3" fmla="*/ 681644 w 1145526"/>
              <a:gd name="connsiteY3" fmla="*/ 793866 h 1076498"/>
              <a:gd name="connsiteX4" fmla="*/ 1145526 w 1145526"/>
              <a:gd name="connsiteY4" fmla="*/ 1056251 h 1076498"/>
              <a:gd name="connsiteX0" fmla="*/ 0 w 1145526"/>
              <a:gd name="connsiteY0" fmla="*/ 1076498 h 1076498"/>
              <a:gd name="connsiteX1" fmla="*/ 415637 w 1145526"/>
              <a:gd name="connsiteY1" fmla="*/ 818804 h 1076498"/>
              <a:gd name="connsiteX2" fmla="*/ 565266 w 1145526"/>
              <a:gd name="connsiteY2" fmla="*/ 4156 h 1076498"/>
              <a:gd name="connsiteX3" fmla="*/ 681644 w 1145526"/>
              <a:gd name="connsiteY3" fmla="*/ 793866 h 1076498"/>
              <a:gd name="connsiteX4" fmla="*/ 1145526 w 1145526"/>
              <a:gd name="connsiteY4" fmla="*/ 1056251 h 1076498"/>
              <a:gd name="connsiteX0" fmla="*/ 0 w 1145526"/>
              <a:gd name="connsiteY0" fmla="*/ 1075912 h 1075912"/>
              <a:gd name="connsiteX1" fmla="*/ 415637 w 1145526"/>
              <a:gd name="connsiteY1" fmla="*/ 818218 h 1075912"/>
              <a:gd name="connsiteX2" fmla="*/ 565266 w 1145526"/>
              <a:gd name="connsiteY2" fmla="*/ 3570 h 1075912"/>
              <a:gd name="connsiteX3" fmla="*/ 713478 w 1145526"/>
              <a:gd name="connsiteY3" fmla="*/ 839641 h 1075912"/>
              <a:gd name="connsiteX4" fmla="*/ 1145526 w 1145526"/>
              <a:gd name="connsiteY4" fmla="*/ 1055665 h 1075912"/>
              <a:gd name="connsiteX0" fmla="*/ 0 w 1145526"/>
              <a:gd name="connsiteY0" fmla="*/ 1072342 h 1072342"/>
              <a:gd name="connsiteX1" fmla="*/ 425446 w 1145526"/>
              <a:gd name="connsiteY1" fmla="*/ 836071 h 1072342"/>
              <a:gd name="connsiteX2" fmla="*/ 565266 w 1145526"/>
              <a:gd name="connsiteY2" fmla="*/ 0 h 1072342"/>
              <a:gd name="connsiteX3" fmla="*/ 713478 w 1145526"/>
              <a:gd name="connsiteY3" fmla="*/ 836071 h 1072342"/>
              <a:gd name="connsiteX4" fmla="*/ 1145526 w 1145526"/>
              <a:gd name="connsiteY4" fmla="*/ 1052095 h 107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526" h="1072342">
                <a:moveTo>
                  <a:pt x="0" y="1072342"/>
                </a:moveTo>
                <a:cubicBezTo>
                  <a:pt x="160713" y="1032857"/>
                  <a:pt x="331235" y="1014795"/>
                  <a:pt x="425446" y="836071"/>
                </a:cubicBezTo>
                <a:cubicBezTo>
                  <a:pt x="519657" y="657347"/>
                  <a:pt x="517261" y="0"/>
                  <a:pt x="565266" y="0"/>
                </a:cubicBezTo>
                <a:cubicBezTo>
                  <a:pt x="613271" y="0"/>
                  <a:pt x="616768" y="660722"/>
                  <a:pt x="713478" y="836071"/>
                </a:cubicBezTo>
                <a:cubicBezTo>
                  <a:pt x="810188" y="1011420"/>
                  <a:pt x="1023606" y="1018844"/>
                  <a:pt x="1145526" y="105209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2800107" y="4941168"/>
            <a:ext cx="1296144" cy="1153869"/>
            <a:chOff x="5004048" y="1267019"/>
            <a:chExt cx="1512168" cy="1153869"/>
          </a:xfrm>
        </p:grpSpPr>
        <p:sp>
          <p:nvSpPr>
            <p:cNvPr id="53" name="Freihandform 52"/>
            <p:cNvSpPr/>
            <p:nvPr/>
          </p:nvSpPr>
          <p:spPr bwMode="auto">
            <a:xfrm>
              <a:off x="6300192" y="2113393"/>
              <a:ext cx="216024" cy="255734"/>
            </a:xfrm>
            <a:custGeom>
              <a:avLst/>
              <a:gdLst>
                <a:gd name="connsiteX0" fmla="*/ 0 w 1413164"/>
                <a:gd name="connsiteY0" fmla="*/ 1076498 h 1076498"/>
                <a:gd name="connsiteX1" fmla="*/ 415637 w 1413164"/>
                <a:gd name="connsiteY1" fmla="*/ 818804 h 1076498"/>
                <a:gd name="connsiteX2" fmla="*/ 565266 w 1413164"/>
                <a:gd name="connsiteY2" fmla="*/ 4156 h 1076498"/>
                <a:gd name="connsiteX3" fmla="*/ 681644 w 1413164"/>
                <a:gd name="connsiteY3" fmla="*/ 793866 h 1076498"/>
                <a:gd name="connsiteX4" fmla="*/ 1138844 w 1413164"/>
                <a:gd name="connsiteY4" fmla="*/ 993371 h 1076498"/>
                <a:gd name="connsiteX5" fmla="*/ 1413164 w 1413164"/>
                <a:gd name="connsiteY5" fmla="*/ 993371 h 1076498"/>
                <a:gd name="connsiteX0" fmla="*/ 0 w 1138844"/>
                <a:gd name="connsiteY0" fmla="*/ 1076498 h 1076498"/>
                <a:gd name="connsiteX1" fmla="*/ 415637 w 1138844"/>
                <a:gd name="connsiteY1" fmla="*/ 818804 h 1076498"/>
                <a:gd name="connsiteX2" fmla="*/ 565266 w 1138844"/>
                <a:gd name="connsiteY2" fmla="*/ 4156 h 1076498"/>
                <a:gd name="connsiteX3" fmla="*/ 681644 w 1138844"/>
                <a:gd name="connsiteY3" fmla="*/ 793866 h 1076498"/>
                <a:gd name="connsiteX4" fmla="*/ 1138844 w 1138844"/>
                <a:gd name="connsiteY4" fmla="*/ 99337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5912 h 1075912"/>
                <a:gd name="connsiteX1" fmla="*/ 415637 w 1145526"/>
                <a:gd name="connsiteY1" fmla="*/ 818218 h 1075912"/>
                <a:gd name="connsiteX2" fmla="*/ 565266 w 1145526"/>
                <a:gd name="connsiteY2" fmla="*/ 3570 h 1075912"/>
                <a:gd name="connsiteX3" fmla="*/ 713478 w 1145526"/>
                <a:gd name="connsiteY3" fmla="*/ 839641 h 1075912"/>
                <a:gd name="connsiteX4" fmla="*/ 1145526 w 1145526"/>
                <a:gd name="connsiteY4" fmla="*/ 1055665 h 1075912"/>
                <a:gd name="connsiteX0" fmla="*/ 0 w 1145526"/>
                <a:gd name="connsiteY0" fmla="*/ 1072342 h 1072342"/>
                <a:gd name="connsiteX1" fmla="*/ 425446 w 1145526"/>
                <a:gd name="connsiteY1" fmla="*/ 836071 h 1072342"/>
                <a:gd name="connsiteX2" fmla="*/ 565266 w 1145526"/>
                <a:gd name="connsiteY2" fmla="*/ 0 h 1072342"/>
                <a:gd name="connsiteX3" fmla="*/ 713478 w 1145526"/>
                <a:gd name="connsiteY3" fmla="*/ 836071 h 1072342"/>
                <a:gd name="connsiteX4" fmla="*/ 1145526 w 1145526"/>
                <a:gd name="connsiteY4" fmla="*/ 1052095 h 107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526" h="1072342">
                  <a:moveTo>
                    <a:pt x="0" y="1072342"/>
                  </a:moveTo>
                  <a:cubicBezTo>
                    <a:pt x="160713" y="1032857"/>
                    <a:pt x="331235" y="1014795"/>
                    <a:pt x="425446" y="836071"/>
                  </a:cubicBezTo>
                  <a:cubicBezTo>
                    <a:pt x="519657" y="657347"/>
                    <a:pt x="517261" y="0"/>
                    <a:pt x="565266" y="0"/>
                  </a:cubicBezTo>
                  <a:cubicBezTo>
                    <a:pt x="613271" y="0"/>
                    <a:pt x="616768" y="660722"/>
                    <a:pt x="713478" y="836071"/>
                  </a:cubicBezTo>
                  <a:cubicBezTo>
                    <a:pt x="810188" y="1011420"/>
                    <a:pt x="1023606" y="1018844"/>
                    <a:pt x="1145526" y="105209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Freihandform 53"/>
            <p:cNvSpPr/>
            <p:nvPr/>
          </p:nvSpPr>
          <p:spPr bwMode="auto">
            <a:xfrm>
              <a:off x="5004048" y="1267019"/>
              <a:ext cx="1289542" cy="1153869"/>
            </a:xfrm>
            <a:custGeom>
              <a:avLst/>
              <a:gdLst>
                <a:gd name="connsiteX0" fmla="*/ 0 w 1413164"/>
                <a:gd name="connsiteY0" fmla="*/ 1076498 h 1076498"/>
                <a:gd name="connsiteX1" fmla="*/ 415637 w 1413164"/>
                <a:gd name="connsiteY1" fmla="*/ 818804 h 1076498"/>
                <a:gd name="connsiteX2" fmla="*/ 565266 w 1413164"/>
                <a:gd name="connsiteY2" fmla="*/ 4156 h 1076498"/>
                <a:gd name="connsiteX3" fmla="*/ 681644 w 1413164"/>
                <a:gd name="connsiteY3" fmla="*/ 793866 h 1076498"/>
                <a:gd name="connsiteX4" fmla="*/ 1138844 w 1413164"/>
                <a:gd name="connsiteY4" fmla="*/ 993371 h 1076498"/>
                <a:gd name="connsiteX5" fmla="*/ 1413164 w 1413164"/>
                <a:gd name="connsiteY5" fmla="*/ 993371 h 1076498"/>
                <a:gd name="connsiteX0" fmla="*/ 0 w 1138844"/>
                <a:gd name="connsiteY0" fmla="*/ 1076498 h 1076498"/>
                <a:gd name="connsiteX1" fmla="*/ 415637 w 1138844"/>
                <a:gd name="connsiteY1" fmla="*/ 818804 h 1076498"/>
                <a:gd name="connsiteX2" fmla="*/ 565266 w 1138844"/>
                <a:gd name="connsiteY2" fmla="*/ 4156 h 1076498"/>
                <a:gd name="connsiteX3" fmla="*/ 681644 w 1138844"/>
                <a:gd name="connsiteY3" fmla="*/ 793866 h 1076498"/>
                <a:gd name="connsiteX4" fmla="*/ 1138844 w 1138844"/>
                <a:gd name="connsiteY4" fmla="*/ 99337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6498 h 1076498"/>
                <a:gd name="connsiteX1" fmla="*/ 415637 w 1145526"/>
                <a:gd name="connsiteY1" fmla="*/ 818804 h 1076498"/>
                <a:gd name="connsiteX2" fmla="*/ 565266 w 1145526"/>
                <a:gd name="connsiteY2" fmla="*/ 4156 h 1076498"/>
                <a:gd name="connsiteX3" fmla="*/ 681644 w 1145526"/>
                <a:gd name="connsiteY3" fmla="*/ 793866 h 1076498"/>
                <a:gd name="connsiteX4" fmla="*/ 1145526 w 1145526"/>
                <a:gd name="connsiteY4" fmla="*/ 1056251 h 1076498"/>
                <a:gd name="connsiteX0" fmla="*/ 0 w 1145526"/>
                <a:gd name="connsiteY0" fmla="*/ 1075912 h 1075912"/>
                <a:gd name="connsiteX1" fmla="*/ 415637 w 1145526"/>
                <a:gd name="connsiteY1" fmla="*/ 818218 h 1075912"/>
                <a:gd name="connsiteX2" fmla="*/ 565266 w 1145526"/>
                <a:gd name="connsiteY2" fmla="*/ 3570 h 1075912"/>
                <a:gd name="connsiteX3" fmla="*/ 713478 w 1145526"/>
                <a:gd name="connsiteY3" fmla="*/ 839641 h 1075912"/>
                <a:gd name="connsiteX4" fmla="*/ 1145526 w 1145526"/>
                <a:gd name="connsiteY4" fmla="*/ 1055665 h 1075912"/>
                <a:gd name="connsiteX0" fmla="*/ 0 w 1145526"/>
                <a:gd name="connsiteY0" fmla="*/ 1072342 h 1072342"/>
                <a:gd name="connsiteX1" fmla="*/ 425446 w 1145526"/>
                <a:gd name="connsiteY1" fmla="*/ 836071 h 1072342"/>
                <a:gd name="connsiteX2" fmla="*/ 565266 w 1145526"/>
                <a:gd name="connsiteY2" fmla="*/ 0 h 1072342"/>
                <a:gd name="connsiteX3" fmla="*/ 713478 w 1145526"/>
                <a:gd name="connsiteY3" fmla="*/ 836071 h 1072342"/>
                <a:gd name="connsiteX4" fmla="*/ 1145526 w 1145526"/>
                <a:gd name="connsiteY4" fmla="*/ 1052095 h 1072342"/>
                <a:gd name="connsiteX0" fmla="*/ 1047084 w 2192610"/>
                <a:gd name="connsiteY0" fmla="*/ 1072342 h 1145960"/>
                <a:gd name="connsiteX1" fmla="*/ 70908 w 2192610"/>
                <a:gd name="connsiteY1" fmla="*/ 1106582 h 1145960"/>
                <a:gd name="connsiteX2" fmla="*/ 1472530 w 2192610"/>
                <a:gd name="connsiteY2" fmla="*/ 836071 h 1145960"/>
                <a:gd name="connsiteX3" fmla="*/ 1612350 w 2192610"/>
                <a:gd name="connsiteY3" fmla="*/ 0 h 1145960"/>
                <a:gd name="connsiteX4" fmla="*/ 1760562 w 2192610"/>
                <a:gd name="connsiteY4" fmla="*/ 836071 h 1145960"/>
                <a:gd name="connsiteX5" fmla="*/ 2192610 w 2192610"/>
                <a:gd name="connsiteY5" fmla="*/ 1052095 h 1145960"/>
                <a:gd name="connsiteX0" fmla="*/ 1047084 w 2192610"/>
                <a:gd name="connsiteY0" fmla="*/ 1072342 h 1151667"/>
                <a:gd name="connsiteX1" fmla="*/ 1047084 w 2192610"/>
                <a:gd name="connsiteY1" fmla="*/ 1106582 h 1151667"/>
                <a:gd name="connsiteX2" fmla="*/ 70908 w 2192610"/>
                <a:gd name="connsiteY2" fmla="*/ 1106582 h 1151667"/>
                <a:gd name="connsiteX3" fmla="*/ 1472530 w 2192610"/>
                <a:gd name="connsiteY3" fmla="*/ 836071 h 1151667"/>
                <a:gd name="connsiteX4" fmla="*/ 1612350 w 2192610"/>
                <a:gd name="connsiteY4" fmla="*/ 0 h 1151667"/>
                <a:gd name="connsiteX5" fmla="*/ 1760562 w 2192610"/>
                <a:gd name="connsiteY5" fmla="*/ 836071 h 1151667"/>
                <a:gd name="connsiteX6" fmla="*/ 2192610 w 2192610"/>
                <a:gd name="connsiteY6" fmla="*/ 1052095 h 1151667"/>
                <a:gd name="connsiteX0" fmla="*/ 1047084 w 2192610"/>
                <a:gd name="connsiteY0" fmla="*/ 1072342 h 1145960"/>
                <a:gd name="connsiteX1" fmla="*/ 70908 w 2192610"/>
                <a:gd name="connsiteY1" fmla="*/ 1106582 h 1145960"/>
                <a:gd name="connsiteX2" fmla="*/ 1472530 w 2192610"/>
                <a:gd name="connsiteY2" fmla="*/ 836071 h 1145960"/>
                <a:gd name="connsiteX3" fmla="*/ 1612350 w 2192610"/>
                <a:gd name="connsiteY3" fmla="*/ 0 h 1145960"/>
                <a:gd name="connsiteX4" fmla="*/ 1760562 w 2192610"/>
                <a:gd name="connsiteY4" fmla="*/ 836071 h 1145960"/>
                <a:gd name="connsiteX5" fmla="*/ 2192610 w 2192610"/>
                <a:gd name="connsiteY5" fmla="*/ 1052095 h 1145960"/>
                <a:gd name="connsiteX0" fmla="*/ 0 w 2121702"/>
                <a:gd name="connsiteY0" fmla="*/ 1106582 h 1106582"/>
                <a:gd name="connsiteX1" fmla="*/ 1401622 w 2121702"/>
                <a:gd name="connsiteY1" fmla="*/ 836071 h 1106582"/>
                <a:gd name="connsiteX2" fmla="*/ 1541442 w 2121702"/>
                <a:gd name="connsiteY2" fmla="*/ 0 h 1106582"/>
                <a:gd name="connsiteX3" fmla="*/ 1689654 w 2121702"/>
                <a:gd name="connsiteY3" fmla="*/ 836071 h 1106582"/>
                <a:gd name="connsiteX4" fmla="*/ 2121702 w 2121702"/>
                <a:gd name="connsiteY4" fmla="*/ 1052095 h 1106582"/>
                <a:gd name="connsiteX0" fmla="*/ 0 w 2121702"/>
                <a:gd name="connsiteY0" fmla="*/ 1108280 h 1108280"/>
                <a:gd name="connsiteX1" fmla="*/ 532460 w 2121702"/>
                <a:gd name="connsiteY1" fmla="*/ 827584 h 1108280"/>
                <a:gd name="connsiteX2" fmla="*/ 1541442 w 2121702"/>
                <a:gd name="connsiteY2" fmla="*/ 1698 h 1108280"/>
                <a:gd name="connsiteX3" fmla="*/ 1689654 w 2121702"/>
                <a:gd name="connsiteY3" fmla="*/ 837769 h 1108280"/>
                <a:gd name="connsiteX4" fmla="*/ 2121702 w 2121702"/>
                <a:gd name="connsiteY4" fmla="*/ 1053793 h 1108280"/>
                <a:gd name="connsiteX0" fmla="*/ 0 w 2121702"/>
                <a:gd name="connsiteY0" fmla="*/ 1124483 h 1124483"/>
                <a:gd name="connsiteX1" fmla="*/ 532460 w 2121702"/>
                <a:gd name="connsiteY1" fmla="*/ 843787 h 1124483"/>
                <a:gd name="connsiteX2" fmla="*/ 1419892 w 2121702"/>
                <a:gd name="connsiteY2" fmla="*/ 1698 h 1124483"/>
                <a:gd name="connsiteX3" fmla="*/ 1689654 w 2121702"/>
                <a:gd name="connsiteY3" fmla="*/ 853972 h 1124483"/>
                <a:gd name="connsiteX4" fmla="*/ 2121702 w 2121702"/>
                <a:gd name="connsiteY4" fmla="*/ 1069996 h 1124483"/>
                <a:gd name="connsiteX0" fmla="*/ 147906 w 2269608"/>
                <a:gd name="connsiteY0" fmla="*/ 1124482 h 1124482"/>
                <a:gd name="connsiteX1" fmla="*/ 236649 w 2269608"/>
                <a:gd name="connsiteY1" fmla="*/ 843786 h 1124482"/>
                <a:gd name="connsiteX2" fmla="*/ 1567798 w 2269608"/>
                <a:gd name="connsiteY2" fmla="*/ 1697 h 1124482"/>
                <a:gd name="connsiteX3" fmla="*/ 1837560 w 2269608"/>
                <a:gd name="connsiteY3" fmla="*/ 853971 h 1124482"/>
                <a:gd name="connsiteX4" fmla="*/ 2269608 w 2269608"/>
                <a:gd name="connsiteY4" fmla="*/ 1069995 h 1124482"/>
                <a:gd name="connsiteX0" fmla="*/ 0 w 2831648"/>
                <a:gd name="connsiteY0" fmla="*/ 1124482 h 1124482"/>
                <a:gd name="connsiteX1" fmla="*/ 798689 w 2831648"/>
                <a:gd name="connsiteY1" fmla="*/ 843786 h 1124482"/>
                <a:gd name="connsiteX2" fmla="*/ 2129838 w 2831648"/>
                <a:gd name="connsiteY2" fmla="*/ 1697 h 1124482"/>
                <a:gd name="connsiteX3" fmla="*/ 2399600 w 2831648"/>
                <a:gd name="connsiteY3" fmla="*/ 853971 h 1124482"/>
                <a:gd name="connsiteX4" fmla="*/ 2831648 w 2831648"/>
                <a:gd name="connsiteY4" fmla="*/ 1069995 h 1124482"/>
                <a:gd name="connsiteX0" fmla="*/ 0 w 2831648"/>
                <a:gd name="connsiteY0" fmla="*/ 1124482 h 1124482"/>
                <a:gd name="connsiteX1" fmla="*/ 798689 w 2831648"/>
                <a:gd name="connsiteY1" fmla="*/ 843786 h 1124482"/>
                <a:gd name="connsiteX2" fmla="*/ 1686122 w 2831648"/>
                <a:gd name="connsiteY2" fmla="*/ 1697 h 1124482"/>
                <a:gd name="connsiteX3" fmla="*/ 2399600 w 2831648"/>
                <a:gd name="connsiteY3" fmla="*/ 853971 h 1124482"/>
                <a:gd name="connsiteX4" fmla="*/ 2831648 w 2831648"/>
                <a:gd name="connsiteY4" fmla="*/ 1069995 h 11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1648" h="1124482">
                  <a:moveTo>
                    <a:pt x="0" y="1124482"/>
                  </a:moveTo>
                  <a:cubicBezTo>
                    <a:pt x="70908" y="1085104"/>
                    <a:pt x="517669" y="1030917"/>
                    <a:pt x="798689" y="843786"/>
                  </a:cubicBezTo>
                  <a:cubicBezTo>
                    <a:pt x="1079709" y="656655"/>
                    <a:pt x="1419304" y="0"/>
                    <a:pt x="1686122" y="1697"/>
                  </a:cubicBezTo>
                  <a:cubicBezTo>
                    <a:pt x="1952940" y="3394"/>
                    <a:pt x="2208679" y="675921"/>
                    <a:pt x="2399600" y="853971"/>
                  </a:cubicBezTo>
                  <a:cubicBezTo>
                    <a:pt x="2590521" y="1032021"/>
                    <a:pt x="2709728" y="1036744"/>
                    <a:pt x="2831648" y="106999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2656091" y="4797152"/>
            <a:ext cx="1915909" cy="1809492"/>
            <a:chOff x="2656091" y="4797152"/>
            <a:chExt cx="1915909" cy="1809492"/>
          </a:xfrm>
        </p:grpSpPr>
        <p:sp>
          <p:nvSpPr>
            <p:cNvPr id="55" name="Rechteck 54"/>
            <p:cNvSpPr/>
            <p:nvPr/>
          </p:nvSpPr>
          <p:spPr bwMode="auto">
            <a:xfrm>
              <a:off x="3088139" y="4797152"/>
              <a:ext cx="936104" cy="1440160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Ellipse 56"/>
            <p:cNvSpPr/>
            <p:nvPr/>
          </p:nvSpPr>
          <p:spPr bwMode="auto">
            <a:xfrm>
              <a:off x="3448179" y="508518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Ellipse 57"/>
            <p:cNvSpPr/>
            <p:nvPr/>
          </p:nvSpPr>
          <p:spPr bwMode="auto">
            <a:xfrm>
              <a:off x="3304163" y="5013176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Ellipse 58"/>
            <p:cNvSpPr/>
            <p:nvPr/>
          </p:nvSpPr>
          <p:spPr bwMode="auto">
            <a:xfrm>
              <a:off x="3448179" y="523758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3583882" y="5517232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3232155" y="530120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3600579" y="523758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Ellipse 62"/>
            <p:cNvSpPr/>
            <p:nvPr/>
          </p:nvSpPr>
          <p:spPr bwMode="auto">
            <a:xfrm>
              <a:off x="3304163" y="544522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Ellipse 63"/>
            <p:cNvSpPr/>
            <p:nvPr/>
          </p:nvSpPr>
          <p:spPr bwMode="auto">
            <a:xfrm>
              <a:off x="3592195" y="594928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3448179" y="566124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>
              <a:off x="3232155" y="6093296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Ellipse 66"/>
            <p:cNvSpPr/>
            <p:nvPr/>
          </p:nvSpPr>
          <p:spPr bwMode="auto">
            <a:xfrm>
              <a:off x="3304163" y="580526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Ellipse 67"/>
            <p:cNvSpPr/>
            <p:nvPr/>
          </p:nvSpPr>
          <p:spPr bwMode="auto">
            <a:xfrm>
              <a:off x="3448179" y="602128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Ellipse 68"/>
            <p:cNvSpPr/>
            <p:nvPr/>
          </p:nvSpPr>
          <p:spPr bwMode="auto">
            <a:xfrm>
              <a:off x="3160147" y="494116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Ellipse 69"/>
            <p:cNvSpPr/>
            <p:nvPr/>
          </p:nvSpPr>
          <p:spPr bwMode="auto">
            <a:xfrm>
              <a:off x="3592195" y="494116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3600579" y="538998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3232155" y="566124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3664203" y="5733256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3448179" y="544522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3744595" y="610168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3896995" y="580526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3880227" y="544522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Ellipse 77"/>
            <p:cNvSpPr/>
            <p:nvPr/>
          </p:nvSpPr>
          <p:spPr bwMode="auto">
            <a:xfrm>
              <a:off x="3736211" y="5301208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3736211" y="594928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Ellipse 79"/>
            <p:cNvSpPr/>
            <p:nvPr/>
          </p:nvSpPr>
          <p:spPr bwMode="auto">
            <a:xfrm>
              <a:off x="3736211" y="558924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Ellipse 80"/>
            <p:cNvSpPr/>
            <p:nvPr/>
          </p:nvSpPr>
          <p:spPr bwMode="auto">
            <a:xfrm>
              <a:off x="3880227" y="508518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Ellipse 81"/>
            <p:cNvSpPr/>
            <p:nvPr/>
          </p:nvSpPr>
          <p:spPr bwMode="auto">
            <a:xfrm>
              <a:off x="3808219" y="486916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Ellipse 82"/>
            <p:cNvSpPr/>
            <p:nvPr/>
          </p:nvSpPr>
          <p:spPr bwMode="auto">
            <a:xfrm>
              <a:off x="3896995" y="6093296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2656091" y="6237312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Scattering</a:t>
              </a:r>
              <a:r>
                <a:rPr lang="fr-CH" dirty="0"/>
                <a:t> media</a:t>
              </a:r>
              <a:endParaRPr lang="en-GB" dirty="0"/>
            </a:p>
          </p:txBody>
        </p:sp>
      </p:grpSp>
      <p:sp>
        <p:nvSpPr>
          <p:cNvPr id="85" name="Textfeld 84"/>
          <p:cNvSpPr txBox="1"/>
          <p:nvPr/>
        </p:nvSpPr>
        <p:spPr>
          <a:xfrm>
            <a:off x="755576" y="60932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fr-CH" dirty="0">
                <a:latin typeface="Symbol" pitchFamily="18" charset="2"/>
                <a:cs typeface="Times New Roman" pitchFamily="18" charset="0"/>
              </a:rPr>
              <a:t>Y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(t)|</a:t>
            </a:r>
            <a:r>
              <a:rPr lang="fr-CH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GB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feld 85"/>
          <p:cNvSpPr txBox="1"/>
          <p:nvPr/>
        </p:nvSpPr>
        <p:spPr>
          <a:xfrm>
            <a:off x="6689482" y="436510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Coincidence</a:t>
            </a:r>
            <a:r>
              <a:rPr lang="fr-CH" dirty="0"/>
              <a:t> </a:t>
            </a:r>
            <a:r>
              <a:rPr lang="fr-CH" dirty="0" err="1"/>
              <a:t>detection</a:t>
            </a:r>
            <a:endParaRPr lang="en-GB" dirty="0"/>
          </a:p>
        </p:txBody>
      </p:sp>
      <p:sp>
        <p:nvSpPr>
          <p:cNvPr id="89" name="Textfeld 88"/>
          <p:cNvSpPr txBox="1"/>
          <p:nvPr/>
        </p:nvSpPr>
        <p:spPr>
          <a:xfrm>
            <a:off x="2627784" y="6237312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Coffee </a:t>
            </a:r>
            <a:r>
              <a:rPr lang="fr-CH" dirty="0" err="1"/>
              <a:t>cream</a:t>
            </a:r>
            <a:endParaRPr lang="en-GB" dirty="0"/>
          </a:p>
        </p:txBody>
      </p:sp>
      <p:pic>
        <p:nvPicPr>
          <p:cNvPr id="199682" name="Picture 2" descr="Bild von Bio Kaffeerahm Flas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941168"/>
            <a:ext cx="732123" cy="1162100"/>
          </a:xfrm>
          <a:prstGeom prst="rect">
            <a:avLst/>
          </a:prstGeom>
          <a:noFill/>
        </p:spPr>
      </p:pic>
      <p:pic>
        <p:nvPicPr>
          <p:cNvPr id="91" name="Picture 2" descr="Bild von Bio Kaffeerahm Flasche"/>
          <p:cNvPicPr>
            <a:picLocks noChangeAspect="1" noChangeArrowheads="1"/>
          </p:cNvPicPr>
          <p:nvPr/>
        </p:nvPicPr>
        <p:blipFill>
          <a:blip r:embed="rId3" cstate="print"/>
          <a:srcRect l="11999" t="31181" r="70491" b="54803"/>
          <a:stretch>
            <a:fillRect/>
          </a:stretch>
        </p:blipFill>
        <p:spPr bwMode="auto">
          <a:xfrm>
            <a:off x="4355976" y="3789040"/>
            <a:ext cx="1152128" cy="1464147"/>
          </a:xfrm>
          <a:prstGeom prst="rect">
            <a:avLst/>
          </a:prstGeom>
          <a:noFill/>
        </p:spPr>
      </p:pic>
      <p:grpSp>
        <p:nvGrpSpPr>
          <p:cNvPr id="104" name="Gruppieren 103"/>
          <p:cNvGrpSpPr/>
          <p:nvPr/>
        </p:nvGrpSpPr>
        <p:grpSpPr>
          <a:xfrm>
            <a:off x="3203848" y="3933056"/>
            <a:ext cx="2304256" cy="1584176"/>
            <a:chOff x="3203848" y="3933056"/>
            <a:chExt cx="2304256" cy="1584176"/>
          </a:xfrm>
        </p:grpSpPr>
        <p:sp>
          <p:nvSpPr>
            <p:cNvPr id="92" name="Ellipse 91"/>
            <p:cNvSpPr/>
            <p:nvPr/>
          </p:nvSpPr>
          <p:spPr bwMode="auto">
            <a:xfrm>
              <a:off x="3203848" y="5229200"/>
              <a:ext cx="288032" cy="288032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Ellipse 92"/>
            <p:cNvSpPr/>
            <p:nvPr/>
          </p:nvSpPr>
          <p:spPr bwMode="auto">
            <a:xfrm>
              <a:off x="4355976" y="3933056"/>
              <a:ext cx="1152128" cy="1152128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7" name="Gerade Verbindung 96"/>
            <p:cNvCxnSpPr>
              <a:stCxn id="92" idx="1"/>
              <a:endCxn id="93" idx="1"/>
            </p:cNvCxnSpPr>
            <p:nvPr/>
          </p:nvCxnSpPr>
          <p:spPr bwMode="auto">
            <a:xfrm flipV="1">
              <a:off x="3246029" y="4101781"/>
              <a:ext cx="1278672" cy="11696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Gerade Verbindung 99"/>
            <p:cNvCxnSpPr/>
            <p:nvPr/>
          </p:nvCxnSpPr>
          <p:spPr bwMode="auto">
            <a:xfrm flipV="1">
              <a:off x="3347864" y="5085185"/>
              <a:ext cx="1728192" cy="43204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698 3.703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48 L 0.43316 0.0064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698 3.7037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48 L 0.43316 0.00648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animBg="1"/>
      <p:bldP spid="12" grpId="0" uiExpand="1" animBg="1"/>
      <p:bldP spid="12" grpId="1" uiExpand="1" animBg="1"/>
      <p:bldP spid="3" grpId="0" uiExpand="1" build="p"/>
      <p:bldP spid="47" grpId="0" uiExpand="1"/>
      <p:bldP spid="50" grpId="0" uiExpand="1" animBg="1"/>
      <p:bldP spid="51" grpId="0" uiExpand="1" animBg="1"/>
      <p:bldP spid="51" grpId="1" uiExpand="1" animBg="1"/>
      <p:bldP spid="51" grpId="2" uiExpand="1" animBg="1"/>
      <p:bldP spid="85" grpId="0" uiExpand="1"/>
      <p:bldP spid="86" grpId="0" uiExpand="1"/>
      <p:bldP spid="8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/>
              <a:t>Ultrafast</a:t>
            </a:r>
            <a:r>
              <a:rPr lang="fr-CH" dirty="0"/>
              <a:t> </a:t>
            </a:r>
            <a:r>
              <a:rPr lang="fr-CH" dirty="0" err="1"/>
              <a:t>coincidences</a:t>
            </a:r>
            <a:r>
              <a:rPr lang="fr-CH" dirty="0"/>
              <a:t> by </a:t>
            </a:r>
            <a:r>
              <a:rPr lang="fr-CH" dirty="0" err="1"/>
              <a:t>sum</a:t>
            </a:r>
            <a:r>
              <a:rPr lang="fr-CH" dirty="0"/>
              <a:t> </a:t>
            </a:r>
            <a:r>
              <a:rPr lang="fr-CH" dirty="0" err="1"/>
              <a:t>frequency</a:t>
            </a:r>
            <a:r>
              <a:rPr lang="fr-CH" dirty="0"/>
              <a:t> </a:t>
            </a:r>
            <a:r>
              <a:rPr lang="fr-CH" dirty="0" err="1"/>
              <a:t>generation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Two</a:t>
            </a:r>
            <a:r>
              <a:rPr lang="fr-CH" dirty="0"/>
              <a:t> photon </a:t>
            </a:r>
            <a:r>
              <a:rPr lang="fr-CH" dirty="0" err="1"/>
              <a:t>scattering</a:t>
            </a:r>
            <a:r>
              <a:rPr lang="fr-CH" dirty="0"/>
              <a:t>: </a:t>
            </a:r>
            <a:r>
              <a:rPr lang="fr-CH" dirty="0" err="1"/>
              <a:t>Experience</a:t>
            </a:r>
            <a:endParaRPr lang="en-GB" dirty="0"/>
          </a:p>
        </p:txBody>
      </p:sp>
      <p:pic>
        <p:nvPicPr>
          <p:cNvPr id="6" name="Picture 2" descr="C:\Users\Andre\Documents\unibe\Research\two photon scattering\png_figures\scattering_set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97454"/>
            <a:ext cx="6020172" cy="1663779"/>
          </a:xfrm>
          <a:prstGeom prst="rect">
            <a:avLst/>
          </a:prstGeom>
          <a:noFill/>
        </p:spPr>
      </p:pic>
      <p:pic>
        <p:nvPicPr>
          <p:cNvPr id="206849" name="Picture 1" descr="C:\Users\Andre\Documents\unibe\Admin\konferenzen\2013\Accepted\Quebs2013\1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20778"/>
            <a:ext cx="3997604" cy="2212543"/>
          </a:xfrm>
          <a:prstGeom prst="rect">
            <a:avLst/>
          </a:prstGeom>
          <a:noFill/>
        </p:spPr>
      </p:pic>
      <p:pic>
        <p:nvPicPr>
          <p:cNvPr id="206850" name="Picture 2" descr="C:\Users\Andre\Documents\unibe\Admin\konferenzen\2013\Accepted\Quebs2013\17m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20778"/>
            <a:ext cx="3961333" cy="221254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9552" y="6191608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i="1" dirty="0"/>
              <a:t>C. Bernhard, et al., in Proc. SPIE 9721, </a:t>
            </a:r>
            <a:r>
              <a:rPr lang="fr-CH" i="1" dirty="0" err="1"/>
              <a:t>Nanoscale</a:t>
            </a:r>
            <a:r>
              <a:rPr lang="fr-CH" i="1" dirty="0"/>
              <a:t> Imaging, </a:t>
            </a:r>
            <a:r>
              <a:rPr lang="fr-CH" i="1" dirty="0" err="1"/>
              <a:t>Sensing</a:t>
            </a:r>
            <a:r>
              <a:rPr lang="fr-CH" i="1" dirty="0"/>
              <a:t>, Actuation </a:t>
            </a:r>
            <a:r>
              <a:rPr lang="fr-CH" i="1" dirty="0" err="1"/>
              <a:t>Biomed</a:t>
            </a:r>
            <a:r>
              <a:rPr lang="fr-CH" i="1" dirty="0"/>
              <a:t>. </a:t>
            </a:r>
            <a:r>
              <a:rPr lang="fr-CH" i="1" dirty="0" err="1"/>
              <a:t>Appl</a:t>
            </a:r>
            <a:r>
              <a:rPr lang="fr-CH" i="1" dirty="0"/>
              <a:t>. XIII, (2016), p. 97210L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Genuine entanglement</a:t>
            </a:r>
          </a:p>
          <a:p>
            <a:pPr marL="704637" lvl="1" indent="-342900">
              <a:buFont typeface="Arial" panose="020B0604020202020204" pitchFamily="34" charset="0"/>
              <a:buChar char="•"/>
            </a:pPr>
            <a:r>
              <a:rPr lang="en-GB" i="1" dirty="0"/>
              <a:t>NOON states</a:t>
            </a:r>
          </a:p>
          <a:p>
            <a:pPr marL="704637" lvl="1" indent="-342900">
              <a:buFont typeface="Arial" panose="020B0604020202020204" pitchFamily="34" charset="0"/>
              <a:buChar char="•"/>
            </a:pPr>
            <a:r>
              <a:rPr lang="en-GB" i="1" dirty="0"/>
              <a:t>Optical coherence tomography</a:t>
            </a:r>
          </a:p>
          <a:p>
            <a:pPr marL="704637" lvl="1" indent="-342900">
              <a:buFont typeface="Arial" panose="020B0604020202020204" pitchFamily="34" charset="0"/>
              <a:buChar char="•"/>
            </a:pPr>
            <a:r>
              <a:rPr lang="en-GB" i="1" dirty="0"/>
              <a:t>Quantum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Classical correlations</a:t>
            </a:r>
          </a:p>
          <a:p>
            <a:pPr marL="704637" lvl="1" indent="-342900">
              <a:buFont typeface="Arial" panose="020B0604020202020204" pitchFamily="34" charset="0"/>
              <a:buChar char="•"/>
            </a:pPr>
            <a:r>
              <a:rPr lang="en-GB" i="1" dirty="0"/>
              <a:t>Temporal/dispersion measurements</a:t>
            </a:r>
          </a:p>
          <a:p>
            <a:pPr marL="704637" lvl="1" indent="-342900">
              <a:buFont typeface="Arial" panose="020B0604020202020204" pitchFamily="34" charset="0"/>
              <a:buChar char="•"/>
            </a:pPr>
            <a:r>
              <a:rPr lang="en-GB" i="1" dirty="0"/>
              <a:t>Ghost imaging/spectroscopy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Quantum inspired classical optics methods</a:t>
            </a:r>
          </a:p>
          <a:p>
            <a:pPr marL="704637" lvl="1" indent="-342900">
              <a:buFont typeface="Arial" panose="020B0604020202020204" pitchFamily="34" charset="0"/>
              <a:buChar char="•"/>
            </a:pPr>
            <a:r>
              <a:rPr lang="en-GB" i="1" dirty="0"/>
              <a:t>Quantum tomography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029" y="0"/>
            <a:ext cx="7619502" cy="836712"/>
          </a:xfrm>
        </p:spPr>
        <p:txBody>
          <a:bodyPr/>
          <a:lstStyle/>
          <a:p>
            <a:r>
              <a:rPr lang="en-GB" dirty="0"/>
              <a:t>How much of Quantum in Metrology?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8111312" y="980728"/>
            <a:ext cx="432048" cy="489654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2947" y="56189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Quantumness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rot="10800000">
            <a:off x="7427403" y="990103"/>
            <a:ext cx="432048" cy="489654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427" y="5995033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Experimental</a:t>
            </a:r>
          </a:p>
          <a:p>
            <a:r>
              <a:rPr lang="en-GB" dirty="0">
                <a:solidFill>
                  <a:srgbClr val="0070C0"/>
                </a:solidFill>
              </a:rPr>
              <a:t>practicability</a:t>
            </a:r>
          </a:p>
        </p:txBody>
      </p:sp>
    </p:spTree>
    <p:extLst>
      <p:ext uri="{BB962C8B-B14F-4D97-AF65-F5344CB8AC3E}">
        <p14:creationId xmlns:p14="http://schemas.microsoft.com/office/powerpoint/2010/main" val="37457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638" y="3567322"/>
            <a:ext cx="7616516" cy="2756975"/>
          </a:xfrm>
        </p:spPr>
        <p:txBody>
          <a:bodyPr/>
          <a:lstStyle/>
          <a:p>
            <a:r>
              <a:rPr lang="en-US" dirty="0"/>
              <a:t>Non-classical (non-local) correlations</a:t>
            </a:r>
          </a:p>
          <a:p>
            <a:endParaRPr lang="en-US" dirty="0"/>
          </a:p>
          <a:p>
            <a:r>
              <a:rPr lang="en-US" dirty="0"/>
              <a:t>Described by a non-separable quantum states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Consequence of linearity of Quantum Mechanics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Entanglement</a:t>
            </a:r>
            <a:endParaRPr lang="de-D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674056"/>
            <a:ext cx="1138428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980728"/>
            <a:ext cx="1116802" cy="123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980728"/>
            <a:ext cx="1124298" cy="123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980728"/>
            <a:ext cx="1116802" cy="123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980728"/>
            <a:ext cx="1124298" cy="123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 descr="http://4.bp.blogspot.com/_4kkT22kuvoA/TK83CLOmiyI/AAAAAAAAC4k/H9YjEey-qmo/s1600/coin-toss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340768"/>
            <a:ext cx="1266970" cy="1824633"/>
          </a:xfrm>
          <a:prstGeom prst="rect">
            <a:avLst/>
          </a:prstGeom>
          <a:noFill/>
        </p:spPr>
      </p:pic>
      <p:pic>
        <p:nvPicPr>
          <p:cNvPr id="10" name="Picture 2" descr="http://4.bp.blogspot.com/_4kkT22kuvoA/TK83CLOmiyI/AAAAAAAAC4k/H9YjEey-qmo/s1600/coin-toss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012160" y="1412776"/>
            <a:ext cx="1266970" cy="1824633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699600"/>
            <a:ext cx="1138428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6179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622496"/>
              </p:ext>
            </p:extLst>
          </p:nvPr>
        </p:nvGraphicFramePr>
        <p:xfrm>
          <a:off x="2771800" y="4797152"/>
          <a:ext cx="41751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29" name="Formel" r:id="rId8" imgW="2184120" imgH="253800" progId="Equation.3">
                  <p:embed/>
                </p:oleObj>
              </mc:Choice>
              <mc:Fallback>
                <p:oleObj name="Formel" r:id="rId8" imgW="2184120" imgH="2538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797152"/>
                        <a:ext cx="41751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749765"/>
              </p:ext>
            </p:extLst>
          </p:nvPr>
        </p:nvGraphicFramePr>
        <p:xfrm>
          <a:off x="3987825" y="5397227"/>
          <a:ext cx="17478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30" name="Formel" r:id="rId10" imgW="914400" imgH="253800" progId="Equation.3">
                  <p:embed/>
                </p:oleObj>
              </mc:Choice>
              <mc:Fallback>
                <p:oleObj name="Formel" r:id="rId10" imgW="91440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825" y="5397227"/>
                        <a:ext cx="17478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 bwMode="auto">
          <a:xfrm>
            <a:off x="609341" y="3614605"/>
            <a:ext cx="8427155" cy="28165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609341" y="1683195"/>
            <a:ext cx="8427155" cy="1747652"/>
          </a:xfrm>
          <a:prstGeom prst="rect">
            <a:avLst/>
          </a:prstGeom>
          <a:solidFill>
            <a:srgbClr val="FF9999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454" y="931428"/>
            <a:ext cx="8420546" cy="751767"/>
          </a:xfrm>
        </p:spPr>
        <p:txBody>
          <a:bodyPr/>
          <a:lstStyle/>
          <a:p>
            <a:r>
              <a:rPr lang="fr-CH" dirty="0" err="1">
                <a:solidFill>
                  <a:srgbClr val="FF0000"/>
                </a:solidFill>
              </a:rPr>
              <a:t>Classical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correlations</a:t>
            </a:r>
            <a:r>
              <a:rPr lang="fr-CH" dirty="0">
                <a:solidFill>
                  <a:srgbClr val="FF0000"/>
                </a:solidFill>
              </a:rPr>
              <a:t>: in one basis (</a:t>
            </a:r>
            <a:r>
              <a:rPr lang="fr-CH" dirty="0" err="1">
                <a:solidFill>
                  <a:srgbClr val="FF0000"/>
                </a:solidFill>
              </a:rPr>
              <a:t>i.e</a:t>
            </a:r>
            <a:r>
              <a:rPr lang="fr-CH" dirty="0">
                <a:solidFill>
                  <a:srgbClr val="FF0000"/>
                </a:solidFill>
              </a:rPr>
              <a:t> time)</a:t>
            </a:r>
          </a:p>
          <a:p>
            <a:r>
              <a:rPr lang="fr-CH" dirty="0">
                <a:solidFill>
                  <a:srgbClr val="0070C0"/>
                </a:solidFill>
              </a:rPr>
              <a:t>Quantum </a:t>
            </a:r>
            <a:r>
              <a:rPr lang="fr-CH" dirty="0" err="1">
                <a:solidFill>
                  <a:srgbClr val="0070C0"/>
                </a:solidFill>
              </a:rPr>
              <a:t>correlations:in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complementary</a:t>
            </a:r>
            <a:r>
              <a:rPr lang="fr-CH" dirty="0">
                <a:solidFill>
                  <a:srgbClr val="0070C0"/>
                </a:solidFill>
              </a:rPr>
              <a:t> bases (i.e. time-</a:t>
            </a:r>
            <a:r>
              <a:rPr lang="fr-CH" dirty="0" err="1">
                <a:solidFill>
                  <a:srgbClr val="0070C0"/>
                </a:solidFill>
              </a:rPr>
              <a:t>energy</a:t>
            </a:r>
            <a:r>
              <a:rPr lang="fr-CH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Role</a:t>
            </a:r>
            <a:r>
              <a:rPr lang="fr-CH" dirty="0"/>
              <a:t> of </a:t>
            </a:r>
            <a:r>
              <a:rPr lang="fr-CH" dirty="0" err="1"/>
              <a:t>entanglement</a:t>
            </a:r>
            <a:endParaRPr lang="fr-CH" dirty="0"/>
          </a:p>
        </p:txBody>
      </p:sp>
      <p:grpSp>
        <p:nvGrpSpPr>
          <p:cNvPr id="71" name="Group 70"/>
          <p:cNvGrpSpPr/>
          <p:nvPr/>
        </p:nvGrpSpPr>
        <p:grpSpPr>
          <a:xfrm>
            <a:off x="934801" y="1960237"/>
            <a:ext cx="2227571" cy="1366439"/>
            <a:chOff x="1048285" y="1777954"/>
            <a:chExt cx="2227571" cy="1366439"/>
          </a:xfrm>
        </p:grpSpPr>
        <p:cxnSp>
          <p:nvCxnSpPr>
            <p:cNvPr id="31" name="Gerade Verbindung 3"/>
            <p:cNvCxnSpPr/>
            <p:nvPr/>
          </p:nvCxnSpPr>
          <p:spPr bwMode="auto">
            <a:xfrm>
              <a:off x="1245677" y="2000249"/>
              <a:ext cx="1402661" cy="94738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Gerade Verbindung 3"/>
            <p:cNvCxnSpPr/>
            <p:nvPr/>
          </p:nvCxnSpPr>
          <p:spPr bwMode="auto">
            <a:xfrm>
              <a:off x="1360550" y="1987659"/>
              <a:ext cx="1748463" cy="992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 bwMode="auto">
            <a:xfrm>
              <a:off x="1048285" y="1808381"/>
              <a:ext cx="346439" cy="38373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38"/>
            <p:cNvSpPr txBox="1"/>
            <p:nvPr/>
          </p:nvSpPr>
          <p:spPr>
            <a:xfrm>
              <a:off x="1092260" y="1777954"/>
              <a:ext cx="222322" cy="292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18" charset="2"/>
                </a:rPr>
                <a:t>r</a:t>
              </a:r>
              <a:endParaRPr lang="en-GB" dirty="0">
                <a:latin typeface="Symbol" pitchFamily="18" charset="2"/>
              </a:endParaRPr>
            </a:p>
          </p:txBody>
        </p:sp>
        <p:sp>
          <p:nvSpPr>
            <p:cNvPr id="13" name="Torte 22"/>
            <p:cNvSpPr/>
            <p:nvPr/>
          </p:nvSpPr>
          <p:spPr bwMode="auto">
            <a:xfrm flipH="1">
              <a:off x="2934744" y="1782087"/>
              <a:ext cx="341112" cy="425699"/>
            </a:xfrm>
            <a:prstGeom prst="pie">
              <a:avLst>
                <a:gd name="adj1" fmla="val 5417647"/>
                <a:gd name="adj2" fmla="val 16200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6"/>
            <p:cNvSpPr txBox="1"/>
            <p:nvPr/>
          </p:nvSpPr>
          <p:spPr>
            <a:xfrm>
              <a:off x="2325971" y="1859356"/>
              <a:ext cx="492402" cy="33855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16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16" name="Ellipse 5"/>
            <p:cNvSpPr/>
            <p:nvPr/>
          </p:nvSpPr>
          <p:spPr bwMode="auto">
            <a:xfrm>
              <a:off x="2076793" y="1824052"/>
              <a:ext cx="102851" cy="113923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lipse 5"/>
            <p:cNvSpPr/>
            <p:nvPr/>
          </p:nvSpPr>
          <p:spPr bwMode="auto">
            <a:xfrm>
              <a:off x="2293282" y="2853422"/>
              <a:ext cx="102851" cy="113923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orte 22"/>
            <p:cNvSpPr/>
            <p:nvPr/>
          </p:nvSpPr>
          <p:spPr bwMode="auto">
            <a:xfrm rot="13254924">
              <a:off x="2477782" y="2718694"/>
              <a:ext cx="341112" cy="425699"/>
            </a:xfrm>
            <a:prstGeom prst="pie">
              <a:avLst>
                <a:gd name="adj1" fmla="val 5417647"/>
                <a:gd name="adj2" fmla="val 16200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23455" y="3766555"/>
            <a:ext cx="3470466" cy="1384995"/>
            <a:chOff x="963055" y="4392932"/>
            <a:chExt cx="4568165" cy="1636867"/>
          </a:xfrm>
        </p:grpSpPr>
        <p:cxnSp>
          <p:nvCxnSpPr>
            <p:cNvPr id="39" name="Gerade Verbindung 3"/>
            <p:cNvCxnSpPr/>
            <p:nvPr/>
          </p:nvCxnSpPr>
          <p:spPr bwMode="auto">
            <a:xfrm>
              <a:off x="1239451" y="4781239"/>
              <a:ext cx="1499644" cy="93582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Gerade Verbindung 3"/>
            <p:cNvCxnSpPr>
              <a:stCxn id="42" idx="3"/>
            </p:cNvCxnSpPr>
            <p:nvPr/>
          </p:nvCxnSpPr>
          <p:spPr bwMode="auto">
            <a:xfrm>
              <a:off x="1316640" y="4761982"/>
              <a:ext cx="4136117" cy="211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 bwMode="auto">
            <a:xfrm>
              <a:off x="963055" y="4538690"/>
              <a:ext cx="485098" cy="48509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Textfeld 38"/>
            <p:cNvSpPr txBox="1"/>
            <p:nvPr/>
          </p:nvSpPr>
          <p:spPr>
            <a:xfrm>
              <a:off x="1005336" y="457731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18" charset="2"/>
                </a:rPr>
                <a:t>r</a:t>
              </a:r>
              <a:endParaRPr lang="en-GB" dirty="0">
                <a:latin typeface="Symbol" pitchFamily="18" charset="2"/>
              </a:endParaRPr>
            </a:p>
          </p:txBody>
        </p:sp>
        <p:sp>
          <p:nvSpPr>
            <p:cNvPr id="43" name="Torte 22"/>
            <p:cNvSpPr/>
            <p:nvPr/>
          </p:nvSpPr>
          <p:spPr bwMode="auto">
            <a:xfrm flipH="1">
              <a:off x="5050400" y="4503502"/>
              <a:ext cx="477639" cy="538147"/>
            </a:xfrm>
            <a:prstGeom prst="pie">
              <a:avLst>
                <a:gd name="adj1" fmla="val 5417647"/>
                <a:gd name="adj2" fmla="val 16200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lipse 5"/>
            <p:cNvSpPr/>
            <p:nvPr/>
          </p:nvSpPr>
          <p:spPr bwMode="auto">
            <a:xfrm>
              <a:off x="2403215" y="4558500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lipse 5"/>
            <p:cNvSpPr/>
            <p:nvPr/>
          </p:nvSpPr>
          <p:spPr bwMode="auto">
            <a:xfrm>
              <a:off x="2706353" y="5859777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9" name="Gerade Verbindung 3"/>
            <p:cNvCxnSpPr/>
            <p:nvPr/>
          </p:nvCxnSpPr>
          <p:spPr bwMode="auto">
            <a:xfrm>
              <a:off x="2739095" y="5723782"/>
              <a:ext cx="25530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Textfeld 6"/>
            <p:cNvSpPr txBox="1"/>
            <p:nvPr/>
          </p:nvSpPr>
          <p:spPr>
            <a:xfrm>
              <a:off x="3514119" y="4392932"/>
              <a:ext cx="1582712" cy="163686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fr-CH" sz="1400" dirty="0"/>
            </a:p>
            <a:p>
              <a:endParaRPr lang="fr-CH" sz="1400" dirty="0"/>
            </a:p>
            <a:p>
              <a:pPr algn="ctr"/>
              <a:r>
                <a:rPr lang="fr-CH" sz="1400" dirty="0" err="1"/>
                <a:t>Entangling</a:t>
              </a:r>
              <a:endParaRPr lang="fr-CH" sz="1400" dirty="0"/>
            </a:p>
            <a:p>
              <a:pPr algn="ctr"/>
              <a:r>
                <a:rPr lang="fr-CH" sz="1400" dirty="0" err="1"/>
                <a:t>operation</a:t>
              </a:r>
              <a:endParaRPr lang="fr-CH" sz="1400" dirty="0"/>
            </a:p>
            <a:p>
              <a:endParaRPr lang="en-GB" sz="1400" dirty="0"/>
            </a:p>
            <a:p>
              <a:endParaRPr lang="en-GB" sz="1400" dirty="0"/>
            </a:p>
          </p:txBody>
        </p:sp>
        <p:sp>
          <p:nvSpPr>
            <p:cNvPr id="54" name="Textfeld 6"/>
            <p:cNvSpPr txBox="1"/>
            <p:nvPr/>
          </p:nvSpPr>
          <p:spPr>
            <a:xfrm>
              <a:off x="2690936" y="4577316"/>
              <a:ext cx="68948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56" name="Torte 22"/>
            <p:cNvSpPr/>
            <p:nvPr/>
          </p:nvSpPr>
          <p:spPr bwMode="auto">
            <a:xfrm flipH="1">
              <a:off x="5053581" y="5442913"/>
              <a:ext cx="477639" cy="538147"/>
            </a:xfrm>
            <a:prstGeom prst="pie">
              <a:avLst>
                <a:gd name="adj1" fmla="val 5417647"/>
                <a:gd name="adj2" fmla="val 16200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970184" y="1902777"/>
            <a:ext cx="289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tx2"/>
                </a:solidFill>
              </a:rPr>
              <a:t>Only</a:t>
            </a:r>
            <a:r>
              <a:rPr lang="fr-CH" dirty="0">
                <a:solidFill>
                  <a:schemeClr val="tx2"/>
                </a:solidFill>
              </a:rPr>
              <a:t> </a:t>
            </a:r>
            <a:r>
              <a:rPr lang="fr-CH" dirty="0" err="1">
                <a:solidFill>
                  <a:schemeClr val="tx2"/>
                </a:solidFill>
              </a:rPr>
              <a:t>classical</a:t>
            </a:r>
            <a:r>
              <a:rPr lang="fr-CH" dirty="0">
                <a:solidFill>
                  <a:schemeClr val="tx2"/>
                </a:solidFill>
              </a:rPr>
              <a:t> temporal </a:t>
            </a:r>
            <a:r>
              <a:rPr lang="fr-CH" dirty="0" err="1">
                <a:solidFill>
                  <a:schemeClr val="tx2"/>
                </a:solidFill>
              </a:rPr>
              <a:t>correlations</a:t>
            </a:r>
            <a:r>
              <a:rPr lang="fr-CH" dirty="0">
                <a:solidFill>
                  <a:schemeClr val="tx2"/>
                </a:solidFill>
              </a:rPr>
              <a:t> are relevant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039029" y="5531728"/>
            <a:ext cx="3119139" cy="538147"/>
            <a:chOff x="6673268" y="5219324"/>
            <a:chExt cx="3119139" cy="538147"/>
          </a:xfrm>
        </p:grpSpPr>
        <p:cxnSp>
          <p:nvCxnSpPr>
            <p:cNvPr id="63" name="Gerade Verbindung 3"/>
            <p:cNvCxnSpPr>
              <a:stCxn id="65" idx="3"/>
            </p:cNvCxnSpPr>
            <p:nvPr/>
          </p:nvCxnSpPr>
          <p:spPr bwMode="auto">
            <a:xfrm>
              <a:off x="7105316" y="5475856"/>
              <a:ext cx="2448272" cy="1254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 bwMode="auto">
            <a:xfrm>
              <a:off x="6673268" y="5252564"/>
              <a:ext cx="485098" cy="48509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feld 38"/>
            <p:cNvSpPr txBox="1"/>
            <p:nvPr/>
          </p:nvSpPr>
          <p:spPr>
            <a:xfrm>
              <a:off x="6794012" y="529119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18" charset="2"/>
                </a:rPr>
                <a:t>r</a:t>
              </a:r>
              <a:endParaRPr lang="en-GB" dirty="0">
                <a:latin typeface="Symbol" pitchFamily="18" charset="2"/>
              </a:endParaRPr>
            </a:p>
          </p:txBody>
        </p:sp>
        <p:sp>
          <p:nvSpPr>
            <p:cNvPr id="66" name="Torte 22"/>
            <p:cNvSpPr/>
            <p:nvPr/>
          </p:nvSpPr>
          <p:spPr bwMode="auto">
            <a:xfrm flipH="1">
              <a:off x="9314768" y="5219324"/>
              <a:ext cx="477639" cy="538147"/>
            </a:xfrm>
            <a:prstGeom prst="pie">
              <a:avLst>
                <a:gd name="adj1" fmla="val 5417647"/>
                <a:gd name="adj2" fmla="val 16200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Textfeld 6"/>
            <p:cNvSpPr txBox="1"/>
            <p:nvPr/>
          </p:nvSpPr>
          <p:spPr>
            <a:xfrm>
              <a:off x="8462338" y="5317003"/>
              <a:ext cx="68948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68" name="Ellipse 5"/>
            <p:cNvSpPr/>
            <p:nvPr/>
          </p:nvSpPr>
          <p:spPr bwMode="auto">
            <a:xfrm>
              <a:off x="8113428" y="5272374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Ellipse 5"/>
            <p:cNvSpPr/>
            <p:nvPr/>
          </p:nvSpPr>
          <p:spPr bwMode="auto">
            <a:xfrm>
              <a:off x="8128780" y="5592899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72" name="Picture 2" descr="C:\Users\Andre\Documents\unibe\Admin\konferenzen\2013\Accepted\Quebs2013\17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581" y="1823209"/>
            <a:ext cx="2176485" cy="1215643"/>
          </a:xfrm>
          <a:prstGeom prst="rect">
            <a:avLst/>
          </a:prstGeom>
          <a:noFill/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599" y="3815126"/>
            <a:ext cx="1986605" cy="108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7368221" y="4724179"/>
            <a:ext cx="166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Entanglement</a:t>
            </a:r>
            <a:endParaRPr lang="fr-CH" dirty="0"/>
          </a:p>
          <a:p>
            <a:r>
              <a:rPr lang="fr-CH" dirty="0"/>
              <a:t>Is </a:t>
            </a:r>
            <a:r>
              <a:rPr lang="fr-CH" dirty="0" err="1"/>
              <a:t>required</a:t>
            </a:r>
            <a:endParaRPr lang="fr-CH" dirty="0"/>
          </a:p>
        </p:txBody>
      </p:sp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599" y="5265653"/>
            <a:ext cx="1078644" cy="70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ectangle 78"/>
          <p:cNvSpPr/>
          <p:nvPr/>
        </p:nvSpPr>
        <p:spPr>
          <a:xfrm>
            <a:off x="536245" y="6525045"/>
            <a:ext cx="6766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i="1" dirty="0"/>
              <a:t>A. Stefanov, Quantum </a:t>
            </a:r>
            <a:r>
              <a:rPr lang="fr-CH" i="1" dirty="0" err="1"/>
              <a:t>Sci</a:t>
            </a:r>
            <a:r>
              <a:rPr lang="fr-CH" i="1" dirty="0"/>
              <a:t>. </a:t>
            </a:r>
            <a:r>
              <a:rPr lang="fr-CH" i="1" dirty="0" err="1"/>
              <a:t>Technol</a:t>
            </a:r>
            <a:r>
              <a:rPr lang="fr-CH" i="1" dirty="0"/>
              <a:t>. </a:t>
            </a:r>
            <a:r>
              <a:rPr lang="fr-CH" b="1" i="1" dirty="0"/>
              <a:t>2</a:t>
            </a:r>
            <a:r>
              <a:rPr lang="fr-CH" i="1" dirty="0"/>
              <a:t>, 25004 (2017).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372152" y="309638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One photon </a:t>
            </a:r>
            <a:r>
              <a:rPr lang="fr-CH" dirty="0" err="1"/>
              <a:t>scattering</a:t>
            </a:r>
            <a:endParaRPr lang="fr-CH" dirty="0"/>
          </a:p>
        </p:txBody>
      </p:sp>
      <p:sp>
        <p:nvSpPr>
          <p:cNvPr id="81" name="TextBox 80"/>
          <p:cNvSpPr txBox="1"/>
          <p:nvPr/>
        </p:nvSpPr>
        <p:spPr>
          <a:xfrm>
            <a:off x="4141827" y="6042209"/>
            <a:ext cx="280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Two</a:t>
            </a:r>
            <a:r>
              <a:rPr lang="fr-CH" dirty="0"/>
              <a:t> photon </a:t>
            </a:r>
            <a:r>
              <a:rPr lang="fr-CH" dirty="0" err="1"/>
              <a:t>spectroscopy</a:t>
            </a:r>
            <a:endParaRPr lang="fr-CH" dirty="0"/>
          </a:p>
        </p:txBody>
      </p:sp>
      <p:sp>
        <p:nvSpPr>
          <p:cNvPr id="82" name="TextBox 81"/>
          <p:cNvSpPr txBox="1"/>
          <p:nvPr/>
        </p:nvSpPr>
        <p:spPr>
          <a:xfrm>
            <a:off x="4293650" y="4862679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Two</a:t>
            </a:r>
            <a:r>
              <a:rPr lang="fr-CH" dirty="0"/>
              <a:t> photon </a:t>
            </a:r>
            <a:r>
              <a:rPr lang="fr-CH" dirty="0" err="1"/>
              <a:t>interferences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460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>
                <a:solidFill>
                  <a:srgbClr val="0070C0"/>
                </a:solidFill>
              </a:rPr>
              <a:t>Two</a:t>
            </a:r>
            <a:r>
              <a:rPr lang="fr-CH" dirty="0">
                <a:solidFill>
                  <a:srgbClr val="0070C0"/>
                </a:solidFill>
              </a:rPr>
              <a:t> photon absorption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r>
              <a:rPr lang="fr-CH" dirty="0" err="1"/>
              <a:t>Parameters</a:t>
            </a:r>
            <a:r>
              <a:rPr lang="fr-CH" dirty="0"/>
              <a:t> of the </a:t>
            </a:r>
            <a:r>
              <a:rPr lang="fr-CH" dirty="0" err="1"/>
              <a:t>incoming</a:t>
            </a:r>
            <a:r>
              <a:rPr lang="fr-CH" dirty="0"/>
              <a:t> light state:</a:t>
            </a:r>
          </a:p>
          <a:p>
            <a:endParaRPr lang="fr-CH" dirty="0"/>
          </a:p>
          <a:p>
            <a:pPr>
              <a:buFont typeface="Arial" pitchFamily="34" charset="0"/>
              <a:buChar char="•"/>
            </a:pPr>
            <a:r>
              <a:rPr lang="fr-CH" dirty="0"/>
              <a:t> central </a:t>
            </a:r>
            <a:r>
              <a:rPr lang="fr-CH" dirty="0" err="1"/>
              <a:t>wavelength</a:t>
            </a:r>
            <a:r>
              <a:rPr lang="fr-CH" dirty="0"/>
              <a:t> </a:t>
            </a:r>
            <a:r>
              <a:rPr lang="fr-CH" dirty="0" err="1">
                <a:latin typeface="Symbol" pitchFamily="18" charset="2"/>
              </a:rPr>
              <a:t>w</a:t>
            </a:r>
            <a:r>
              <a:rPr lang="fr-CH" baseline="-25000" dirty="0" err="1"/>
              <a:t>cp</a:t>
            </a:r>
            <a:endParaRPr lang="fr-CH" dirty="0"/>
          </a:p>
          <a:p>
            <a:pPr>
              <a:buFont typeface="Arial" pitchFamily="34" charset="0"/>
              <a:buChar char="•"/>
            </a:pPr>
            <a:r>
              <a:rPr lang="fr-CH" dirty="0"/>
              <a:t> relative </a:t>
            </a:r>
            <a:r>
              <a:rPr lang="fr-CH" dirty="0" err="1"/>
              <a:t>delay</a:t>
            </a:r>
            <a:r>
              <a:rPr lang="fr-CH" dirty="0"/>
              <a:t> </a:t>
            </a:r>
            <a:r>
              <a:rPr lang="fr-CH" dirty="0" err="1"/>
              <a:t>between</a:t>
            </a:r>
            <a:r>
              <a:rPr lang="fr-CH" dirty="0"/>
              <a:t> the </a:t>
            </a:r>
            <a:r>
              <a:rPr lang="fr-CH" dirty="0" err="1"/>
              <a:t>two</a:t>
            </a:r>
            <a:r>
              <a:rPr lang="fr-CH" dirty="0"/>
              <a:t> photons </a:t>
            </a:r>
            <a:r>
              <a:rPr lang="fr-CH" dirty="0">
                <a:latin typeface="Symbol" pitchFamily="18" charset="2"/>
              </a:rPr>
              <a:t>t</a:t>
            </a:r>
          </a:p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fr-CH" dirty="0" err="1"/>
              <a:t>Bandwidth</a:t>
            </a:r>
            <a:r>
              <a:rPr lang="fr-CH" dirty="0"/>
              <a:t> of the photons 1/T 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Spectroscopy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photons</a:t>
            </a:r>
            <a:endParaRPr lang="en-GB" dirty="0"/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1835696" y="2420888"/>
            <a:ext cx="374441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 bwMode="auto">
          <a:xfrm>
            <a:off x="2987824" y="2564904"/>
            <a:ext cx="144016" cy="144016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2987824" y="2204864"/>
            <a:ext cx="144016" cy="144016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19872" y="1964036"/>
            <a:ext cx="112082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CH" dirty="0"/>
          </a:p>
          <a:p>
            <a:r>
              <a:rPr lang="fr-CH" dirty="0"/>
              <a:t>Absorber</a:t>
            </a:r>
          </a:p>
          <a:p>
            <a:endParaRPr lang="en-GB" dirty="0"/>
          </a:p>
        </p:txBody>
      </p:sp>
      <p:sp>
        <p:nvSpPr>
          <p:cNvPr id="14" name="Ellipse 13"/>
          <p:cNvSpPr/>
          <p:nvPr/>
        </p:nvSpPr>
        <p:spPr bwMode="auto">
          <a:xfrm>
            <a:off x="4788024" y="2348880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85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497324"/>
              </p:ext>
            </p:extLst>
          </p:nvPr>
        </p:nvGraphicFramePr>
        <p:xfrm>
          <a:off x="4759325" y="912813"/>
          <a:ext cx="342106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68" name="Formel" r:id="rId3" imgW="2006280" imgH="482400" progId="Equation.3">
                  <p:embed/>
                </p:oleObj>
              </mc:Choice>
              <mc:Fallback>
                <p:oleObj name="Formel" r:id="rId3" imgW="20062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9325" y="912813"/>
                        <a:ext cx="3421063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6272E-6 L -0.03924 2.627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28506" y="1828078"/>
            <a:ext cx="2168947" cy="162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>
                <a:solidFill>
                  <a:srgbClr val="0070C0"/>
                </a:solidFill>
              </a:rPr>
              <a:t>Three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levels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toy</a:t>
            </a:r>
            <a:r>
              <a:rPr lang="fr-CH" dirty="0">
                <a:solidFill>
                  <a:srgbClr val="0070C0"/>
                </a:solidFill>
              </a:rPr>
              <a:t> system</a:t>
            </a:r>
          </a:p>
          <a:p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71600" y="41382"/>
            <a:ext cx="7908836" cy="566964"/>
          </a:xfrm>
        </p:spPr>
        <p:txBody>
          <a:bodyPr/>
          <a:lstStyle/>
          <a:p>
            <a:pPr marL="457200" indent="-457200"/>
            <a:r>
              <a:rPr lang="fr-CH" dirty="0" err="1"/>
              <a:t>Spectroscopy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photon</a:t>
            </a: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1475656" y="2132856"/>
            <a:ext cx="86409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 bwMode="auto">
          <a:xfrm>
            <a:off x="1475656" y="2564904"/>
            <a:ext cx="86409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 bwMode="auto">
          <a:xfrm>
            <a:off x="1475656" y="3284984"/>
            <a:ext cx="86409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2411760" y="3140968"/>
          <a:ext cx="228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90" name="Formel" r:id="rId5" imgW="228600" imgH="253800" progId="Equation.3">
                  <p:embed/>
                </p:oleObj>
              </mc:Choice>
              <mc:Fallback>
                <p:oleObj name="Formel" r:id="rId5" imgW="228600" imgH="253800" progId="Equation.3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140968"/>
                        <a:ext cx="2286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8835" name="Object 3"/>
          <p:cNvGraphicFramePr>
            <a:graphicFrameLocks noChangeAspect="1"/>
          </p:cNvGraphicFramePr>
          <p:nvPr/>
        </p:nvGraphicFramePr>
        <p:xfrm>
          <a:off x="2436813" y="2420938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91" name="Formel" r:id="rId7" imgW="177480" imgH="253800" progId="Equation.3">
                  <p:embed/>
                </p:oleObj>
              </mc:Choice>
              <mc:Fallback>
                <p:oleObj name="Formel" r:id="rId7" imgW="177480" imgH="253800" progId="Equation.3">
                  <p:embed/>
                  <p:pic>
                    <p:nvPicPr>
                      <p:cNvPr id="2488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813" y="2420938"/>
                        <a:ext cx="1778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8836" name="Object 4"/>
          <p:cNvGraphicFramePr>
            <a:graphicFrameLocks noChangeAspect="1"/>
          </p:cNvGraphicFramePr>
          <p:nvPr/>
        </p:nvGraphicFramePr>
        <p:xfrm>
          <a:off x="2405063" y="1989138"/>
          <a:ext cx="241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92" name="Formel" r:id="rId9" imgW="241200" imgH="253800" progId="Equation.3">
                  <p:embed/>
                </p:oleObj>
              </mc:Choice>
              <mc:Fallback>
                <p:oleObj name="Formel" r:id="rId9" imgW="241200" imgH="253800" progId="Equation.3">
                  <p:embed/>
                  <p:pic>
                    <p:nvPicPr>
                      <p:cNvPr id="2488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063" y="1989138"/>
                        <a:ext cx="2413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10"/>
          <p:cNvCxnSpPr/>
          <p:nvPr/>
        </p:nvCxnSpPr>
        <p:spPr bwMode="auto">
          <a:xfrm>
            <a:off x="1475656" y="2708920"/>
            <a:ext cx="864096" cy="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 bwMode="auto">
          <a:xfrm>
            <a:off x="1547664" y="2708920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aphicFrame>
        <p:nvGraphicFramePr>
          <p:cNvPr id="248837" name="Object 5"/>
          <p:cNvGraphicFramePr>
            <a:graphicFrameLocks noChangeAspect="1"/>
          </p:cNvGraphicFramePr>
          <p:nvPr/>
        </p:nvGraphicFramePr>
        <p:xfrm>
          <a:off x="1060450" y="2708275"/>
          <a:ext cx="355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93" name="Formel" r:id="rId11" imgW="241200" imgH="406080" progId="Equation.3">
                  <p:embed/>
                </p:oleObj>
              </mc:Choice>
              <mc:Fallback>
                <p:oleObj name="Formel" r:id="rId11" imgW="241200" imgH="406080" progId="Equation.3">
                  <p:embed/>
                  <p:pic>
                    <p:nvPicPr>
                      <p:cNvPr id="2488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2708275"/>
                        <a:ext cx="3556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feld 23"/>
          <p:cNvSpPr txBox="1"/>
          <p:nvPr/>
        </p:nvSpPr>
        <p:spPr>
          <a:xfrm>
            <a:off x="5004048" y="1988840"/>
            <a:ext cx="319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latin typeface="Symbol" pitchFamily="18" charset="2"/>
              </a:rPr>
              <a:t>t</a:t>
            </a:r>
            <a:r>
              <a:rPr lang="fr-CH" dirty="0"/>
              <a:t>: </a:t>
            </a:r>
            <a:r>
              <a:rPr lang="fr-CH" dirty="0" err="1"/>
              <a:t>delay</a:t>
            </a:r>
            <a:r>
              <a:rPr lang="fr-CH" dirty="0"/>
              <a:t> </a:t>
            </a:r>
            <a:r>
              <a:rPr lang="fr-CH" dirty="0" err="1"/>
              <a:t>between</a:t>
            </a:r>
            <a:r>
              <a:rPr lang="fr-CH" dirty="0"/>
              <a:t> </a:t>
            </a:r>
            <a:r>
              <a:rPr lang="fr-CH" dirty="0" err="1"/>
              <a:t>both</a:t>
            </a:r>
            <a:r>
              <a:rPr lang="fr-CH" dirty="0"/>
              <a:t> photon</a:t>
            </a:r>
            <a:endParaRPr lang="en-GB" dirty="0"/>
          </a:p>
        </p:txBody>
      </p:sp>
      <p:pic>
        <p:nvPicPr>
          <p:cNvPr id="248849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624" y="3560148"/>
            <a:ext cx="6888088" cy="329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fr-CH" dirty="0"/>
              <a:t> central </a:t>
            </a:r>
            <a:r>
              <a:rPr lang="fr-CH" dirty="0" err="1"/>
              <a:t>wavelength</a:t>
            </a:r>
            <a:r>
              <a:rPr lang="fr-CH" dirty="0"/>
              <a:t> </a:t>
            </a:r>
            <a:r>
              <a:rPr lang="fr-CH" dirty="0" err="1">
                <a:latin typeface="Symbol" pitchFamily="18" charset="2"/>
              </a:rPr>
              <a:t>w</a:t>
            </a:r>
            <a:r>
              <a:rPr lang="fr-CH" baseline="-25000" dirty="0" err="1"/>
              <a:t>cp</a:t>
            </a:r>
            <a:endParaRPr lang="fr-CH" dirty="0"/>
          </a:p>
          <a:p>
            <a:pPr>
              <a:buFont typeface="Arial" pitchFamily="34" charset="0"/>
              <a:buChar char="•"/>
            </a:pPr>
            <a:r>
              <a:rPr lang="fr-CH" dirty="0"/>
              <a:t> relative </a:t>
            </a:r>
            <a:r>
              <a:rPr lang="fr-CH" dirty="0" err="1"/>
              <a:t>delay</a:t>
            </a:r>
            <a:r>
              <a:rPr lang="fr-CH" dirty="0"/>
              <a:t> </a:t>
            </a:r>
            <a:r>
              <a:rPr lang="fr-CH" dirty="0" err="1"/>
              <a:t>between</a:t>
            </a:r>
            <a:r>
              <a:rPr lang="fr-CH" dirty="0"/>
              <a:t> the </a:t>
            </a:r>
            <a:r>
              <a:rPr lang="fr-CH" dirty="0" err="1"/>
              <a:t>two</a:t>
            </a:r>
            <a:r>
              <a:rPr lang="fr-CH" dirty="0"/>
              <a:t> photons </a:t>
            </a:r>
            <a:r>
              <a:rPr lang="fr-CH" dirty="0">
                <a:latin typeface="Symbol" pitchFamily="18" charset="2"/>
              </a:rPr>
              <a:t>t</a:t>
            </a:r>
          </a:p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fr-CH" dirty="0" err="1"/>
              <a:t>Bandwidth</a:t>
            </a:r>
            <a:r>
              <a:rPr lang="fr-CH" dirty="0"/>
              <a:t> of the photons 1/T </a:t>
            </a:r>
            <a:endParaRPr lang="en-GB" dirty="0"/>
          </a:p>
          <a:p>
            <a:endParaRPr lang="en-GB" sz="1200" i="1" dirty="0"/>
          </a:p>
          <a:p>
            <a:endParaRPr lang="en-GB" sz="1200" dirty="0"/>
          </a:p>
          <a:p>
            <a:endParaRPr lang="fr-CH" sz="1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Spectroscopy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photons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7707" y="3065387"/>
            <a:ext cx="3474503" cy="228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Gerade Verbindung mit Pfeil 7"/>
          <p:cNvCxnSpPr>
            <a:stCxn id="6" idx="0"/>
          </p:cNvCxnSpPr>
          <p:nvPr/>
        </p:nvCxnSpPr>
        <p:spPr bwMode="auto">
          <a:xfrm flipH="1">
            <a:off x="5744905" y="3065387"/>
            <a:ext cx="210054" cy="5760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7292594" y="316875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A</a:t>
            </a: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>
            <a:off x="7179318" y="3509731"/>
            <a:ext cx="144016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823111" y="270130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B</a:t>
            </a: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>
            <a:off x="6387230" y="3077683"/>
            <a:ext cx="432048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6212811" y="270610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CW lasers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43014" y="5309931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/>
              <a:t>Fluorescence action </a:t>
            </a:r>
            <a:r>
              <a:rPr lang="fr-CH" dirty="0" err="1"/>
              <a:t>spectra</a:t>
            </a:r>
            <a:br>
              <a:rPr lang="fr-CH" dirty="0"/>
            </a:br>
            <a:r>
              <a:rPr lang="fr-CH" dirty="0"/>
              <a:t>vs </a:t>
            </a:r>
            <a:r>
              <a:rPr lang="fr-CH" dirty="0" err="1"/>
              <a:t>pump</a:t>
            </a:r>
            <a:r>
              <a:rPr lang="fr-CH" dirty="0"/>
              <a:t> </a:t>
            </a:r>
            <a:r>
              <a:rPr lang="fr-CH" dirty="0" err="1"/>
              <a:t>frequency</a:t>
            </a:r>
            <a:endParaRPr lang="fr-CH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770606" y="2315241"/>
            <a:ext cx="3729386" cy="43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A:Separable	 B:Entangled</a:t>
            </a:r>
          </a:p>
          <a:p>
            <a:pPr marL="0" marR="0" lvl="0" indent="0" algn="l" defTabSz="914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CH" sz="2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7"/>
          <p:cNvGrpSpPr/>
          <p:nvPr/>
        </p:nvGrpSpPr>
        <p:grpSpPr>
          <a:xfrm>
            <a:off x="734582" y="3798254"/>
            <a:ext cx="1213229" cy="2215499"/>
            <a:chOff x="2942466" y="3788093"/>
            <a:chExt cx="1213229" cy="2215499"/>
          </a:xfrm>
        </p:grpSpPr>
        <p:pic>
          <p:nvPicPr>
            <p:cNvPr id="17" name="Picture 13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5026" y="3802552"/>
              <a:ext cx="1020669" cy="2201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37"/>
            <p:cNvPicPr>
              <a:picLocks noChangeAspect="1"/>
            </p:cNvPicPr>
            <p:nvPr/>
          </p:nvPicPr>
          <p:blipFill rotWithShape="1">
            <a:blip r:embed="rId8" cstate="print"/>
            <a:srcRect l="3637" r="83359"/>
            <a:stretch/>
          </p:blipFill>
          <p:spPr>
            <a:xfrm>
              <a:off x="2942466" y="3788093"/>
              <a:ext cx="170523" cy="216110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9" name="Picture 1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26640" r="52998" b="29957"/>
          <a:stretch/>
        </p:blipFill>
        <p:spPr>
          <a:xfrm>
            <a:off x="1004862" y="2691414"/>
            <a:ext cx="852694" cy="868060"/>
          </a:xfrm>
          <a:prstGeom prst="rect">
            <a:avLst/>
          </a:prstGeom>
          <a:ln>
            <a:noFill/>
          </a:ln>
        </p:spPr>
      </p:pic>
      <p:pic>
        <p:nvPicPr>
          <p:cNvPr id="20" name="Picture 13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3755401"/>
            <a:ext cx="1311209" cy="2161106"/>
          </a:xfrm>
          <a:prstGeom prst="rect">
            <a:avLst/>
          </a:prstGeom>
        </p:spPr>
      </p:pic>
      <p:pic>
        <p:nvPicPr>
          <p:cNvPr id="21" name="Picture 1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5" t="26640" r="8032" b="29116"/>
          <a:stretch/>
        </p:blipFill>
        <p:spPr>
          <a:xfrm>
            <a:off x="2874780" y="2691414"/>
            <a:ext cx="882453" cy="88488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97" y="3575283"/>
            <a:ext cx="180023" cy="112871"/>
          </a:xfrm>
          <a:prstGeom prst="rect">
            <a:avLst/>
          </a:prstGeom>
        </p:spPr>
      </p:pic>
      <p:pic>
        <p:nvPicPr>
          <p:cNvPr id="24" name="Picture 1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14" y="3575283"/>
            <a:ext cx="180023" cy="112871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3038196"/>
            <a:ext cx="184309" cy="112871"/>
          </a:xfrm>
          <a:prstGeom prst="rect">
            <a:avLst/>
          </a:prstGeom>
        </p:spPr>
      </p:pic>
      <p:pic>
        <p:nvPicPr>
          <p:cNvPr id="26" name="Picture 1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98" y="3060074"/>
            <a:ext cx="184309" cy="112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6292924"/>
            <a:ext cx="8903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i="1" dirty="0"/>
              <a:t>K. E. </a:t>
            </a:r>
            <a:r>
              <a:rPr lang="fr-CH" i="1" dirty="0" err="1"/>
              <a:t>Dorfman</a:t>
            </a:r>
            <a:r>
              <a:rPr lang="fr-CH" i="1" dirty="0"/>
              <a:t>, F. Schlawin, and S. Mukamel, </a:t>
            </a:r>
            <a:r>
              <a:rPr lang="fr-CH" i="1" dirty="0" err="1"/>
              <a:t>Rev</a:t>
            </a:r>
            <a:r>
              <a:rPr lang="fr-CH" i="1" dirty="0"/>
              <a:t>. </a:t>
            </a:r>
            <a:r>
              <a:rPr lang="fr-CH" i="1" dirty="0" err="1"/>
              <a:t>Mod</a:t>
            </a:r>
            <a:r>
              <a:rPr lang="fr-CH" i="1" dirty="0"/>
              <a:t>. Phys. </a:t>
            </a:r>
            <a:r>
              <a:rPr lang="fr-CH" b="1" i="1" dirty="0"/>
              <a:t>88</a:t>
            </a:r>
            <a:r>
              <a:rPr lang="fr-CH" i="1" dirty="0"/>
              <a:t>, 45008 (2016).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Non-</a:t>
            </a:r>
            <a:r>
              <a:rPr lang="fr-CH" dirty="0" err="1"/>
              <a:t>monotonic</a:t>
            </a:r>
            <a:r>
              <a:rPr lang="fr-CH" dirty="0"/>
              <a:t> change of the transition </a:t>
            </a:r>
            <a:r>
              <a:rPr lang="fr-CH" dirty="0" err="1"/>
              <a:t>probability</a:t>
            </a:r>
            <a:r>
              <a:rPr lang="fr-CH" dirty="0"/>
              <a:t> </a:t>
            </a:r>
            <a:r>
              <a:rPr lang="fr-CH" dirty="0" err="1"/>
              <a:t>gives</a:t>
            </a:r>
            <a:r>
              <a:rPr lang="fr-CH" dirty="0"/>
              <a:t> information about the </a:t>
            </a:r>
            <a:r>
              <a:rPr lang="fr-CH" dirty="0" err="1"/>
              <a:t>intermediate</a:t>
            </a:r>
            <a:r>
              <a:rPr lang="fr-CH" dirty="0"/>
              <a:t> </a:t>
            </a:r>
            <a:r>
              <a:rPr lang="fr-CH" dirty="0" err="1"/>
              <a:t>levels</a:t>
            </a:r>
            <a:r>
              <a:rPr lang="fr-CH" dirty="0"/>
              <a:t>. 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Spectroscopy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entangled</a:t>
            </a:r>
            <a:r>
              <a:rPr lang="fr-CH" dirty="0"/>
              <a:t> photons</a:t>
            </a:r>
            <a:endParaRPr lang="en-GB" dirty="0"/>
          </a:p>
        </p:txBody>
      </p:sp>
      <p:grpSp>
        <p:nvGrpSpPr>
          <p:cNvPr id="4" name="Gruppieren 7"/>
          <p:cNvGrpSpPr/>
          <p:nvPr/>
        </p:nvGrpSpPr>
        <p:grpSpPr>
          <a:xfrm>
            <a:off x="1068216" y="4292585"/>
            <a:ext cx="6543675" cy="2196083"/>
            <a:chOff x="4860032" y="3573016"/>
            <a:chExt cx="6543675" cy="2196083"/>
          </a:xfrm>
        </p:grpSpPr>
        <p:pic>
          <p:nvPicPr>
            <p:cNvPr id="24269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3645024"/>
              <a:ext cx="6543675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hteck 5"/>
            <p:cNvSpPr/>
            <p:nvPr/>
          </p:nvSpPr>
          <p:spPr bwMode="auto">
            <a:xfrm>
              <a:off x="4932040" y="3645024"/>
              <a:ext cx="216024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8100392" y="3573016"/>
              <a:ext cx="216024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10"/>
          <p:cNvGrpSpPr/>
          <p:nvPr/>
        </p:nvGrpSpPr>
        <p:grpSpPr>
          <a:xfrm>
            <a:off x="2483768" y="1743308"/>
            <a:ext cx="3096344" cy="2765301"/>
            <a:chOff x="1259632" y="1628800"/>
            <a:chExt cx="3533775" cy="2981325"/>
          </a:xfrm>
        </p:grpSpPr>
        <p:pic>
          <p:nvPicPr>
            <p:cNvPr id="2426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1628800"/>
              <a:ext cx="3533775" cy="298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hteck 9"/>
            <p:cNvSpPr/>
            <p:nvPr/>
          </p:nvSpPr>
          <p:spPr bwMode="auto">
            <a:xfrm>
              <a:off x="1547664" y="1628800"/>
              <a:ext cx="216024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58638" y="1303262"/>
            <a:ext cx="7761834" cy="5021036"/>
          </a:xfrm>
        </p:spPr>
        <p:txBody>
          <a:bodyPr/>
          <a:lstStyle/>
          <a:p>
            <a:r>
              <a:rPr lang="en-GB" sz="1400" i="1" dirty="0" err="1"/>
              <a:t>Dorfman</a:t>
            </a:r>
            <a:r>
              <a:rPr lang="en-GB" sz="1400" i="1" dirty="0"/>
              <a:t>, K. E., Schlawin, F., &amp; </a:t>
            </a:r>
            <a:r>
              <a:rPr lang="en-GB" sz="1400" i="1" dirty="0" err="1"/>
              <a:t>Mukamel</a:t>
            </a:r>
            <a:r>
              <a:rPr lang="en-GB" sz="1400" i="1" dirty="0"/>
              <a:t>, S. </a:t>
            </a:r>
            <a:r>
              <a:rPr lang="en-GB" sz="1400" b="1" i="1" dirty="0"/>
              <a:t>Stimulated Raman Spectroscopy with Entangled Light: Enhanced Resolution and Pathway Selection.</a:t>
            </a:r>
            <a:r>
              <a:rPr lang="en-GB" sz="1400" i="1" dirty="0"/>
              <a:t>  J. of Phys. Chem. </a:t>
            </a:r>
            <a:r>
              <a:rPr lang="en-GB" sz="1400" i="1" dirty="0" err="1"/>
              <a:t>Lett</a:t>
            </a:r>
            <a:r>
              <a:rPr lang="en-GB" sz="1400" i="1" dirty="0"/>
              <a:t>., 5(16), 2843–2849, 2014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r>
              <a:rPr lang="fr-CH" dirty="0" err="1"/>
              <a:t>Again</a:t>
            </a:r>
            <a:r>
              <a:rPr lang="fr-CH" dirty="0"/>
              <a:t> </a:t>
            </a:r>
            <a:r>
              <a:rPr lang="fr-CH" dirty="0" err="1"/>
              <a:t>entanglement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not </a:t>
            </a:r>
            <a:r>
              <a:rPr lang="fr-CH" dirty="0" err="1"/>
              <a:t>needed</a:t>
            </a:r>
            <a:endParaRPr lang="en-GB" dirty="0"/>
          </a:p>
          <a:p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Role</a:t>
            </a:r>
            <a:r>
              <a:rPr lang="fr-CH" dirty="0"/>
              <a:t> of </a:t>
            </a:r>
            <a:r>
              <a:rPr lang="fr-CH" dirty="0" err="1"/>
              <a:t>entanglement</a:t>
            </a:r>
            <a:endParaRPr lang="en-GB" dirty="0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 cstate="print"/>
          <a:srcRect l="6701"/>
          <a:stretch>
            <a:fillRect/>
          </a:stretch>
        </p:blipFill>
        <p:spPr bwMode="auto">
          <a:xfrm>
            <a:off x="3203848" y="2060848"/>
            <a:ext cx="250606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4"/>
          <p:cNvCxnSpPr/>
          <p:nvPr/>
        </p:nvCxnSpPr>
        <p:spPr bwMode="auto">
          <a:xfrm flipV="1">
            <a:off x="2051720" y="4661622"/>
            <a:ext cx="1800200" cy="1631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 bwMode="auto">
          <a:xfrm>
            <a:off x="2123728" y="4615558"/>
            <a:ext cx="144016" cy="144016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4509120"/>
            <a:ext cx="115212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Absorber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3635896" y="4581128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2051720" y="5181996"/>
            <a:ext cx="5040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 bwMode="auto">
          <a:xfrm>
            <a:off x="2123728" y="5119614"/>
            <a:ext cx="144016" cy="144016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 flipV="1">
            <a:off x="1259632" y="4671892"/>
            <a:ext cx="792088" cy="26927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 bwMode="auto">
          <a:xfrm flipH="1" flipV="1">
            <a:off x="1259632" y="4941168"/>
            <a:ext cx="804614" cy="24422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866448" y="479715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latin typeface="Symbol" pitchFamily="18" charset="2"/>
              </a:rPr>
              <a:t>r</a:t>
            </a:r>
            <a:r>
              <a:rPr lang="fr-CH" baseline="-25000" dirty="0">
                <a:latin typeface="Symbol" pitchFamily="18" charset="2"/>
              </a:rPr>
              <a:t>12</a:t>
            </a:r>
            <a:endParaRPr lang="en-GB" baseline="-25000" dirty="0">
              <a:latin typeface="Symbol" pitchFamily="18" charset="2"/>
            </a:endParaRPr>
          </a:p>
        </p:txBody>
      </p:sp>
      <p:sp>
        <p:nvSpPr>
          <p:cNvPr id="18" name="Torte 17"/>
          <p:cNvSpPr/>
          <p:nvPr/>
        </p:nvSpPr>
        <p:spPr bwMode="auto">
          <a:xfrm>
            <a:off x="2339752" y="5013176"/>
            <a:ext cx="360040" cy="360040"/>
          </a:xfrm>
          <a:prstGeom prst="pie">
            <a:avLst>
              <a:gd name="adj1" fmla="val 16144797"/>
              <a:gd name="adj2" fmla="val 54707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feil nach links und rechts 20"/>
          <p:cNvSpPr/>
          <p:nvPr/>
        </p:nvSpPr>
        <p:spPr bwMode="auto">
          <a:xfrm>
            <a:off x="4139952" y="4725144"/>
            <a:ext cx="792088" cy="28803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Gerade Verbindung 21"/>
          <p:cNvCxnSpPr/>
          <p:nvPr/>
        </p:nvCxnSpPr>
        <p:spPr bwMode="auto">
          <a:xfrm flipV="1">
            <a:off x="6660232" y="4797152"/>
            <a:ext cx="2232248" cy="202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 bwMode="auto">
          <a:xfrm>
            <a:off x="6948264" y="4759574"/>
            <a:ext cx="144016" cy="144016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08304" y="4653136"/>
            <a:ext cx="115212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Absorber</a:t>
            </a:r>
          </a:p>
        </p:txBody>
      </p:sp>
      <p:sp>
        <p:nvSpPr>
          <p:cNvPr id="25" name="Ellipse 24"/>
          <p:cNvSpPr/>
          <p:nvPr/>
        </p:nvSpPr>
        <p:spPr bwMode="auto">
          <a:xfrm>
            <a:off x="8604448" y="4725144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292080" y="4374482"/>
            <a:ext cx="143177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CH" dirty="0"/>
          </a:p>
          <a:p>
            <a:r>
              <a:rPr lang="fr-CH" dirty="0" err="1"/>
              <a:t>Preparation</a:t>
            </a:r>
            <a:endParaRPr lang="fr-CH" dirty="0"/>
          </a:p>
          <a:p>
            <a:endParaRPr lang="fr-CH" dirty="0"/>
          </a:p>
        </p:txBody>
      </p:sp>
      <p:sp>
        <p:nvSpPr>
          <p:cNvPr id="26" name="Textfeld 25"/>
          <p:cNvSpPr txBox="1"/>
          <p:nvPr/>
        </p:nvSpPr>
        <p:spPr>
          <a:xfrm>
            <a:off x="6804248" y="429309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latin typeface="Symbol" pitchFamily="18" charset="2"/>
              </a:rPr>
              <a:t>r</a:t>
            </a:r>
            <a:r>
              <a:rPr lang="fr-CH" baseline="-25000" dirty="0">
                <a:latin typeface="Symbol" pitchFamily="18" charset="2"/>
              </a:rPr>
              <a:t>1</a:t>
            </a:r>
            <a:endParaRPr lang="en-GB" baseline="-25000" dirty="0">
              <a:latin typeface="Symbol" pitchFamily="18" charset="2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538620" y="4379934"/>
            <a:ext cx="2580361" cy="1446757"/>
          </a:xfrm>
          <a:custGeom>
            <a:avLst/>
            <a:gdLst>
              <a:gd name="connsiteX0" fmla="*/ 2530257 w 2580361"/>
              <a:gd name="connsiteY0" fmla="*/ 1106466 h 1446757"/>
              <a:gd name="connsiteX1" fmla="*/ 2267210 w 2580361"/>
              <a:gd name="connsiteY1" fmla="*/ 680581 h 1446757"/>
              <a:gd name="connsiteX2" fmla="*/ 1302706 w 2580361"/>
              <a:gd name="connsiteY2" fmla="*/ 517743 h 1446757"/>
              <a:gd name="connsiteX3" fmla="*/ 989555 w 2580361"/>
              <a:gd name="connsiteY3" fmla="*/ 104384 h 1446757"/>
              <a:gd name="connsiteX4" fmla="*/ 237994 w 2580361"/>
              <a:gd name="connsiteY4" fmla="*/ 167014 h 1446757"/>
              <a:gd name="connsiteX5" fmla="*/ 288098 w 2580361"/>
              <a:gd name="connsiteY5" fmla="*/ 1106466 h 1446757"/>
              <a:gd name="connsiteX6" fmla="*/ 1966585 w 2580361"/>
              <a:gd name="connsiteY6" fmla="*/ 1444669 h 1446757"/>
              <a:gd name="connsiteX7" fmla="*/ 2530257 w 2580361"/>
              <a:gd name="connsiteY7" fmla="*/ 1106466 h 144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0361" h="1446757">
                <a:moveTo>
                  <a:pt x="2530257" y="1106466"/>
                </a:moveTo>
                <a:cubicBezTo>
                  <a:pt x="2580361" y="979118"/>
                  <a:pt x="2471802" y="778701"/>
                  <a:pt x="2267210" y="680581"/>
                </a:cubicBezTo>
                <a:cubicBezTo>
                  <a:pt x="2062618" y="582461"/>
                  <a:pt x="1515649" y="613776"/>
                  <a:pt x="1302706" y="517743"/>
                </a:cubicBezTo>
                <a:cubicBezTo>
                  <a:pt x="1089763" y="421710"/>
                  <a:pt x="1167007" y="162839"/>
                  <a:pt x="989555" y="104384"/>
                </a:cubicBezTo>
                <a:cubicBezTo>
                  <a:pt x="812103" y="45929"/>
                  <a:pt x="354903" y="0"/>
                  <a:pt x="237994" y="167014"/>
                </a:cubicBezTo>
                <a:cubicBezTo>
                  <a:pt x="121085" y="334028"/>
                  <a:pt x="0" y="893524"/>
                  <a:pt x="288098" y="1106466"/>
                </a:cubicBezTo>
                <a:cubicBezTo>
                  <a:pt x="576196" y="1319408"/>
                  <a:pt x="1594980" y="1446757"/>
                  <a:pt x="1966585" y="1444669"/>
                </a:cubicBezTo>
                <a:cubicBezTo>
                  <a:pt x="2338190" y="1442581"/>
                  <a:pt x="2480153" y="1233814"/>
                  <a:pt x="2530257" y="1106466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DE7671-03EF-4732-85BE-778D3B57A03D}"/>
              </a:ext>
            </a:extLst>
          </p:cNvPr>
          <p:cNvSpPr/>
          <p:nvPr/>
        </p:nvSpPr>
        <p:spPr>
          <a:xfrm>
            <a:off x="1337166" y="6112259"/>
            <a:ext cx="6766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i="1" dirty="0"/>
              <a:t>A. Stefanov, Quantum </a:t>
            </a:r>
            <a:r>
              <a:rPr lang="fr-CH" i="1" dirty="0" err="1"/>
              <a:t>Sci</a:t>
            </a:r>
            <a:r>
              <a:rPr lang="fr-CH" i="1" dirty="0"/>
              <a:t>. </a:t>
            </a:r>
            <a:r>
              <a:rPr lang="fr-CH" i="1" dirty="0" err="1"/>
              <a:t>Technol</a:t>
            </a:r>
            <a:r>
              <a:rPr lang="fr-CH" i="1" dirty="0"/>
              <a:t>. </a:t>
            </a:r>
            <a:r>
              <a:rPr lang="fr-CH" b="1" i="1" dirty="0"/>
              <a:t>2</a:t>
            </a:r>
            <a:r>
              <a:rPr lang="fr-CH" i="1" dirty="0"/>
              <a:t>, 25004 (2017).</a:t>
            </a:r>
          </a:p>
        </p:txBody>
      </p:sp>
    </p:spTree>
    <p:extLst>
      <p:ext uri="{BB962C8B-B14F-4D97-AF65-F5344CB8AC3E}">
        <p14:creationId xmlns:p14="http://schemas.microsoft.com/office/powerpoint/2010/main" val="11729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5" grpId="0"/>
      <p:bldP spid="18" grpId="0" animBg="1"/>
      <p:bldP spid="21" grpId="0" animBg="1"/>
      <p:bldP spid="23" grpId="0" animBg="1"/>
      <p:bldP spid="24" grpId="0" animBg="1"/>
      <p:bldP spid="25" grpId="0" animBg="1"/>
      <p:bldP spid="29" grpId="0" animBg="1"/>
      <p:bldP spid="26" grpId="0"/>
      <p:bldP spid="30" grpId="0" animBg="1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2843808" y="5517232"/>
            <a:ext cx="6048672" cy="960504"/>
          </a:xfrm>
          <a:prstGeom prst="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29644" y="4801567"/>
            <a:ext cx="6336704" cy="677565"/>
          </a:xfrm>
          <a:prstGeom prst="rect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entanglement to classical correlation</a:t>
            </a:r>
            <a:br>
              <a:rPr lang="en-US" dirty="0"/>
            </a:br>
            <a:endParaRPr lang="fr-CH" dirty="0"/>
          </a:p>
        </p:txBody>
      </p:sp>
      <p:sp>
        <p:nvSpPr>
          <p:cNvPr id="5" name="Textfeld 32"/>
          <p:cNvSpPr txBox="1"/>
          <p:nvPr/>
        </p:nvSpPr>
        <p:spPr>
          <a:xfrm>
            <a:off x="708027" y="1086272"/>
            <a:ext cx="483134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CH" sz="2100" dirty="0">
                <a:latin typeface="+mj-lt"/>
                <a:ea typeface="Verdana" pitchFamily="34" charset="0"/>
                <a:cs typeface="Verdana" pitchFamily="34" charset="0"/>
              </a:rPr>
              <a:t>Entangled two-photon state</a:t>
            </a:r>
          </a:p>
        </p:txBody>
      </p:sp>
      <p:sp>
        <p:nvSpPr>
          <p:cNvPr id="8" name="Textfeld 32"/>
          <p:cNvSpPr txBox="1"/>
          <p:nvPr/>
        </p:nvSpPr>
        <p:spPr>
          <a:xfrm>
            <a:off x="717805" y="2060972"/>
            <a:ext cx="86787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CH" sz="1600" dirty="0">
                <a:latin typeface="+mj-lt"/>
                <a:ea typeface="Verdana" pitchFamily="34" charset="0"/>
                <a:cs typeface="Verdana" pitchFamily="34" charset="0"/>
              </a:rPr>
              <a:t>Random phase at SLM </a:t>
            </a:r>
            <a:r>
              <a:rPr lang="de-CH" sz="1600" dirty="0">
                <a:latin typeface="+mj-lt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destroy fixed phase relation (coherence) between signal and idler</a:t>
            </a:r>
            <a:endParaRPr lang="de-CH" sz="16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3" y="1508389"/>
            <a:ext cx="6566535" cy="507492"/>
          </a:xfrm>
          <a:prstGeom prst="rect">
            <a:avLst/>
          </a:prstGeom>
        </p:spPr>
      </p:pic>
      <p:sp>
        <p:nvSpPr>
          <p:cNvPr id="16" name="Textfeld 32"/>
          <p:cNvSpPr txBox="1"/>
          <p:nvPr/>
        </p:nvSpPr>
        <p:spPr>
          <a:xfrm>
            <a:off x="775388" y="4529117"/>
            <a:ext cx="48313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CH" sz="1600" dirty="0">
                <a:latin typeface="+mj-lt"/>
                <a:ea typeface="Verdana" pitchFamily="34" charset="0"/>
                <a:cs typeface="Verdana" pitchFamily="34" charset="0"/>
              </a:rPr>
              <a:t>State becomes a weighted mixture</a:t>
            </a:r>
          </a:p>
        </p:txBody>
      </p:sp>
      <p:pic>
        <p:nvPicPr>
          <p:cNvPr id="18" name="Picture 15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3" y="4880985"/>
            <a:ext cx="7466648" cy="1517333"/>
          </a:xfrm>
          <a:prstGeom prst="rect">
            <a:avLst/>
          </a:prstGeom>
        </p:spPr>
      </p:pic>
      <p:grpSp>
        <p:nvGrpSpPr>
          <p:cNvPr id="22" name="Group 134"/>
          <p:cNvGrpSpPr/>
          <p:nvPr/>
        </p:nvGrpSpPr>
        <p:grpSpPr>
          <a:xfrm>
            <a:off x="3059832" y="2646633"/>
            <a:ext cx="2777050" cy="1704767"/>
            <a:chOff x="6362824" y="4086343"/>
            <a:chExt cx="2777050" cy="1704767"/>
          </a:xfrm>
        </p:grpSpPr>
        <p:sp>
          <p:nvSpPr>
            <p:cNvPr id="23" name="Rectangle 22"/>
            <p:cNvSpPr/>
            <p:nvPr/>
          </p:nvSpPr>
          <p:spPr>
            <a:xfrm>
              <a:off x="7576893" y="4209263"/>
              <a:ext cx="1141214" cy="1193377"/>
            </a:xfrm>
            <a:prstGeom prst="rect">
              <a:avLst/>
            </a:prstGeom>
            <a:solidFill>
              <a:srgbClr val="92D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6648626" y="4205820"/>
              <a:ext cx="928265" cy="1193377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5" name="Picture 10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824" y="4139530"/>
              <a:ext cx="2355283" cy="16515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feld 32"/>
            <p:cNvSpPr txBox="1"/>
            <p:nvPr/>
          </p:nvSpPr>
          <p:spPr>
            <a:xfrm>
              <a:off x="8246842" y="4193074"/>
              <a:ext cx="6051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>
                  <a:latin typeface="Frutiger LT Com 55 Roman" panose="020B0602020204020204" pitchFamily="34" charset="0"/>
                  <a:ea typeface="Verdana" pitchFamily="34" charset="0"/>
                  <a:cs typeface="Verdana" pitchFamily="34" charset="0"/>
                </a:rPr>
                <a:t>idler</a:t>
              </a:r>
            </a:p>
          </p:txBody>
        </p:sp>
        <p:sp>
          <p:nvSpPr>
            <p:cNvPr id="27" name="Textfeld 32"/>
            <p:cNvSpPr txBox="1"/>
            <p:nvPr/>
          </p:nvSpPr>
          <p:spPr>
            <a:xfrm>
              <a:off x="6590193" y="4195850"/>
              <a:ext cx="718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>
                  <a:latin typeface="Frutiger LT Com 55 Roman" panose="020B0602020204020204" pitchFamily="34" charset="0"/>
                  <a:ea typeface="Verdana" pitchFamily="34" charset="0"/>
                  <a:cs typeface="Verdana" pitchFamily="34" charset="0"/>
                </a:rPr>
                <a:t>signal</a:t>
              </a:r>
            </a:p>
          </p:txBody>
        </p:sp>
        <p:cxnSp>
          <p:nvCxnSpPr>
            <p:cNvPr id="28" name="Straight Connector 23"/>
            <p:cNvCxnSpPr/>
            <p:nvPr/>
          </p:nvCxnSpPr>
          <p:spPr>
            <a:xfrm flipV="1">
              <a:off x="8718107" y="4193074"/>
              <a:ext cx="0" cy="12095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5"/>
            <p:cNvCxnSpPr/>
            <p:nvPr/>
          </p:nvCxnSpPr>
          <p:spPr>
            <a:xfrm>
              <a:off x="7576891" y="4797152"/>
              <a:ext cx="119345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30"/>
            <p:cNvSpPr txBox="1"/>
            <p:nvPr/>
          </p:nvSpPr>
          <p:spPr>
            <a:xfrm>
              <a:off x="8718107" y="4647408"/>
              <a:ext cx="4217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3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1" name="TextBox 115"/>
            <p:cNvSpPr txBox="1"/>
            <p:nvPr/>
          </p:nvSpPr>
          <p:spPr>
            <a:xfrm rot="16200000">
              <a:off x="8541006" y="4239168"/>
              <a:ext cx="5980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3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</a:t>
              </a:r>
            </a:p>
          </p:txBody>
        </p:sp>
        <p:sp>
          <p:nvSpPr>
            <p:cNvPr id="32" name="Freeform 131"/>
            <p:cNvSpPr/>
            <p:nvPr/>
          </p:nvSpPr>
          <p:spPr>
            <a:xfrm>
              <a:off x="6652717" y="4443997"/>
              <a:ext cx="932540" cy="655332"/>
            </a:xfrm>
            <a:custGeom>
              <a:avLst/>
              <a:gdLst>
                <a:gd name="connsiteX0" fmla="*/ 0 w 1358537"/>
                <a:gd name="connsiteY0" fmla="*/ 1241069 h 1332897"/>
                <a:gd name="connsiteX1" fmla="*/ 78377 w 1358537"/>
                <a:gd name="connsiteY1" fmla="*/ 156852 h 1332897"/>
                <a:gd name="connsiteX2" fmla="*/ 130628 w 1358537"/>
                <a:gd name="connsiteY2" fmla="*/ 966749 h 1332897"/>
                <a:gd name="connsiteX3" fmla="*/ 195943 w 1358537"/>
                <a:gd name="connsiteY3" fmla="*/ 391984 h 1332897"/>
                <a:gd name="connsiteX4" fmla="*/ 274320 w 1358537"/>
                <a:gd name="connsiteY4" fmla="*/ 1332509 h 1332897"/>
                <a:gd name="connsiteX5" fmla="*/ 300446 w 1358537"/>
                <a:gd name="connsiteY5" fmla="*/ 261355 h 1332897"/>
                <a:gd name="connsiteX6" fmla="*/ 404948 w 1358537"/>
                <a:gd name="connsiteY6" fmla="*/ 901435 h 1332897"/>
                <a:gd name="connsiteX7" fmla="*/ 391886 w 1358537"/>
                <a:gd name="connsiteY7" fmla="*/ 143789 h 1332897"/>
                <a:gd name="connsiteX8" fmla="*/ 444137 w 1358537"/>
                <a:gd name="connsiteY8" fmla="*/ 1241069 h 1332897"/>
                <a:gd name="connsiteX9" fmla="*/ 600891 w 1358537"/>
                <a:gd name="connsiteY9" fmla="*/ 587927 h 1332897"/>
                <a:gd name="connsiteX10" fmla="*/ 666206 w 1358537"/>
                <a:gd name="connsiteY10" fmla="*/ 966749 h 1332897"/>
                <a:gd name="connsiteX11" fmla="*/ 666206 w 1358537"/>
                <a:gd name="connsiteY11" fmla="*/ 274418 h 1332897"/>
                <a:gd name="connsiteX12" fmla="*/ 849086 w 1358537"/>
                <a:gd name="connsiteY12" fmla="*/ 927561 h 1332897"/>
                <a:gd name="connsiteX13" fmla="*/ 849086 w 1358537"/>
                <a:gd name="connsiteY13" fmla="*/ 98 h 1332897"/>
                <a:gd name="connsiteX14" fmla="*/ 1071154 w 1358537"/>
                <a:gd name="connsiteY14" fmla="*/ 992875 h 1332897"/>
                <a:gd name="connsiteX15" fmla="*/ 1045028 w 1358537"/>
                <a:gd name="connsiteY15" fmla="*/ 522612 h 1332897"/>
                <a:gd name="connsiteX16" fmla="*/ 1071154 w 1358537"/>
                <a:gd name="connsiteY16" fmla="*/ 1058189 h 1332897"/>
                <a:gd name="connsiteX17" fmla="*/ 1175657 w 1358537"/>
                <a:gd name="connsiteY17" fmla="*/ 391984 h 1332897"/>
                <a:gd name="connsiteX18" fmla="*/ 1240971 w 1358537"/>
                <a:gd name="connsiteY18" fmla="*/ 940624 h 1332897"/>
                <a:gd name="connsiteX19" fmla="*/ 1293223 w 1358537"/>
                <a:gd name="connsiteY19" fmla="*/ 313607 h 1332897"/>
                <a:gd name="connsiteX20" fmla="*/ 1358537 w 1358537"/>
                <a:gd name="connsiteY20" fmla="*/ 927561 h 1332897"/>
                <a:gd name="connsiteX21" fmla="*/ 1358537 w 1358537"/>
                <a:gd name="connsiteY21" fmla="*/ 927561 h 1332897"/>
                <a:gd name="connsiteX0" fmla="*/ 0 w 1359005"/>
                <a:gd name="connsiteY0" fmla="*/ 1241069 h 1332897"/>
                <a:gd name="connsiteX1" fmla="*/ 78377 w 1359005"/>
                <a:gd name="connsiteY1" fmla="*/ 156852 h 1332897"/>
                <a:gd name="connsiteX2" fmla="*/ 130628 w 1359005"/>
                <a:gd name="connsiteY2" fmla="*/ 966749 h 1332897"/>
                <a:gd name="connsiteX3" fmla="*/ 195943 w 1359005"/>
                <a:gd name="connsiteY3" fmla="*/ 391984 h 1332897"/>
                <a:gd name="connsiteX4" fmla="*/ 274320 w 1359005"/>
                <a:gd name="connsiteY4" fmla="*/ 1332509 h 1332897"/>
                <a:gd name="connsiteX5" fmla="*/ 300446 w 1359005"/>
                <a:gd name="connsiteY5" fmla="*/ 261355 h 1332897"/>
                <a:gd name="connsiteX6" fmla="*/ 404948 w 1359005"/>
                <a:gd name="connsiteY6" fmla="*/ 901435 h 1332897"/>
                <a:gd name="connsiteX7" fmla="*/ 391886 w 1359005"/>
                <a:gd name="connsiteY7" fmla="*/ 143789 h 1332897"/>
                <a:gd name="connsiteX8" fmla="*/ 444137 w 1359005"/>
                <a:gd name="connsiteY8" fmla="*/ 1241069 h 1332897"/>
                <a:gd name="connsiteX9" fmla="*/ 600891 w 1359005"/>
                <a:gd name="connsiteY9" fmla="*/ 587927 h 1332897"/>
                <a:gd name="connsiteX10" fmla="*/ 666206 w 1359005"/>
                <a:gd name="connsiteY10" fmla="*/ 966749 h 1332897"/>
                <a:gd name="connsiteX11" fmla="*/ 666206 w 1359005"/>
                <a:gd name="connsiteY11" fmla="*/ 274418 h 1332897"/>
                <a:gd name="connsiteX12" fmla="*/ 849086 w 1359005"/>
                <a:gd name="connsiteY12" fmla="*/ 927561 h 1332897"/>
                <a:gd name="connsiteX13" fmla="*/ 849086 w 1359005"/>
                <a:gd name="connsiteY13" fmla="*/ 98 h 1332897"/>
                <a:gd name="connsiteX14" fmla="*/ 1071154 w 1359005"/>
                <a:gd name="connsiteY14" fmla="*/ 992875 h 1332897"/>
                <a:gd name="connsiteX15" fmla="*/ 1045028 w 1359005"/>
                <a:gd name="connsiteY15" fmla="*/ 522612 h 1332897"/>
                <a:gd name="connsiteX16" fmla="*/ 1071154 w 1359005"/>
                <a:gd name="connsiteY16" fmla="*/ 1058189 h 1332897"/>
                <a:gd name="connsiteX17" fmla="*/ 1175657 w 1359005"/>
                <a:gd name="connsiteY17" fmla="*/ 391984 h 1332897"/>
                <a:gd name="connsiteX18" fmla="*/ 1240971 w 1359005"/>
                <a:gd name="connsiteY18" fmla="*/ 940624 h 1332897"/>
                <a:gd name="connsiteX19" fmla="*/ 1293223 w 1359005"/>
                <a:gd name="connsiteY19" fmla="*/ 313607 h 1332897"/>
                <a:gd name="connsiteX20" fmla="*/ 1358537 w 1359005"/>
                <a:gd name="connsiteY20" fmla="*/ 927561 h 1332897"/>
                <a:gd name="connsiteX21" fmla="*/ 1320550 w 1359005"/>
                <a:gd name="connsiteY21" fmla="*/ 960121 h 1332897"/>
                <a:gd name="connsiteX0" fmla="*/ 0 w 1325823"/>
                <a:gd name="connsiteY0" fmla="*/ 1241069 h 1332897"/>
                <a:gd name="connsiteX1" fmla="*/ 78377 w 1325823"/>
                <a:gd name="connsiteY1" fmla="*/ 156852 h 1332897"/>
                <a:gd name="connsiteX2" fmla="*/ 130628 w 1325823"/>
                <a:gd name="connsiteY2" fmla="*/ 966749 h 1332897"/>
                <a:gd name="connsiteX3" fmla="*/ 195943 w 1325823"/>
                <a:gd name="connsiteY3" fmla="*/ 391984 h 1332897"/>
                <a:gd name="connsiteX4" fmla="*/ 274320 w 1325823"/>
                <a:gd name="connsiteY4" fmla="*/ 1332509 h 1332897"/>
                <a:gd name="connsiteX5" fmla="*/ 300446 w 1325823"/>
                <a:gd name="connsiteY5" fmla="*/ 261355 h 1332897"/>
                <a:gd name="connsiteX6" fmla="*/ 404948 w 1325823"/>
                <a:gd name="connsiteY6" fmla="*/ 901435 h 1332897"/>
                <a:gd name="connsiteX7" fmla="*/ 391886 w 1325823"/>
                <a:gd name="connsiteY7" fmla="*/ 143789 h 1332897"/>
                <a:gd name="connsiteX8" fmla="*/ 444137 w 1325823"/>
                <a:gd name="connsiteY8" fmla="*/ 1241069 h 1332897"/>
                <a:gd name="connsiteX9" fmla="*/ 600891 w 1325823"/>
                <a:gd name="connsiteY9" fmla="*/ 587927 h 1332897"/>
                <a:gd name="connsiteX10" fmla="*/ 666206 w 1325823"/>
                <a:gd name="connsiteY10" fmla="*/ 966749 h 1332897"/>
                <a:gd name="connsiteX11" fmla="*/ 666206 w 1325823"/>
                <a:gd name="connsiteY11" fmla="*/ 274418 h 1332897"/>
                <a:gd name="connsiteX12" fmla="*/ 849086 w 1325823"/>
                <a:gd name="connsiteY12" fmla="*/ 927561 h 1332897"/>
                <a:gd name="connsiteX13" fmla="*/ 849086 w 1325823"/>
                <a:gd name="connsiteY13" fmla="*/ 98 h 1332897"/>
                <a:gd name="connsiteX14" fmla="*/ 1071154 w 1325823"/>
                <a:gd name="connsiteY14" fmla="*/ 992875 h 1332897"/>
                <a:gd name="connsiteX15" fmla="*/ 1045028 w 1325823"/>
                <a:gd name="connsiteY15" fmla="*/ 522612 h 1332897"/>
                <a:gd name="connsiteX16" fmla="*/ 1071154 w 1325823"/>
                <a:gd name="connsiteY16" fmla="*/ 1058189 h 1332897"/>
                <a:gd name="connsiteX17" fmla="*/ 1175657 w 1325823"/>
                <a:gd name="connsiteY17" fmla="*/ 391984 h 1332897"/>
                <a:gd name="connsiteX18" fmla="*/ 1240971 w 1325823"/>
                <a:gd name="connsiteY18" fmla="*/ 940624 h 1332897"/>
                <a:gd name="connsiteX19" fmla="*/ 1293223 w 1325823"/>
                <a:gd name="connsiteY19" fmla="*/ 313607 h 1332897"/>
                <a:gd name="connsiteX20" fmla="*/ 1315123 w 1325823"/>
                <a:gd name="connsiteY20" fmla="*/ 661653 h 1332897"/>
                <a:gd name="connsiteX21" fmla="*/ 1320550 w 1325823"/>
                <a:gd name="connsiteY21" fmla="*/ 960121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045028 w 1315123"/>
                <a:gd name="connsiteY15" fmla="*/ 522612 h 1332897"/>
                <a:gd name="connsiteX16" fmla="*/ 1071154 w 1315123"/>
                <a:gd name="connsiteY16" fmla="*/ 1058189 h 1332897"/>
                <a:gd name="connsiteX17" fmla="*/ 1175657 w 1315123"/>
                <a:gd name="connsiteY17" fmla="*/ 391984 h 1332897"/>
                <a:gd name="connsiteX18" fmla="*/ 1240971 w 1315123"/>
                <a:gd name="connsiteY18" fmla="*/ 940624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045028 w 1315123"/>
                <a:gd name="connsiteY15" fmla="*/ 522612 h 1332897"/>
                <a:gd name="connsiteX16" fmla="*/ 1071154 w 1315123"/>
                <a:gd name="connsiteY16" fmla="*/ 1058189 h 1332897"/>
                <a:gd name="connsiteX17" fmla="*/ 1175657 w 1315123"/>
                <a:gd name="connsiteY17" fmla="*/ 391984 h 1332897"/>
                <a:gd name="connsiteX18" fmla="*/ 1270818 w 1315123"/>
                <a:gd name="connsiteY18" fmla="*/ 959618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045028 w 1315123"/>
                <a:gd name="connsiteY15" fmla="*/ 522612 h 1332897"/>
                <a:gd name="connsiteX16" fmla="*/ 1071154 w 1315123"/>
                <a:gd name="connsiteY16" fmla="*/ 1058189 h 1332897"/>
                <a:gd name="connsiteX17" fmla="*/ 1229924 w 1315123"/>
                <a:gd name="connsiteY17" fmla="*/ 584632 h 1332897"/>
                <a:gd name="connsiteX18" fmla="*/ 1270818 w 1315123"/>
                <a:gd name="connsiteY18" fmla="*/ 959618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045028 w 1315123"/>
                <a:gd name="connsiteY15" fmla="*/ 522612 h 1332897"/>
                <a:gd name="connsiteX16" fmla="*/ 1071154 w 1315123"/>
                <a:gd name="connsiteY16" fmla="*/ 1058189 h 1332897"/>
                <a:gd name="connsiteX17" fmla="*/ 1229924 w 1315123"/>
                <a:gd name="connsiteY17" fmla="*/ 584632 h 1332897"/>
                <a:gd name="connsiteX18" fmla="*/ 1270818 w 1315123"/>
                <a:gd name="connsiteY18" fmla="*/ 959618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045028 w 1315123"/>
                <a:gd name="connsiteY15" fmla="*/ 522612 h 1332897"/>
                <a:gd name="connsiteX16" fmla="*/ 1198681 w 1315123"/>
                <a:gd name="connsiteY16" fmla="*/ 767860 h 1332897"/>
                <a:gd name="connsiteX17" fmla="*/ 1229924 w 1315123"/>
                <a:gd name="connsiteY17" fmla="*/ 584632 h 1332897"/>
                <a:gd name="connsiteX18" fmla="*/ 1270818 w 1315123"/>
                <a:gd name="connsiteY18" fmla="*/ 959618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045028 w 1315123"/>
                <a:gd name="connsiteY15" fmla="*/ 522612 h 1332897"/>
                <a:gd name="connsiteX16" fmla="*/ 1198681 w 1315123"/>
                <a:gd name="connsiteY16" fmla="*/ 767860 h 1332897"/>
                <a:gd name="connsiteX17" fmla="*/ 1229924 w 1315123"/>
                <a:gd name="connsiteY17" fmla="*/ 584632 h 1332897"/>
                <a:gd name="connsiteX18" fmla="*/ 1270818 w 1315123"/>
                <a:gd name="connsiteY18" fmla="*/ 959618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1069 h 1332897"/>
                <a:gd name="connsiteX1" fmla="*/ 78377 w 1315123"/>
                <a:gd name="connsiteY1" fmla="*/ 156852 h 1332897"/>
                <a:gd name="connsiteX2" fmla="*/ 130628 w 1315123"/>
                <a:gd name="connsiteY2" fmla="*/ 966749 h 1332897"/>
                <a:gd name="connsiteX3" fmla="*/ 195943 w 1315123"/>
                <a:gd name="connsiteY3" fmla="*/ 391984 h 1332897"/>
                <a:gd name="connsiteX4" fmla="*/ 274320 w 1315123"/>
                <a:gd name="connsiteY4" fmla="*/ 1332509 h 1332897"/>
                <a:gd name="connsiteX5" fmla="*/ 300446 w 1315123"/>
                <a:gd name="connsiteY5" fmla="*/ 261355 h 1332897"/>
                <a:gd name="connsiteX6" fmla="*/ 404948 w 1315123"/>
                <a:gd name="connsiteY6" fmla="*/ 901435 h 1332897"/>
                <a:gd name="connsiteX7" fmla="*/ 391886 w 1315123"/>
                <a:gd name="connsiteY7" fmla="*/ 143789 h 1332897"/>
                <a:gd name="connsiteX8" fmla="*/ 444137 w 1315123"/>
                <a:gd name="connsiteY8" fmla="*/ 1241069 h 1332897"/>
                <a:gd name="connsiteX9" fmla="*/ 600891 w 1315123"/>
                <a:gd name="connsiteY9" fmla="*/ 587927 h 1332897"/>
                <a:gd name="connsiteX10" fmla="*/ 666206 w 1315123"/>
                <a:gd name="connsiteY10" fmla="*/ 966749 h 1332897"/>
                <a:gd name="connsiteX11" fmla="*/ 666206 w 1315123"/>
                <a:gd name="connsiteY11" fmla="*/ 274418 h 1332897"/>
                <a:gd name="connsiteX12" fmla="*/ 849086 w 1315123"/>
                <a:gd name="connsiteY12" fmla="*/ 927561 h 1332897"/>
                <a:gd name="connsiteX13" fmla="*/ 849086 w 1315123"/>
                <a:gd name="connsiteY13" fmla="*/ 98 h 1332897"/>
                <a:gd name="connsiteX14" fmla="*/ 1071154 w 1315123"/>
                <a:gd name="connsiteY14" fmla="*/ 992875 h 1332897"/>
                <a:gd name="connsiteX15" fmla="*/ 1153562 w 1315123"/>
                <a:gd name="connsiteY15" fmla="*/ 468345 h 1332897"/>
                <a:gd name="connsiteX16" fmla="*/ 1198681 w 1315123"/>
                <a:gd name="connsiteY16" fmla="*/ 767860 h 1332897"/>
                <a:gd name="connsiteX17" fmla="*/ 1229924 w 1315123"/>
                <a:gd name="connsiteY17" fmla="*/ 584632 h 1332897"/>
                <a:gd name="connsiteX18" fmla="*/ 1270818 w 1315123"/>
                <a:gd name="connsiteY18" fmla="*/ 959618 h 1332897"/>
                <a:gd name="connsiteX19" fmla="*/ 1293223 w 1315123"/>
                <a:gd name="connsiteY19" fmla="*/ 313607 h 1332897"/>
                <a:gd name="connsiteX20" fmla="*/ 1315123 w 1315123"/>
                <a:gd name="connsiteY20" fmla="*/ 661653 h 1332897"/>
                <a:gd name="connsiteX0" fmla="*/ 0 w 1315123"/>
                <a:gd name="connsiteY0" fmla="*/ 1240972 h 1332800"/>
                <a:gd name="connsiteX1" fmla="*/ 78377 w 1315123"/>
                <a:gd name="connsiteY1" fmla="*/ 156755 h 1332800"/>
                <a:gd name="connsiteX2" fmla="*/ 130628 w 1315123"/>
                <a:gd name="connsiteY2" fmla="*/ 966652 h 1332800"/>
                <a:gd name="connsiteX3" fmla="*/ 195943 w 1315123"/>
                <a:gd name="connsiteY3" fmla="*/ 391887 h 1332800"/>
                <a:gd name="connsiteX4" fmla="*/ 274320 w 1315123"/>
                <a:gd name="connsiteY4" fmla="*/ 1332412 h 1332800"/>
                <a:gd name="connsiteX5" fmla="*/ 300446 w 1315123"/>
                <a:gd name="connsiteY5" fmla="*/ 261258 h 1332800"/>
                <a:gd name="connsiteX6" fmla="*/ 404948 w 1315123"/>
                <a:gd name="connsiteY6" fmla="*/ 901338 h 1332800"/>
                <a:gd name="connsiteX7" fmla="*/ 391886 w 1315123"/>
                <a:gd name="connsiteY7" fmla="*/ 143692 h 1332800"/>
                <a:gd name="connsiteX8" fmla="*/ 444137 w 1315123"/>
                <a:gd name="connsiteY8" fmla="*/ 1240972 h 1332800"/>
                <a:gd name="connsiteX9" fmla="*/ 600891 w 1315123"/>
                <a:gd name="connsiteY9" fmla="*/ 587830 h 1332800"/>
                <a:gd name="connsiteX10" fmla="*/ 666206 w 1315123"/>
                <a:gd name="connsiteY10" fmla="*/ 966652 h 1332800"/>
                <a:gd name="connsiteX11" fmla="*/ 666206 w 1315123"/>
                <a:gd name="connsiteY11" fmla="*/ 274321 h 1332800"/>
                <a:gd name="connsiteX12" fmla="*/ 849086 w 1315123"/>
                <a:gd name="connsiteY12" fmla="*/ 927464 h 1332800"/>
                <a:gd name="connsiteX13" fmla="*/ 849086 w 1315123"/>
                <a:gd name="connsiteY13" fmla="*/ 1 h 1332800"/>
                <a:gd name="connsiteX14" fmla="*/ 1111854 w 1315123"/>
                <a:gd name="connsiteY14" fmla="*/ 933084 h 1332800"/>
                <a:gd name="connsiteX15" fmla="*/ 1153562 w 1315123"/>
                <a:gd name="connsiteY15" fmla="*/ 468248 h 1332800"/>
                <a:gd name="connsiteX16" fmla="*/ 1198681 w 1315123"/>
                <a:gd name="connsiteY16" fmla="*/ 767763 h 1332800"/>
                <a:gd name="connsiteX17" fmla="*/ 1229924 w 1315123"/>
                <a:gd name="connsiteY17" fmla="*/ 584535 h 1332800"/>
                <a:gd name="connsiteX18" fmla="*/ 1270818 w 1315123"/>
                <a:gd name="connsiteY18" fmla="*/ 959521 h 1332800"/>
                <a:gd name="connsiteX19" fmla="*/ 1293223 w 1315123"/>
                <a:gd name="connsiteY19" fmla="*/ 313510 h 1332800"/>
                <a:gd name="connsiteX20" fmla="*/ 1315123 w 1315123"/>
                <a:gd name="connsiteY20" fmla="*/ 661556 h 1332800"/>
                <a:gd name="connsiteX0" fmla="*/ 0 w 1315123"/>
                <a:gd name="connsiteY0" fmla="*/ 1100166 h 1191994"/>
                <a:gd name="connsiteX1" fmla="*/ 78377 w 1315123"/>
                <a:gd name="connsiteY1" fmla="*/ 15949 h 1191994"/>
                <a:gd name="connsiteX2" fmla="*/ 130628 w 1315123"/>
                <a:gd name="connsiteY2" fmla="*/ 825846 h 1191994"/>
                <a:gd name="connsiteX3" fmla="*/ 195943 w 1315123"/>
                <a:gd name="connsiteY3" fmla="*/ 251081 h 1191994"/>
                <a:gd name="connsiteX4" fmla="*/ 274320 w 1315123"/>
                <a:gd name="connsiteY4" fmla="*/ 1191606 h 1191994"/>
                <a:gd name="connsiteX5" fmla="*/ 300446 w 1315123"/>
                <a:gd name="connsiteY5" fmla="*/ 120452 h 1191994"/>
                <a:gd name="connsiteX6" fmla="*/ 404948 w 1315123"/>
                <a:gd name="connsiteY6" fmla="*/ 760532 h 1191994"/>
                <a:gd name="connsiteX7" fmla="*/ 391886 w 1315123"/>
                <a:gd name="connsiteY7" fmla="*/ 2886 h 1191994"/>
                <a:gd name="connsiteX8" fmla="*/ 444137 w 1315123"/>
                <a:gd name="connsiteY8" fmla="*/ 1100166 h 1191994"/>
                <a:gd name="connsiteX9" fmla="*/ 600891 w 1315123"/>
                <a:gd name="connsiteY9" fmla="*/ 447024 h 1191994"/>
                <a:gd name="connsiteX10" fmla="*/ 666206 w 1315123"/>
                <a:gd name="connsiteY10" fmla="*/ 825846 h 1191994"/>
                <a:gd name="connsiteX11" fmla="*/ 666206 w 1315123"/>
                <a:gd name="connsiteY11" fmla="*/ 133515 h 1191994"/>
                <a:gd name="connsiteX12" fmla="*/ 849086 w 1315123"/>
                <a:gd name="connsiteY12" fmla="*/ 786658 h 1191994"/>
                <a:gd name="connsiteX13" fmla="*/ 1066154 w 1315123"/>
                <a:gd name="connsiteY13" fmla="*/ 179370 h 1191994"/>
                <a:gd name="connsiteX14" fmla="*/ 1111854 w 1315123"/>
                <a:gd name="connsiteY14" fmla="*/ 792278 h 1191994"/>
                <a:gd name="connsiteX15" fmla="*/ 1153562 w 1315123"/>
                <a:gd name="connsiteY15" fmla="*/ 327442 h 1191994"/>
                <a:gd name="connsiteX16" fmla="*/ 1198681 w 1315123"/>
                <a:gd name="connsiteY16" fmla="*/ 626957 h 1191994"/>
                <a:gd name="connsiteX17" fmla="*/ 1229924 w 1315123"/>
                <a:gd name="connsiteY17" fmla="*/ 443729 h 1191994"/>
                <a:gd name="connsiteX18" fmla="*/ 1270818 w 1315123"/>
                <a:gd name="connsiteY18" fmla="*/ 818715 h 1191994"/>
                <a:gd name="connsiteX19" fmla="*/ 1293223 w 1315123"/>
                <a:gd name="connsiteY19" fmla="*/ 172704 h 1191994"/>
                <a:gd name="connsiteX20" fmla="*/ 1315123 w 1315123"/>
                <a:gd name="connsiteY20" fmla="*/ 520750 h 1191994"/>
                <a:gd name="connsiteX0" fmla="*/ 0 w 1315123"/>
                <a:gd name="connsiteY0" fmla="*/ 1100166 h 1191994"/>
                <a:gd name="connsiteX1" fmla="*/ 78377 w 1315123"/>
                <a:gd name="connsiteY1" fmla="*/ 15949 h 1191994"/>
                <a:gd name="connsiteX2" fmla="*/ 130628 w 1315123"/>
                <a:gd name="connsiteY2" fmla="*/ 825846 h 1191994"/>
                <a:gd name="connsiteX3" fmla="*/ 195943 w 1315123"/>
                <a:gd name="connsiteY3" fmla="*/ 251081 h 1191994"/>
                <a:gd name="connsiteX4" fmla="*/ 274320 w 1315123"/>
                <a:gd name="connsiteY4" fmla="*/ 1191606 h 1191994"/>
                <a:gd name="connsiteX5" fmla="*/ 300446 w 1315123"/>
                <a:gd name="connsiteY5" fmla="*/ 120452 h 1191994"/>
                <a:gd name="connsiteX6" fmla="*/ 404948 w 1315123"/>
                <a:gd name="connsiteY6" fmla="*/ 760532 h 1191994"/>
                <a:gd name="connsiteX7" fmla="*/ 391886 w 1315123"/>
                <a:gd name="connsiteY7" fmla="*/ 2886 h 1191994"/>
                <a:gd name="connsiteX8" fmla="*/ 444137 w 1315123"/>
                <a:gd name="connsiteY8" fmla="*/ 1100166 h 1191994"/>
                <a:gd name="connsiteX9" fmla="*/ 600891 w 1315123"/>
                <a:gd name="connsiteY9" fmla="*/ 447024 h 1191994"/>
                <a:gd name="connsiteX10" fmla="*/ 666206 w 1315123"/>
                <a:gd name="connsiteY10" fmla="*/ 825846 h 1191994"/>
                <a:gd name="connsiteX11" fmla="*/ 666206 w 1315123"/>
                <a:gd name="connsiteY11" fmla="*/ 133515 h 1191994"/>
                <a:gd name="connsiteX12" fmla="*/ 998320 w 1315123"/>
                <a:gd name="connsiteY12" fmla="*/ 599437 h 1191994"/>
                <a:gd name="connsiteX13" fmla="*/ 1066154 w 1315123"/>
                <a:gd name="connsiteY13" fmla="*/ 179370 h 1191994"/>
                <a:gd name="connsiteX14" fmla="*/ 1111854 w 1315123"/>
                <a:gd name="connsiteY14" fmla="*/ 792278 h 1191994"/>
                <a:gd name="connsiteX15" fmla="*/ 1153562 w 1315123"/>
                <a:gd name="connsiteY15" fmla="*/ 327442 h 1191994"/>
                <a:gd name="connsiteX16" fmla="*/ 1198681 w 1315123"/>
                <a:gd name="connsiteY16" fmla="*/ 626957 h 1191994"/>
                <a:gd name="connsiteX17" fmla="*/ 1229924 w 1315123"/>
                <a:gd name="connsiteY17" fmla="*/ 443729 h 1191994"/>
                <a:gd name="connsiteX18" fmla="*/ 1270818 w 1315123"/>
                <a:gd name="connsiteY18" fmla="*/ 818715 h 1191994"/>
                <a:gd name="connsiteX19" fmla="*/ 1293223 w 1315123"/>
                <a:gd name="connsiteY19" fmla="*/ 172704 h 1191994"/>
                <a:gd name="connsiteX20" fmla="*/ 1315123 w 1315123"/>
                <a:gd name="connsiteY20" fmla="*/ 520750 h 1191994"/>
                <a:gd name="connsiteX0" fmla="*/ 0 w 1315123"/>
                <a:gd name="connsiteY0" fmla="*/ 1100166 h 1191994"/>
                <a:gd name="connsiteX1" fmla="*/ 78377 w 1315123"/>
                <a:gd name="connsiteY1" fmla="*/ 15949 h 1191994"/>
                <a:gd name="connsiteX2" fmla="*/ 130628 w 1315123"/>
                <a:gd name="connsiteY2" fmla="*/ 825846 h 1191994"/>
                <a:gd name="connsiteX3" fmla="*/ 195943 w 1315123"/>
                <a:gd name="connsiteY3" fmla="*/ 251081 h 1191994"/>
                <a:gd name="connsiteX4" fmla="*/ 274320 w 1315123"/>
                <a:gd name="connsiteY4" fmla="*/ 1191606 h 1191994"/>
                <a:gd name="connsiteX5" fmla="*/ 300446 w 1315123"/>
                <a:gd name="connsiteY5" fmla="*/ 120452 h 1191994"/>
                <a:gd name="connsiteX6" fmla="*/ 404948 w 1315123"/>
                <a:gd name="connsiteY6" fmla="*/ 760532 h 1191994"/>
                <a:gd name="connsiteX7" fmla="*/ 391886 w 1315123"/>
                <a:gd name="connsiteY7" fmla="*/ 2886 h 1191994"/>
                <a:gd name="connsiteX8" fmla="*/ 444137 w 1315123"/>
                <a:gd name="connsiteY8" fmla="*/ 1100166 h 1191994"/>
                <a:gd name="connsiteX9" fmla="*/ 600891 w 1315123"/>
                <a:gd name="connsiteY9" fmla="*/ 447024 h 1191994"/>
                <a:gd name="connsiteX10" fmla="*/ 666206 w 1315123"/>
                <a:gd name="connsiteY10" fmla="*/ 825846 h 1191994"/>
                <a:gd name="connsiteX11" fmla="*/ 929401 w 1315123"/>
                <a:gd name="connsiteY11" fmla="*/ 285463 h 1191994"/>
                <a:gd name="connsiteX12" fmla="*/ 998320 w 1315123"/>
                <a:gd name="connsiteY12" fmla="*/ 599437 h 1191994"/>
                <a:gd name="connsiteX13" fmla="*/ 1066154 w 1315123"/>
                <a:gd name="connsiteY13" fmla="*/ 179370 h 1191994"/>
                <a:gd name="connsiteX14" fmla="*/ 1111854 w 1315123"/>
                <a:gd name="connsiteY14" fmla="*/ 792278 h 1191994"/>
                <a:gd name="connsiteX15" fmla="*/ 1153562 w 1315123"/>
                <a:gd name="connsiteY15" fmla="*/ 327442 h 1191994"/>
                <a:gd name="connsiteX16" fmla="*/ 1198681 w 1315123"/>
                <a:gd name="connsiteY16" fmla="*/ 626957 h 1191994"/>
                <a:gd name="connsiteX17" fmla="*/ 1229924 w 1315123"/>
                <a:gd name="connsiteY17" fmla="*/ 443729 h 1191994"/>
                <a:gd name="connsiteX18" fmla="*/ 1270818 w 1315123"/>
                <a:gd name="connsiteY18" fmla="*/ 818715 h 1191994"/>
                <a:gd name="connsiteX19" fmla="*/ 1293223 w 1315123"/>
                <a:gd name="connsiteY19" fmla="*/ 172704 h 1191994"/>
                <a:gd name="connsiteX20" fmla="*/ 1315123 w 1315123"/>
                <a:gd name="connsiteY20" fmla="*/ 520750 h 1191994"/>
                <a:gd name="connsiteX0" fmla="*/ 0 w 1315123"/>
                <a:gd name="connsiteY0" fmla="*/ 1100166 h 1191994"/>
                <a:gd name="connsiteX1" fmla="*/ 78377 w 1315123"/>
                <a:gd name="connsiteY1" fmla="*/ 15949 h 1191994"/>
                <a:gd name="connsiteX2" fmla="*/ 130628 w 1315123"/>
                <a:gd name="connsiteY2" fmla="*/ 825846 h 1191994"/>
                <a:gd name="connsiteX3" fmla="*/ 195943 w 1315123"/>
                <a:gd name="connsiteY3" fmla="*/ 251081 h 1191994"/>
                <a:gd name="connsiteX4" fmla="*/ 274320 w 1315123"/>
                <a:gd name="connsiteY4" fmla="*/ 1191606 h 1191994"/>
                <a:gd name="connsiteX5" fmla="*/ 300446 w 1315123"/>
                <a:gd name="connsiteY5" fmla="*/ 120452 h 1191994"/>
                <a:gd name="connsiteX6" fmla="*/ 404948 w 1315123"/>
                <a:gd name="connsiteY6" fmla="*/ 760532 h 1191994"/>
                <a:gd name="connsiteX7" fmla="*/ 391886 w 1315123"/>
                <a:gd name="connsiteY7" fmla="*/ 2886 h 1191994"/>
                <a:gd name="connsiteX8" fmla="*/ 444137 w 1315123"/>
                <a:gd name="connsiteY8" fmla="*/ 1100166 h 1191994"/>
                <a:gd name="connsiteX9" fmla="*/ 600891 w 1315123"/>
                <a:gd name="connsiteY9" fmla="*/ 447024 h 1191994"/>
                <a:gd name="connsiteX10" fmla="*/ 861568 w 1315123"/>
                <a:gd name="connsiteY10" fmla="*/ 771579 h 1191994"/>
                <a:gd name="connsiteX11" fmla="*/ 929401 w 1315123"/>
                <a:gd name="connsiteY11" fmla="*/ 285463 h 1191994"/>
                <a:gd name="connsiteX12" fmla="*/ 998320 w 1315123"/>
                <a:gd name="connsiteY12" fmla="*/ 599437 h 1191994"/>
                <a:gd name="connsiteX13" fmla="*/ 1066154 w 1315123"/>
                <a:gd name="connsiteY13" fmla="*/ 179370 h 1191994"/>
                <a:gd name="connsiteX14" fmla="*/ 1111854 w 1315123"/>
                <a:gd name="connsiteY14" fmla="*/ 792278 h 1191994"/>
                <a:gd name="connsiteX15" fmla="*/ 1153562 w 1315123"/>
                <a:gd name="connsiteY15" fmla="*/ 327442 h 1191994"/>
                <a:gd name="connsiteX16" fmla="*/ 1198681 w 1315123"/>
                <a:gd name="connsiteY16" fmla="*/ 626957 h 1191994"/>
                <a:gd name="connsiteX17" fmla="*/ 1229924 w 1315123"/>
                <a:gd name="connsiteY17" fmla="*/ 443729 h 1191994"/>
                <a:gd name="connsiteX18" fmla="*/ 1270818 w 1315123"/>
                <a:gd name="connsiteY18" fmla="*/ 818715 h 1191994"/>
                <a:gd name="connsiteX19" fmla="*/ 1293223 w 1315123"/>
                <a:gd name="connsiteY19" fmla="*/ 172704 h 1191994"/>
                <a:gd name="connsiteX20" fmla="*/ 1315123 w 1315123"/>
                <a:gd name="connsiteY20" fmla="*/ 520750 h 1191994"/>
                <a:gd name="connsiteX0" fmla="*/ 0 w 1315123"/>
                <a:gd name="connsiteY0" fmla="*/ 1100166 h 1191994"/>
                <a:gd name="connsiteX1" fmla="*/ 78377 w 1315123"/>
                <a:gd name="connsiteY1" fmla="*/ 15949 h 1191994"/>
                <a:gd name="connsiteX2" fmla="*/ 130628 w 1315123"/>
                <a:gd name="connsiteY2" fmla="*/ 825846 h 1191994"/>
                <a:gd name="connsiteX3" fmla="*/ 195943 w 1315123"/>
                <a:gd name="connsiteY3" fmla="*/ 251081 h 1191994"/>
                <a:gd name="connsiteX4" fmla="*/ 274320 w 1315123"/>
                <a:gd name="connsiteY4" fmla="*/ 1191606 h 1191994"/>
                <a:gd name="connsiteX5" fmla="*/ 300446 w 1315123"/>
                <a:gd name="connsiteY5" fmla="*/ 120452 h 1191994"/>
                <a:gd name="connsiteX6" fmla="*/ 404948 w 1315123"/>
                <a:gd name="connsiteY6" fmla="*/ 760532 h 1191994"/>
                <a:gd name="connsiteX7" fmla="*/ 391886 w 1315123"/>
                <a:gd name="connsiteY7" fmla="*/ 2886 h 1191994"/>
                <a:gd name="connsiteX8" fmla="*/ 444137 w 1315123"/>
                <a:gd name="connsiteY8" fmla="*/ 1100166 h 1191994"/>
                <a:gd name="connsiteX9" fmla="*/ 807106 w 1315123"/>
                <a:gd name="connsiteY9" fmla="*/ 590832 h 1191994"/>
                <a:gd name="connsiteX10" fmla="*/ 861568 w 1315123"/>
                <a:gd name="connsiteY10" fmla="*/ 771579 h 1191994"/>
                <a:gd name="connsiteX11" fmla="*/ 929401 w 1315123"/>
                <a:gd name="connsiteY11" fmla="*/ 285463 h 1191994"/>
                <a:gd name="connsiteX12" fmla="*/ 998320 w 1315123"/>
                <a:gd name="connsiteY12" fmla="*/ 599437 h 1191994"/>
                <a:gd name="connsiteX13" fmla="*/ 1066154 w 1315123"/>
                <a:gd name="connsiteY13" fmla="*/ 179370 h 1191994"/>
                <a:gd name="connsiteX14" fmla="*/ 1111854 w 1315123"/>
                <a:gd name="connsiteY14" fmla="*/ 792278 h 1191994"/>
                <a:gd name="connsiteX15" fmla="*/ 1153562 w 1315123"/>
                <a:gd name="connsiteY15" fmla="*/ 327442 h 1191994"/>
                <a:gd name="connsiteX16" fmla="*/ 1198681 w 1315123"/>
                <a:gd name="connsiteY16" fmla="*/ 626957 h 1191994"/>
                <a:gd name="connsiteX17" fmla="*/ 1229924 w 1315123"/>
                <a:gd name="connsiteY17" fmla="*/ 443729 h 1191994"/>
                <a:gd name="connsiteX18" fmla="*/ 1270818 w 1315123"/>
                <a:gd name="connsiteY18" fmla="*/ 818715 h 1191994"/>
                <a:gd name="connsiteX19" fmla="*/ 1293223 w 1315123"/>
                <a:gd name="connsiteY19" fmla="*/ 172704 h 1191994"/>
                <a:gd name="connsiteX20" fmla="*/ 1315123 w 1315123"/>
                <a:gd name="connsiteY20" fmla="*/ 520750 h 1191994"/>
                <a:gd name="connsiteX0" fmla="*/ 0 w 1315123"/>
                <a:gd name="connsiteY0" fmla="*/ 1098531 h 1190359"/>
                <a:gd name="connsiteX1" fmla="*/ 78377 w 1315123"/>
                <a:gd name="connsiteY1" fmla="*/ 14314 h 1190359"/>
                <a:gd name="connsiteX2" fmla="*/ 130628 w 1315123"/>
                <a:gd name="connsiteY2" fmla="*/ 824211 h 1190359"/>
                <a:gd name="connsiteX3" fmla="*/ 195943 w 1315123"/>
                <a:gd name="connsiteY3" fmla="*/ 249446 h 1190359"/>
                <a:gd name="connsiteX4" fmla="*/ 274320 w 1315123"/>
                <a:gd name="connsiteY4" fmla="*/ 1189971 h 1190359"/>
                <a:gd name="connsiteX5" fmla="*/ 300446 w 1315123"/>
                <a:gd name="connsiteY5" fmla="*/ 118817 h 1190359"/>
                <a:gd name="connsiteX6" fmla="*/ 404948 w 1315123"/>
                <a:gd name="connsiteY6" fmla="*/ 758897 h 1190359"/>
                <a:gd name="connsiteX7" fmla="*/ 391886 w 1315123"/>
                <a:gd name="connsiteY7" fmla="*/ 1251 h 1190359"/>
                <a:gd name="connsiteX8" fmla="*/ 761599 w 1315123"/>
                <a:gd name="connsiteY8" fmla="*/ 580280 h 1190359"/>
                <a:gd name="connsiteX9" fmla="*/ 807106 w 1315123"/>
                <a:gd name="connsiteY9" fmla="*/ 589197 h 1190359"/>
                <a:gd name="connsiteX10" fmla="*/ 861568 w 1315123"/>
                <a:gd name="connsiteY10" fmla="*/ 769944 h 1190359"/>
                <a:gd name="connsiteX11" fmla="*/ 929401 w 1315123"/>
                <a:gd name="connsiteY11" fmla="*/ 283828 h 1190359"/>
                <a:gd name="connsiteX12" fmla="*/ 998320 w 1315123"/>
                <a:gd name="connsiteY12" fmla="*/ 597802 h 1190359"/>
                <a:gd name="connsiteX13" fmla="*/ 1066154 w 1315123"/>
                <a:gd name="connsiteY13" fmla="*/ 177735 h 1190359"/>
                <a:gd name="connsiteX14" fmla="*/ 1111854 w 1315123"/>
                <a:gd name="connsiteY14" fmla="*/ 790643 h 1190359"/>
                <a:gd name="connsiteX15" fmla="*/ 1153562 w 1315123"/>
                <a:gd name="connsiteY15" fmla="*/ 325807 h 1190359"/>
                <a:gd name="connsiteX16" fmla="*/ 1198681 w 1315123"/>
                <a:gd name="connsiteY16" fmla="*/ 625322 h 1190359"/>
                <a:gd name="connsiteX17" fmla="*/ 1229924 w 1315123"/>
                <a:gd name="connsiteY17" fmla="*/ 442094 h 1190359"/>
                <a:gd name="connsiteX18" fmla="*/ 1270818 w 1315123"/>
                <a:gd name="connsiteY18" fmla="*/ 817080 h 1190359"/>
                <a:gd name="connsiteX19" fmla="*/ 1293223 w 1315123"/>
                <a:gd name="connsiteY19" fmla="*/ 171069 h 1190359"/>
                <a:gd name="connsiteX20" fmla="*/ 1315123 w 1315123"/>
                <a:gd name="connsiteY20" fmla="*/ 519115 h 1190359"/>
                <a:gd name="connsiteX0" fmla="*/ 0 w 1315123"/>
                <a:gd name="connsiteY0" fmla="*/ 1098386 h 1190214"/>
                <a:gd name="connsiteX1" fmla="*/ 78377 w 1315123"/>
                <a:gd name="connsiteY1" fmla="*/ 14169 h 1190214"/>
                <a:gd name="connsiteX2" fmla="*/ 130628 w 1315123"/>
                <a:gd name="connsiteY2" fmla="*/ 824066 h 1190214"/>
                <a:gd name="connsiteX3" fmla="*/ 195943 w 1315123"/>
                <a:gd name="connsiteY3" fmla="*/ 249301 h 1190214"/>
                <a:gd name="connsiteX4" fmla="*/ 274320 w 1315123"/>
                <a:gd name="connsiteY4" fmla="*/ 1189826 h 1190214"/>
                <a:gd name="connsiteX5" fmla="*/ 300446 w 1315123"/>
                <a:gd name="connsiteY5" fmla="*/ 118672 h 1190214"/>
                <a:gd name="connsiteX6" fmla="*/ 404948 w 1315123"/>
                <a:gd name="connsiteY6" fmla="*/ 758752 h 1190214"/>
                <a:gd name="connsiteX7" fmla="*/ 391886 w 1315123"/>
                <a:gd name="connsiteY7" fmla="*/ 1106 h 1190214"/>
                <a:gd name="connsiteX8" fmla="*/ 761599 w 1315123"/>
                <a:gd name="connsiteY8" fmla="*/ 580135 h 1190214"/>
                <a:gd name="connsiteX9" fmla="*/ 807106 w 1315123"/>
                <a:gd name="connsiteY9" fmla="*/ 589052 h 1190214"/>
                <a:gd name="connsiteX10" fmla="*/ 861568 w 1315123"/>
                <a:gd name="connsiteY10" fmla="*/ 769799 h 1190214"/>
                <a:gd name="connsiteX11" fmla="*/ 929401 w 1315123"/>
                <a:gd name="connsiteY11" fmla="*/ 283683 h 1190214"/>
                <a:gd name="connsiteX12" fmla="*/ 998320 w 1315123"/>
                <a:gd name="connsiteY12" fmla="*/ 597657 h 1190214"/>
                <a:gd name="connsiteX13" fmla="*/ 1066154 w 1315123"/>
                <a:gd name="connsiteY13" fmla="*/ 177590 h 1190214"/>
                <a:gd name="connsiteX14" fmla="*/ 1111854 w 1315123"/>
                <a:gd name="connsiteY14" fmla="*/ 790498 h 1190214"/>
                <a:gd name="connsiteX15" fmla="*/ 1153562 w 1315123"/>
                <a:gd name="connsiteY15" fmla="*/ 325662 h 1190214"/>
                <a:gd name="connsiteX16" fmla="*/ 1198681 w 1315123"/>
                <a:gd name="connsiteY16" fmla="*/ 625177 h 1190214"/>
                <a:gd name="connsiteX17" fmla="*/ 1229924 w 1315123"/>
                <a:gd name="connsiteY17" fmla="*/ 441949 h 1190214"/>
                <a:gd name="connsiteX18" fmla="*/ 1270818 w 1315123"/>
                <a:gd name="connsiteY18" fmla="*/ 816935 h 1190214"/>
                <a:gd name="connsiteX19" fmla="*/ 1293223 w 1315123"/>
                <a:gd name="connsiteY19" fmla="*/ 170924 h 1190214"/>
                <a:gd name="connsiteX20" fmla="*/ 1315123 w 1315123"/>
                <a:gd name="connsiteY20" fmla="*/ 518970 h 1190214"/>
                <a:gd name="connsiteX0" fmla="*/ 0 w 1315123"/>
                <a:gd name="connsiteY0" fmla="*/ 1086068 h 1177896"/>
                <a:gd name="connsiteX1" fmla="*/ 78377 w 1315123"/>
                <a:gd name="connsiteY1" fmla="*/ 1851 h 1177896"/>
                <a:gd name="connsiteX2" fmla="*/ 130628 w 1315123"/>
                <a:gd name="connsiteY2" fmla="*/ 811748 h 1177896"/>
                <a:gd name="connsiteX3" fmla="*/ 195943 w 1315123"/>
                <a:gd name="connsiteY3" fmla="*/ 236983 h 1177896"/>
                <a:gd name="connsiteX4" fmla="*/ 274320 w 1315123"/>
                <a:gd name="connsiteY4" fmla="*/ 1177508 h 1177896"/>
                <a:gd name="connsiteX5" fmla="*/ 300446 w 1315123"/>
                <a:gd name="connsiteY5" fmla="*/ 106354 h 1177896"/>
                <a:gd name="connsiteX6" fmla="*/ 404948 w 1315123"/>
                <a:gd name="connsiteY6" fmla="*/ 746434 h 1177896"/>
                <a:gd name="connsiteX7" fmla="*/ 668649 w 1315123"/>
                <a:gd name="connsiteY7" fmla="*/ 216709 h 1177896"/>
                <a:gd name="connsiteX8" fmla="*/ 761599 w 1315123"/>
                <a:gd name="connsiteY8" fmla="*/ 567817 h 1177896"/>
                <a:gd name="connsiteX9" fmla="*/ 807106 w 1315123"/>
                <a:gd name="connsiteY9" fmla="*/ 576734 h 1177896"/>
                <a:gd name="connsiteX10" fmla="*/ 861568 w 1315123"/>
                <a:gd name="connsiteY10" fmla="*/ 757481 h 1177896"/>
                <a:gd name="connsiteX11" fmla="*/ 929401 w 1315123"/>
                <a:gd name="connsiteY11" fmla="*/ 271365 h 1177896"/>
                <a:gd name="connsiteX12" fmla="*/ 998320 w 1315123"/>
                <a:gd name="connsiteY12" fmla="*/ 585339 h 1177896"/>
                <a:gd name="connsiteX13" fmla="*/ 1066154 w 1315123"/>
                <a:gd name="connsiteY13" fmla="*/ 165272 h 1177896"/>
                <a:gd name="connsiteX14" fmla="*/ 1111854 w 1315123"/>
                <a:gd name="connsiteY14" fmla="*/ 778180 h 1177896"/>
                <a:gd name="connsiteX15" fmla="*/ 1153562 w 1315123"/>
                <a:gd name="connsiteY15" fmla="*/ 313344 h 1177896"/>
                <a:gd name="connsiteX16" fmla="*/ 1198681 w 1315123"/>
                <a:gd name="connsiteY16" fmla="*/ 612859 h 1177896"/>
                <a:gd name="connsiteX17" fmla="*/ 1229924 w 1315123"/>
                <a:gd name="connsiteY17" fmla="*/ 429631 h 1177896"/>
                <a:gd name="connsiteX18" fmla="*/ 1270818 w 1315123"/>
                <a:gd name="connsiteY18" fmla="*/ 804617 h 1177896"/>
                <a:gd name="connsiteX19" fmla="*/ 1293223 w 1315123"/>
                <a:gd name="connsiteY19" fmla="*/ 158606 h 1177896"/>
                <a:gd name="connsiteX20" fmla="*/ 1315123 w 1315123"/>
                <a:gd name="connsiteY20" fmla="*/ 506652 h 1177896"/>
                <a:gd name="connsiteX0" fmla="*/ 0 w 1315123"/>
                <a:gd name="connsiteY0" fmla="*/ 1086068 h 1177896"/>
                <a:gd name="connsiteX1" fmla="*/ 78377 w 1315123"/>
                <a:gd name="connsiteY1" fmla="*/ 1851 h 1177896"/>
                <a:gd name="connsiteX2" fmla="*/ 130628 w 1315123"/>
                <a:gd name="connsiteY2" fmla="*/ 811748 h 1177896"/>
                <a:gd name="connsiteX3" fmla="*/ 195943 w 1315123"/>
                <a:gd name="connsiteY3" fmla="*/ 236983 h 1177896"/>
                <a:gd name="connsiteX4" fmla="*/ 274320 w 1315123"/>
                <a:gd name="connsiteY4" fmla="*/ 1177508 h 1177896"/>
                <a:gd name="connsiteX5" fmla="*/ 300446 w 1315123"/>
                <a:gd name="connsiteY5" fmla="*/ 106354 h 1177896"/>
                <a:gd name="connsiteX6" fmla="*/ 570462 w 1315123"/>
                <a:gd name="connsiteY6" fmla="*/ 727441 h 1177896"/>
                <a:gd name="connsiteX7" fmla="*/ 668649 w 1315123"/>
                <a:gd name="connsiteY7" fmla="*/ 216709 h 1177896"/>
                <a:gd name="connsiteX8" fmla="*/ 761599 w 1315123"/>
                <a:gd name="connsiteY8" fmla="*/ 567817 h 1177896"/>
                <a:gd name="connsiteX9" fmla="*/ 807106 w 1315123"/>
                <a:gd name="connsiteY9" fmla="*/ 576734 h 1177896"/>
                <a:gd name="connsiteX10" fmla="*/ 861568 w 1315123"/>
                <a:gd name="connsiteY10" fmla="*/ 757481 h 1177896"/>
                <a:gd name="connsiteX11" fmla="*/ 929401 w 1315123"/>
                <a:gd name="connsiteY11" fmla="*/ 271365 h 1177896"/>
                <a:gd name="connsiteX12" fmla="*/ 998320 w 1315123"/>
                <a:gd name="connsiteY12" fmla="*/ 585339 h 1177896"/>
                <a:gd name="connsiteX13" fmla="*/ 1066154 w 1315123"/>
                <a:gd name="connsiteY13" fmla="*/ 165272 h 1177896"/>
                <a:gd name="connsiteX14" fmla="*/ 1111854 w 1315123"/>
                <a:gd name="connsiteY14" fmla="*/ 778180 h 1177896"/>
                <a:gd name="connsiteX15" fmla="*/ 1153562 w 1315123"/>
                <a:gd name="connsiteY15" fmla="*/ 313344 h 1177896"/>
                <a:gd name="connsiteX16" fmla="*/ 1198681 w 1315123"/>
                <a:gd name="connsiteY16" fmla="*/ 612859 h 1177896"/>
                <a:gd name="connsiteX17" fmla="*/ 1229924 w 1315123"/>
                <a:gd name="connsiteY17" fmla="*/ 429631 h 1177896"/>
                <a:gd name="connsiteX18" fmla="*/ 1270818 w 1315123"/>
                <a:gd name="connsiteY18" fmla="*/ 804617 h 1177896"/>
                <a:gd name="connsiteX19" fmla="*/ 1293223 w 1315123"/>
                <a:gd name="connsiteY19" fmla="*/ 158606 h 1177896"/>
                <a:gd name="connsiteX20" fmla="*/ 1315123 w 1315123"/>
                <a:gd name="connsiteY20" fmla="*/ 506652 h 1177896"/>
                <a:gd name="connsiteX0" fmla="*/ 0 w 1315123"/>
                <a:gd name="connsiteY0" fmla="*/ 1086068 h 1086068"/>
                <a:gd name="connsiteX1" fmla="*/ 78377 w 1315123"/>
                <a:gd name="connsiteY1" fmla="*/ 1851 h 1086068"/>
                <a:gd name="connsiteX2" fmla="*/ 130628 w 1315123"/>
                <a:gd name="connsiteY2" fmla="*/ 811748 h 1086068"/>
                <a:gd name="connsiteX3" fmla="*/ 195943 w 1315123"/>
                <a:gd name="connsiteY3" fmla="*/ 236983 h 1086068"/>
                <a:gd name="connsiteX4" fmla="*/ 491388 w 1315123"/>
                <a:gd name="connsiteY4" fmla="*/ 759652 h 1086068"/>
                <a:gd name="connsiteX5" fmla="*/ 300446 w 1315123"/>
                <a:gd name="connsiteY5" fmla="*/ 106354 h 1086068"/>
                <a:gd name="connsiteX6" fmla="*/ 570462 w 1315123"/>
                <a:gd name="connsiteY6" fmla="*/ 727441 h 1086068"/>
                <a:gd name="connsiteX7" fmla="*/ 668649 w 1315123"/>
                <a:gd name="connsiteY7" fmla="*/ 216709 h 1086068"/>
                <a:gd name="connsiteX8" fmla="*/ 761599 w 1315123"/>
                <a:gd name="connsiteY8" fmla="*/ 567817 h 1086068"/>
                <a:gd name="connsiteX9" fmla="*/ 807106 w 1315123"/>
                <a:gd name="connsiteY9" fmla="*/ 576734 h 1086068"/>
                <a:gd name="connsiteX10" fmla="*/ 861568 w 1315123"/>
                <a:gd name="connsiteY10" fmla="*/ 757481 h 1086068"/>
                <a:gd name="connsiteX11" fmla="*/ 929401 w 1315123"/>
                <a:gd name="connsiteY11" fmla="*/ 271365 h 1086068"/>
                <a:gd name="connsiteX12" fmla="*/ 998320 w 1315123"/>
                <a:gd name="connsiteY12" fmla="*/ 585339 h 1086068"/>
                <a:gd name="connsiteX13" fmla="*/ 1066154 w 1315123"/>
                <a:gd name="connsiteY13" fmla="*/ 165272 h 1086068"/>
                <a:gd name="connsiteX14" fmla="*/ 1111854 w 1315123"/>
                <a:gd name="connsiteY14" fmla="*/ 778180 h 1086068"/>
                <a:gd name="connsiteX15" fmla="*/ 1153562 w 1315123"/>
                <a:gd name="connsiteY15" fmla="*/ 313344 h 1086068"/>
                <a:gd name="connsiteX16" fmla="*/ 1198681 w 1315123"/>
                <a:gd name="connsiteY16" fmla="*/ 612859 h 1086068"/>
                <a:gd name="connsiteX17" fmla="*/ 1229924 w 1315123"/>
                <a:gd name="connsiteY17" fmla="*/ 429631 h 1086068"/>
                <a:gd name="connsiteX18" fmla="*/ 1270818 w 1315123"/>
                <a:gd name="connsiteY18" fmla="*/ 804617 h 1086068"/>
                <a:gd name="connsiteX19" fmla="*/ 1293223 w 1315123"/>
                <a:gd name="connsiteY19" fmla="*/ 158606 h 1086068"/>
                <a:gd name="connsiteX20" fmla="*/ 1315123 w 1315123"/>
                <a:gd name="connsiteY20" fmla="*/ 506652 h 1086068"/>
                <a:gd name="connsiteX0" fmla="*/ 0 w 1315123"/>
                <a:gd name="connsiteY0" fmla="*/ 1086068 h 1086068"/>
                <a:gd name="connsiteX1" fmla="*/ 78377 w 1315123"/>
                <a:gd name="connsiteY1" fmla="*/ 1851 h 1086068"/>
                <a:gd name="connsiteX2" fmla="*/ 130628 w 1315123"/>
                <a:gd name="connsiteY2" fmla="*/ 811748 h 1086068"/>
                <a:gd name="connsiteX3" fmla="*/ 195943 w 1315123"/>
                <a:gd name="connsiteY3" fmla="*/ 236983 h 1086068"/>
                <a:gd name="connsiteX4" fmla="*/ 491388 w 1315123"/>
                <a:gd name="connsiteY4" fmla="*/ 759652 h 1086068"/>
                <a:gd name="connsiteX5" fmla="*/ 541935 w 1315123"/>
                <a:gd name="connsiteY5" fmla="*/ 212175 h 1086068"/>
                <a:gd name="connsiteX6" fmla="*/ 570462 w 1315123"/>
                <a:gd name="connsiteY6" fmla="*/ 727441 h 1086068"/>
                <a:gd name="connsiteX7" fmla="*/ 668649 w 1315123"/>
                <a:gd name="connsiteY7" fmla="*/ 216709 h 1086068"/>
                <a:gd name="connsiteX8" fmla="*/ 761599 w 1315123"/>
                <a:gd name="connsiteY8" fmla="*/ 567817 h 1086068"/>
                <a:gd name="connsiteX9" fmla="*/ 807106 w 1315123"/>
                <a:gd name="connsiteY9" fmla="*/ 576734 h 1086068"/>
                <a:gd name="connsiteX10" fmla="*/ 861568 w 1315123"/>
                <a:gd name="connsiteY10" fmla="*/ 757481 h 1086068"/>
                <a:gd name="connsiteX11" fmla="*/ 929401 w 1315123"/>
                <a:gd name="connsiteY11" fmla="*/ 271365 h 1086068"/>
                <a:gd name="connsiteX12" fmla="*/ 998320 w 1315123"/>
                <a:gd name="connsiteY12" fmla="*/ 585339 h 1086068"/>
                <a:gd name="connsiteX13" fmla="*/ 1066154 w 1315123"/>
                <a:gd name="connsiteY13" fmla="*/ 165272 h 1086068"/>
                <a:gd name="connsiteX14" fmla="*/ 1111854 w 1315123"/>
                <a:gd name="connsiteY14" fmla="*/ 778180 h 1086068"/>
                <a:gd name="connsiteX15" fmla="*/ 1153562 w 1315123"/>
                <a:gd name="connsiteY15" fmla="*/ 313344 h 1086068"/>
                <a:gd name="connsiteX16" fmla="*/ 1198681 w 1315123"/>
                <a:gd name="connsiteY16" fmla="*/ 612859 h 1086068"/>
                <a:gd name="connsiteX17" fmla="*/ 1229924 w 1315123"/>
                <a:gd name="connsiteY17" fmla="*/ 429631 h 1086068"/>
                <a:gd name="connsiteX18" fmla="*/ 1270818 w 1315123"/>
                <a:gd name="connsiteY18" fmla="*/ 804617 h 1086068"/>
                <a:gd name="connsiteX19" fmla="*/ 1293223 w 1315123"/>
                <a:gd name="connsiteY19" fmla="*/ 158606 h 1086068"/>
                <a:gd name="connsiteX20" fmla="*/ 1315123 w 1315123"/>
                <a:gd name="connsiteY20" fmla="*/ 506652 h 1086068"/>
                <a:gd name="connsiteX0" fmla="*/ 0 w 1315123"/>
                <a:gd name="connsiteY0" fmla="*/ 1086211 h 1086211"/>
                <a:gd name="connsiteX1" fmla="*/ 78377 w 1315123"/>
                <a:gd name="connsiteY1" fmla="*/ 1994 h 1086211"/>
                <a:gd name="connsiteX2" fmla="*/ 130628 w 1315123"/>
                <a:gd name="connsiteY2" fmla="*/ 811891 h 1086211"/>
                <a:gd name="connsiteX3" fmla="*/ 464565 w 1315123"/>
                <a:gd name="connsiteY3" fmla="*/ 608856 h 1086211"/>
                <a:gd name="connsiteX4" fmla="*/ 491388 w 1315123"/>
                <a:gd name="connsiteY4" fmla="*/ 759795 h 1086211"/>
                <a:gd name="connsiteX5" fmla="*/ 541935 w 1315123"/>
                <a:gd name="connsiteY5" fmla="*/ 212318 h 1086211"/>
                <a:gd name="connsiteX6" fmla="*/ 570462 w 1315123"/>
                <a:gd name="connsiteY6" fmla="*/ 727584 h 1086211"/>
                <a:gd name="connsiteX7" fmla="*/ 668649 w 1315123"/>
                <a:gd name="connsiteY7" fmla="*/ 216852 h 1086211"/>
                <a:gd name="connsiteX8" fmla="*/ 761599 w 1315123"/>
                <a:gd name="connsiteY8" fmla="*/ 567960 h 1086211"/>
                <a:gd name="connsiteX9" fmla="*/ 807106 w 1315123"/>
                <a:gd name="connsiteY9" fmla="*/ 576877 h 1086211"/>
                <a:gd name="connsiteX10" fmla="*/ 861568 w 1315123"/>
                <a:gd name="connsiteY10" fmla="*/ 757624 h 1086211"/>
                <a:gd name="connsiteX11" fmla="*/ 929401 w 1315123"/>
                <a:gd name="connsiteY11" fmla="*/ 271508 h 1086211"/>
                <a:gd name="connsiteX12" fmla="*/ 998320 w 1315123"/>
                <a:gd name="connsiteY12" fmla="*/ 585482 h 1086211"/>
                <a:gd name="connsiteX13" fmla="*/ 1066154 w 1315123"/>
                <a:gd name="connsiteY13" fmla="*/ 165415 h 1086211"/>
                <a:gd name="connsiteX14" fmla="*/ 1111854 w 1315123"/>
                <a:gd name="connsiteY14" fmla="*/ 778323 h 1086211"/>
                <a:gd name="connsiteX15" fmla="*/ 1153562 w 1315123"/>
                <a:gd name="connsiteY15" fmla="*/ 313487 h 1086211"/>
                <a:gd name="connsiteX16" fmla="*/ 1198681 w 1315123"/>
                <a:gd name="connsiteY16" fmla="*/ 613002 h 1086211"/>
                <a:gd name="connsiteX17" fmla="*/ 1229924 w 1315123"/>
                <a:gd name="connsiteY17" fmla="*/ 429774 h 1086211"/>
                <a:gd name="connsiteX18" fmla="*/ 1270818 w 1315123"/>
                <a:gd name="connsiteY18" fmla="*/ 804760 h 1086211"/>
                <a:gd name="connsiteX19" fmla="*/ 1293223 w 1315123"/>
                <a:gd name="connsiteY19" fmla="*/ 158749 h 1086211"/>
                <a:gd name="connsiteX20" fmla="*/ 1315123 w 1315123"/>
                <a:gd name="connsiteY20" fmla="*/ 506795 h 1086211"/>
                <a:gd name="connsiteX0" fmla="*/ 0 w 1315123"/>
                <a:gd name="connsiteY0" fmla="*/ 1090346 h 1090346"/>
                <a:gd name="connsiteX1" fmla="*/ 78377 w 1315123"/>
                <a:gd name="connsiteY1" fmla="*/ 6129 h 1090346"/>
                <a:gd name="connsiteX2" fmla="*/ 420957 w 1315123"/>
                <a:gd name="connsiteY2" fmla="*/ 647798 h 1090346"/>
                <a:gd name="connsiteX3" fmla="*/ 464565 w 1315123"/>
                <a:gd name="connsiteY3" fmla="*/ 612991 h 1090346"/>
                <a:gd name="connsiteX4" fmla="*/ 491388 w 1315123"/>
                <a:gd name="connsiteY4" fmla="*/ 763930 h 1090346"/>
                <a:gd name="connsiteX5" fmla="*/ 541935 w 1315123"/>
                <a:gd name="connsiteY5" fmla="*/ 216453 h 1090346"/>
                <a:gd name="connsiteX6" fmla="*/ 570462 w 1315123"/>
                <a:gd name="connsiteY6" fmla="*/ 731719 h 1090346"/>
                <a:gd name="connsiteX7" fmla="*/ 668649 w 1315123"/>
                <a:gd name="connsiteY7" fmla="*/ 220987 h 1090346"/>
                <a:gd name="connsiteX8" fmla="*/ 761599 w 1315123"/>
                <a:gd name="connsiteY8" fmla="*/ 572095 h 1090346"/>
                <a:gd name="connsiteX9" fmla="*/ 807106 w 1315123"/>
                <a:gd name="connsiteY9" fmla="*/ 581012 h 1090346"/>
                <a:gd name="connsiteX10" fmla="*/ 861568 w 1315123"/>
                <a:gd name="connsiteY10" fmla="*/ 761759 h 1090346"/>
                <a:gd name="connsiteX11" fmla="*/ 929401 w 1315123"/>
                <a:gd name="connsiteY11" fmla="*/ 275643 h 1090346"/>
                <a:gd name="connsiteX12" fmla="*/ 998320 w 1315123"/>
                <a:gd name="connsiteY12" fmla="*/ 589617 h 1090346"/>
                <a:gd name="connsiteX13" fmla="*/ 1066154 w 1315123"/>
                <a:gd name="connsiteY13" fmla="*/ 169550 h 1090346"/>
                <a:gd name="connsiteX14" fmla="*/ 1111854 w 1315123"/>
                <a:gd name="connsiteY14" fmla="*/ 782458 h 1090346"/>
                <a:gd name="connsiteX15" fmla="*/ 1153562 w 1315123"/>
                <a:gd name="connsiteY15" fmla="*/ 317622 h 1090346"/>
                <a:gd name="connsiteX16" fmla="*/ 1198681 w 1315123"/>
                <a:gd name="connsiteY16" fmla="*/ 617137 h 1090346"/>
                <a:gd name="connsiteX17" fmla="*/ 1229924 w 1315123"/>
                <a:gd name="connsiteY17" fmla="*/ 433909 h 1090346"/>
                <a:gd name="connsiteX18" fmla="*/ 1270818 w 1315123"/>
                <a:gd name="connsiteY18" fmla="*/ 808895 h 1090346"/>
                <a:gd name="connsiteX19" fmla="*/ 1293223 w 1315123"/>
                <a:gd name="connsiteY19" fmla="*/ 162884 h 1090346"/>
                <a:gd name="connsiteX20" fmla="*/ 1315123 w 1315123"/>
                <a:gd name="connsiteY20" fmla="*/ 510930 h 1090346"/>
                <a:gd name="connsiteX0" fmla="*/ 304296 w 1236836"/>
                <a:gd name="connsiteY0" fmla="*/ 489561 h 816839"/>
                <a:gd name="connsiteX1" fmla="*/ 90 w 1236836"/>
                <a:gd name="connsiteY1" fmla="*/ 10422 h 816839"/>
                <a:gd name="connsiteX2" fmla="*/ 342670 w 1236836"/>
                <a:gd name="connsiteY2" fmla="*/ 652091 h 816839"/>
                <a:gd name="connsiteX3" fmla="*/ 386278 w 1236836"/>
                <a:gd name="connsiteY3" fmla="*/ 617284 h 816839"/>
                <a:gd name="connsiteX4" fmla="*/ 413101 w 1236836"/>
                <a:gd name="connsiteY4" fmla="*/ 768223 h 816839"/>
                <a:gd name="connsiteX5" fmla="*/ 463648 w 1236836"/>
                <a:gd name="connsiteY5" fmla="*/ 220746 h 816839"/>
                <a:gd name="connsiteX6" fmla="*/ 492175 w 1236836"/>
                <a:gd name="connsiteY6" fmla="*/ 736012 h 816839"/>
                <a:gd name="connsiteX7" fmla="*/ 590362 w 1236836"/>
                <a:gd name="connsiteY7" fmla="*/ 225280 h 816839"/>
                <a:gd name="connsiteX8" fmla="*/ 683312 w 1236836"/>
                <a:gd name="connsiteY8" fmla="*/ 576388 h 816839"/>
                <a:gd name="connsiteX9" fmla="*/ 728819 w 1236836"/>
                <a:gd name="connsiteY9" fmla="*/ 585305 h 816839"/>
                <a:gd name="connsiteX10" fmla="*/ 783281 w 1236836"/>
                <a:gd name="connsiteY10" fmla="*/ 766052 h 816839"/>
                <a:gd name="connsiteX11" fmla="*/ 851114 w 1236836"/>
                <a:gd name="connsiteY11" fmla="*/ 279936 h 816839"/>
                <a:gd name="connsiteX12" fmla="*/ 920033 w 1236836"/>
                <a:gd name="connsiteY12" fmla="*/ 593910 h 816839"/>
                <a:gd name="connsiteX13" fmla="*/ 987867 w 1236836"/>
                <a:gd name="connsiteY13" fmla="*/ 173843 h 816839"/>
                <a:gd name="connsiteX14" fmla="*/ 1033567 w 1236836"/>
                <a:gd name="connsiteY14" fmla="*/ 786751 h 816839"/>
                <a:gd name="connsiteX15" fmla="*/ 1075275 w 1236836"/>
                <a:gd name="connsiteY15" fmla="*/ 321915 h 816839"/>
                <a:gd name="connsiteX16" fmla="*/ 1120394 w 1236836"/>
                <a:gd name="connsiteY16" fmla="*/ 621430 h 816839"/>
                <a:gd name="connsiteX17" fmla="*/ 1151637 w 1236836"/>
                <a:gd name="connsiteY17" fmla="*/ 438202 h 816839"/>
                <a:gd name="connsiteX18" fmla="*/ 1192531 w 1236836"/>
                <a:gd name="connsiteY18" fmla="*/ 813188 h 816839"/>
                <a:gd name="connsiteX19" fmla="*/ 1214936 w 1236836"/>
                <a:gd name="connsiteY19" fmla="*/ 167177 h 816839"/>
                <a:gd name="connsiteX20" fmla="*/ 1236836 w 1236836"/>
                <a:gd name="connsiteY20" fmla="*/ 515223 h 816839"/>
                <a:gd name="connsiteX0" fmla="*/ 0 w 932540"/>
                <a:gd name="connsiteY0" fmla="*/ 328054 h 655332"/>
                <a:gd name="connsiteX1" fmla="*/ 48530 w 932540"/>
                <a:gd name="connsiteY1" fmla="*/ 117537 h 655332"/>
                <a:gd name="connsiteX2" fmla="*/ 38374 w 932540"/>
                <a:gd name="connsiteY2" fmla="*/ 490584 h 655332"/>
                <a:gd name="connsiteX3" fmla="*/ 81982 w 932540"/>
                <a:gd name="connsiteY3" fmla="*/ 455777 h 655332"/>
                <a:gd name="connsiteX4" fmla="*/ 108805 w 932540"/>
                <a:gd name="connsiteY4" fmla="*/ 606716 h 655332"/>
                <a:gd name="connsiteX5" fmla="*/ 159352 w 932540"/>
                <a:gd name="connsiteY5" fmla="*/ 59239 h 655332"/>
                <a:gd name="connsiteX6" fmla="*/ 187879 w 932540"/>
                <a:gd name="connsiteY6" fmla="*/ 574505 h 655332"/>
                <a:gd name="connsiteX7" fmla="*/ 286066 w 932540"/>
                <a:gd name="connsiteY7" fmla="*/ 63773 h 655332"/>
                <a:gd name="connsiteX8" fmla="*/ 379016 w 932540"/>
                <a:gd name="connsiteY8" fmla="*/ 414881 h 655332"/>
                <a:gd name="connsiteX9" fmla="*/ 424523 w 932540"/>
                <a:gd name="connsiteY9" fmla="*/ 423798 h 655332"/>
                <a:gd name="connsiteX10" fmla="*/ 478985 w 932540"/>
                <a:gd name="connsiteY10" fmla="*/ 604545 h 655332"/>
                <a:gd name="connsiteX11" fmla="*/ 546818 w 932540"/>
                <a:gd name="connsiteY11" fmla="*/ 118429 h 655332"/>
                <a:gd name="connsiteX12" fmla="*/ 615737 w 932540"/>
                <a:gd name="connsiteY12" fmla="*/ 432403 h 655332"/>
                <a:gd name="connsiteX13" fmla="*/ 683571 w 932540"/>
                <a:gd name="connsiteY13" fmla="*/ 12336 h 655332"/>
                <a:gd name="connsiteX14" fmla="*/ 729271 w 932540"/>
                <a:gd name="connsiteY14" fmla="*/ 625244 h 655332"/>
                <a:gd name="connsiteX15" fmla="*/ 770979 w 932540"/>
                <a:gd name="connsiteY15" fmla="*/ 160408 h 655332"/>
                <a:gd name="connsiteX16" fmla="*/ 816098 w 932540"/>
                <a:gd name="connsiteY16" fmla="*/ 459923 h 655332"/>
                <a:gd name="connsiteX17" fmla="*/ 847341 w 932540"/>
                <a:gd name="connsiteY17" fmla="*/ 276695 h 655332"/>
                <a:gd name="connsiteX18" fmla="*/ 888235 w 932540"/>
                <a:gd name="connsiteY18" fmla="*/ 651681 h 655332"/>
                <a:gd name="connsiteX19" fmla="*/ 910640 w 932540"/>
                <a:gd name="connsiteY19" fmla="*/ 5670 h 655332"/>
                <a:gd name="connsiteX20" fmla="*/ 932540 w 932540"/>
                <a:gd name="connsiteY20" fmla="*/ 353716 h 655332"/>
                <a:gd name="connsiteX0" fmla="*/ 0 w 932540"/>
                <a:gd name="connsiteY0" fmla="*/ 328054 h 655332"/>
                <a:gd name="connsiteX1" fmla="*/ 48530 w 932540"/>
                <a:gd name="connsiteY1" fmla="*/ 117537 h 655332"/>
                <a:gd name="connsiteX2" fmla="*/ 38374 w 932540"/>
                <a:gd name="connsiteY2" fmla="*/ 490584 h 655332"/>
                <a:gd name="connsiteX3" fmla="*/ 81982 w 932540"/>
                <a:gd name="connsiteY3" fmla="*/ 455777 h 655332"/>
                <a:gd name="connsiteX4" fmla="*/ 108805 w 932540"/>
                <a:gd name="connsiteY4" fmla="*/ 606716 h 655332"/>
                <a:gd name="connsiteX5" fmla="*/ 159352 w 932540"/>
                <a:gd name="connsiteY5" fmla="*/ 59239 h 655332"/>
                <a:gd name="connsiteX6" fmla="*/ 187879 w 932540"/>
                <a:gd name="connsiteY6" fmla="*/ 574505 h 655332"/>
                <a:gd name="connsiteX7" fmla="*/ 286066 w 932540"/>
                <a:gd name="connsiteY7" fmla="*/ 63773 h 655332"/>
                <a:gd name="connsiteX8" fmla="*/ 379016 w 932540"/>
                <a:gd name="connsiteY8" fmla="*/ 414881 h 655332"/>
                <a:gd name="connsiteX9" fmla="*/ 424523 w 932540"/>
                <a:gd name="connsiteY9" fmla="*/ 423798 h 655332"/>
                <a:gd name="connsiteX10" fmla="*/ 478985 w 932540"/>
                <a:gd name="connsiteY10" fmla="*/ 604545 h 655332"/>
                <a:gd name="connsiteX11" fmla="*/ 546818 w 932540"/>
                <a:gd name="connsiteY11" fmla="*/ 118429 h 655332"/>
                <a:gd name="connsiteX12" fmla="*/ 615737 w 932540"/>
                <a:gd name="connsiteY12" fmla="*/ 432403 h 655332"/>
                <a:gd name="connsiteX13" fmla="*/ 683571 w 932540"/>
                <a:gd name="connsiteY13" fmla="*/ 12336 h 655332"/>
                <a:gd name="connsiteX14" fmla="*/ 729271 w 932540"/>
                <a:gd name="connsiteY14" fmla="*/ 625244 h 655332"/>
                <a:gd name="connsiteX15" fmla="*/ 770979 w 932540"/>
                <a:gd name="connsiteY15" fmla="*/ 160408 h 655332"/>
                <a:gd name="connsiteX16" fmla="*/ 816098 w 932540"/>
                <a:gd name="connsiteY16" fmla="*/ 459923 h 655332"/>
                <a:gd name="connsiteX17" fmla="*/ 847341 w 932540"/>
                <a:gd name="connsiteY17" fmla="*/ 276695 h 655332"/>
                <a:gd name="connsiteX18" fmla="*/ 888235 w 932540"/>
                <a:gd name="connsiteY18" fmla="*/ 651681 h 655332"/>
                <a:gd name="connsiteX19" fmla="*/ 910640 w 932540"/>
                <a:gd name="connsiteY19" fmla="*/ 5670 h 655332"/>
                <a:gd name="connsiteX20" fmla="*/ 932540 w 932540"/>
                <a:gd name="connsiteY20" fmla="*/ 353716 h 655332"/>
                <a:gd name="connsiteX0" fmla="*/ 0 w 932540"/>
                <a:gd name="connsiteY0" fmla="*/ 328054 h 655332"/>
                <a:gd name="connsiteX1" fmla="*/ 26823 w 932540"/>
                <a:gd name="connsiteY1" fmla="*/ 117537 h 655332"/>
                <a:gd name="connsiteX2" fmla="*/ 38374 w 932540"/>
                <a:gd name="connsiteY2" fmla="*/ 490584 h 655332"/>
                <a:gd name="connsiteX3" fmla="*/ 81982 w 932540"/>
                <a:gd name="connsiteY3" fmla="*/ 455777 h 655332"/>
                <a:gd name="connsiteX4" fmla="*/ 108805 w 932540"/>
                <a:gd name="connsiteY4" fmla="*/ 606716 h 655332"/>
                <a:gd name="connsiteX5" fmla="*/ 159352 w 932540"/>
                <a:gd name="connsiteY5" fmla="*/ 59239 h 655332"/>
                <a:gd name="connsiteX6" fmla="*/ 187879 w 932540"/>
                <a:gd name="connsiteY6" fmla="*/ 574505 h 655332"/>
                <a:gd name="connsiteX7" fmla="*/ 286066 w 932540"/>
                <a:gd name="connsiteY7" fmla="*/ 63773 h 655332"/>
                <a:gd name="connsiteX8" fmla="*/ 379016 w 932540"/>
                <a:gd name="connsiteY8" fmla="*/ 414881 h 655332"/>
                <a:gd name="connsiteX9" fmla="*/ 424523 w 932540"/>
                <a:gd name="connsiteY9" fmla="*/ 423798 h 655332"/>
                <a:gd name="connsiteX10" fmla="*/ 478985 w 932540"/>
                <a:gd name="connsiteY10" fmla="*/ 604545 h 655332"/>
                <a:gd name="connsiteX11" fmla="*/ 546818 w 932540"/>
                <a:gd name="connsiteY11" fmla="*/ 118429 h 655332"/>
                <a:gd name="connsiteX12" fmla="*/ 615737 w 932540"/>
                <a:gd name="connsiteY12" fmla="*/ 432403 h 655332"/>
                <a:gd name="connsiteX13" fmla="*/ 683571 w 932540"/>
                <a:gd name="connsiteY13" fmla="*/ 12336 h 655332"/>
                <a:gd name="connsiteX14" fmla="*/ 729271 w 932540"/>
                <a:gd name="connsiteY14" fmla="*/ 625244 h 655332"/>
                <a:gd name="connsiteX15" fmla="*/ 770979 w 932540"/>
                <a:gd name="connsiteY15" fmla="*/ 160408 h 655332"/>
                <a:gd name="connsiteX16" fmla="*/ 816098 w 932540"/>
                <a:gd name="connsiteY16" fmla="*/ 459923 h 655332"/>
                <a:gd name="connsiteX17" fmla="*/ 847341 w 932540"/>
                <a:gd name="connsiteY17" fmla="*/ 276695 h 655332"/>
                <a:gd name="connsiteX18" fmla="*/ 888235 w 932540"/>
                <a:gd name="connsiteY18" fmla="*/ 651681 h 655332"/>
                <a:gd name="connsiteX19" fmla="*/ 910640 w 932540"/>
                <a:gd name="connsiteY19" fmla="*/ 5670 h 655332"/>
                <a:gd name="connsiteX20" fmla="*/ 932540 w 932540"/>
                <a:gd name="connsiteY20" fmla="*/ 353716 h 65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540" h="655332">
                  <a:moveTo>
                    <a:pt x="0" y="328054"/>
                  </a:moveTo>
                  <a:cubicBezTo>
                    <a:pt x="28303" y="-191195"/>
                    <a:pt x="20427" y="90449"/>
                    <a:pt x="26823" y="117537"/>
                  </a:cubicBezTo>
                  <a:cubicBezTo>
                    <a:pt x="33219" y="144625"/>
                    <a:pt x="29181" y="434211"/>
                    <a:pt x="38374" y="490584"/>
                  </a:cubicBezTo>
                  <a:cubicBezTo>
                    <a:pt x="47567" y="546957"/>
                    <a:pt x="70244" y="436422"/>
                    <a:pt x="81982" y="455777"/>
                  </a:cubicBezTo>
                  <a:cubicBezTo>
                    <a:pt x="93720" y="475132"/>
                    <a:pt x="95910" y="672806"/>
                    <a:pt x="108805" y="606716"/>
                  </a:cubicBezTo>
                  <a:cubicBezTo>
                    <a:pt x="121700" y="540626"/>
                    <a:pt x="146173" y="64608"/>
                    <a:pt x="159352" y="59239"/>
                  </a:cubicBezTo>
                  <a:cubicBezTo>
                    <a:pt x="172531" y="53871"/>
                    <a:pt x="166760" y="573749"/>
                    <a:pt x="187879" y="574505"/>
                  </a:cubicBezTo>
                  <a:cubicBezTo>
                    <a:pt x="208998" y="575261"/>
                    <a:pt x="254210" y="90377"/>
                    <a:pt x="286066" y="63773"/>
                  </a:cubicBezTo>
                  <a:cubicBezTo>
                    <a:pt x="317922" y="37169"/>
                    <a:pt x="355940" y="354877"/>
                    <a:pt x="379016" y="414881"/>
                  </a:cubicBezTo>
                  <a:cubicBezTo>
                    <a:pt x="402092" y="474885"/>
                    <a:pt x="407862" y="392187"/>
                    <a:pt x="424523" y="423798"/>
                  </a:cubicBezTo>
                  <a:cubicBezTo>
                    <a:pt x="441184" y="455409"/>
                    <a:pt x="458603" y="655440"/>
                    <a:pt x="478985" y="604545"/>
                  </a:cubicBezTo>
                  <a:cubicBezTo>
                    <a:pt x="499368" y="553650"/>
                    <a:pt x="524026" y="147119"/>
                    <a:pt x="546818" y="118429"/>
                  </a:cubicBezTo>
                  <a:cubicBezTo>
                    <a:pt x="569610" y="89739"/>
                    <a:pt x="592945" y="450085"/>
                    <a:pt x="615737" y="432403"/>
                  </a:cubicBezTo>
                  <a:cubicBezTo>
                    <a:pt x="638529" y="414721"/>
                    <a:pt x="664649" y="-19804"/>
                    <a:pt x="683571" y="12336"/>
                  </a:cubicBezTo>
                  <a:cubicBezTo>
                    <a:pt x="702493" y="44476"/>
                    <a:pt x="714703" y="600565"/>
                    <a:pt x="729271" y="625244"/>
                  </a:cubicBezTo>
                  <a:cubicBezTo>
                    <a:pt x="743839" y="649923"/>
                    <a:pt x="756508" y="187961"/>
                    <a:pt x="770979" y="160408"/>
                  </a:cubicBezTo>
                  <a:cubicBezTo>
                    <a:pt x="785450" y="132855"/>
                    <a:pt x="803371" y="440542"/>
                    <a:pt x="816098" y="459923"/>
                  </a:cubicBezTo>
                  <a:cubicBezTo>
                    <a:pt x="828825" y="479304"/>
                    <a:pt x="835318" y="244735"/>
                    <a:pt x="847341" y="276695"/>
                  </a:cubicBezTo>
                  <a:cubicBezTo>
                    <a:pt x="859364" y="308655"/>
                    <a:pt x="877685" y="696852"/>
                    <a:pt x="888235" y="651681"/>
                  </a:cubicBezTo>
                  <a:cubicBezTo>
                    <a:pt x="898785" y="606510"/>
                    <a:pt x="903256" y="55331"/>
                    <a:pt x="910640" y="5670"/>
                  </a:cubicBezTo>
                  <a:cubicBezTo>
                    <a:pt x="918024" y="-43991"/>
                    <a:pt x="927986" y="245964"/>
                    <a:pt x="932540" y="353716"/>
                  </a:cubicBez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179000" y="449795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1">
                    <a:lumMod val="50000"/>
                  </a:schemeClr>
                </a:solidFill>
              </a:rPr>
              <a:t>Quantum </a:t>
            </a:r>
            <a:r>
              <a:rPr lang="fr-CH" dirty="0" err="1">
                <a:solidFill>
                  <a:schemeClr val="accent1">
                    <a:lumMod val="50000"/>
                  </a:schemeClr>
                </a:solidFill>
              </a:rPr>
              <a:t>correlations</a:t>
            </a:r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81086" y="651583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Classical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correlations</a:t>
            </a:r>
            <a:endParaRPr lang="fr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4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entanglement to classical correlation</a:t>
            </a:r>
            <a:br>
              <a:rPr lang="en-US" dirty="0"/>
            </a:br>
            <a:endParaRPr lang="fr-CH" dirty="0"/>
          </a:p>
        </p:txBody>
      </p:sp>
      <p:sp>
        <p:nvSpPr>
          <p:cNvPr id="4" name="Textfeld 12"/>
          <p:cNvSpPr txBox="1"/>
          <p:nvPr/>
        </p:nvSpPr>
        <p:spPr>
          <a:xfrm>
            <a:off x="1060257" y="1052734"/>
            <a:ext cx="5976664" cy="4154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de-CH" sz="2100" dirty="0">
                <a:latin typeface="+mj-lt"/>
              </a:rPr>
              <a:t>Arrival time difference between signal and idler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89" y="1602748"/>
            <a:ext cx="7184151" cy="47731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288E00-4021-48B0-AD93-73B7A376E0F9}"/>
              </a:ext>
            </a:extLst>
          </p:cNvPr>
          <p:cNvSpPr/>
          <p:nvPr/>
        </p:nvSpPr>
        <p:spPr>
          <a:xfrm>
            <a:off x="899592" y="6487224"/>
            <a:ext cx="6508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dirty="0"/>
              <a:t>Lerch, S., &amp; Stefanov, A. (2018). </a:t>
            </a:r>
            <a:r>
              <a:rPr lang="en-US" i="1" dirty="0"/>
              <a:t>Comm. Phys.</a:t>
            </a:r>
            <a:r>
              <a:rPr lang="en-US" dirty="0"/>
              <a:t>, (2018), 1–6.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0000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Toward</a:t>
            </a:r>
            <a:r>
              <a:rPr lang="fr-CH" dirty="0"/>
              <a:t> </a:t>
            </a:r>
            <a:r>
              <a:rPr lang="fr-CH" dirty="0" err="1"/>
              <a:t>spectroscopy</a:t>
            </a:r>
            <a:endParaRPr lang="en-GB" dirty="0"/>
          </a:p>
        </p:txBody>
      </p:sp>
      <p:sp>
        <p:nvSpPr>
          <p:cNvPr id="4" name="Textfeld 50"/>
          <p:cNvSpPr txBox="1"/>
          <p:nvPr/>
        </p:nvSpPr>
        <p:spPr>
          <a:xfrm>
            <a:off x="1261864" y="1281052"/>
            <a:ext cx="4399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Frutiger LT Com 55 Roman" panose="020B0602020204020204" pitchFamily="34" charset="0"/>
                <a:ea typeface="Verdana" pitchFamily="34" charset="0"/>
                <a:cs typeface="Verdana" pitchFamily="34" charset="0"/>
              </a:rPr>
              <a:t>Fluorescence detection</a:t>
            </a:r>
            <a:endParaRPr lang="en-US" sz="1600" dirty="0">
              <a:latin typeface="Swis721 BT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Gleichschenkliges Dreieck 51"/>
          <p:cNvSpPr/>
          <p:nvPr/>
        </p:nvSpPr>
        <p:spPr>
          <a:xfrm rot="5400000">
            <a:off x="1043643" y="1368443"/>
            <a:ext cx="162018" cy="144016"/>
          </a:xfrm>
          <a:prstGeom prst="triangle">
            <a:avLst/>
          </a:prstGeom>
          <a:noFill/>
          <a:ln w="6350">
            <a:solidFill>
              <a:srgbClr val="A52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2126"/>
              </a:solidFill>
            </a:endParaRPr>
          </a:p>
        </p:txBody>
      </p:sp>
      <p:pic>
        <p:nvPicPr>
          <p:cNvPr id="6" name="Picture 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206" y="1772816"/>
            <a:ext cx="8731147" cy="1783814"/>
          </a:xfrm>
          <a:prstGeom prst="rect">
            <a:avLst/>
          </a:prstGeom>
        </p:spPr>
      </p:pic>
      <p:cxnSp>
        <p:nvCxnSpPr>
          <p:cNvPr id="7" name="Straight Connector 54"/>
          <p:cNvCxnSpPr/>
          <p:nvPr/>
        </p:nvCxnSpPr>
        <p:spPr>
          <a:xfrm>
            <a:off x="9324528" y="1876000"/>
            <a:ext cx="0" cy="17838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827584" y="43651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Possible </a:t>
            </a:r>
            <a:r>
              <a:rPr lang="fr-CH" dirty="0" err="1"/>
              <a:t>samples</a:t>
            </a:r>
            <a:r>
              <a:rPr lang="fr-CH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fr-CH" dirty="0">
                <a:solidFill>
                  <a:srgbClr val="0070C0"/>
                </a:solidFill>
              </a:rPr>
              <a:t> Fluorescent </a:t>
            </a:r>
            <a:r>
              <a:rPr lang="fr-CH" dirty="0" err="1">
                <a:solidFill>
                  <a:srgbClr val="0070C0"/>
                </a:solidFill>
              </a:rPr>
              <a:t>molecules</a:t>
            </a:r>
            <a:endParaRPr lang="fr-CH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CH" dirty="0">
                <a:solidFill>
                  <a:srgbClr val="0070C0"/>
                </a:solidFill>
              </a:rPr>
              <a:t> Quantum dots</a:t>
            </a:r>
          </a:p>
          <a:p>
            <a:pPr>
              <a:buFont typeface="Arial" pitchFamily="34" charset="0"/>
              <a:buChar char="•"/>
            </a:pP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Atoms</a:t>
            </a:r>
            <a:r>
              <a:rPr lang="fr-CH" dirty="0">
                <a:solidFill>
                  <a:srgbClr val="0070C0"/>
                </a:solidFill>
              </a:rPr>
              <a:t> (Rb)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 Multi-photon emission from metal tip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 Nano structures</a:t>
            </a:r>
            <a:endParaRPr lang="fr-C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1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Ackowledgement</a:t>
            </a:r>
            <a:endParaRPr lang="fr-CH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81328"/>
            <a:ext cx="2288480" cy="35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1043608" y="5445224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err="1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Thank</a:t>
            </a:r>
            <a:r>
              <a:rPr lang="de-CH" sz="28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you</a:t>
            </a:r>
            <a:r>
              <a:rPr lang="de-CH" sz="28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CH" sz="28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your</a:t>
            </a:r>
            <a:r>
              <a:rPr lang="de-CH" sz="28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attention</a:t>
            </a:r>
            <a:r>
              <a:rPr lang="de-CH" sz="28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!</a:t>
            </a:r>
            <a:endParaRPr lang="en-US" sz="2800" dirty="0">
              <a:solidFill>
                <a:srgbClr val="A52126"/>
              </a:solidFill>
              <a:latin typeface="Arial" panose="020B0604020202020204" pitchFamily="34" charset="0"/>
              <a:ea typeface="Verdana" pitchFamily="34" charset="0"/>
              <a:cs typeface="Verdana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23528" y="980728"/>
            <a:ext cx="8651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A52126"/>
              </a:solidFill>
              <a:latin typeface="Arial" panose="020B0604020202020204" pitchFamily="34" charset="0"/>
              <a:ea typeface="Verdana" pitchFamily="34" charset="0"/>
              <a:cs typeface="Verdana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6373288" y="1184558"/>
            <a:ext cx="2843808" cy="2304256"/>
            <a:chOff x="5082152" y="1852223"/>
            <a:chExt cx="2843808" cy="2304256"/>
          </a:xfrm>
        </p:grpSpPr>
        <p:sp>
          <p:nvSpPr>
            <p:cNvPr id="33" name="Gleichschenkliges Dreieck 32"/>
            <p:cNvSpPr/>
            <p:nvPr/>
          </p:nvSpPr>
          <p:spPr>
            <a:xfrm rot="5400000">
              <a:off x="5076583" y="2358150"/>
              <a:ext cx="162018" cy="144016"/>
            </a:xfrm>
            <a:prstGeom prst="triangle">
              <a:avLst/>
            </a:prstGeom>
            <a:noFill/>
            <a:ln w="6350">
              <a:solidFill>
                <a:srgbClr val="A521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5212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5222033" y="2275560"/>
              <a:ext cx="2236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C. Bernhard</a:t>
              </a:r>
              <a:endParaRPr lang="en-US" sz="1600" dirty="0">
                <a:solidFill>
                  <a:srgbClr val="A52126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endParaRPr lang="en-US" sz="16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5" name="Gleichschenkliges Dreieck 34"/>
            <p:cNvSpPr/>
            <p:nvPr/>
          </p:nvSpPr>
          <p:spPr>
            <a:xfrm rot="5400000">
              <a:off x="5074167" y="2790198"/>
              <a:ext cx="162018" cy="144016"/>
            </a:xfrm>
            <a:prstGeom prst="triangle">
              <a:avLst/>
            </a:prstGeom>
            <a:noFill/>
            <a:ln w="6350">
              <a:solidFill>
                <a:srgbClr val="A521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5212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24697" y="2707608"/>
              <a:ext cx="2233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S. Lerch</a:t>
              </a:r>
              <a:endParaRPr lang="en-US" sz="1600" dirty="0">
                <a:solidFill>
                  <a:srgbClr val="A52126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endParaRPr lang="en-US" sz="16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7" name="Gleichschenkliges Dreieck 36"/>
            <p:cNvSpPr/>
            <p:nvPr/>
          </p:nvSpPr>
          <p:spPr>
            <a:xfrm rot="5400000">
              <a:off x="5075183" y="3222246"/>
              <a:ext cx="162018" cy="144016"/>
            </a:xfrm>
            <a:prstGeom prst="triangle">
              <a:avLst/>
            </a:prstGeom>
            <a:noFill/>
            <a:ln w="6350">
              <a:solidFill>
                <a:srgbClr val="A521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5212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230793" y="3139656"/>
              <a:ext cx="23716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S. Schwarz</a:t>
              </a:r>
              <a:endParaRPr lang="en-US" sz="1600" dirty="0">
                <a:solidFill>
                  <a:srgbClr val="A52126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endParaRPr lang="en-US" sz="16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Gleichschenkliges Dreieck 38"/>
            <p:cNvSpPr/>
            <p:nvPr/>
          </p:nvSpPr>
          <p:spPr>
            <a:xfrm rot="5400000">
              <a:off x="5077471" y="3654294"/>
              <a:ext cx="162018" cy="144016"/>
            </a:xfrm>
            <a:prstGeom prst="triangle">
              <a:avLst/>
            </a:prstGeom>
            <a:noFill/>
            <a:ln w="6350">
              <a:solidFill>
                <a:srgbClr val="A521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5212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233081" y="3571704"/>
              <a:ext cx="2513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M. </a:t>
              </a:r>
              <a:r>
                <a:rPr lang="de-CH" sz="1600" dirty="0" err="1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Unternährer</a:t>
              </a:r>
              <a:endParaRPr lang="en-US" sz="1600" dirty="0">
                <a:solidFill>
                  <a:srgbClr val="A52126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endParaRPr lang="en-US" sz="16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1" name="Gleichschenkliges Dreieck 40"/>
            <p:cNvSpPr/>
            <p:nvPr/>
          </p:nvSpPr>
          <p:spPr>
            <a:xfrm rot="5400000">
              <a:off x="5073151" y="1966327"/>
              <a:ext cx="162018" cy="144016"/>
            </a:xfrm>
            <a:prstGeom prst="triangle">
              <a:avLst/>
            </a:prstGeom>
            <a:noFill/>
            <a:ln w="6350">
              <a:solidFill>
                <a:srgbClr val="A521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5212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218601" y="1852223"/>
              <a:ext cx="2707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B. Bessire</a:t>
              </a:r>
              <a:endParaRPr lang="en-US" sz="1600" dirty="0">
                <a:solidFill>
                  <a:srgbClr val="A52126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endParaRPr lang="en-US" sz="16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50" name="Gleichschenkliges Dreieck 49"/>
          <p:cNvSpPr/>
          <p:nvPr/>
        </p:nvSpPr>
        <p:spPr>
          <a:xfrm rot="5400000">
            <a:off x="6365631" y="3427388"/>
            <a:ext cx="162018" cy="144016"/>
          </a:xfrm>
          <a:prstGeom prst="triangle">
            <a:avLst/>
          </a:prstGeom>
          <a:noFill/>
          <a:ln w="6350">
            <a:solidFill>
              <a:srgbClr val="A52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52126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6516216" y="3344799"/>
            <a:ext cx="252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J. Kohn</a:t>
            </a:r>
            <a:endParaRPr lang="en-US" sz="1600" dirty="0">
              <a:solidFill>
                <a:srgbClr val="A52126"/>
              </a:solidFill>
              <a:latin typeface="Arial" panose="020B0604020202020204" pitchFamily="34" charset="0"/>
              <a:ea typeface="Verdana" pitchFamily="34" charset="0"/>
              <a:cs typeface="Verdana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2" y="1256566"/>
            <a:ext cx="5664069" cy="3765892"/>
          </a:xfrm>
          <a:prstGeom prst="rect">
            <a:avLst/>
          </a:prstGeom>
        </p:spPr>
      </p:pic>
      <p:pic>
        <p:nvPicPr>
          <p:cNvPr id="388098" name="Picture 2" descr="http://www.haslerstiftung.ch/auxx/layout/img-sprite-image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67629" y="5460753"/>
            <a:ext cx="260801" cy="2252375"/>
          </a:xfrm>
          <a:prstGeom prst="rect">
            <a:avLst/>
          </a:prstGeom>
          <a:noFill/>
        </p:spPr>
      </p:pic>
      <p:pic>
        <p:nvPicPr>
          <p:cNvPr id="58" name="Picture 2" descr="C:\Users\User\Desktop\h2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79" y="6111300"/>
            <a:ext cx="904137" cy="675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990" y="6219334"/>
            <a:ext cx="905594" cy="497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Entanglement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Assume QM is correct and complete, what does an </a:t>
            </a:r>
            <a:r>
              <a:rPr lang="en-GB" i="1" dirty="0">
                <a:solidFill>
                  <a:srgbClr val="FF0000"/>
                </a:solidFill>
              </a:rPr>
              <a:t>entangled</a:t>
            </a:r>
            <a:r>
              <a:rPr lang="en-GB" dirty="0"/>
              <a:t> state mean? </a:t>
            </a:r>
          </a:p>
          <a:p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The polarization state of each photon is </a:t>
            </a:r>
            <a:r>
              <a:rPr lang="en-GB" dirty="0">
                <a:solidFill>
                  <a:srgbClr val="FF0000"/>
                </a:solidFill>
              </a:rPr>
              <a:t>not defined </a:t>
            </a:r>
            <a:r>
              <a:rPr lang="en-GB" dirty="0"/>
              <a:t>before the measurement.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The results of the polarization measurements are always </a:t>
            </a:r>
            <a:r>
              <a:rPr lang="en-GB" dirty="0">
                <a:solidFill>
                  <a:srgbClr val="FF0000"/>
                </a:solidFill>
              </a:rPr>
              <a:t>correlated instantaneously </a:t>
            </a:r>
            <a:r>
              <a:rPr lang="en-GB" dirty="0"/>
              <a:t>at the moment of the measurement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66" y="1741617"/>
            <a:ext cx="3982857" cy="3580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 rot="18900000">
            <a:off x="5962570" y="5671196"/>
            <a:ext cx="1584176" cy="216024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80897" y="5671196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80897" y="5671196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0897" y="5671195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680897" y="5671194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Pie 15"/>
          <p:cNvSpPr/>
          <p:nvPr/>
        </p:nvSpPr>
        <p:spPr bwMode="auto">
          <a:xfrm rot="10800000">
            <a:off x="6394618" y="3933056"/>
            <a:ext cx="720080" cy="720080"/>
          </a:xfrm>
          <a:prstGeom prst="pie">
            <a:avLst>
              <a:gd name="adj1" fmla="val 0"/>
              <a:gd name="adj2" fmla="val 10768096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ie 16"/>
          <p:cNvSpPr/>
          <p:nvPr/>
        </p:nvSpPr>
        <p:spPr bwMode="auto">
          <a:xfrm rot="16200000">
            <a:off x="7872595" y="5419168"/>
            <a:ext cx="720080" cy="720080"/>
          </a:xfrm>
          <a:prstGeom prst="pie">
            <a:avLst>
              <a:gd name="adj1" fmla="val 0"/>
              <a:gd name="adj2" fmla="val 10768096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2700000" flipH="1">
            <a:off x="1786946" y="5671196"/>
            <a:ext cx="1584176" cy="216024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 flipH="1">
            <a:off x="4436771" y="5671196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 flipH="1">
            <a:off x="4436771" y="5671192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flipH="1">
            <a:off x="4436771" y="5671194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4436771" y="5671192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Pie 22"/>
          <p:cNvSpPr/>
          <p:nvPr/>
        </p:nvSpPr>
        <p:spPr bwMode="auto">
          <a:xfrm rot="10800000" flipH="1">
            <a:off x="2218994" y="3933056"/>
            <a:ext cx="720080" cy="720080"/>
          </a:xfrm>
          <a:prstGeom prst="pie">
            <a:avLst>
              <a:gd name="adj1" fmla="val 0"/>
              <a:gd name="adj2" fmla="val 10768096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Pie 23"/>
          <p:cNvSpPr/>
          <p:nvPr/>
        </p:nvSpPr>
        <p:spPr bwMode="auto">
          <a:xfrm rot="5400000" flipH="1">
            <a:off x="741017" y="5419168"/>
            <a:ext cx="720080" cy="720080"/>
          </a:xfrm>
          <a:prstGeom prst="pie">
            <a:avLst>
              <a:gd name="adj1" fmla="val 0"/>
              <a:gd name="adj2" fmla="val 10768096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22" y="4866355"/>
            <a:ext cx="342857" cy="2552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63" y="5490352"/>
            <a:ext cx="316190" cy="2552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86" y="4839047"/>
            <a:ext cx="342857" cy="2552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21" y="5527980"/>
            <a:ext cx="316190" cy="255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11560" y="3789040"/>
            <a:ext cx="8280920" cy="27363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39775 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9497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023 L 0.20903 0.00371 L 0.20903 -0.24444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-120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20365 -0.00139 L -0.20903 -0.24514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023 L 0.20903 0.00371 L 0.20903 -0.24444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-1201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20365 -0.00139 L -0.20903 -0.24514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39775 0.00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3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9497 0.0002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7440" r="5073"/>
          <a:stretch>
            <a:fillRect/>
          </a:stretch>
        </p:blipFill>
        <p:spPr bwMode="auto">
          <a:xfrm>
            <a:off x="5580112" y="4651538"/>
            <a:ext cx="3347864" cy="126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>
                <a:solidFill>
                  <a:srgbClr val="0070C0"/>
                </a:solidFill>
              </a:rPr>
              <a:t>To </a:t>
            </a:r>
            <a:r>
              <a:rPr lang="fr-CH" dirty="0" err="1">
                <a:solidFill>
                  <a:srgbClr val="0070C0"/>
                </a:solidFill>
              </a:rPr>
              <a:t>perform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tasks</a:t>
            </a:r>
            <a:r>
              <a:rPr lang="fr-CH" dirty="0">
                <a:solidFill>
                  <a:srgbClr val="0070C0"/>
                </a:solidFill>
              </a:rPr>
              <a:t> impossible </a:t>
            </a:r>
            <a:r>
              <a:rPr lang="fr-CH" dirty="0" err="1">
                <a:solidFill>
                  <a:srgbClr val="0070C0"/>
                </a:solidFill>
              </a:rPr>
              <a:t>classically</a:t>
            </a:r>
            <a:endParaRPr lang="fr-CH" dirty="0">
              <a:solidFill>
                <a:srgbClr val="0070C0"/>
              </a:solidFill>
            </a:endParaRPr>
          </a:p>
          <a:p>
            <a:endParaRPr lang="fr-CH" dirty="0"/>
          </a:p>
          <a:p>
            <a:pPr>
              <a:buFont typeface="Wingdings" pitchFamily="2" charset="2"/>
              <a:buChar char="Ø"/>
            </a:pPr>
            <a:r>
              <a:rPr lang="fr-CH" dirty="0"/>
              <a:t> Quantum computation</a:t>
            </a:r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endParaRPr lang="fr-CH" dirty="0"/>
          </a:p>
          <a:p>
            <a:pPr>
              <a:buFont typeface="Wingdings" pitchFamily="2" charset="2"/>
              <a:buChar char="Ø"/>
            </a:pPr>
            <a:r>
              <a:rPr lang="fr-CH" dirty="0"/>
              <a:t> Quantum communication</a:t>
            </a:r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r>
              <a:rPr lang="fr-CH" dirty="0"/>
              <a:t> </a:t>
            </a:r>
            <a:r>
              <a:rPr lang="fr-CH" dirty="0" err="1"/>
              <a:t>Fundamental</a:t>
            </a:r>
            <a:r>
              <a:rPr lang="fr-CH" dirty="0"/>
              <a:t> tests of quantum </a:t>
            </a:r>
            <a:r>
              <a:rPr lang="fr-CH" dirty="0" err="1"/>
              <a:t>mechanics</a:t>
            </a:r>
            <a:endParaRPr lang="fr-CH" dirty="0"/>
          </a:p>
          <a:p>
            <a:pPr lvl="1">
              <a:buFont typeface="Symbol" pitchFamily="18" charset="2"/>
              <a:buChar char="-"/>
            </a:pPr>
            <a:r>
              <a:rPr lang="fr-CH" dirty="0"/>
              <a:t> Non-</a:t>
            </a:r>
            <a:r>
              <a:rPr lang="fr-CH" dirty="0" err="1"/>
              <a:t>locality</a:t>
            </a:r>
            <a:r>
              <a:rPr lang="fr-CH" dirty="0"/>
              <a:t> of Nature (Bell tests)</a:t>
            </a:r>
          </a:p>
          <a:p>
            <a:pPr lvl="1">
              <a:buFont typeface="Symbol" pitchFamily="18" charset="2"/>
              <a:buChar char="-"/>
            </a:pPr>
            <a:r>
              <a:rPr lang="fr-CH" dirty="0"/>
              <a:t> …</a:t>
            </a:r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r>
              <a:rPr lang="fr-CH" dirty="0"/>
              <a:t> Quantum </a:t>
            </a:r>
            <a:r>
              <a:rPr lang="fr-CH" dirty="0" err="1"/>
              <a:t>Metrology</a:t>
            </a: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endParaRPr lang="fr-CH" dirty="0"/>
          </a:p>
          <a:p>
            <a:pPr>
              <a:buFont typeface="Wingdings" pitchFamily="2" charset="2"/>
              <a:buChar char="Ø"/>
            </a:pPr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Entanglement</a:t>
            </a:r>
            <a:r>
              <a:rPr lang="fr-CH" dirty="0"/>
              <a:t> as a ressource</a:t>
            </a:r>
            <a:endParaRPr lang="en-GB" dirty="0"/>
          </a:p>
        </p:txBody>
      </p:sp>
      <p:pic>
        <p:nvPicPr>
          <p:cNvPr id="4" name="Picture 6" descr="http://www.sias.de/cms/upload/krypto/id-quantique-crypto.jpg"/>
          <p:cNvPicPr>
            <a:picLocks noChangeAspect="1" noChangeArrowheads="1"/>
          </p:cNvPicPr>
          <p:nvPr/>
        </p:nvPicPr>
        <p:blipFill>
          <a:blip r:embed="rId4" cstate="print"/>
          <a:srcRect t="10555"/>
          <a:stretch>
            <a:fillRect/>
          </a:stretch>
        </p:blipFill>
        <p:spPr bwMode="auto">
          <a:xfrm>
            <a:off x="5436096" y="2852936"/>
            <a:ext cx="3491880" cy="1195900"/>
          </a:xfrm>
          <a:prstGeom prst="rect">
            <a:avLst/>
          </a:prstGeom>
          <a:noFill/>
        </p:spPr>
      </p:pic>
      <p:pic>
        <p:nvPicPr>
          <p:cNvPr id="249858" name="Picture 2" descr="http://www.canadianbusiness.com/wp-content/uploads/2013/10/CB_D-Wave-compu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908720"/>
            <a:ext cx="1999213" cy="1771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Parametric</a:t>
            </a:r>
            <a:r>
              <a:rPr lang="fr-CH" dirty="0"/>
              <a:t> </a:t>
            </a:r>
            <a:r>
              <a:rPr lang="fr-CH" dirty="0" err="1"/>
              <a:t>downconversion</a:t>
            </a:r>
            <a:r>
              <a:rPr lang="fr-CH" dirty="0"/>
              <a:t> (SPDC)</a:t>
            </a:r>
          </a:p>
        </p:txBody>
      </p:sp>
      <p:sp>
        <p:nvSpPr>
          <p:cNvPr id="3" name="Inhaltsplatzhalter 2 1"/>
          <p:cNvSpPr>
            <a:spLocks noGrp="1"/>
          </p:cNvSpPr>
          <p:nvPr>
            <p:ph idx="1"/>
          </p:nvPr>
        </p:nvSpPr>
        <p:spPr>
          <a:xfrm>
            <a:off x="755576" y="3861048"/>
            <a:ext cx="7616516" cy="2376263"/>
          </a:xfrm>
        </p:spPr>
        <p:txBody>
          <a:bodyPr/>
          <a:lstStyle/>
          <a:p>
            <a:r>
              <a:rPr lang="en-US" dirty="0"/>
              <a:t>Broadband SPDC emission		Entanglement in: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Transverse momentum</a:t>
            </a:r>
          </a:p>
          <a:p>
            <a:pPr>
              <a:tabLst>
                <a:tab pos="179388" algn="l"/>
              </a:tabLst>
            </a:pPr>
            <a:endParaRPr lang="en-US" dirty="0"/>
          </a:p>
          <a:p>
            <a:pPr>
              <a:tabLst>
                <a:tab pos="179388" algn="l"/>
              </a:tabLst>
            </a:pPr>
            <a:endParaRPr lang="en-US" dirty="0"/>
          </a:p>
          <a:p>
            <a:pPr>
              <a:tabLst>
                <a:tab pos="179388" algn="l"/>
              </a:tabLst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Energy-time entanglement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pSp>
        <p:nvGrpSpPr>
          <p:cNvPr id="6" name="Gruppieren 25"/>
          <p:cNvGrpSpPr/>
          <p:nvPr/>
        </p:nvGrpSpPr>
        <p:grpSpPr>
          <a:xfrm>
            <a:off x="3059832" y="2087309"/>
            <a:ext cx="1224136" cy="504056"/>
            <a:chOff x="4427984" y="2708920"/>
            <a:chExt cx="1224136" cy="504056"/>
          </a:xfrm>
        </p:grpSpPr>
        <p:sp>
          <p:nvSpPr>
            <p:cNvPr id="16" name="Ellipse 15"/>
            <p:cNvSpPr/>
            <p:nvPr/>
          </p:nvSpPr>
          <p:spPr bwMode="auto">
            <a:xfrm>
              <a:off x="4427984" y="2852936"/>
              <a:ext cx="216024" cy="216024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 bwMode="auto">
            <a:xfrm>
              <a:off x="4716016" y="2956748"/>
              <a:ext cx="66442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Ellipse 22"/>
            <p:cNvSpPr/>
            <p:nvPr/>
          </p:nvSpPr>
          <p:spPr bwMode="auto">
            <a:xfrm>
              <a:off x="5436096" y="2996952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5436096" y="2708920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A5754E7-177C-498C-8770-50FF97F6BE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047749"/>
            <a:ext cx="5612151" cy="59291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58B2F8-5C25-489C-AEA8-0B1C771AEA8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86521"/>
            <a:ext cx="5601482" cy="5929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18186" r="14360" b="14178"/>
          <a:stretch/>
        </p:blipFill>
        <p:spPr>
          <a:xfrm>
            <a:off x="897146" y="404664"/>
            <a:ext cx="4332321" cy="348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64992"/>
            <a:ext cx="255238" cy="1866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32" y="1038747"/>
            <a:ext cx="217143" cy="32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59" y="1937452"/>
            <a:ext cx="201905" cy="28761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30" y="2591365"/>
            <a:ext cx="180952" cy="2876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82" y="3023000"/>
            <a:ext cx="219048" cy="1542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67" y="2195321"/>
            <a:ext cx="240000" cy="1542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51" y="2453475"/>
            <a:ext cx="1405714" cy="222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06" y="1485870"/>
            <a:ext cx="1318095" cy="320000"/>
          </a:xfrm>
          <a:prstGeom prst="rect">
            <a:avLst/>
          </a:prstGeom>
        </p:spPr>
      </p:pic>
      <p:sp>
        <p:nvSpPr>
          <p:cNvPr id="50" name="Inhaltsplatzhalter 2 2"/>
          <p:cNvSpPr txBox="1">
            <a:spLocks/>
          </p:cNvSpPr>
          <p:nvPr/>
        </p:nvSpPr>
        <p:spPr bwMode="auto">
          <a:xfrm>
            <a:off x="5272730" y="764945"/>
            <a:ext cx="2467622" cy="18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098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1737" indent="-183120" algn="l" defTabSz="914098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714467" indent="-172613" algn="l" defTabSz="914098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61587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69854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02136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34419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366701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798984" indent="-228149" algn="l" defTabSz="914098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178617" lvl="1" indent="0">
              <a:buSzPct val="100000"/>
              <a:buNone/>
            </a:pPr>
            <a:r>
              <a:rPr lang="en-US" kern="0" dirty="0"/>
              <a:t>Conservation of</a:t>
            </a:r>
          </a:p>
          <a:p>
            <a:pPr lvl="2">
              <a:buSzPct val="100000"/>
              <a:buFont typeface="Arial" panose="020B0604020202020204" pitchFamily="34" charset="0"/>
              <a:buChar char="•"/>
            </a:pPr>
            <a:r>
              <a:rPr lang="en-US" kern="0" dirty="0"/>
              <a:t>Momentum</a:t>
            </a:r>
          </a:p>
          <a:p>
            <a:pPr lvl="2">
              <a:buSzPct val="100000"/>
              <a:buFont typeface="Arial" panose="020B0604020202020204" pitchFamily="34" charset="0"/>
              <a:buChar char="•"/>
            </a:pPr>
            <a:endParaRPr lang="en-US" kern="0" dirty="0"/>
          </a:p>
          <a:p>
            <a:pPr lvl="2">
              <a:buSzPct val="100000"/>
              <a:buFont typeface="Arial" panose="020B0604020202020204" pitchFamily="34" charset="0"/>
              <a:buChar char="•"/>
            </a:pPr>
            <a:endParaRPr lang="en-US" kern="0" dirty="0"/>
          </a:p>
          <a:p>
            <a:pPr lvl="2">
              <a:buSzPct val="100000"/>
              <a:buFont typeface="Arial" panose="020B0604020202020204" pitchFamily="34" charset="0"/>
              <a:buChar char="•"/>
            </a:pPr>
            <a:r>
              <a:rPr lang="en-US" kern="0" dirty="0"/>
              <a:t>Energy </a:t>
            </a:r>
          </a:p>
        </p:txBody>
      </p:sp>
      <p:sp>
        <p:nvSpPr>
          <p:cNvPr id="51" name="Right Arrow 50"/>
          <p:cNvSpPr/>
          <p:nvPr/>
        </p:nvSpPr>
        <p:spPr bwMode="auto">
          <a:xfrm>
            <a:off x="4350228" y="3955765"/>
            <a:ext cx="720080" cy="123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10453" y="4653136"/>
            <a:ext cx="178633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Imaging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6008" y="5694573"/>
            <a:ext cx="1800199" cy="923330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dirty="0"/>
              <a:t>TOF/Dispersion</a:t>
            </a:r>
          </a:p>
          <a:p>
            <a:pPr marL="0" lvl="1"/>
            <a:r>
              <a:rPr lang="en-US" dirty="0"/>
              <a:t>OCT</a:t>
            </a:r>
          </a:p>
          <a:p>
            <a:pPr marL="0" lvl="1"/>
            <a:r>
              <a:rPr lang="en-US" dirty="0"/>
              <a:t>Spectroscopy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803013"/>
      </p:ext>
    </p:extLst>
  </p:cSld>
  <p:clrMapOvr>
    <a:masterClrMapping/>
  </p:clrMapOvr>
  <p:transition advTm="1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9758F-DD45-4863-A1BE-9C0FC80A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Imaging and </a:t>
            </a:r>
            <a:r>
              <a:rPr lang="fr-CH" dirty="0" err="1"/>
              <a:t>Resolution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9324C7-2ABA-4882-A308-18859EAE4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Classical imaging:</a:t>
            </a:r>
          </a:p>
          <a:p>
            <a:r>
              <a:rPr lang="en-US" dirty="0"/>
              <a:t>Resolution confined by the Rayleigh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Sub-Rayleigh quantum imaging: </a:t>
            </a:r>
          </a:p>
          <a:p>
            <a:r>
              <a:rPr lang="en-US" dirty="0"/>
              <a:t>Non-classical light sources and N-fold coincidence detection between N photons 						  </a:t>
            </a:r>
            <a:r>
              <a:rPr lang="en-US" sz="1200" i="1" dirty="0"/>
              <a:t>M</a:t>
            </a:r>
            <a:r>
              <a:rPr lang="nl-NL" sz="1200" i="1" dirty="0"/>
              <a:t>. Genovese, J. </a:t>
            </a:r>
            <a:r>
              <a:rPr lang="nl-NL" sz="1200" i="1" dirty="0" err="1"/>
              <a:t>Opt</a:t>
            </a:r>
            <a:r>
              <a:rPr lang="nl-NL" sz="1200" i="1" dirty="0"/>
              <a:t>. 18, 073002 (2016)</a:t>
            </a:r>
          </a:p>
          <a:p>
            <a:endParaRPr lang="nl-NL" sz="1200" dirty="0"/>
          </a:p>
          <a:p>
            <a:r>
              <a:rPr lang="nl-NL" sz="1200" dirty="0"/>
              <a:t>      </a:t>
            </a:r>
          </a:p>
          <a:p>
            <a:r>
              <a:rPr lang="nl-NL" sz="1200" dirty="0"/>
              <a:t>        </a:t>
            </a:r>
            <a:r>
              <a:rPr lang="en-US" dirty="0"/>
              <a:t>Standard Quantum Limit (SQL):		Heisenberg Limit (HL):</a:t>
            </a:r>
          </a:p>
          <a:p>
            <a:endParaRPr lang="en-US" dirty="0"/>
          </a:p>
          <a:p>
            <a:r>
              <a:rPr lang="en-US" sz="1200" dirty="0"/>
              <a:t>					</a:t>
            </a:r>
            <a:r>
              <a:rPr lang="it-IT" sz="1200" i="1" dirty="0"/>
              <a:t>V. Giovannetti et al., PRA 79, 013827 (2009)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NOON states allow for improved resolution in interference patterns: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use OCM for quantum imaging of 2D objects at the Heisenberg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uppierung 29">
            <a:extLst>
              <a:ext uri="{FF2B5EF4-FFF2-40B4-BE49-F238E27FC236}">
                <a16:creationId xmlns:a16="http://schemas.microsoft.com/office/drawing/2014/main" id="{38BA531F-F14A-4FC2-B2E2-7567A4991C6B}"/>
              </a:ext>
            </a:extLst>
          </p:cNvPr>
          <p:cNvGrpSpPr/>
          <p:nvPr/>
        </p:nvGrpSpPr>
        <p:grpSpPr>
          <a:xfrm>
            <a:off x="5436096" y="560945"/>
            <a:ext cx="2759817" cy="1268542"/>
            <a:chOff x="5364088" y="836712"/>
            <a:chExt cx="2759817" cy="1268542"/>
          </a:xfrm>
        </p:grpSpPr>
        <p:pic>
          <p:nvPicPr>
            <p:cNvPr id="5" name="Bild 24" descr="xR.tiff">
              <a:extLst>
                <a:ext uri="{FF2B5EF4-FFF2-40B4-BE49-F238E27FC236}">
                  <a16:creationId xmlns:a16="http://schemas.microsoft.com/office/drawing/2014/main" id="{FADD2D54-3CA3-4801-806B-715293808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1052736"/>
              <a:ext cx="1175641" cy="288032"/>
            </a:xfrm>
            <a:prstGeom prst="rect">
              <a:avLst/>
            </a:prstGeom>
          </p:spPr>
        </p:pic>
        <p:pic>
          <p:nvPicPr>
            <p:cNvPr id="6" name="Bild 27" descr="xRletter.tiff">
              <a:extLst>
                <a:ext uri="{FF2B5EF4-FFF2-40B4-BE49-F238E27FC236}">
                  <a16:creationId xmlns:a16="http://schemas.microsoft.com/office/drawing/2014/main" id="{2EE5452A-A2DF-4D4F-8D6F-FBF97542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231" y="836712"/>
              <a:ext cx="214104" cy="119575"/>
            </a:xfrm>
            <a:prstGeom prst="rect">
              <a:avLst/>
            </a:prstGeom>
          </p:spPr>
        </p:pic>
        <p:grpSp>
          <p:nvGrpSpPr>
            <p:cNvPr id="7" name="Gruppierung 28">
              <a:extLst>
                <a:ext uri="{FF2B5EF4-FFF2-40B4-BE49-F238E27FC236}">
                  <a16:creationId xmlns:a16="http://schemas.microsoft.com/office/drawing/2014/main" id="{5A121FC8-74F1-43E1-8022-86E908F47BCD}"/>
                </a:ext>
              </a:extLst>
            </p:cNvPr>
            <p:cNvGrpSpPr/>
            <p:nvPr/>
          </p:nvGrpSpPr>
          <p:grpSpPr>
            <a:xfrm>
              <a:off x="5364088" y="953126"/>
              <a:ext cx="1878820" cy="1152128"/>
              <a:chOff x="5364088" y="953126"/>
              <a:chExt cx="1878820" cy="1152128"/>
            </a:xfrm>
          </p:grpSpPr>
          <p:pic>
            <p:nvPicPr>
              <p:cNvPr id="8" name="Bild 23" descr="Rlimit.eps">
                <a:extLst>
                  <a:ext uri="{FF2B5EF4-FFF2-40B4-BE49-F238E27FC236}">
                    <a16:creationId xmlns:a16="http://schemas.microsoft.com/office/drawing/2014/main" id="{A9700AD9-1E73-4339-B8E8-9713B8AB9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953126"/>
                <a:ext cx="1878820" cy="1152128"/>
              </a:xfrm>
              <a:prstGeom prst="rect">
                <a:avLst/>
              </a:prstGeom>
            </p:spPr>
          </p:pic>
          <p:cxnSp>
            <p:nvCxnSpPr>
              <p:cNvPr id="9" name="Gerade Verbindung mit Pfeil 26">
                <a:extLst>
                  <a:ext uri="{FF2B5EF4-FFF2-40B4-BE49-F238E27FC236}">
                    <a16:creationId xmlns:a16="http://schemas.microsoft.com/office/drawing/2014/main" id="{FB6318D9-EF53-4AE4-A756-D77C8EF6C0A9}"/>
                  </a:ext>
                </a:extLst>
              </p:cNvPr>
              <p:cNvCxnSpPr/>
              <p:nvPr/>
            </p:nvCxnSpPr>
            <p:spPr>
              <a:xfrm>
                <a:off x="6309073" y="979768"/>
                <a:ext cx="288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Pfeil nach unten 25">
            <a:extLst>
              <a:ext uri="{FF2B5EF4-FFF2-40B4-BE49-F238E27FC236}">
                <a16:creationId xmlns:a16="http://schemas.microsoft.com/office/drawing/2014/main" id="{E2984DE8-DF4E-489E-B645-8B53F2BE83B0}"/>
              </a:ext>
            </a:extLst>
          </p:cNvPr>
          <p:cNvSpPr/>
          <p:nvPr/>
        </p:nvSpPr>
        <p:spPr>
          <a:xfrm rot="16200000">
            <a:off x="714575" y="3084976"/>
            <a:ext cx="216024" cy="28803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Bild 4" descr="SQL.tiff">
            <a:extLst>
              <a:ext uri="{FF2B5EF4-FFF2-40B4-BE49-F238E27FC236}">
                <a16:creationId xmlns:a16="http://schemas.microsoft.com/office/drawing/2014/main" id="{507D4EE4-83C6-4104-8C58-E325EAFFC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09" y="3102334"/>
            <a:ext cx="635915" cy="360040"/>
          </a:xfrm>
          <a:prstGeom prst="rect">
            <a:avLst/>
          </a:prstGeom>
        </p:spPr>
      </p:pic>
      <p:pic>
        <p:nvPicPr>
          <p:cNvPr id="12" name="Bild 5" descr="HL.tiff">
            <a:extLst>
              <a:ext uri="{FF2B5EF4-FFF2-40B4-BE49-F238E27FC236}">
                <a16:creationId xmlns:a16="http://schemas.microsoft.com/office/drawing/2014/main" id="{3D4A68E4-5D9D-4094-97E5-8B0188A7F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22" y="3118104"/>
            <a:ext cx="545211" cy="31089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226173ED-7926-4FF2-B673-F99DA23F01C8}"/>
              </a:ext>
            </a:extLst>
          </p:cNvPr>
          <p:cNvGrpSpPr/>
          <p:nvPr/>
        </p:nvGrpSpPr>
        <p:grpSpPr>
          <a:xfrm>
            <a:off x="611560" y="4509120"/>
            <a:ext cx="8333973" cy="1350744"/>
            <a:chOff x="611560" y="4509120"/>
            <a:chExt cx="8333973" cy="1350744"/>
          </a:xfrm>
        </p:grpSpPr>
        <p:sp>
          <p:nvSpPr>
            <p:cNvPr id="13" name="Pfeil nach unten 70">
              <a:extLst>
                <a:ext uri="{FF2B5EF4-FFF2-40B4-BE49-F238E27FC236}">
                  <a16:creationId xmlns:a16="http://schemas.microsoft.com/office/drawing/2014/main" id="{0163D256-7676-4836-93A9-DE1105C2C502}"/>
                </a:ext>
              </a:extLst>
            </p:cNvPr>
            <p:cNvSpPr/>
            <p:nvPr/>
          </p:nvSpPr>
          <p:spPr>
            <a:xfrm rot="16200000">
              <a:off x="3868969" y="4847754"/>
              <a:ext cx="216024" cy="28803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4" name="Bild 16" descr="psiNOON.tiff">
              <a:extLst>
                <a:ext uri="{FF2B5EF4-FFF2-40B4-BE49-F238E27FC236}">
                  <a16:creationId xmlns:a16="http://schemas.microsoft.com/office/drawing/2014/main" id="{D942A469-D79A-4E59-86D3-3256E0441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4795444"/>
              <a:ext cx="3186719" cy="407425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132F2A08-712C-4A03-BD01-83ACAF5498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80720" y="4598613"/>
              <a:ext cx="2464813" cy="1018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NOON state interference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+ Optical Centroid Measurement (OCM)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Shin et al., PRL 107, 083603 (2011)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Rozema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et al., PRL 112, 223602 (2014)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F22B1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                    </a:t>
              </a:r>
            </a:p>
          </p:txBody>
        </p:sp>
        <p:sp>
          <p:nvSpPr>
            <p:cNvPr id="21" name="Rechteck 74">
              <a:extLst>
                <a:ext uri="{FF2B5EF4-FFF2-40B4-BE49-F238E27FC236}">
                  <a16:creationId xmlns:a16="http://schemas.microsoft.com/office/drawing/2014/main" id="{0B1AF7CF-B3F8-49BD-85BE-65D7AE2A2655}"/>
                </a:ext>
              </a:extLst>
            </p:cNvPr>
            <p:cNvSpPr/>
            <p:nvPr/>
          </p:nvSpPr>
          <p:spPr>
            <a:xfrm>
              <a:off x="4373533" y="5629032"/>
              <a:ext cx="4572000" cy="230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Edamatsu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et al.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, PRL 89, 213601 (2002)</a:t>
              </a:r>
            </a:p>
          </p:txBody>
        </p:sp>
        <p:sp>
          <p:nvSpPr>
            <p:cNvPr id="22" name="Pfeil nach unten 72">
              <a:extLst>
                <a:ext uri="{FF2B5EF4-FFF2-40B4-BE49-F238E27FC236}">
                  <a16:creationId xmlns:a16="http://schemas.microsoft.com/office/drawing/2014/main" id="{002D3ADB-682C-4536-A899-59166BDEF227}"/>
                </a:ext>
              </a:extLst>
            </p:cNvPr>
            <p:cNvSpPr/>
            <p:nvPr/>
          </p:nvSpPr>
          <p:spPr>
            <a:xfrm rot="16200000">
              <a:off x="6194302" y="4846003"/>
              <a:ext cx="216024" cy="28803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3" name="Bild 10" descr="fringes.tiff">
              <a:extLst>
                <a:ext uri="{FF2B5EF4-FFF2-40B4-BE49-F238E27FC236}">
                  <a16:creationId xmlns:a16="http://schemas.microsoft.com/office/drawing/2014/main" id="{160EAC7E-02A3-4581-916C-AD8180E44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656" y="4509120"/>
              <a:ext cx="1584176" cy="1163706"/>
            </a:xfrm>
            <a:prstGeom prst="rect">
              <a:avLst/>
            </a:prstGeom>
          </p:spPr>
        </p:pic>
        <p:pic>
          <p:nvPicPr>
            <p:cNvPr id="25" name="Bild 15" descr="L:2.tiff">
              <a:extLst>
                <a:ext uri="{FF2B5EF4-FFF2-40B4-BE49-F238E27FC236}">
                  <a16:creationId xmlns:a16="http://schemas.microsoft.com/office/drawing/2014/main" id="{92ABA8DB-A8D2-498E-9C5C-C76AB80E6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299" y="5176069"/>
              <a:ext cx="118000" cy="288032"/>
            </a:xfrm>
            <a:prstGeom prst="rect">
              <a:avLst/>
            </a:prstGeom>
          </p:spPr>
        </p:pic>
        <p:cxnSp>
          <p:nvCxnSpPr>
            <p:cNvPr id="26" name="Gerade Verbindung mit Pfeil 77">
              <a:extLst>
                <a:ext uri="{FF2B5EF4-FFF2-40B4-BE49-F238E27FC236}">
                  <a16:creationId xmlns:a16="http://schemas.microsoft.com/office/drawing/2014/main" id="{9B822A3A-8713-4CD2-BEAD-8F0BEC1C0C1B}"/>
                </a:ext>
              </a:extLst>
            </p:cNvPr>
            <p:cNvCxnSpPr/>
            <p:nvPr/>
          </p:nvCxnSpPr>
          <p:spPr>
            <a:xfrm flipH="1">
              <a:off x="5648762" y="5334683"/>
              <a:ext cx="21602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78">
              <a:extLst>
                <a:ext uri="{FF2B5EF4-FFF2-40B4-BE49-F238E27FC236}">
                  <a16:creationId xmlns:a16="http://schemas.microsoft.com/office/drawing/2014/main" id="{759BE0C6-FD44-4F51-A06C-26185FBD7735}"/>
                </a:ext>
              </a:extLst>
            </p:cNvPr>
            <p:cNvCxnSpPr/>
            <p:nvPr/>
          </p:nvCxnSpPr>
          <p:spPr>
            <a:xfrm flipH="1">
              <a:off x="5661600" y="4880738"/>
              <a:ext cx="21602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Bild 22" descr="lambda.tiff">
              <a:extLst>
                <a:ext uri="{FF2B5EF4-FFF2-40B4-BE49-F238E27FC236}">
                  <a16:creationId xmlns:a16="http://schemas.microsoft.com/office/drawing/2014/main" id="{0302E4A3-D9F6-4F97-A378-79160E5FC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093" y="4799832"/>
              <a:ext cx="154263" cy="143437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3A4313E-A9C6-422E-BF50-D755E48B28C3}"/>
              </a:ext>
            </a:extLst>
          </p:cNvPr>
          <p:cNvSpPr/>
          <p:nvPr/>
        </p:nvSpPr>
        <p:spPr bwMode="auto">
          <a:xfrm>
            <a:off x="861044" y="5962127"/>
            <a:ext cx="7814110" cy="35049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Rechteck 7">
            <a:extLst>
              <a:ext uri="{FF2B5EF4-FFF2-40B4-BE49-F238E27FC236}">
                <a16:creationId xmlns:a16="http://schemas.microsoft.com/office/drawing/2014/main" id="{BEAAD695-4D81-481B-A8AF-D4D26172C295}"/>
              </a:ext>
            </a:extLst>
          </p:cNvPr>
          <p:cNvSpPr/>
          <p:nvPr/>
        </p:nvSpPr>
        <p:spPr>
          <a:xfrm>
            <a:off x="4997744" y="6371484"/>
            <a:ext cx="4571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M. Unternährer et al.,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Optica 5, 1150-1154 (2018)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1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886BA-3EE6-46C1-BDC9-7B8509F8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Sensor</a:t>
            </a:r>
            <a:r>
              <a:rPr lang="fr-CH" dirty="0"/>
              <a:t>: </a:t>
            </a:r>
            <a:r>
              <a:rPr lang="fr-CH" dirty="0" err="1"/>
              <a:t>SuperEllen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6A6A4F-BD6F-4E30-9B20-3D640AF87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SuperEllen</a:t>
            </a:r>
            <a:r>
              <a:rPr lang="en-US" dirty="0">
                <a:solidFill>
                  <a:srgbClr val="0070C0"/>
                </a:solidFill>
              </a:rPr>
              <a:t> - A time resolving single photon detector array in CMOS technology (FBK)</a:t>
            </a:r>
          </a:p>
          <a:p>
            <a:endParaRPr lang="fr-CH" dirty="0"/>
          </a:p>
        </p:txBody>
      </p:sp>
      <p:graphicFrame>
        <p:nvGraphicFramePr>
          <p:cNvPr id="4" name="Tabelle 8">
            <a:extLst>
              <a:ext uri="{FF2B5EF4-FFF2-40B4-BE49-F238E27FC236}">
                <a16:creationId xmlns:a16="http://schemas.microsoft.com/office/drawing/2014/main" id="{D6C6866C-A2D4-4700-B568-075FA2A0F0F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1894" y="1445137"/>
          <a:ext cx="3481956" cy="2118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3602">
                  <a:extLst>
                    <a:ext uri="{9D8B030D-6E8A-4147-A177-3AD203B41FA5}">
                      <a16:colId xmlns:a16="http://schemas.microsoft.com/office/drawing/2014/main" val="1523854259"/>
                    </a:ext>
                  </a:extLst>
                </a:gridCol>
                <a:gridCol w="1878354">
                  <a:extLst>
                    <a:ext uri="{9D8B030D-6E8A-4147-A177-3AD203B41FA5}">
                      <a16:colId xmlns:a16="http://schemas.microsoft.com/office/drawing/2014/main" val="2222731871"/>
                    </a:ext>
                  </a:extLst>
                </a:gridCol>
              </a:tblGrid>
              <a:tr h="226907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Sensor</a:t>
                      </a:r>
                      <a:r>
                        <a:rPr lang="en-US" sz="11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181703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sz="1100" dirty="0"/>
                        <a:t>Process</a:t>
                      </a:r>
                      <a:r>
                        <a:rPr lang="en-US" sz="1100" baseline="0" dirty="0"/>
                        <a:t> technology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CMOS (150 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5896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sz="1100" dirty="0"/>
                        <a:t>Array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32 x 32 pixels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44215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sz="1100" dirty="0"/>
                        <a:t>Pixel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44.6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aseline="0" dirty="0"/>
                        <a:t>µm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933367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sz="1100" dirty="0"/>
                        <a:t>In-pixel </a:t>
                      </a:r>
                      <a:r>
                        <a:rPr lang="en-US" sz="1100" dirty="0" err="1"/>
                        <a:t>photodetectors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 SPAD per pixel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987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Chip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1.7 x 1.9 mm</a:t>
                      </a:r>
                      <a:r>
                        <a:rPr lang="en-US" sz="1100" baseline="30000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512066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en-US" sz="1100" dirty="0"/>
                        <a:t>Pixel fill factor 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19.48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11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77574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lang="en-US" sz="1100" b="1" dirty="0"/>
                        <a:t>Max. frame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800kHz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784768"/>
                  </a:ext>
                </a:extLst>
              </a:tr>
            </a:tbl>
          </a:graphicData>
        </a:graphic>
      </p:graphicFrame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65D23FB2-4B0E-4C10-A40A-EF9257E6BC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1894" y="3749786"/>
          <a:ext cx="3481956" cy="777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3602">
                  <a:extLst>
                    <a:ext uri="{9D8B030D-6E8A-4147-A177-3AD203B41FA5}">
                      <a16:colId xmlns:a16="http://schemas.microsoft.com/office/drawing/2014/main" val="1523854259"/>
                    </a:ext>
                  </a:extLst>
                </a:gridCol>
                <a:gridCol w="1878354">
                  <a:extLst>
                    <a:ext uri="{9D8B030D-6E8A-4147-A177-3AD203B41FA5}">
                      <a16:colId xmlns:a16="http://schemas.microsoft.com/office/drawing/2014/main" val="2222731871"/>
                    </a:ext>
                  </a:extLst>
                </a:gridCol>
              </a:tblGrid>
              <a:tr h="279826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Per Pixel Time-to-Digital</a:t>
                      </a:r>
                      <a:r>
                        <a:rPr lang="en-US" sz="1400" baseline="0" dirty="0"/>
                        <a:t> Converter (TDC)</a:t>
                      </a:r>
                      <a:r>
                        <a:rPr lang="en-US" sz="1100" dirty="0"/>
                        <a:t> </a:t>
                      </a:r>
                    </a:p>
                  </a:txBody>
                  <a:tcPr>
                    <a:solidFill>
                      <a:srgbClr val="D3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181703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sz="1100" b="1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(204.5± 2.7) </a:t>
                      </a:r>
                      <a:r>
                        <a:rPr lang="en-US" sz="1100" b="1" dirty="0" err="1"/>
                        <a:t>ps</a:t>
                      </a:r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44215"/>
                  </a:ext>
                </a:extLst>
              </a:tr>
            </a:tbl>
          </a:graphicData>
        </a:graphic>
      </p:graphicFrame>
      <p:graphicFrame>
        <p:nvGraphicFramePr>
          <p:cNvPr id="6" name="Tabelle 10">
            <a:extLst>
              <a:ext uri="{FF2B5EF4-FFF2-40B4-BE49-F238E27FC236}">
                <a16:creationId xmlns:a16="http://schemas.microsoft.com/office/drawing/2014/main" id="{76F39F2D-E91C-4C1B-B335-027CFDE7A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1894" y="4712778"/>
          <a:ext cx="3481956" cy="1203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03602">
                  <a:extLst>
                    <a:ext uri="{9D8B030D-6E8A-4147-A177-3AD203B41FA5}">
                      <a16:colId xmlns:a16="http://schemas.microsoft.com/office/drawing/2014/main" val="1523854259"/>
                    </a:ext>
                  </a:extLst>
                </a:gridCol>
                <a:gridCol w="1878354">
                  <a:extLst>
                    <a:ext uri="{9D8B030D-6E8A-4147-A177-3AD203B41FA5}">
                      <a16:colId xmlns:a16="http://schemas.microsoft.com/office/drawing/2014/main" val="2222731871"/>
                    </a:ext>
                  </a:extLst>
                </a:gridCol>
              </a:tblGrid>
              <a:tr h="279826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Single Photon Avalanche Diodes (SPADs)</a:t>
                      </a:r>
                      <a:endParaRPr lang="en-US" sz="11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181703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en-US" sz="1100" dirty="0"/>
                        <a:t>Avg. dark count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&lt;1</a:t>
                      </a:r>
                      <a:r>
                        <a:rPr lang="en-US" sz="1100" baseline="0" dirty="0"/>
                        <a:t> kHz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471196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en-US" sz="1100" b="1" dirty="0"/>
                        <a:t>Detection efficiency</a:t>
                      </a:r>
                    </a:p>
                    <a:p>
                      <a:r>
                        <a:rPr lang="en-US" sz="1100" b="1" dirty="0"/>
                        <a:t>(including</a:t>
                      </a:r>
                      <a:r>
                        <a:rPr lang="en-US" sz="1100" b="1" baseline="0" dirty="0"/>
                        <a:t> FF</a:t>
                      </a:r>
                      <a:r>
                        <a:rPr lang="en-US" sz="11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/>
                        <a:t>5% @ 400 nm</a:t>
                      </a:r>
                    </a:p>
                    <a:p>
                      <a:r>
                        <a:rPr lang="en-US" sz="1100" b="1" baseline="0" dirty="0"/>
                        <a:t>0.8% @ 810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00272"/>
                  </a:ext>
                </a:extLst>
              </a:tr>
            </a:tbl>
          </a:graphicData>
        </a:graphic>
      </p:graphicFrame>
      <p:pic>
        <p:nvPicPr>
          <p:cNvPr id="7" name="Bild 23" descr="SEpixel.tiff">
            <a:extLst>
              <a:ext uri="{FF2B5EF4-FFF2-40B4-BE49-F238E27FC236}">
                <a16:creationId xmlns:a16="http://schemas.microsoft.com/office/drawing/2014/main" id="{15C5CE6B-DDA7-47C2-8033-222073AF0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03830"/>
            <a:ext cx="2448272" cy="2571027"/>
          </a:xfrm>
          <a:prstGeom prst="rect">
            <a:avLst/>
          </a:prstGeom>
        </p:spPr>
      </p:pic>
      <p:pic>
        <p:nvPicPr>
          <p:cNvPr id="8" name="Bild 25" descr="SE.tiff">
            <a:extLst>
              <a:ext uri="{FF2B5EF4-FFF2-40B4-BE49-F238E27FC236}">
                <a16:creationId xmlns:a16="http://schemas.microsoft.com/office/drawing/2014/main" id="{231D6206-D380-48BF-A938-B0AE059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66345"/>
            <a:ext cx="2143661" cy="1916832"/>
          </a:xfrm>
          <a:prstGeom prst="rect">
            <a:avLst/>
          </a:prstGeom>
        </p:spPr>
      </p:pic>
      <p:sp>
        <p:nvSpPr>
          <p:cNvPr id="9" name="Rechteck 26">
            <a:extLst>
              <a:ext uri="{FF2B5EF4-FFF2-40B4-BE49-F238E27FC236}">
                <a16:creationId xmlns:a16="http://schemas.microsoft.com/office/drawing/2014/main" id="{FA2D9432-96AF-46C3-B2C7-6C08A6FA89ED}"/>
              </a:ext>
            </a:extLst>
          </p:cNvPr>
          <p:cNvSpPr/>
          <p:nvPr/>
        </p:nvSpPr>
        <p:spPr>
          <a:xfrm>
            <a:off x="5724128" y="6351131"/>
            <a:ext cx="36371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Gasparini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IEEE-ISSCC, 98-100 (2018)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75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Near and Far Field </a:t>
            </a:r>
            <a:r>
              <a:rPr lang="fr-CH" dirty="0" err="1"/>
              <a:t>correlations</a:t>
            </a:r>
            <a:endParaRPr lang="fr-CH" dirty="0"/>
          </a:p>
        </p:txBody>
      </p:sp>
      <p:pic>
        <p:nvPicPr>
          <p:cNvPr id="19" name="Grafik 2"/>
          <p:cNvPicPr/>
          <p:nvPr/>
        </p:nvPicPr>
        <p:blipFill>
          <a:blip r:embed="rId4"/>
          <a:stretch>
            <a:fillRect/>
          </a:stretch>
        </p:blipFill>
        <p:spPr>
          <a:xfrm>
            <a:off x="5863449" y="2080172"/>
            <a:ext cx="2778933" cy="2084049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86BC3F5-82D1-40EF-A550-E2F9137811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2" y="2550300"/>
            <a:ext cx="4633606" cy="59291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77272" y="801579"/>
            <a:ext cx="8308161" cy="1343763"/>
            <a:chOff x="577272" y="3131891"/>
            <a:chExt cx="8308161" cy="1396157"/>
          </a:xfrm>
        </p:grpSpPr>
        <p:grpSp>
          <p:nvGrpSpPr>
            <p:cNvPr id="5" name="Gruppieren 29">
              <a:extLst>
                <a:ext uri="{FF2B5EF4-FFF2-40B4-BE49-F238E27FC236}">
                  <a16:creationId xmlns:a16="http://schemas.microsoft.com/office/drawing/2014/main" id="{01C208A1-A137-455B-A090-58B49B59B1FB}"/>
                </a:ext>
              </a:extLst>
            </p:cNvPr>
            <p:cNvGrpSpPr/>
            <p:nvPr/>
          </p:nvGrpSpPr>
          <p:grpSpPr>
            <a:xfrm>
              <a:off x="611560" y="3140968"/>
              <a:ext cx="8273873" cy="1110081"/>
              <a:chOff x="258567" y="1913873"/>
              <a:chExt cx="8273873" cy="1110081"/>
            </a:xfrm>
          </p:grpSpPr>
          <p:sp>
            <p:nvSpPr>
              <p:cNvPr id="6" name="Gleichschenkliges Dreieck 25">
                <a:extLst>
                  <a:ext uri="{FF2B5EF4-FFF2-40B4-BE49-F238E27FC236}">
                    <a16:creationId xmlns:a16="http://schemas.microsoft.com/office/drawing/2014/main" id="{AD73CD6D-D8A0-4686-B41A-3C8EBAEFFD1C}"/>
                  </a:ext>
                </a:extLst>
              </p:cNvPr>
              <p:cNvSpPr/>
              <p:nvPr/>
            </p:nvSpPr>
            <p:spPr>
              <a:xfrm rot="16200000" flipV="1">
                <a:off x="6004464" y="454343"/>
                <a:ext cx="370802" cy="4245384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7" name="Gerader Verbinder 7 1">
                <a:extLst>
                  <a:ext uri="{FF2B5EF4-FFF2-40B4-BE49-F238E27FC236}">
                    <a16:creationId xmlns:a16="http://schemas.microsoft.com/office/drawing/2014/main" id="{416541AF-D0FB-4C5E-90B7-9C040E058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576" y="2582906"/>
                <a:ext cx="2808312" cy="0"/>
              </a:xfrm>
              <a:prstGeom prst="line">
                <a:avLst/>
              </a:prstGeom>
              <a:ln w="47625">
                <a:solidFill>
                  <a:srgbClr val="0070C0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hteck 10 1">
                <a:extLst>
                  <a:ext uri="{FF2B5EF4-FFF2-40B4-BE49-F238E27FC236}">
                    <a16:creationId xmlns:a16="http://schemas.microsoft.com/office/drawing/2014/main" id="{3D5CF88E-E923-464A-9C11-BED6D54C1D44}"/>
                  </a:ext>
                </a:extLst>
              </p:cNvPr>
              <p:cNvSpPr/>
              <p:nvPr/>
            </p:nvSpPr>
            <p:spPr>
              <a:xfrm>
                <a:off x="2195736" y="2519899"/>
                <a:ext cx="360040" cy="1260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feld 17 1">
                <a:extLst>
                  <a:ext uri="{FF2B5EF4-FFF2-40B4-BE49-F238E27FC236}">
                    <a16:creationId xmlns:a16="http://schemas.microsoft.com/office/drawing/2014/main" id="{C623C180-440C-425D-91EA-8BE0B402E449}"/>
                  </a:ext>
                </a:extLst>
              </p:cNvPr>
              <p:cNvSpPr txBox="1"/>
              <p:nvPr/>
            </p:nvSpPr>
            <p:spPr>
              <a:xfrm>
                <a:off x="258567" y="2204864"/>
                <a:ext cx="724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400nm</a:t>
                </a:r>
              </a:p>
            </p:txBody>
          </p:sp>
          <p:sp>
            <p:nvSpPr>
              <p:cNvPr id="10" name="Gleichschenkliges Dreieck 19 1">
                <a:extLst>
                  <a:ext uri="{FF2B5EF4-FFF2-40B4-BE49-F238E27FC236}">
                    <a16:creationId xmlns:a16="http://schemas.microsoft.com/office/drawing/2014/main" id="{856C4444-3E4F-401B-9625-A5E71BF6A508}"/>
                  </a:ext>
                </a:extLst>
              </p:cNvPr>
              <p:cNvSpPr/>
              <p:nvPr/>
            </p:nvSpPr>
            <p:spPr>
              <a:xfrm rot="16200000">
                <a:off x="3018971" y="1725974"/>
                <a:ext cx="382542" cy="171386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Ellipse 20 1">
                <a:extLst>
                  <a:ext uri="{FF2B5EF4-FFF2-40B4-BE49-F238E27FC236}">
                    <a16:creationId xmlns:a16="http://schemas.microsoft.com/office/drawing/2014/main" id="{E7E4BB6B-FAE4-4AB3-8BD2-45272280D8AA}"/>
                  </a:ext>
                </a:extLst>
              </p:cNvPr>
              <p:cNvSpPr/>
              <p:nvPr/>
            </p:nvSpPr>
            <p:spPr>
              <a:xfrm>
                <a:off x="4008718" y="2258870"/>
                <a:ext cx="72008" cy="64807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Rechteck 24 1">
                <a:extLst>
                  <a:ext uri="{FF2B5EF4-FFF2-40B4-BE49-F238E27FC236}">
                    <a16:creationId xmlns:a16="http://schemas.microsoft.com/office/drawing/2014/main" id="{A05DAF88-0B07-49BF-8A39-FB48016ECDBD}"/>
                  </a:ext>
                </a:extLst>
              </p:cNvPr>
              <p:cNvSpPr/>
              <p:nvPr/>
            </p:nvSpPr>
            <p:spPr>
              <a:xfrm>
                <a:off x="8316416" y="2141856"/>
                <a:ext cx="216024" cy="88209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SuperEllen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Textfeld 27 1">
                <a:extLst>
                  <a:ext uri="{FF2B5EF4-FFF2-40B4-BE49-F238E27FC236}">
                    <a16:creationId xmlns:a16="http://schemas.microsoft.com/office/drawing/2014/main" id="{12B65F9F-D00A-497D-B2DC-94D8CD14321E}"/>
                  </a:ext>
                </a:extLst>
              </p:cNvPr>
              <p:cNvSpPr txBox="1"/>
              <p:nvPr/>
            </p:nvSpPr>
            <p:spPr>
              <a:xfrm>
                <a:off x="3533203" y="1913873"/>
                <a:ext cx="10230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f = 60 mm</a:t>
                </a:r>
              </a:p>
            </p:txBody>
          </p:sp>
        </p:grpSp>
        <p:sp>
          <p:nvSpPr>
            <p:cNvPr id="14" name="Textfeld 21">
              <a:extLst>
                <a:ext uri="{FF2B5EF4-FFF2-40B4-BE49-F238E27FC236}">
                  <a16:creationId xmlns:a16="http://schemas.microsoft.com/office/drawing/2014/main" id="{02196447-DAB1-4815-AF97-FF791C048FDB}"/>
                </a:ext>
              </a:extLst>
            </p:cNvPr>
            <p:cNvSpPr txBox="1"/>
            <p:nvPr/>
          </p:nvSpPr>
          <p:spPr>
            <a:xfrm>
              <a:off x="2383633" y="3383326"/>
              <a:ext cx="6655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PPKTP</a:t>
              </a:r>
            </a:p>
          </p:txBody>
        </p:sp>
        <p:cxnSp>
          <p:nvCxnSpPr>
            <p:cNvPr id="15" name="Gerade Verbindung mit Pfeil 28">
              <a:extLst>
                <a:ext uri="{FF2B5EF4-FFF2-40B4-BE49-F238E27FC236}">
                  <a16:creationId xmlns:a16="http://schemas.microsoft.com/office/drawing/2014/main" id="{A9DBB907-2AF0-4CE5-8B73-3D3B2501FEDA}"/>
                </a:ext>
              </a:extLst>
            </p:cNvPr>
            <p:cNvCxnSpPr>
              <a:cxnSpLocks/>
            </p:cNvCxnSpPr>
            <p:nvPr/>
          </p:nvCxnSpPr>
          <p:spPr>
            <a:xfrm>
              <a:off x="4397715" y="4224934"/>
              <a:ext cx="4267835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30 1">
              <a:extLst>
                <a:ext uri="{FF2B5EF4-FFF2-40B4-BE49-F238E27FC236}">
                  <a16:creationId xmlns:a16="http://schemas.microsoft.com/office/drawing/2014/main" id="{200B7390-AC7D-411D-A0AA-2882A1B31962}"/>
                </a:ext>
              </a:extLst>
            </p:cNvPr>
            <p:cNvCxnSpPr>
              <a:cxnSpLocks/>
            </p:cNvCxnSpPr>
            <p:nvPr/>
          </p:nvCxnSpPr>
          <p:spPr>
            <a:xfrm>
              <a:off x="2706303" y="4224934"/>
              <a:ext cx="1691412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31 1">
              <a:extLst>
                <a:ext uri="{FF2B5EF4-FFF2-40B4-BE49-F238E27FC236}">
                  <a16:creationId xmlns:a16="http://schemas.microsoft.com/office/drawing/2014/main" id="{29A76DE2-7800-42A8-96D2-E2A7D1E9EFE2}"/>
                </a:ext>
              </a:extLst>
            </p:cNvPr>
            <p:cNvSpPr txBox="1"/>
            <p:nvPr/>
          </p:nvSpPr>
          <p:spPr>
            <a:xfrm>
              <a:off x="3390493" y="4251049"/>
              <a:ext cx="810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85mm</a:t>
              </a:r>
            </a:p>
          </p:txBody>
        </p:sp>
        <p:sp>
          <p:nvSpPr>
            <p:cNvPr id="18" name="Textfeld 32 1">
              <a:extLst>
                <a:ext uri="{FF2B5EF4-FFF2-40B4-BE49-F238E27FC236}">
                  <a16:creationId xmlns:a16="http://schemas.microsoft.com/office/drawing/2014/main" id="{413C8200-4B8B-4942-AAC3-B874AECCBCFB}"/>
                </a:ext>
              </a:extLst>
            </p:cNvPr>
            <p:cNvSpPr txBox="1"/>
            <p:nvPr/>
          </p:nvSpPr>
          <p:spPr>
            <a:xfrm>
              <a:off x="6347316" y="4230776"/>
              <a:ext cx="825576" cy="287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200mm</a:t>
              </a:r>
            </a:p>
          </p:txBody>
        </p:sp>
        <p:sp>
          <p:nvSpPr>
            <p:cNvPr id="23" name="TextBox 22 1"/>
            <p:cNvSpPr txBox="1"/>
            <p:nvPr/>
          </p:nvSpPr>
          <p:spPr>
            <a:xfrm>
              <a:off x="577272" y="3131891"/>
              <a:ext cx="11144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Near </a:t>
              </a:r>
              <a:r>
                <a:rPr kumimoji="0" lang="fr-CH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field</a:t>
              </a:r>
              <a:endPara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28" name="Grafik 1">
            <a:extLst>
              <a:ext uri="{FF2B5EF4-FFF2-40B4-BE49-F238E27FC236}">
                <a16:creationId xmlns:a16="http://schemas.microsoft.com/office/drawing/2014/main" id="{56291D99-76AF-4F05-A27F-50787EA3CA3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863449" y="4587608"/>
            <a:ext cx="2791460" cy="2093595"/>
          </a:xfrm>
          <a:prstGeom prst="rect">
            <a:avLst/>
          </a:prstGeom>
        </p:spPr>
      </p:pic>
      <p:grpSp>
        <p:nvGrpSpPr>
          <p:cNvPr id="29" name="Group 14">
            <a:extLst>
              <a:ext uri="{FF2B5EF4-FFF2-40B4-BE49-F238E27FC236}">
                <a16:creationId xmlns:a16="http://schemas.microsoft.com/office/drawing/2014/main" id="{5E4C0AD8-374E-45C4-94FC-FBA696B9FC1B}"/>
              </a:ext>
            </a:extLst>
          </p:cNvPr>
          <p:cNvGrpSpPr/>
          <p:nvPr/>
        </p:nvGrpSpPr>
        <p:grpSpPr>
          <a:xfrm>
            <a:off x="799799" y="4505452"/>
            <a:ext cx="4961505" cy="1308970"/>
            <a:chOff x="1782568" y="3363830"/>
            <a:chExt cx="4961505" cy="1308970"/>
          </a:xfrm>
        </p:grpSpPr>
        <p:sp>
          <p:nvSpPr>
            <p:cNvPr id="30" name="Rechteck 1">
              <a:extLst>
                <a:ext uri="{FF2B5EF4-FFF2-40B4-BE49-F238E27FC236}">
                  <a16:creationId xmlns:a16="http://schemas.microsoft.com/office/drawing/2014/main" id="{7DAE0536-8D65-4EF7-B281-F812A0E0C540}"/>
                </a:ext>
              </a:extLst>
            </p:cNvPr>
            <p:cNvSpPr/>
            <p:nvPr/>
          </p:nvSpPr>
          <p:spPr>
            <a:xfrm>
              <a:off x="5277853" y="3801361"/>
              <a:ext cx="1250196" cy="3860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1" name="Gruppieren 29">
              <a:extLst>
                <a:ext uri="{FF2B5EF4-FFF2-40B4-BE49-F238E27FC236}">
                  <a16:creationId xmlns:a16="http://schemas.microsoft.com/office/drawing/2014/main" id="{15B2E82B-B545-40F3-B14B-6EA3520E23C5}"/>
                </a:ext>
              </a:extLst>
            </p:cNvPr>
            <p:cNvGrpSpPr/>
            <p:nvPr/>
          </p:nvGrpSpPr>
          <p:grpSpPr>
            <a:xfrm>
              <a:off x="1782568" y="3363830"/>
              <a:ext cx="4961505" cy="1071629"/>
              <a:chOff x="258567" y="1950546"/>
              <a:chExt cx="4961505" cy="1071629"/>
            </a:xfrm>
          </p:grpSpPr>
          <p:cxnSp>
            <p:nvCxnSpPr>
              <p:cNvPr id="37" name="Gerader Verbinder 7 2">
                <a:extLst>
                  <a:ext uri="{FF2B5EF4-FFF2-40B4-BE49-F238E27FC236}">
                    <a16:creationId xmlns:a16="http://schemas.microsoft.com/office/drawing/2014/main" id="{E10C088A-6EB9-4A3F-BC03-ED6B0148A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576" y="2582906"/>
                <a:ext cx="2808312" cy="0"/>
              </a:xfrm>
              <a:prstGeom prst="line">
                <a:avLst/>
              </a:prstGeom>
              <a:ln w="47625">
                <a:solidFill>
                  <a:srgbClr val="0070C0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hteck 10 2">
                <a:extLst>
                  <a:ext uri="{FF2B5EF4-FFF2-40B4-BE49-F238E27FC236}">
                    <a16:creationId xmlns:a16="http://schemas.microsoft.com/office/drawing/2014/main" id="{FFF5699C-26C7-46C1-B60D-1BD1E696F7CC}"/>
                  </a:ext>
                </a:extLst>
              </p:cNvPr>
              <p:cNvSpPr/>
              <p:nvPr/>
            </p:nvSpPr>
            <p:spPr>
              <a:xfrm>
                <a:off x="2195736" y="2519899"/>
                <a:ext cx="360040" cy="1260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extfeld 17 2">
                <a:extLst>
                  <a:ext uri="{FF2B5EF4-FFF2-40B4-BE49-F238E27FC236}">
                    <a16:creationId xmlns:a16="http://schemas.microsoft.com/office/drawing/2014/main" id="{E7BFAE52-1F17-4716-8C46-60F0372BC4D2}"/>
                  </a:ext>
                </a:extLst>
              </p:cNvPr>
              <p:cNvSpPr txBox="1"/>
              <p:nvPr/>
            </p:nvSpPr>
            <p:spPr>
              <a:xfrm>
                <a:off x="258567" y="2204864"/>
                <a:ext cx="724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400nm</a:t>
                </a:r>
              </a:p>
            </p:txBody>
          </p:sp>
          <p:sp>
            <p:nvSpPr>
              <p:cNvPr id="40" name="Gleichschenkliges Dreieck 19 2">
                <a:extLst>
                  <a:ext uri="{FF2B5EF4-FFF2-40B4-BE49-F238E27FC236}">
                    <a16:creationId xmlns:a16="http://schemas.microsoft.com/office/drawing/2014/main" id="{EE785CB7-1673-40D1-9E6A-E10AB39FE9F2}"/>
                  </a:ext>
                </a:extLst>
              </p:cNvPr>
              <p:cNvSpPr/>
              <p:nvPr/>
            </p:nvSpPr>
            <p:spPr>
              <a:xfrm rot="16200000">
                <a:off x="2862310" y="1882635"/>
                <a:ext cx="382542" cy="1400542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Ellipse 20 2">
                <a:extLst>
                  <a:ext uri="{FF2B5EF4-FFF2-40B4-BE49-F238E27FC236}">
                    <a16:creationId xmlns:a16="http://schemas.microsoft.com/office/drawing/2014/main" id="{A903DCDB-2876-4E50-BB51-64C73C12E728}"/>
                  </a:ext>
                </a:extLst>
              </p:cNvPr>
              <p:cNvSpPr/>
              <p:nvPr/>
            </p:nvSpPr>
            <p:spPr>
              <a:xfrm>
                <a:off x="3713923" y="2258870"/>
                <a:ext cx="72008" cy="64807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Rechteck 24 2">
                <a:extLst>
                  <a:ext uri="{FF2B5EF4-FFF2-40B4-BE49-F238E27FC236}">
                    <a16:creationId xmlns:a16="http://schemas.microsoft.com/office/drawing/2014/main" id="{9AD6175B-980D-4EA5-9E7F-777C05981171}"/>
                  </a:ext>
                </a:extLst>
              </p:cNvPr>
              <p:cNvSpPr/>
              <p:nvPr/>
            </p:nvSpPr>
            <p:spPr>
              <a:xfrm>
                <a:off x="5004048" y="2140077"/>
                <a:ext cx="216024" cy="88209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SuperEllen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Textfeld 27 2">
                <a:extLst>
                  <a:ext uri="{FF2B5EF4-FFF2-40B4-BE49-F238E27FC236}">
                    <a16:creationId xmlns:a16="http://schemas.microsoft.com/office/drawing/2014/main" id="{FEFCBEB8-6297-4158-8B23-228A773E3D4D}"/>
                  </a:ext>
                </a:extLst>
              </p:cNvPr>
              <p:cNvSpPr txBox="1"/>
              <p:nvPr/>
            </p:nvSpPr>
            <p:spPr>
              <a:xfrm>
                <a:off x="3259134" y="1950546"/>
                <a:ext cx="9685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f = 40mm</a:t>
                </a:r>
              </a:p>
            </p:txBody>
          </p:sp>
        </p:grpSp>
        <p:sp>
          <p:nvSpPr>
            <p:cNvPr id="32" name="Textfeld 28">
              <a:extLst>
                <a:ext uri="{FF2B5EF4-FFF2-40B4-BE49-F238E27FC236}">
                  <a16:creationId xmlns:a16="http://schemas.microsoft.com/office/drawing/2014/main" id="{A5E2E369-D21D-47F7-A8D5-822FD898B38D}"/>
                </a:ext>
              </a:extLst>
            </p:cNvPr>
            <p:cNvSpPr txBox="1"/>
            <p:nvPr/>
          </p:nvSpPr>
          <p:spPr>
            <a:xfrm>
              <a:off x="3554641" y="3569515"/>
              <a:ext cx="6655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PPKTP</a:t>
              </a:r>
            </a:p>
          </p:txBody>
        </p:sp>
        <p:cxnSp>
          <p:nvCxnSpPr>
            <p:cNvPr id="33" name="Gerade Verbindung mit Pfeil 12">
              <a:extLst>
                <a:ext uri="{FF2B5EF4-FFF2-40B4-BE49-F238E27FC236}">
                  <a16:creationId xmlns:a16="http://schemas.microsoft.com/office/drawing/2014/main" id="{86527B4D-9583-4265-BF5F-C0EF1A68E905}"/>
                </a:ext>
              </a:extLst>
            </p:cNvPr>
            <p:cNvCxnSpPr>
              <a:cxnSpLocks/>
            </p:cNvCxnSpPr>
            <p:nvPr/>
          </p:nvCxnSpPr>
          <p:spPr>
            <a:xfrm>
              <a:off x="5243075" y="4404133"/>
              <a:ext cx="1284974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0 2">
              <a:extLst>
                <a:ext uri="{FF2B5EF4-FFF2-40B4-BE49-F238E27FC236}">
                  <a16:creationId xmlns:a16="http://schemas.microsoft.com/office/drawing/2014/main" id="{EABB5C98-383E-437A-BEC3-3135AEDEB125}"/>
                </a:ext>
              </a:extLst>
            </p:cNvPr>
            <p:cNvCxnSpPr>
              <a:cxnSpLocks/>
            </p:cNvCxnSpPr>
            <p:nvPr/>
          </p:nvCxnSpPr>
          <p:spPr>
            <a:xfrm>
              <a:off x="3988954" y="4404133"/>
              <a:ext cx="1284974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1 2">
              <a:extLst>
                <a:ext uri="{FF2B5EF4-FFF2-40B4-BE49-F238E27FC236}">
                  <a16:creationId xmlns:a16="http://schemas.microsoft.com/office/drawing/2014/main" id="{7FBC1CF7-C1A7-4916-BB3B-FB60F7C26A03}"/>
                </a:ext>
              </a:extLst>
            </p:cNvPr>
            <p:cNvSpPr txBox="1"/>
            <p:nvPr/>
          </p:nvSpPr>
          <p:spPr>
            <a:xfrm>
              <a:off x="4577582" y="4395801"/>
              <a:ext cx="239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36" name="Textfeld 32 2">
              <a:extLst>
                <a:ext uri="{FF2B5EF4-FFF2-40B4-BE49-F238E27FC236}">
                  <a16:creationId xmlns:a16="http://schemas.microsoft.com/office/drawing/2014/main" id="{D3E4D744-242D-4818-9B8D-407B932E8CDD}"/>
                </a:ext>
              </a:extLst>
            </p:cNvPr>
            <p:cNvSpPr txBox="1"/>
            <p:nvPr/>
          </p:nvSpPr>
          <p:spPr>
            <a:xfrm>
              <a:off x="5831703" y="4395800"/>
              <a:ext cx="239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AAB8B3A7-B4D5-464B-9A36-E0D05E901D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4" y="5894641"/>
            <a:ext cx="4770786" cy="592919"/>
          </a:xfrm>
          <a:prstGeom prst="rect">
            <a:avLst/>
          </a:prstGeom>
        </p:spPr>
      </p:pic>
      <p:sp>
        <p:nvSpPr>
          <p:cNvPr id="54" name="TextBox 22 2">
            <a:extLst>
              <a:ext uri="{FF2B5EF4-FFF2-40B4-BE49-F238E27FC236}">
                <a16:creationId xmlns:a16="http://schemas.microsoft.com/office/drawing/2014/main" id="{23B236D3-4EE4-4220-B2CB-929051C471F7}"/>
              </a:ext>
            </a:extLst>
          </p:cNvPr>
          <p:cNvSpPr txBox="1"/>
          <p:nvPr/>
        </p:nvSpPr>
        <p:spPr>
          <a:xfrm>
            <a:off x="620704" y="4138043"/>
            <a:ext cx="9575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Far </a:t>
            </a:r>
            <a:r>
              <a:rPr kumimoji="0" lang="fr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field</a:t>
            </a:r>
            <a:endParaRPr kumimoji="0" lang="fr-CH" sz="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raket}&#10;\usepackage{gensymb}&#10;\pagestyle{empty}&#10;\begin{document}&#10;&#10;$\ket{\psi}=\frac{1}{\sqrt{2}}\ket{H}_A\ket{H}_B-\frac{1}{\sqrt{2}}\ket{V}_A\ket{V}_B$&#10;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c k_p&#10;\end{eqnarray*}&#10;&#10;\end{document}&#10;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c k_s&#10;\end{eqnarray*}&#10;&#10;\end{document}&#10;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c k_i&#10;\end{eqnarray*}&#10;&#10;\end{document}&#10;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omega_i&#10;\end{eqnarray*}&#10;&#10;\end{document}&#10;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omega_s&#10;\end{eqnarray*}&#10;&#10;\end{document}&#10;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omega_p=\omega_s+\omega_i&#10;\end{eqnarray*}&#10;&#10;\end{document}&#10;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c k_p=\vec k_s+\vec k_i&#10;\end{eqnarray*}&#10;&#10;\end{document}&#10;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907"/>
  <p:tag name="ORIGINALWIDTH" val="2280.318"/>
  <p:tag name="LATEXADDIN" val="\documentclass{article}&#10;\usepackage{amsmath, amsfonts, amssymb}&#10;\usepackage{dsfont}&#10;\pagestyle{empty}&#10;\newcommand{\E}{\mathrm{e}}&#10;\begin{document}&#10;&#10;\begin{eqnarray*} &#10;\vert\psi\rangle = \int_{-\infty}^{\infty} d\pmb{\rho}_i \int_{-\infty}^{\infty} d\pmb{\rho}_s \; \delta(\pmb{\rho}_i-\pmb{\rho}_s )\vert \pmb{\rho}_i\rangle_i\vert \pmb{\rho}_s\rangle_s &#10;\end{eqnarray*}&#10;&#10;\end{document}&#10;"/>
  <p:tag name="IGUANATEXSIZE" val="20"/>
  <p:tag name="IGUANATEXCURSOR" val="317"/>
  <p:tag name="TRANSPARENCY" val="Vrai"/>
  <p:tag name="FILENAME" val=""/>
  <p:tag name="LATEXENGINEID" val="1"/>
  <p:tag name="TEMPFOLDER" val="C:\Users\Andre\temp\"/>
  <p:tag name="LATEXFORMHEIGHT" val="312"/>
  <p:tag name="LATEXFORMWIDTH" val="384"/>
  <p:tag name="LATEXFORMWRAP" val="Vrai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907"/>
  <p:tag name="ORIGINALWIDTH" val="2347.828"/>
  <p:tag name="LATEXADDIN" val="\documentclass{article}&#10;\usepackage{amsmath, amsfonts, amssymb}&#10;\usepackage{dsfont}&#10;\pagestyle{empty}&#10;\newcommand{\E}{\mathrm{e}}&#10;\begin{document}&#10;&#10;\begin{eqnarray*} &#10;\vert\psi\rangle = \int_{-\infty}^{\infty} d\mathbf{q}_i \int_{-\infty}^{\infty} d\mathbf{q}_s \; \delta(\mathbf{q}_i+\mathbf{q}_s )\vert \mathbf{q}_i\rangle_i\vert \mathbf{q}_s\rangle_s &#10;\end{eqnarray*}&#10;&#10;\end{document}&#10;"/>
  <p:tag name="IGUANATEXSIZE" val="20"/>
  <p:tag name="IGUANATEXCURSOR" val="317"/>
  <p:tag name="TRANSPARENCY" val="Vrai"/>
  <p:tag name="FILENAME" val=""/>
  <p:tag name="LATEXENGINEID" val="1"/>
  <p:tag name="TEMPFOLDER" val="C:\Users\Andre\temp\"/>
  <p:tag name="LATEXFORMHEIGHT" val="312"/>
  <p:tag name="LATEXFORMWIDTH" val="384"/>
  <p:tag name="LATEXFORMWRAP" val="Vrai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1544.465"/>
  <p:tag name="LATEXADDIN" val="\documentclass{article}&#10;\usepackage{amsmath, amsfonts, amssymb}&#10;\usepackage{dsfont}&#10;\pagestyle{empty}&#10;\newcommand{\E}{\mathrm{e}}&#10;\begin{document}&#10;&#10;\begin{eqnarray*} &#10;H(\pmb{X})=N^2(h*...*h)(N\pmb{X})&#10;\end{eqnarray*}&#10;&#10;\end{document}&#10;"/>
  <p:tag name="IGUANATEXSIZE" val="20"/>
  <p:tag name="IGUANATEXCURSOR" val="198"/>
  <p:tag name="TRANSPARENCY" val="Vrai"/>
  <p:tag name="FILENAME" val=""/>
  <p:tag name="LATEXENGINEID" val="1"/>
  <p:tag name="TEMPFOLDER" val="C:\Users\Andre\temp\"/>
  <p:tag name="LATEXFORMHEIGHT" val="312"/>
  <p:tag name="LATEXFORMWIDTH" val="384"/>
  <p:tag name="LATEXFORMWRAP" val="Vrai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raket}&#10;\usepackage{gensymb}&#10;\pagestyle{empty}&#10;\begin{document}&#10;&#10;$\ket{H}$&#10;&#10;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rt\psi\rangle = \int_{-\infty}^{\infty} d\omega_i \int_{-\infty}^{\infty} d\omega_s\; \Lambda(\omega_i, \omega_s)\vert 1_{\omega_i}\rangle_i\vert 1_{\omega_s}\rangle_s &#10;\end{eqnarray*}&#10;&#10;\end{document}&#10;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1.3395"/>
  <p:tag name="ORIGINALWIDTH" val="2941.911"/>
  <p:tag name="LATEXADDIN" val="\documentclass{article}&#10;\usepackage{amsmath, amsfonts, amssymb}&#10;\usepackage{dsfont}&#10;\pagestyle{empty}&#10;\newcommand{\E}{\mathrm{e}}&#10;\begin{document}&#10;&#10;\begin{eqnarray*} &#10;\vert\psi\rangle &amp;=&amp; \int_{-\infty}^{\infty} d\omega_i \int_{-\infty}^{\infty} d\omega_s\; \Lambda(\omega_i)\delta(\omega_i+\omega_s)\vert 1_{\omega_i}\rangle_i\vert 1_{\omega_s}\rangle_s &#10;\\&amp;=&amp;\int_{-\infty}^{\infty} dt_i \int_{-\infty}^{\infty} dt_s\; \Lambda(t_i)\delta(t_i-t_s)\vert 1_{t_i}\rangle_i\vert 1_{t_s}\rangle_s &#10;\end{eqnarray*}&#10;&#10;\end{document}&#10;"/>
  <p:tag name="IGUANATEXSIZE" val="20"/>
  <p:tag name="IGUANATEXCURSOR" val="444"/>
  <p:tag name="TRANSPARENCY" val="Vrai"/>
  <p:tag name="FILENAME" val=""/>
  <p:tag name="LATEXENGINEID" val="1"/>
  <p:tag name="TEMPFOLDER" val="C:\Users\Andre\temp\"/>
  <p:tag name="LATEXFORMHEIGHT" val="312"/>
  <p:tag name="LATEXFORMWIDTH" val="384"/>
  <p:tag name="LATEXFORMWRAP" val="Vrai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,bm}&#10;\pagestyle{empty}&#10;\begin{document}&#10;\newcommand{\sinc}{\mathrm{sinc}}&#10;\newcommand{\E}{\mathrm{e}}&#10;\newcommand{\vac}{\vert 0 \rangle}&#10;&#10;\begin{equation*}&#10;M(\omega_i,\omega_s)=M^{i}(\omega_i)M^{s}(\omega_s) &#10;\end{equation*}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,bm}&#10;\pagestyle{empty}&#10;\begin{document}&#10;\newcommand{\sinc}{\mathrm{sinc}}&#10;\newcommand{\E}{\mathrm{e}}&#10;\newcommand{\vac}{\vert 0 \rangle}&#10;&#10;\begin{equation*}&#10;S\propto\left|\int_{-\infty}^{\infty}\int_{-\infty}^{\infty}d\omega_id\omega_s\Gamma(\omega_i,\omega_s)M(\omega_i,\omega_s)\right|^2&#10;\end{equation*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,bm}&#10;\usepackage{color}&#10;\pagestyle{empty}&#10;\begin{document}&#10;\newcommand{\sinc}{\mathrm{sinc}}&#10;\newcommand{\E}{\mathrm{e}}&#10;\newcommand{\vac}{\vert 0 \rangle}&#10;&#10;&#10;{\color[rgb]{.647,.129,.149} $\Rightarrow$ }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\nonumber&#10;\Delta\nu_p\approx 5\;\text{MHz}&#10;\end{equation}&#10;&#10;\end{document}"/>
  <p:tag name="IGUANATEXSIZE" val="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,bm}&#10;\pagestyle{empty}&#10;\begin{document}&#10;\newcommand{\sinc}{\mathrm{sinc}}&#10;\newcommand{\E}{\mathrm{e}}&#10;\newcommand{\vac}{\vert 0 \rangle}&#10;&#10;\begin{equation*}&#10;M(\omega_i,\omega_s)=M_i(\omega_i)M_s(\omega_s) &#10;\end{equation*}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0.3|0.6|0.4|2.4|1.7|4.6|1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rt \psi\rangle^{(d)} = 1/\sqrt{3}(\vert 0\rangle\vert 0+\rangle\vert 1\rangle\vert 1\rangle+\vert 2\rangle\vert 2\rangle)&#10;\end{eqnarray*}&#10;&#10;\end{document}&#10;"/>
  <p:tag name="IGUANATEXSIZE" val="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rt \psi\rangle^{(d)} = 1/\sqrt{2+\gamma^2}(\vert 0\rangle\vert 0\rangle+\gamma\vert 1\rangle\vert 1\rangle+\vert 2\rangle\vert 2\rangle)&#10;\end{eqnarray*}&#10;&#10;\end{document}&#10;"/>
  <p:tag name="IGUANATEXSIZE" val="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raket}&#10;\usepackage{gensymb}&#10;\pagestyle{empty}&#10;\begin{document}&#10;&#10;$\ket{V}$&#10;&#10;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&#10;\begin{equation*}&#10;M^{i,s}(\omega)=\sum_{j=0}^{d-1}u_j^{i,s}f_{j}^{i,s}(\omega)&#10;\end{equation*}&#10;&#10;\end{document}&#10;"/>
  <p:tag name="IGUANATEXSIZE" val="2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S = \left\vert\langle\chi\vert\psi\rangle^{(d)}\right\vert^2  &#10;\end{eqnarray*} &#10;&#10;\end{document}&#10;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vert\chi\rangle=\left(\sum_{j=0}^{d-1}u^{i*}_j\vert j\rangle_i\right)\left(\sum_{j'=0}^{d-1}u^{s*}_{j'}\vert j'\rangle_s\right)&#10;\end{eqnarray*}&#10;&#10;\end{document}&#10;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usepackage{color}&#10;\begin{document}&#10;&#10;&#10;\textcolor[rgb]{0.5333,0,0}{$F^{(4)}=0.781\pm 0.018$}&#10;&#10;&#10;\end{document}&#10;"/>
  <p:tag name="IGUANATEXSIZE" val="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Re$\left(\hat{\rho}_{expt.}^{(4)}\right)$&#10;&#10;\end{document}&#10;"/>
  <p:tag name="IGUANATEXSIZE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Im$\left(\hat{\rho}_{expt.}^{(4)}\right)$&#10;&#10;\end{document}&#10;"/>
  <p:tag name="IGUANATEXSIZE" val="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\Delta\tau=52 fs&#10;\end{equation*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GDD=847 fs^2&#10;\end{equation*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dsfont}&#10;\usepackage{braket}&#10;\usepackage{mathtools}&#10;\pagestyle{empty}&#10;\begin{document}&#10;\begin{eqnarray*}&#10;(\Delta\tau')^2\geq (\Delta\tau)^2+\frac{(2\beta L)^2}{(\Delta\tau)^2}&#10;\end{eqnarray*}&#10;\end{document}"/>
  <p:tag name="IGUANATEXSIZE" val="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omega_1&#10;\end{equation*}&#10;&#10;&#10;\end{document}"/>
  <p:tag name="IGUANATEXSIZ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raket}&#10;\usepackage{gensymb}&#10;\pagestyle{empty}&#10;\begin{document}&#10;&#10;$\ket{H}$&#10;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omega_1&#10;\end{equation*}&#10;&#10;&#10;\end{document}"/>
  <p:tag name="IGUANATEXSIZE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omega_2&#10;\end{equation*}&#10;&#10;&#10;\end{document}"/>
  <p:tag name="IGUANATEXSIZ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omega_2&#10;\end{equation*}&#10;&#10;&#10;\end{document}"/>
  <p:tag name="IGUANATEXSIZE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raket}&#10;\pagestyle{empty}&#10;\begin{document}&#10;\begin{equation*}&#10;\ket{\Psi_j}=\int\mathrm{d}\Omega\;\Lambda(-\Omega,\Omega)M_j(\Omega)M_j(-\Omega)\ket{\Omega}_s\ket{-\Omega}_i,\quad \hat{\rho}_j=\ket{\Psi_j}\bra{\Psi_j}&#10;\end{equation*}&#10;\end{document}"/>
  <p:tag name="IGUANATEXSIZE" val="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mathtools}&#10;\usepackage{braket}&#10;\pagestyle{empty}&#10;\begin{document}&#10;\begin{eqnarray*}&#10;\hat{\rho}&amp;=&amp;\mathrm{e}^{-\sigma^2}\left(\int\mathrm{d}\Omega\;\Lambda(-\Omega,\Omega)\ket{\Omega}_s\ket{-\Omega}_i\right)\left(\int\mathrm{d}\Omega'\;\Lambda(-\Omega',\Omega')\bra{\Omega'}_s\bra{-\Omega'}_i\right)\\&#10;&amp; &amp; \left(1-\mathrm{e}^{-\sigma^2}\right)\left\{\int\mathrm{d}\Omega\;|\Lambda(-\Omega,\Omega)|^2\left[\ket{\Omega}_s\ket{-\Omega}_i\prescript{}{i}{\bra{-\Omega}}\prescript{}{s}{\bra{\Omega}}\right.\right.\\&#10;&amp; &amp;\qquad\qquad\qquad\qquad\qquad\qquad\qquad\left.\left.+(1-\delta(\Omega))\ket{\Omega}_s\ket{-\Omega}_i\prescript{}{i}{\bra{\Omega}}\prescript{}{s}{\bra{-\Omega}}\right]\right\}&#10;\end{eqnarray*}&#10;\end{document}"/>
  <p:tag name="IGUANATEXSIZE" val="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raket}&#10;\usepackage{gensymb}&#10;\pagestyle{empty}&#10;\begin{document}&#10;&#10;$\ket{V}$&#10;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907"/>
  <p:tag name="ORIGINALWIDTH" val="2761.885"/>
  <p:tag name="LATEXADDIN" val="\documentclass{article}&#10;\usepackage{amsmath, amsfonts, amssymb}&#10;\usepackage{dsfont}&#10;\pagestyle{empty}&#10;\newcommand{\E}{\mathrm{e}}&#10;\begin{document}&#10;&#10;\begin{eqnarray*} &#10;\vert\psi\rangle = \int_{-\infty}^{\infty} d\omega_i \int_{-\infty}^{\infty} d\omega_s\; \Lambda(\omega_i)\delta(\omega_i+\omega_s)\vert 1_{\omega_i}\rangle_i\vert 1_{\omega_s}\rangle_s &#10;\end{eqnarray*}&#10;&#10;\end{document}&#10;"/>
  <p:tag name="IGUANATEXSIZE" val="20"/>
  <p:tag name="IGUANATEXCURSOR" val="289"/>
  <p:tag name="TRANSPARENCY" val="Vrai"/>
  <p:tag name="FILENAME" val=""/>
  <p:tag name="LATEXENGINEID" val="1"/>
  <p:tag name="TEMPFOLDER" val="C:\Users\Andre\temp\"/>
  <p:tag name="LATEXFORMHEIGHT" val="312"/>
  <p:tag name="LATEXFORMWIDTH" val="384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907"/>
  <p:tag name="ORIGINALWIDTH" val="2756.635"/>
  <p:tag name="LATEXADDIN" val="\documentclass{article}&#10;\usepackage{amsmath, amsfonts, amssymb}&#10;\usepackage{dsfont}&#10;\pagestyle{empty}&#10;\newcommand{\E}{\mathrm{e}}&#10;\begin{document}&#10;&#10;\begin{eqnarray*} &#10;\vert\psi\rangle = \int_{-\infty}^{\infty} d\mathbf{q}_i \int_{-\infty}^{\infty} d\mathbf{q}_s \; F(\mathbf{q}_i)\delta(\mathbf{q}_i+\mathbf{q}_s )\vert 1_{\mathbf{q}_i}\rangle_i\vert 1_{\mathbf{q}_s}\rangle_s &#10;\end{eqnarray*}&#10;&#10;\end{document}&#10;"/>
  <p:tag name="IGUANATEXSIZE" val="20"/>
  <p:tag name="IGUANATEXCURSOR" val="300"/>
  <p:tag name="TRANSPARENCY" val="Vrai"/>
  <p:tag name="FILENAME" val=""/>
  <p:tag name="LATEXENGINEID" val="1"/>
  <p:tag name="TEMPFOLDER" val="C:\Users\Andre\temp\"/>
  <p:tag name="LATEXFORMHEIGHT" val="312"/>
  <p:tag name="LATEXFORMWIDTH" val="384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 amsfonts, amssymb}&#10;\usepackage{dsfont}&#10;\pagestyle{empty}&#10;\newcommand{\E}{\mathrm{e}}&#10;\begin{document}&#10;&#10;\begin{eqnarray*} &#10;\omega_p&#10;\end{eqnarray*}&#10;&#10;\end{document}&#10;"/>
  <p:tag name="IGUANATEXSIZE" val="20"/>
</p:tagLst>
</file>

<file path=ppt/theme/theme1.xml><?xml version="1.0" encoding="utf-8"?>
<a:theme xmlns:a="http://schemas.openxmlformats.org/drawingml/2006/main" name="Stele_f">
  <a:themeElements>
    <a:clrScheme name="Präsentation_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äsentation_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ele_f">
  <a:themeElements>
    <a:clrScheme name="Präsentation_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äsentation_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Vorlage</Template>
  <TotalTime>845</TotalTime>
  <Words>1712</Words>
  <Application>Microsoft Office PowerPoint</Application>
  <PresentationFormat>Affichage à l'écran (4:3)</PresentationFormat>
  <Paragraphs>576</Paragraphs>
  <Slides>39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51" baseType="lpstr">
      <vt:lpstr>Wingdings</vt:lpstr>
      <vt:lpstr>Times New Roman</vt:lpstr>
      <vt:lpstr>Calibri</vt:lpstr>
      <vt:lpstr>Arial</vt:lpstr>
      <vt:lpstr>Verdana</vt:lpstr>
      <vt:lpstr>Swis721 BT</vt:lpstr>
      <vt:lpstr>Symbol</vt:lpstr>
      <vt:lpstr>Frutiger LT Com 55 Roman</vt:lpstr>
      <vt:lpstr>Stele_f</vt:lpstr>
      <vt:lpstr>1_Stele_f</vt:lpstr>
      <vt:lpstr>Formel</vt:lpstr>
      <vt:lpstr>CorelDRAW</vt:lpstr>
      <vt:lpstr>Entangled Photons for Quantum Metrology and Quantum Imaging  A. Stefanov  05.12.2018 MSU</vt:lpstr>
      <vt:lpstr>Outline</vt:lpstr>
      <vt:lpstr>Entanglement</vt:lpstr>
      <vt:lpstr>Entanglement</vt:lpstr>
      <vt:lpstr>Entanglement as a ressource</vt:lpstr>
      <vt:lpstr>Parametric downconversion (SPDC)</vt:lpstr>
      <vt:lpstr>Imaging and Resolution</vt:lpstr>
      <vt:lpstr>Sensor: SuperEllen</vt:lpstr>
      <vt:lpstr>Near and Far Field correlations</vt:lpstr>
      <vt:lpstr>Classical Coherent Imaging</vt:lpstr>
      <vt:lpstr>OCM quantum imaging</vt:lpstr>
      <vt:lpstr>Experiment</vt:lpstr>
      <vt:lpstr>Experiment</vt:lpstr>
      <vt:lpstr>Results</vt:lpstr>
      <vt:lpstr>Results</vt:lpstr>
      <vt:lpstr>OCM Intuition</vt:lpstr>
      <vt:lpstr>Présentation PowerPoint</vt:lpstr>
      <vt:lpstr>Outline</vt:lpstr>
      <vt:lpstr>Broadband energy-entangled photons</vt:lpstr>
      <vt:lpstr>Combing Quantum with Ultrafast Optics</vt:lpstr>
      <vt:lpstr>Présentation PowerPoint</vt:lpstr>
      <vt:lpstr>Frequency-bins</vt:lpstr>
      <vt:lpstr>Quantum Information Processing</vt:lpstr>
      <vt:lpstr>Sensitivity to dispersion</vt:lpstr>
      <vt:lpstr>Fibers propagation</vt:lpstr>
      <vt:lpstr>Violation of classical inequality</vt:lpstr>
      <vt:lpstr>Two photon imaging through scattering media</vt:lpstr>
      <vt:lpstr>Two photon scattering: Experience</vt:lpstr>
      <vt:lpstr>How much of Quantum in Metrology?</vt:lpstr>
      <vt:lpstr>Role of entanglement</vt:lpstr>
      <vt:lpstr>Spectroscopy with entangled photons</vt:lpstr>
      <vt:lpstr>Spectroscopy with entangled photon</vt:lpstr>
      <vt:lpstr>Spectroscopy with entangled photons</vt:lpstr>
      <vt:lpstr>Spectroscopy with entangled photons</vt:lpstr>
      <vt:lpstr>Role of entanglement</vt:lpstr>
      <vt:lpstr>From entanglement to classical correlation </vt:lpstr>
      <vt:lpstr>From entanglement to classical correlation </vt:lpstr>
      <vt:lpstr>Toward spectroscopy</vt:lpstr>
      <vt:lpstr>Ackowledgement</vt:lpstr>
    </vt:vector>
  </TitlesOfParts>
  <Company>Firmenname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Benutzer</dc:creator>
  <cp:lastModifiedBy>Stefanov, André (IAP)</cp:lastModifiedBy>
  <cp:revision>1206</cp:revision>
  <dcterms:created xsi:type="dcterms:W3CDTF">2012-06-18T12:09:19Z</dcterms:created>
  <dcterms:modified xsi:type="dcterms:W3CDTF">2018-12-05T13:51:27Z</dcterms:modified>
</cp:coreProperties>
</file>