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8" r:id="rId2"/>
  </p:sldMasterIdLst>
  <p:notesMasterIdLst>
    <p:notesMasterId r:id="rId16"/>
  </p:notesMasterIdLst>
  <p:handoutMasterIdLst>
    <p:handoutMasterId r:id="rId17"/>
  </p:handoutMasterIdLst>
  <p:sldIdLst>
    <p:sldId id="265" r:id="rId3"/>
    <p:sldId id="264" r:id="rId4"/>
    <p:sldId id="280" r:id="rId5"/>
    <p:sldId id="281" r:id="rId6"/>
    <p:sldId id="272" r:id="rId7"/>
    <p:sldId id="282" r:id="rId8"/>
    <p:sldId id="271" r:id="rId9"/>
    <p:sldId id="274" r:id="rId10"/>
    <p:sldId id="275" r:id="rId11"/>
    <p:sldId id="276" r:id="rId12"/>
    <p:sldId id="347" r:id="rId13"/>
    <p:sldId id="270" r:id="rId14"/>
    <p:sldId id="263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0" autoAdjust="0"/>
    <p:restoredTop sz="94250" autoAdjust="0"/>
  </p:normalViewPr>
  <p:slideViewPr>
    <p:cSldViewPr snapToGrid="0" snapToObjects="1" showGuides="1">
      <p:cViewPr varScale="1">
        <p:scale>
          <a:sx n="81" d="100"/>
          <a:sy n="81" d="100"/>
        </p:scale>
        <p:origin x="800" y="60"/>
      </p:cViewPr>
      <p:guideLst>
        <p:guide orient="horz" pos="1611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6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8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3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3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3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2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2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8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3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8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246D260-EE86-4A5D-8ECE-7DF538E4E991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21DA6D3-F081-429B-BC06-7D3D30B69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1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6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8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3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926327"/>
            <a:ext cx="6400800" cy="70574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37206"/>
            <a:ext cx="6400800" cy="4629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997421"/>
            <a:ext cx="5965438" cy="14889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9" y="2571751"/>
            <a:ext cx="5965825" cy="16525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927382"/>
            <a:ext cx="2713244" cy="1644368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10280"/>
            <a:ext cx="8229600" cy="6204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7705"/>
            <a:ext cx="8229600" cy="5941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Контактные данные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3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59938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59938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3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8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5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7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499"/>
            <a:ext cx="8229600" cy="620315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3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3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5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3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5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2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2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8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2" y="4472764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21" y="4472764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8" y="4472764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40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3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9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2" r:id="rId3"/>
    <p:sldLayoutId id="2147483686" r:id="rId4"/>
    <p:sldLayoutId id="2147483689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3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9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wmf"/><Relationship Id="rId3" Type="http://schemas.openxmlformats.org/officeDocument/2006/relationships/image" Target="../media/image23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2800332"/>
            <a:ext cx="6400800" cy="705749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Интегральные оптические частотные гребенки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3868658"/>
            <a:ext cx="6400800" cy="462905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/>
              <a:t>Е. А. Викторов, </a:t>
            </a:r>
            <a:r>
              <a:rPr lang="ru-RU" sz="2000" u="sng" dirty="0"/>
              <a:t>А. В. Ковалев</a:t>
            </a:r>
            <a:r>
              <a:rPr lang="ru-RU" sz="2000" dirty="0"/>
              <a:t>, </a:t>
            </a:r>
          </a:p>
          <a:p>
            <a:r>
              <a:rPr lang="nl-NL" dirty="0"/>
              <a:t>avkovalev@</a:t>
            </a:r>
            <a:r>
              <a:rPr lang="en-US" dirty="0"/>
              <a:t>niuitmo.ru</a:t>
            </a:r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65388"/>
            <a:ext cx="6273934" cy="620483"/>
          </a:xfrm>
        </p:spPr>
        <p:txBody>
          <a:bodyPr/>
          <a:lstStyle/>
          <a:p>
            <a:r>
              <a:rPr lang="ru-RU" dirty="0"/>
              <a:t>Результаты моделирования</a:t>
            </a:r>
            <a:endParaRPr lang="en-US" dirty="0"/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489844"/>
              </p:ext>
            </p:extLst>
          </p:nvPr>
        </p:nvGraphicFramePr>
        <p:xfrm>
          <a:off x="2508250" y="727075"/>
          <a:ext cx="37179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3" imgW="2743200" imgH="457200" progId="Equation.DSMT4">
                  <p:embed/>
                </p:oleObj>
              </mc:Choice>
              <mc:Fallback>
                <p:oleObj name="Equation" r:id="rId3" imgW="2743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727075"/>
                        <a:ext cx="3717925" cy="611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54"/>
          <p:cNvSpPr txBox="1">
            <a:spLocks noChangeArrowheads="1"/>
          </p:cNvSpPr>
          <p:nvPr/>
        </p:nvSpPr>
        <p:spPr bwMode="auto">
          <a:xfrm>
            <a:off x="1676400" y="4241188"/>
            <a:ext cx="7383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ML – </a:t>
            </a:r>
            <a:r>
              <a:rPr lang="ru-RU" sz="1600" dirty="0">
                <a:latin typeface="Calibri" pitchFamily="34" charset="0"/>
              </a:rPr>
              <a:t>режим синхронизации мод</a:t>
            </a:r>
            <a:r>
              <a:rPr lang="en-US" sz="1600" dirty="0">
                <a:latin typeface="Calibri" pitchFamily="34" charset="0"/>
              </a:rPr>
              <a:t>; SW – </a:t>
            </a:r>
            <a:r>
              <a:rPr lang="ru-RU" sz="1600" dirty="0">
                <a:latin typeface="Calibri" pitchFamily="34" charset="0"/>
              </a:rPr>
              <a:t>прямоугольные импульсы</a:t>
            </a:r>
            <a:r>
              <a:rPr lang="en-US" sz="1600" dirty="0">
                <a:latin typeface="Calibri" pitchFamily="34" charset="0"/>
              </a:rPr>
              <a:t>;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SWS – SW </a:t>
            </a:r>
            <a:r>
              <a:rPr lang="ru-RU" sz="1600" dirty="0">
                <a:latin typeface="Calibri" pitchFamily="34" charset="0"/>
              </a:rPr>
              <a:t>с выбросом</a:t>
            </a:r>
            <a:r>
              <a:rPr lang="en-US" sz="1600" dirty="0">
                <a:latin typeface="Calibri" pitchFamily="34" charset="0"/>
              </a:rPr>
              <a:t>; MSW – </a:t>
            </a:r>
            <a:r>
              <a:rPr lang="ru-RU" sz="1600" dirty="0">
                <a:latin typeface="Calibri" pitchFamily="34" charset="0"/>
              </a:rPr>
              <a:t>модулированные </a:t>
            </a:r>
            <a:r>
              <a:rPr lang="en-US" sz="1600" dirty="0">
                <a:latin typeface="Calibri" pitchFamily="34" charset="0"/>
              </a:rPr>
              <a:t>SW; FO – </a:t>
            </a:r>
            <a:r>
              <a:rPr lang="ru-RU" sz="1600" dirty="0">
                <a:latin typeface="Calibri" pitchFamily="34" charset="0"/>
              </a:rPr>
              <a:t>быстрые гармонические колебания</a:t>
            </a:r>
          </a:p>
        </p:txBody>
      </p:sp>
      <p:sp>
        <p:nvSpPr>
          <p:cNvPr id="13" name="TextBox 54"/>
          <p:cNvSpPr txBox="1">
            <a:spLocks noChangeArrowheads="1"/>
          </p:cNvSpPr>
          <p:nvPr/>
        </p:nvSpPr>
        <p:spPr bwMode="auto">
          <a:xfrm>
            <a:off x="114300" y="663258"/>
            <a:ext cx="2628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Значения параметров: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10</a:t>
            </a:fld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646DCD-58D1-4360-8A90-D39F13C18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401615"/>
            <a:ext cx="3653908" cy="2571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70A5D0-68D9-4D75-99D3-7B517C86D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868" y="1405202"/>
            <a:ext cx="5152441" cy="24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74EA428-74B9-4CAF-BE35-1900DB9ACE6E}"/>
              </a:ext>
            </a:extLst>
          </p:cNvPr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11</a:t>
            </a:fld>
            <a:endParaRPr lang="en-US" sz="1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81A39F-1E65-40B9-9136-8B0465C3D4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273934" cy="62048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Трансляционная симметрия</a:t>
            </a:r>
            <a:endParaRPr lang="en-US" dirty="0"/>
          </a:p>
        </p:txBody>
      </p:sp>
      <p:pic>
        <p:nvPicPr>
          <p:cNvPr id="15" name="Picture 3" descr="fullpoincareplotB">
            <a:extLst>
              <a:ext uri="{FF2B5EF4-FFF2-40B4-BE49-F238E27FC236}">
                <a16:creationId xmlns:a16="http://schemas.microsoft.com/office/drawing/2014/main" id="{5F4A614B-B8A4-4E6E-B848-10D21101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" y="667348"/>
            <a:ext cx="2339738" cy="17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0C8F4D72-9CC3-486E-B019-9A0A4B490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307" y="579848"/>
            <a:ext cx="6318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Режимы, сосуществующие при                      </a:t>
            </a:r>
            <a:r>
              <a:rPr lang="en-US" dirty="0">
                <a:latin typeface="Calibri" pitchFamily="34" charset="0"/>
              </a:rPr>
              <a:t>: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189EB400-09FC-411A-AB6C-F3D947F06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292413"/>
              </p:ext>
            </p:extLst>
          </p:nvPr>
        </p:nvGraphicFramePr>
        <p:xfrm>
          <a:off x="5546734" y="633238"/>
          <a:ext cx="11144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189EB400-09FC-411A-AB6C-F3D947F061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34" y="633238"/>
                        <a:ext cx="1114425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">
            <a:extLst>
              <a:ext uri="{FF2B5EF4-FFF2-40B4-BE49-F238E27FC236}">
                <a16:creationId xmlns:a16="http://schemas.microsoft.com/office/drawing/2014/main" id="{37AAAB28-34E6-47AA-89B7-348485AC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445548" y="1169331"/>
            <a:ext cx="1617167" cy="106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9C481AAD-6255-4CCD-A26D-0C6C3483D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126130" y="1177012"/>
            <a:ext cx="1617168" cy="10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8568153B-CFD7-4EE2-A028-A915CA26B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806712" y="1184005"/>
            <a:ext cx="1617167" cy="106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7E29ECC3-D5B8-4CEF-ABC4-CCDF108E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487293" y="1184005"/>
            <a:ext cx="1617167" cy="106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9437D07-F1A4-4E26-9E50-696BF0EFB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3552698" y="2502631"/>
            <a:ext cx="1636390" cy="107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55758D5-CC7A-427E-82BD-B26E60E9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455739" y="2502497"/>
            <a:ext cx="1636390" cy="107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D8D99B9-9D72-4B34-B3D9-BFF18575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7350273" y="2489570"/>
            <a:ext cx="1636390" cy="107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4B60CDAD-4FAE-4AF1-B051-9A36AEC5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4750378" y="3562181"/>
            <a:ext cx="1636390" cy="107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B950FC57-FF36-4A5C-B2BC-B8BADE62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6473305" y="3567310"/>
            <a:ext cx="1636390" cy="107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C8515D-81DA-425E-93E7-A60E4D91B5A6}"/>
              </a:ext>
            </a:extLst>
          </p:cNvPr>
          <p:cNvSpPr/>
          <p:nvPr/>
        </p:nvSpPr>
        <p:spPr>
          <a:xfrm>
            <a:off x="6073195" y="2182193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χ</a:t>
            </a:r>
            <a:r>
              <a:rPr lang="en-US" dirty="0"/>
              <a:t> = –</a:t>
            </a:r>
            <a:r>
              <a:rPr lang="en-US" i="1" dirty="0"/>
              <a:t>π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A2BA3B-8553-4474-B0F4-C1CAF4AAA72E}"/>
              </a:ext>
            </a:extLst>
          </p:cNvPr>
          <p:cNvSpPr/>
          <p:nvPr/>
        </p:nvSpPr>
        <p:spPr>
          <a:xfrm>
            <a:off x="5489180" y="81467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χ</a:t>
            </a:r>
            <a:r>
              <a:rPr lang="en-US" dirty="0"/>
              <a:t> = 0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BAE740B-4D42-4D8E-9245-3FAD905753A1}"/>
              </a:ext>
            </a:extLst>
          </p:cNvPr>
          <p:cNvSpPr/>
          <p:nvPr/>
        </p:nvSpPr>
        <p:spPr>
          <a:xfrm>
            <a:off x="66324" y="58623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χ</a:t>
            </a:r>
            <a:r>
              <a:rPr lang="en-US" dirty="0"/>
              <a:t> = 0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DF1280D-4AD3-4478-8D42-ECB0451CDA93}"/>
              </a:ext>
            </a:extLst>
          </p:cNvPr>
          <p:cNvSpPr/>
          <p:nvPr/>
        </p:nvSpPr>
        <p:spPr>
          <a:xfrm>
            <a:off x="3515132" y="4537469"/>
            <a:ext cx="556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Изменение частотной отстройки приводит к переключению между сосуществующими симметричными состояниями.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5EAA2-754B-4A4E-BA60-951BD4C878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403" y="2512817"/>
            <a:ext cx="3015877" cy="25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606" y="676776"/>
            <a:ext cx="8229600" cy="620315"/>
          </a:xfrm>
        </p:spPr>
        <p:txBody>
          <a:bodyPr>
            <a:normAutofit/>
          </a:bodyPr>
          <a:lstStyle/>
          <a:p>
            <a:r>
              <a:rPr lang="ru-RU" dirty="0"/>
              <a:t>Заключение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12</a:t>
            </a:fld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9AEFD6-F236-4A67-893B-6353BF26B175}"/>
              </a:ext>
            </a:extLst>
          </p:cNvPr>
          <p:cNvSpPr/>
          <p:nvPr/>
        </p:nvSpPr>
        <p:spPr>
          <a:xfrm>
            <a:off x="169606" y="1236048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и исследование интегральных гребенок оптических частот является перспективным направлением, позволяющим создавать устройства, характеризующиеся малым джиттером, узкой шириной спектральной линии и широкими возможностями по управлению формой импульсов излучения;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такие устройства востребованы в том числе для эффективной генерации высокоразмерных квантовых фотонных состояний;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новые динамические режимы, такие как прямоугольные импульсы, хаотические и экстремальные волны, представляют потенциальный интерес как для классических, так и для квантовых приложений.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12396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038"/>
            <a:ext cx="8229600" cy="620483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490643"/>
            <a:ext cx="8229600" cy="594122"/>
          </a:xfrm>
        </p:spPr>
        <p:txBody>
          <a:bodyPr/>
          <a:lstStyle/>
          <a:p>
            <a:r>
              <a:rPr lang="en-US" dirty="0"/>
              <a:t>avkovalev@niuitmo.ru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49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215"/>
            <a:ext cx="6273934" cy="620483"/>
          </a:xfrm>
        </p:spPr>
        <p:txBody>
          <a:bodyPr/>
          <a:lstStyle/>
          <a:p>
            <a:r>
              <a:rPr lang="ru-RU"/>
              <a:t>Оглавление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1965"/>
            <a:ext cx="8439150" cy="2848490"/>
          </a:xfrm>
        </p:spPr>
        <p:txBody>
          <a:bodyPr>
            <a:normAutofit/>
          </a:bodyPr>
          <a:lstStyle/>
          <a:p>
            <a:pPr>
              <a:buClr>
                <a:srgbClr val="1946BA"/>
              </a:buClr>
              <a:buFont typeface="Arial" pitchFamily="34" charset="0"/>
              <a:buChar char="•"/>
            </a:pPr>
            <a:r>
              <a:rPr lang="ru-RU" dirty="0"/>
              <a:t>Оптические частотные гребенки</a:t>
            </a:r>
            <a:endParaRPr lang="en-US" dirty="0"/>
          </a:p>
          <a:p>
            <a:pPr>
              <a:buClr>
                <a:srgbClr val="1946BA"/>
              </a:buClr>
              <a:buFont typeface="Arial" pitchFamily="34" charset="0"/>
              <a:buChar char="•"/>
            </a:pPr>
            <a:r>
              <a:rPr lang="ru-RU" dirty="0"/>
              <a:t>Исследование динамики частотных </a:t>
            </a:r>
            <a:r>
              <a:rPr lang="ru-RU" dirty="0" err="1"/>
              <a:t>грбенок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Университете ИТМО</a:t>
            </a:r>
            <a:endParaRPr lang="en-US" dirty="0"/>
          </a:p>
          <a:p>
            <a:pPr>
              <a:buClr>
                <a:srgbClr val="1946BA"/>
              </a:buClr>
              <a:buFont typeface="Arial" pitchFamily="34" charset="0"/>
              <a:buChar char="•"/>
            </a:pPr>
            <a:r>
              <a:rPr lang="ru-RU" dirty="0"/>
              <a:t>Интегральные частотные гребенки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3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8AFED8B8-2F12-4C0F-8CD9-1E17A9FC61C5}"/>
              </a:ext>
            </a:extLst>
          </p:cNvPr>
          <p:cNvSpPr/>
          <p:nvPr/>
        </p:nvSpPr>
        <p:spPr>
          <a:xfrm>
            <a:off x="114300" y="724572"/>
            <a:ext cx="90297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Оптические частотные гребенки на основе полупроводниковых, твердотельных и гибридных волоконных лазеров: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dirty="0"/>
              <a:t>источники сверхкоротких импульсов</a:t>
            </a:r>
            <a:r>
              <a:rPr lang="en-US" sz="1600" dirty="0"/>
              <a:t>;</a:t>
            </a:r>
            <a:endParaRPr lang="ru-RU" sz="1600" dirty="0"/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dirty="0"/>
              <a:t>источники спектра равноудаленных частот</a:t>
            </a:r>
            <a:r>
              <a:rPr lang="en-US" sz="1600" dirty="0"/>
              <a:t>;</a:t>
            </a:r>
            <a:endParaRPr lang="ru-RU" sz="1600" dirty="0"/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dirty="0"/>
              <a:t>позволяют синхронизировать оптическую и радиочастоту, получаемая стабильность радиочастотного сигнала выше, чем у рубидиевых, цезиевых и водородных генераторов</a:t>
            </a:r>
            <a:r>
              <a:rPr lang="en-US" sz="1600" dirty="0"/>
              <a:t>;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ru-RU" sz="1600" dirty="0"/>
              <a:t>позволяют синхронизировать удаленные стандарты частоты.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75682-BE45-4DF7-B928-54ED65846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34" y="2626763"/>
            <a:ext cx="4096982" cy="2370309"/>
          </a:xfrm>
          <a:prstGeom prst="rect">
            <a:avLst/>
          </a:prstGeom>
        </p:spPr>
      </p:pic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F76BE0D1-746D-4B82-A8BB-E95DCF39571D}"/>
              </a:ext>
            </a:extLst>
          </p:cNvPr>
          <p:cNvSpPr/>
          <p:nvPr/>
        </p:nvSpPr>
        <p:spPr>
          <a:xfrm>
            <a:off x="6388234" y="2626764"/>
            <a:ext cx="3292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Применение: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/>
              <a:t>телекоммуникации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/>
              <a:t>метрология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/>
              <a:t>радиолокация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/>
              <a:t>системы навигации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/>
              <a:t>системы точного времени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6DCBC-2313-43D2-8090-83874EE564F8}"/>
              </a:ext>
            </a:extLst>
          </p:cNvPr>
          <p:cNvSpPr txBox="1">
            <a:spLocks/>
          </p:cNvSpPr>
          <p:nvPr/>
        </p:nvSpPr>
        <p:spPr>
          <a:xfrm>
            <a:off x="114300" y="-65388"/>
            <a:ext cx="6273934" cy="6204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Оптические частотные гребенки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CCE4A2-6A33-45A9-B43A-EE623300ED81}"/>
              </a:ext>
            </a:extLst>
          </p:cNvPr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6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066DCBC-2313-43D2-8090-83874EE564F8}"/>
              </a:ext>
            </a:extLst>
          </p:cNvPr>
          <p:cNvSpPr txBox="1">
            <a:spLocks/>
          </p:cNvSpPr>
          <p:nvPr/>
        </p:nvSpPr>
        <p:spPr>
          <a:xfrm>
            <a:off x="114300" y="-65388"/>
            <a:ext cx="6273934" cy="6204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Динамика оптических частотных гребенок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CCE4A2-6A33-45A9-B43A-EE623300ED81}"/>
              </a:ext>
            </a:extLst>
          </p:cNvPr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4</a:t>
            </a:fld>
            <a:endParaRPr lang="en-US" sz="1800" dirty="0"/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724C59FE-A75F-4291-94C6-5B669AB43949}"/>
              </a:ext>
            </a:extLst>
          </p:cNvPr>
          <p:cNvSpPr/>
          <p:nvPr/>
        </p:nvSpPr>
        <p:spPr>
          <a:xfrm>
            <a:off x="371707" y="750489"/>
            <a:ext cx="8251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Университете ИТМО ведутся исследования по следующим направлениям в области</a:t>
            </a:r>
            <a:r>
              <a:rPr lang="en-US" sz="1600" dirty="0"/>
              <a:t> </a:t>
            </a:r>
            <a:r>
              <a:rPr lang="ru-RU" sz="1600" dirty="0"/>
              <a:t>динамики оптических частотных гребенок, генерируемых на основе следующих источников:</a:t>
            </a:r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ru-RU" sz="1600" dirty="0"/>
              <a:t>интегральные оптические элементы</a:t>
            </a:r>
            <a:r>
              <a:rPr lang="en-US" sz="1600" dirty="0"/>
              <a:t>:</a:t>
            </a:r>
            <a:endParaRPr lang="ru-RU" sz="1600" dirty="0"/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B. Wetzel, et. al. Nature Communication  9, 4884 (2018);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M. </a:t>
            </a:r>
            <a:r>
              <a:rPr lang="en-US" sz="1200" dirty="0" err="1"/>
              <a:t>Kues</a:t>
            </a:r>
            <a:r>
              <a:rPr lang="en-US" sz="1200" dirty="0"/>
              <a:t>, et. al. Nature Photonics 11, 159 (2017);</a:t>
            </a:r>
            <a:endParaRPr lang="ru-RU" sz="1200" dirty="0"/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ru-RU" sz="1600" dirty="0"/>
              <a:t>лазеры на основе квантовых ям</a:t>
            </a:r>
            <a:r>
              <a:rPr lang="en-US" sz="1600" dirty="0"/>
              <a:t>: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B. Kelleher, et. al. Chaos 27, 114325 (2017);</a:t>
            </a:r>
            <a:endParaRPr lang="ru-RU" sz="1200" dirty="0"/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ru-RU" sz="1600" dirty="0"/>
              <a:t>лазеры динамического класса А </a:t>
            </a:r>
            <a:r>
              <a:rPr lang="en-US" sz="1600" dirty="0"/>
              <a:t>/ </a:t>
            </a:r>
            <a:r>
              <a:rPr lang="ru-RU" sz="1600" dirty="0"/>
              <a:t>лазеры на основе квантового каскада</a:t>
            </a:r>
            <a:r>
              <a:rPr lang="en-US" sz="1600" dirty="0"/>
              <a:t>: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A.V. Kovalev and E. A. Viktorov. Chaos 27, 114318 (2017)</a:t>
            </a:r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ru-RU" sz="1600" dirty="0"/>
              <a:t>лазеры на основе квантовых штрихов</a:t>
            </a:r>
            <a:r>
              <a:rPr lang="en-US" sz="1600" dirty="0"/>
              <a:t>: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V. </a:t>
            </a:r>
            <a:r>
              <a:rPr lang="en-US" sz="1200" dirty="0" err="1"/>
              <a:t>Panapakkam</a:t>
            </a:r>
            <a:r>
              <a:rPr lang="en-US" sz="1200" dirty="0"/>
              <a:t>, et. al. Applied Physics Letters 109, 181102 (2016)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V. </a:t>
            </a:r>
            <a:r>
              <a:rPr lang="en-US" sz="1200" dirty="0" err="1"/>
              <a:t>Panapakkam</a:t>
            </a:r>
            <a:r>
              <a:rPr lang="en-US" sz="1200" dirty="0"/>
              <a:t>, et. al. IEEE Journal of Quantum Electronics 52, 1-7 (2016)</a:t>
            </a:r>
            <a:endParaRPr lang="ru-RU" sz="1200" dirty="0"/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ru-RU" sz="1600" dirty="0"/>
              <a:t>лазеры на основе полупроводниковых квантовых точек</a:t>
            </a:r>
            <a:r>
              <a:rPr lang="en-US" sz="1600" dirty="0"/>
              <a:t>: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E</a:t>
            </a:r>
            <a:r>
              <a:rPr lang="ru-RU" sz="1200" dirty="0"/>
              <a:t>.</a:t>
            </a:r>
            <a:r>
              <a:rPr lang="en-US" sz="1200" dirty="0"/>
              <a:t>A. Viktorov, et. al. Physical Review Letters 112, 224101 (2014)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B. </a:t>
            </a:r>
            <a:r>
              <a:rPr lang="en-US" sz="1200" dirty="0" err="1"/>
              <a:t>Tykalewicz</a:t>
            </a:r>
            <a:r>
              <a:rPr lang="en-US" sz="1200" dirty="0"/>
              <a:t>, et. al. Optics Express 24, 4239-4246 (2016) 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A. </a:t>
            </a:r>
            <a:r>
              <a:rPr lang="en-US" sz="1200" dirty="0" err="1"/>
              <a:t>Pimenov</a:t>
            </a:r>
            <a:r>
              <a:rPr lang="en-US" sz="1200" dirty="0"/>
              <a:t>, et. al. Physical Review E 89, 052903 (2014) 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T. </a:t>
            </a:r>
            <a:r>
              <a:rPr lang="en-US" sz="1200" dirty="0" err="1"/>
              <a:t>Habruseva</a:t>
            </a:r>
            <a:r>
              <a:rPr lang="en-US" sz="1200" dirty="0"/>
              <a:t>, et. al. Optics Express 20, 25572(2012).</a:t>
            </a:r>
            <a:endParaRPr lang="ru-RU" sz="1200" dirty="0"/>
          </a:p>
          <a:p>
            <a:pPr marL="1128713" lvl="2" indent="-214313">
              <a:buFont typeface="Arial" panose="020B0604020202020204" pitchFamily="34" charset="0"/>
              <a:buChar char="•"/>
            </a:pPr>
            <a:r>
              <a:rPr lang="ru-RU" sz="1600" dirty="0"/>
              <a:t>твердотельные лазеры</a:t>
            </a:r>
            <a:r>
              <a:rPr lang="en-US" sz="1600" dirty="0"/>
              <a:t>:</a:t>
            </a:r>
          </a:p>
          <a:p>
            <a:pPr marL="1585913" lvl="3" indent="-214313">
              <a:buFont typeface="Arial" panose="020B0604020202020204" pitchFamily="34" charset="0"/>
              <a:buChar char="•"/>
            </a:pPr>
            <a:r>
              <a:rPr lang="en-US" sz="1200" dirty="0"/>
              <a:t>A.V. Kovalev and E.A. Viktorov. Electronics Letters 51, 1104 (2015)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984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8" y="-65388"/>
            <a:ext cx="6456107" cy="620483"/>
          </a:xfrm>
        </p:spPr>
        <p:txBody>
          <a:bodyPr>
            <a:noAutofit/>
          </a:bodyPr>
          <a:lstStyle/>
          <a:p>
            <a:r>
              <a:rPr lang="ru-RU" sz="2400" dirty="0"/>
              <a:t>Интегральные оптические элементы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8" y="1054306"/>
            <a:ext cx="507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Микрорезонаторы</a:t>
            </a:r>
            <a:endParaRPr lang="ru-RU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5</a:t>
            </a:fld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129F4-1248-4C62-99E4-D3787CD5D1A1}"/>
              </a:ext>
            </a:extLst>
          </p:cNvPr>
          <p:cNvSpPr txBox="1"/>
          <p:nvPr/>
        </p:nvSpPr>
        <p:spPr>
          <a:xfrm>
            <a:off x="114298" y="2350661"/>
            <a:ext cx="507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Спиральные волноводы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4238BF-68CF-4E08-A0FD-DCBC2C4ACE5A}"/>
              </a:ext>
            </a:extLst>
          </p:cNvPr>
          <p:cNvSpPr txBox="1"/>
          <p:nvPr/>
        </p:nvSpPr>
        <p:spPr>
          <a:xfrm>
            <a:off x="114298" y="3050980"/>
            <a:ext cx="3444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Программируемые линии задержки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754019-3DEB-49F9-BBBA-CCD27C656CF2}"/>
              </a:ext>
            </a:extLst>
          </p:cNvPr>
          <p:cNvSpPr/>
          <p:nvPr/>
        </p:nvSpPr>
        <p:spPr>
          <a:xfrm>
            <a:off x="4572000" y="895059"/>
            <a:ext cx="4644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Материал </a:t>
            </a:r>
            <a:r>
              <a:rPr lang="en-US" sz="1600" dirty="0" err="1"/>
              <a:t>Hydex</a:t>
            </a:r>
            <a:r>
              <a:rPr lang="en-US" sz="1600" dirty="0"/>
              <a:t> (high-refractive-index doped silica)</a:t>
            </a:r>
            <a:r>
              <a:rPr lang="ru-RU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линейные потери </a:t>
            </a:r>
            <a:r>
              <a:rPr lang="en-US" sz="1600" dirty="0"/>
              <a:t>0.06 </a:t>
            </a:r>
            <a:r>
              <a:rPr lang="ru-RU" sz="1600" dirty="0"/>
              <a:t>дБ/см</a:t>
            </a:r>
            <a:r>
              <a:rPr lang="en-US" sz="1600" dirty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отсутствие нелинейных потерь вплоть</a:t>
            </a:r>
            <a:br>
              <a:rPr lang="ru-RU" sz="1600" dirty="0"/>
            </a:br>
            <a:r>
              <a:rPr lang="ru-RU" sz="1600" dirty="0"/>
              <a:t>до 25 ГВт/см</a:t>
            </a:r>
            <a:r>
              <a:rPr lang="ru-RU" sz="1600" baseline="30000" dirty="0"/>
              <a:t>2</a:t>
            </a:r>
            <a:r>
              <a:rPr lang="en-US" sz="1600" dirty="0"/>
              <a:t>;</a:t>
            </a:r>
            <a:endParaRPr lang="ru-RU" sz="16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коэффициент нелинейности </a:t>
            </a:r>
            <a:r>
              <a:rPr lang="el-GR" sz="1600" i="1" dirty="0"/>
              <a:t>γ</a:t>
            </a:r>
            <a:r>
              <a:rPr lang="el-GR" sz="1600" dirty="0"/>
              <a:t> = 233</a:t>
            </a:r>
            <a:r>
              <a:rPr lang="ru-RU" sz="1600" dirty="0"/>
              <a:t> Вт</a:t>
            </a:r>
            <a:r>
              <a:rPr lang="ru-RU" sz="1600" baseline="30000" dirty="0"/>
              <a:t>-1</a:t>
            </a:r>
            <a:r>
              <a:rPr lang="ru-RU" sz="1600" dirty="0"/>
              <a:t> км</a:t>
            </a:r>
            <a:r>
              <a:rPr lang="ru-RU" sz="1600" baseline="30000" dirty="0"/>
              <a:t>-1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067191-D482-4F7A-8F83-42DC6B4689CC}"/>
              </a:ext>
            </a:extLst>
          </p:cNvPr>
          <p:cNvSpPr/>
          <p:nvPr/>
        </p:nvSpPr>
        <p:spPr>
          <a:xfrm>
            <a:off x="4572001" y="2350549"/>
            <a:ext cx="4644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Применения: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генерация оптических частотных гребенок</a:t>
            </a:r>
            <a:r>
              <a:rPr lang="en-US" sz="1600" dirty="0"/>
              <a:t>;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параметрическое усиление излучения</a:t>
            </a:r>
            <a:r>
              <a:rPr lang="en-US" sz="1600" dirty="0"/>
              <a:t>;</a:t>
            </a:r>
            <a:endParaRPr lang="ru-RU" sz="16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генерация запутанных фотонов;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управление спектральными характеристиками излучения;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оптическая обработка данных.</a:t>
            </a:r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8D0BA890-6BE9-473B-92A4-95BFA97B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09" y="686393"/>
            <a:ext cx="2586966" cy="121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7D22A-2E8B-4F88-AEF0-3E027540A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003" y="1958690"/>
            <a:ext cx="1510344" cy="1112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0EB978-2C7A-424F-9766-D9EC68F19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3393974"/>
            <a:ext cx="3733799" cy="1146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2FF0F4-F9A3-45E3-9EEC-BDA4EAC9707B}"/>
              </a:ext>
            </a:extLst>
          </p:cNvPr>
          <p:cNvSpPr/>
          <p:nvPr/>
        </p:nvSpPr>
        <p:spPr>
          <a:xfrm>
            <a:off x="4644251" y="4407571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D.J. Moss, et. al. Nature Photonics 7, 597 (2013)</a:t>
            </a:r>
            <a:endParaRPr lang="ru-RU" sz="1050" dirty="0"/>
          </a:p>
          <a:p>
            <a:r>
              <a:rPr lang="en-US" sz="1050" dirty="0"/>
              <a:t>B. Wetzel, et. al. Nature Communication  9, 4884 (2018)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37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8" y="-65388"/>
            <a:ext cx="6456107" cy="620483"/>
          </a:xfrm>
        </p:spPr>
        <p:txBody>
          <a:bodyPr>
            <a:noAutofit/>
          </a:bodyPr>
          <a:lstStyle/>
          <a:p>
            <a:r>
              <a:rPr lang="ru-RU" sz="2400" dirty="0"/>
              <a:t>Интегральные оптические частотные гребенки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9942" y="1414897"/>
            <a:ext cx="5077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роли нелинейного элемента выступает интегральный </a:t>
            </a:r>
            <a:r>
              <a:rPr lang="ru-RU" sz="1600" dirty="0" err="1"/>
              <a:t>микрорезонатор</a:t>
            </a:r>
            <a:r>
              <a:rPr lang="ru-RU" sz="1600" dirty="0"/>
              <a:t> с собственной частотой </a:t>
            </a:r>
            <a:r>
              <a:rPr lang="pt-BR" sz="1600" dirty="0"/>
              <a:t>200 </a:t>
            </a:r>
            <a:r>
              <a:rPr lang="ru-RU" sz="1600" dirty="0"/>
              <a:t>ГГц и</a:t>
            </a:r>
            <a:r>
              <a:rPr lang="pt-BR" sz="1600" dirty="0"/>
              <a:t> </a:t>
            </a:r>
            <a:r>
              <a:rPr lang="ru-RU" sz="1600" dirty="0"/>
              <a:t>добротностью (</a:t>
            </a:r>
            <a:r>
              <a:rPr lang="en-US" sz="1600" dirty="0"/>
              <a:t>Q-</a:t>
            </a:r>
            <a:r>
              <a:rPr lang="ru-RU" sz="1600" dirty="0"/>
              <a:t>фактор) </a:t>
            </a:r>
            <a:r>
              <a:rPr lang="pt-BR" sz="1600" dirty="0"/>
              <a:t>1.3 × 10</a:t>
            </a:r>
            <a:r>
              <a:rPr lang="pt-BR" sz="1600" baseline="30000" dirty="0"/>
              <a:t>6</a:t>
            </a:r>
            <a:r>
              <a:rPr lang="ru-RU" sz="1600" dirty="0"/>
              <a:t> из материала </a:t>
            </a:r>
            <a:r>
              <a:rPr lang="en-US" sz="1600" dirty="0" err="1"/>
              <a:t>Hydex</a:t>
            </a:r>
            <a:r>
              <a:rPr lang="en-US" sz="1600" dirty="0"/>
              <a:t>.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6</a:t>
            </a:fld>
            <a:endParaRPr lang="en-US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8480" y="4833162"/>
            <a:ext cx="69846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Kues</a:t>
            </a:r>
            <a:r>
              <a:rPr lang="en-US" sz="1000" dirty="0"/>
              <a:t> M., et. al. Nature Photonics. 2017. Vol. 11. pp. 159–162.</a:t>
            </a:r>
            <a:endParaRPr lang="ru-RU" sz="1000" dirty="0"/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39AF2C24-A9D8-4B45-8338-0D0F55A4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1" y="1346609"/>
            <a:ext cx="3625147" cy="181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DECFF1-4EDE-4BD6-8426-AB606322E639}"/>
              </a:ext>
            </a:extLst>
          </p:cNvPr>
          <p:cNvSpPr txBox="1"/>
          <p:nvPr/>
        </p:nvSpPr>
        <p:spPr>
          <a:xfrm>
            <a:off x="114297" y="753839"/>
            <a:ext cx="892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Лазер с резонатором в форме восьмерки, работающий в режиме </a:t>
            </a:r>
            <a:r>
              <a:rPr lang="ru-RU" sz="1600" dirty="0" err="1"/>
              <a:t>самозапускающейся</a:t>
            </a:r>
            <a:r>
              <a:rPr lang="ru-RU" sz="1600" dirty="0"/>
              <a:t> синхронизации мод с Фурье-ограниченной шириной спектра.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43" y="3127960"/>
            <a:ext cx="7089457" cy="163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0813" y="804903"/>
            <a:ext cx="7726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Интегральный спиральный волновод длиной 45 см из того же материала </a:t>
            </a:r>
            <a:r>
              <a:rPr lang="en-US" sz="1600" dirty="0" err="1"/>
              <a:t>Hydex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3076" name="Picture 9" descr="../Figure/Fig_new/fi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1"/>
          <a:stretch/>
        </p:blipFill>
        <p:spPr bwMode="auto">
          <a:xfrm>
            <a:off x="868977" y="2662711"/>
            <a:ext cx="232664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35779" y="1879939"/>
            <a:ext cx="523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</a:t>
            </a:r>
            <a:r>
              <a:rPr lang="ru-RU" dirty="0"/>
              <a:t> </a:t>
            </a:r>
            <a:r>
              <a:rPr lang="en-US" dirty="0"/>
              <a:t>				HML				SW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08119" y="3321008"/>
            <a:ext cx="498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SWS			       MSW			      FO</a:t>
            </a:r>
            <a:endParaRPr lang="ru-RU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7</a:t>
            </a:fld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4000500" y="1142142"/>
            <a:ext cx="523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Изменялись положения волновых пластин поляризаторов </a:t>
            </a:r>
            <a:r>
              <a:rPr lang="en-US" sz="1600" dirty="0"/>
              <a:t>PC1 </a:t>
            </a:r>
            <a:r>
              <a:rPr lang="ru-RU" sz="1600" dirty="0"/>
              <a:t>и </a:t>
            </a:r>
            <a:r>
              <a:rPr lang="en-US" sz="1600" dirty="0"/>
              <a:t>PC2</a:t>
            </a:r>
            <a:r>
              <a:rPr lang="ru-RU" sz="1600" dirty="0"/>
              <a:t>.</a:t>
            </a:r>
            <a:r>
              <a:rPr lang="en-US" sz="1600" dirty="0"/>
              <a:t> </a:t>
            </a:r>
            <a:r>
              <a:rPr lang="ru-RU" sz="1600" dirty="0"/>
              <a:t>Усиление было фиксированным</a:t>
            </a:r>
            <a:r>
              <a:rPr lang="en-US" sz="1600" dirty="0"/>
              <a:t>:</a:t>
            </a:r>
            <a:r>
              <a:rPr lang="ru-RU" sz="1600" dirty="0"/>
              <a:t> 11 дБ для </a:t>
            </a:r>
            <a:r>
              <a:rPr lang="en-US" sz="1600" dirty="0"/>
              <a:t>EDFA</a:t>
            </a:r>
            <a:r>
              <a:rPr lang="ru-RU" sz="1600" dirty="0"/>
              <a:t> и 2.3 дБ для </a:t>
            </a:r>
            <a:r>
              <a:rPr lang="en-US" sz="1600" dirty="0"/>
              <a:t>SOA.</a:t>
            </a:r>
            <a:endParaRPr lang="ru-RU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A1BE94-1BF0-4A16-BE34-17F1F1D31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9361"/>
            <a:ext cx="3811415" cy="13304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642FB33-8A0A-4B2C-BA56-FEA926178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22" y="3664246"/>
            <a:ext cx="1655113" cy="11034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ACBFD74-B446-41A6-9B91-9DAA3E8F7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49" y="3664246"/>
            <a:ext cx="1655113" cy="11034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23201D-D28D-4365-BFD3-A5BF509E2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61" y="3664246"/>
            <a:ext cx="1655113" cy="11034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CACCD2-FCEF-44C7-85C0-D1570791FD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49" y="2206779"/>
            <a:ext cx="1655113" cy="11144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F48A04-E2CA-4BC4-8112-0D3B48F3C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23" y="2218961"/>
            <a:ext cx="1655113" cy="11034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32F9A2-E44B-42FE-AD79-2F024BFCB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71" y="2206780"/>
            <a:ext cx="1655113" cy="11034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3A753AA-7CA5-4649-9389-DDF813E4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8" y="-65388"/>
            <a:ext cx="6456107" cy="620483"/>
          </a:xfrm>
        </p:spPr>
        <p:txBody>
          <a:bodyPr>
            <a:noAutofit/>
          </a:bodyPr>
          <a:lstStyle/>
          <a:p>
            <a:r>
              <a:rPr lang="ru-RU" sz="2400" dirty="0"/>
              <a:t>Интегральные оптические частотные гребенки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3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65388"/>
            <a:ext cx="6273934" cy="620483"/>
          </a:xfrm>
        </p:spPr>
        <p:txBody>
          <a:bodyPr>
            <a:normAutofit/>
          </a:bodyPr>
          <a:lstStyle/>
          <a:p>
            <a:r>
              <a:rPr lang="ru-RU" dirty="0"/>
              <a:t>Моделирование динамики</a:t>
            </a:r>
            <a:endParaRPr lang="en-US" dirty="0"/>
          </a:p>
        </p:txBody>
      </p:sp>
      <p:pic>
        <p:nvPicPr>
          <p:cNvPr id="8" name="Picture 82" descr="E:\ИНСТИТУТ\ИТМО\Лаборатория\Dynamics\Comb and Ring\Figures\ModelSchemePres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140" y="723445"/>
            <a:ext cx="5652135" cy="16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190165"/>
              </p:ext>
            </p:extLst>
          </p:nvPr>
        </p:nvGraphicFramePr>
        <p:xfrm>
          <a:off x="982663" y="2554289"/>
          <a:ext cx="75215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" name="Equation" r:id="rId4" imgW="5473440" imgH="685800" progId="Equation.DSMT4">
                  <p:embed/>
                </p:oleObj>
              </mc:Choice>
              <mc:Fallback>
                <p:oleObj name="Equation" r:id="rId4" imgW="54734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2554289"/>
                        <a:ext cx="7521575" cy="92868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56209"/>
              </p:ext>
            </p:extLst>
          </p:nvPr>
        </p:nvGraphicFramePr>
        <p:xfrm>
          <a:off x="1719579" y="3568026"/>
          <a:ext cx="3378201" cy="341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" name="Equation" r:id="rId6" imgW="2755800" imgH="279360" progId="Equation.DSMT4">
                  <p:embed/>
                </p:oleObj>
              </mc:Choice>
              <mc:Fallback>
                <p:oleObj name="Equation" r:id="rId6" imgW="2755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579" y="3568026"/>
                        <a:ext cx="3378201" cy="3414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126435"/>
              </p:ext>
            </p:extLst>
          </p:nvPr>
        </p:nvGraphicFramePr>
        <p:xfrm>
          <a:off x="1746570" y="3882859"/>
          <a:ext cx="905333" cy="30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" name="Equation" r:id="rId8" imgW="698500" imgH="228600" progId="">
                  <p:embed/>
                </p:oleObj>
              </mc:Choice>
              <mc:Fallback>
                <p:oleObj name="Equation" r:id="rId8" imgW="6985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570" y="3882859"/>
                        <a:ext cx="905333" cy="3053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864231"/>
              </p:ext>
            </p:extLst>
          </p:nvPr>
        </p:nvGraphicFramePr>
        <p:xfrm>
          <a:off x="1719580" y="4217739"/>
          <a:ext cx="1205318" cy="27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" name="Equation" r:id="rId10" imgW="990360" imgH="228600" progId="">
                  <p:embed/>
                </p:oleObj>
              </mc:Choice>
              <mc:Fallback>
                <p:oleObj name="Equation" r:id="rId10" imgW="9903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580" y="4217739"/>
                        <a:ext cx="1205318" cy="2784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5091562" y="3540146"/>
            <a:ext cx="3745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 - насыщающееся усиление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917507" y="4166296"/>
            <a:ext cx="5951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- </a:t>
            </a:r>
            <a:r>
              <a:rPr lang="ru-RU" dirty="0">
                <a:latin typeface="Calibri" pitchFamily="34" charset="0"/>
              </a:rPr>
              <a:t>линейное изменение фазы за полный обход резонатора</a:t>
            </a:r>
          </a:p>
        </p:txBody>
      </p:sp>
      <p:graphicFrame>
        <p:nvGraphicFramePr>
          <p:cNvPr id="14" name="Object 1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26419"/>
              </p:ext>
            </p:extLst>
          </p:nvPr>
        </p:nvGraphicFramePr>
        <p:xfrm>
          <a:off x="1746568" y="4496199"/>
          <a:ext cx="3107372" cy="49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" name="Equation" r:id="rId12" imgW="2692080" imgH="431640" progId="">
                  <p:embed/>
                </p:oleObj>
              </mc:Choice>
              <mc:Fallback>
                <p:oleObj name="Equation" r:id="rId12" imgW="269208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568" y="4496199"/>
                        <a:ext cx="3107372" cy="4986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4789458" y="4520388"/>
            <a:ext cx="3447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- нелинейное изменение фазы 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2651901" y="3834280"/>
            <a:ext cx="669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- ослабление амплитуды вследствие нерезонансных потерь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14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-65388"/>
            <a:ext cx="6273934" cy="620483"/>
          </a:xfrm>
        </p:spPr>
        <p:txBody>
          <a:bodyPr/>
          <a:lstStyle/>
          <a:p>
            <a:r>
              <a:rPr lang="ru-RU" dirty="0"/>
              <a:t>Моделирование динамики</a:t>
            </a:r>
            <a:endParaRPr lang="en-US" dirty="0"/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313822" y="705506"/>
            <a:ext cx="8525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В уравнении модели ключевым для динамики является множитель  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318360" y="2125584"/>
            <a:ext cx="84248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которые учитывают различный сдвиг фазы нелинейным элементом для разных направлений распространения поля внутри петли нелинейного усиливающего зеркала. </a:t>
            </a:r>
          </a:p>
          <a:p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В отсутствие усиления внутри зеркала либо нелинейности кольцо резонатора становится разомкнутым из-за фазовых сдвигов, возникающих при прохождении через делитель пучка, т.е. генерация не происходит, что было подтверждено экспериментально.</a:t>
            </a:r>
          </a:p>
        </p:txBody>
      </p:sp>
      <p:graphicFrame>
        <p:nvGraphicFramePr>
          <p:cNvPr id="1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421285"/>
              </p:ext>
            </p:extLst>
          </p:nvPr>
        </p:nvGraphicFramePr>
        <p:xfrm>
          <a:off x="3903094" y="1107599"/>
          <a:ext cx="9255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Equation" r:id="rId3" imgW="647640" imgH="203040" progId="">
                  <p:embed/>
                </p:oleObj>
              </mc:Choice>
              <mc:Fallback>
                <p:oleObj name="Equation" r:id="rId3" imgW="64764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094" y="1107599"/>
                        <a:ext cx="92551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360061"/>
              </p:ext>
            </p:extLst>
          </p:nvPr>
        </p:nvGraphicFramePr>
        <p:xfrm>
          <a:off x="2603498" y="1607423"/>
          <a:ext cx="4038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3" name="Equation" r:id="rId5" imgW="2692400" imgH="431800" progId="">
                  <p:embed/>
                </p:oleObj>
              </mc:Choice>
              <mc:Fallback>
                <p:oleObj name="Equation" r:id="rId5" imgW="26924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498" y="1607423"/>
                        <a:ext cx="4038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318359" y="1329531"/>
            <a:ext cx="8525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и нелинейное изменение фазы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4667446"/>
            <a:ext cx="698500" cy="47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C1AEA6-E008-40DB-AE7C-0C87F4B1E0A4}" type="slidenum">
              <a:rPr lang="en-US" sz="1800" smtClean="0"/>
              <a:t>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20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</TotalTime>
  <Words>756</Words>
  <Application>Microsoft Office PowerPoint</Application>
  <PresentationFormat>Экран (16:9)</PresentationFormat>
  <Paragraphs>101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Cover</vt:lpstr>
      <vt:lpstr>1_Cover</vt:lpstr>
      <vt:lpstr>Equation</vt:lpstr>
      <vt:lpstr>Интегральные оптические частотные гребенки</vt:lpstr>
      <vt:lpstr>Оглавление</vt:lpstr>
      <vt:lpstr>Презентация PowerPoint</vt:lpstr>
      <vt:lpstr>Презентация PowerPoint</vt:lpstr>
      <vt:lpstr>Интегральные оптические элементы</vt:lpstr>
      <vt:lpstr>Интегральные оптические частотные гребенки</vt:lpstr>
      <vt:lpstr>Интегральные оптические частотные гребенки</vt:lpstr>
      <vt:lpstr>Моделирование динамики</vt:lpstr>
      <vt:lpstr>Моделирование динамики</vt:lpstr>
      <vt:lpstr>Результаты моделирования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</dc:creator>
  <cp:lastModifiedBy>Konstantin Katamadze</cp:lastModifiedBy>
  <cp:revision>157</cp:revision>
  <dcterms:created xsi:type="dcterms:W3CDTF">2014-06-27T12:30:22Z</dcterms:created>
  <dcterms:modified xsi:type="dcterms:W3CDTF">2018-12-11T14:23:22Z</dcterms:modified>
</cp:coreProperties>
</file>