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89" r:id="rId31"/>
    <p:sldId id="314" r:id="rId32"/>
    <p:sldId id="307" r:id="rId33"/>
    <p:sldId id="291" r:id="rId34"/>
    <p:sldId id="293" r:id="rId35"/>
    <p:sldId id="294" r:id="rId36"/>
    <p:sldId id="295" r:id="rId37"/>
    <p:sldId id="296" r:id="rId38"/>
    <p:sldId id="299" r:id="rId39"/>
    <p:sldId id="297" r:id="rId40"/>
    <p:sldId id="298" r:id="rId41"/>
    <p:sldId id="300" r:id="rId42"/>
    <p:sldId id="301" r:id="rId43"/>
    <p:sldId id="303" r:id="rId44"/>
    <p:sldId id="302" r:id="rId45"/>
    <p:sldId id="304" r:id="rId46"/>
    <p:sldId id="306" r:id="rId47"/>
    <p:sldId id="308" r:id="rId48"/>
    <p:sldId id="309" r:id="rId49"/>
    <p:sldId id="310" r:id="rId50"/>
    <p:sldId id="311" r:id="rId51"/>
    <p:sldId id="312" r:id="rId52"/>
    <p:sldId id="313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B"/>
    <a:srgbClr val="FF0000"/>
    <a:srgbClr val="FFFFCC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EFE4C-BEE8-40DF-B21F-E8088ED46879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F7113-2FB8-44CF-ADE0-37971E877C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7113-2FB8-44CF-ADE0-37971E877C4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6719-DAF5-4C8C-8F10-AEC0C1136C34}" type="datetime1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5F2E-3A06-4C90-BFF4-3537B536880D}" type="datetime1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4702-CBC5-4635-9626-7C82CCC1CFBC}" type="datetime1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68BF-D48D-42C7-AA93-EC32F3AFF7C8}" type="datetime1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B1C-8837-4F87-BCD5-EFB352BE689A}" type="datetime1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57F8-EB97-4C5E-BBB7-EC0AC9EB7918}" type="datetime1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5D55-B23D-4E65-B49C-C9121C19FF80}" type="datetime1">
              <a:rPr lang="ru-RU" smtClean="0"/>
              <a:t>19.07.2022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DCB2-52E9-4AD9-AE1C-8CD65A4C1B82}" type="datetime1">
              <a:rPr lang="ru-RU" smtClean="0"/>
              <a:t>19.07.2022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1C9-F0DE-43A3-AD6A-FD4E311642C8}" type="datetime1">
              <a:rPr lang="ru-RU" smtClean="0"/>
              <a:t>19.07.2022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F280-EFED-472F-8D0E-EDBAB94D45AC}" type="datetime1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E163-4714-4B75-B9A6-B274BFD76A17}" type="datetime1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831B-7BDA-4089-B58E-BB56A1BA6E03}" type="datetime1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D4CA-0E5C-4D2C-86D3-FEF574D23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2016223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Доклад:</a:t>
            </a:r>
            <a:br>
              <a:rPr lang="ru-RU" sz="3600" dirty="0" smtClean="0"/>
            </a:br>
            <a:r>
              <a:rPr lang="ru-RU" sz="3600" dirty="0" smtClean="0"/>
              <a:t>Молекулярно-логические вентили и подходы к построению молекулярно-логической системы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221088"/>
            <a:ext cx="3200400" cy="1752600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/>
              <a:t>Докладчик: </a:t>
            </a:r>
          </a:p>
          <a:p>
            <a:pPr algn="l"/>
            <a:r>
              <a:rPr lang="ru-RU" sz="2200" dirty="0" smtClean="0"/>
              <a:t>Мартынов А. И.</a:t>
            </a:r>
          </a:p>
          <a:p>
            <a:pPr algn="l"/>
            <a:r>
              <a:rPr lang="ru-RU" sz="2200" dirty="0" smtClean="0"/>
              <a:t>Аспирант 4-го года </a:t>
            </a:r>
          </a:p>
          <a:p>
            <a:pPr algn="l"/>
            <a:r>
              <a:rPr lang="ru-RU" sz="2200" dirty="0" smtClean="0"/>
              <a:t>НИУ МИЭТ</a:t>
            </a:r>
            <a:endParaRPr lang="ru-R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6021288"/>
            <a:ext cx="2246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Москва, 2022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594928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378904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940152" y="5589240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34786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5589240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573016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5589240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абличка 24"/>
          <p:cNvSpPr/>
          <p:nvPr/>
        </p:nvSpPr>
        <p:spPr>
          <a:xfrm>
            <a:off x="5292080" y="2348880"/>
            <a:ext cx="864096" cy="864096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084168" y="3717032"/>
            <a:ext cx="194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Очень медленная</a:t>
            </a:r>
          </a:p>
          <a:p>
            <a:r>
              <a:rPr lang="en-US" b="1" dirty="0" smtClean="0"/>
              <a:t>The Gap Law</a:t>
            </a:r>
            <a:endParaRPr lang="ru-RU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63888" y="3861048"/>
            <a:ext cx="0" cy="1584176"/>
          </a:xfrm>
          <a:prstGeom prst="line">
            <a:avLst/>
          </a:prstGeom>
          <a:ln w="28575"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10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594928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378904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940152" y="5589240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34786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5589240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573016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5589240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абличка 24"/>
          <p:cNvSpPr/>
          <p:nvPr/>
        </p:nvSpPr>
        <p:spPr>
          <a:xfrm>
            <a:off x="5292080" y="2348880"/>
            <a:ext cx="864096" cy="864096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084168" y="3717032"/>
            <a:ext cx="194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Очень медленная</a:t>
            </a:r>
          </a:p>
          <a:p>
            <a:r>
              <a:rPr lang="en-US" b="1" dirty="0" smtClean="0"/>
              <a:t>The Gap Law</a:t>
            </a:r>
            <a:endParaRPr lang="ru-RU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63888" y="3861048"/>
            <a:ext cx="0" cy="1584176"/>
          </a:xfrm>
          <a:prstGeom prst="line">
            <a:avLst/>
          </a:prstGeom>
          <a:ln w="28575"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2276872"/>
            <a:ext cx="5688632" cy="2448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P</a:t>
            </a:r>
            <a:r>
              <a:rPr lang="en-GB" sz="2600" dirty="0" err="1" smtClean="0">
                <a:solidFill>
                  <a:schemeClr val="tx1"/>
                </a:solidFill>
              </a:rPr>
              <a:t>hotoinduced</a:t>
            </a:r>
            <a:r>
              <a:rPr lang="en-GB" sz="2600" dirty="0" smtClean="0">
                <a:solidFill>
                  <a:schemeClr val="tx1"/>
                </a:solidFill>
              </a:rPr>
              <a:t> Electron </a:t>
            </a:r>
            <a:r>
              <a:rPr lang="en-GB" sz="2600" dirty="0">
                <a:solidFill>
                  <a:schemeClr val="tx1"/>
                </a:solidFill>
              </a:rPr>
              <a:t>T</a:t>
            </a:r>
            <a:r>
              <a:rPr lang="en-GB" sz="2600" dirty="0" smtClean="0">
                <a:solidFill>
                  <a:schemeClr val="tx1"/>
                </a:solidFill>
              </a:rPr>
              <a:t>ransfer (PET)</a:t>
            </a:r>
          </a:p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Фотоиндуцированный перенос электрона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11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92080" y="2348880"/>
            <a:ext cx="864096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400506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75856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940152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789040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5085184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076056" y="4293096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4248" y="3933056"/>
            <a:ext cx="159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12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92080" y="2348880"/>
            <a:ext cx="864096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400506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75856" y="364502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940152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789040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5085184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076056" y="4293096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4248" y="3933056"/>
            <a:ext cx="159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pSp>
        <p:nvGrpSpPr>
          <p:cNvPr id="31" name="Группа 30"/>
          <p:cNvGrpSpPr/>
          <p:nvPr/>
        </p:nvGrpSpPr>
        <p:grpSpPr>
          <a:xfrm rot="1546927">
            <a:off x="570659" y="2121849"/>
            <a:ext cx="1728192" cy="538560"/>
            <a:chOff x="1115616" y="2780928"/>
            <a:chExt cx="1728192" cy="538560"/>
          </a:xfrm>
        </p:grpSpPr>
        <p:sp>
          <p:nvSpPr>
            <p:cNvPr id="32" name="Полилиния 31"/>
            <p:cNvSpPr/>
            <p:nvPr/>
          </p:nvSpPr>
          <p:spPr>
            <a:xfrm>
              <a:off x="1115616" y="2809431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720080" y="51005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1979712" y="2780928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508655" y="32803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triangle" w="lg" len="lg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TextBox 33"/>
          <p:cNvSpPr txBox="1"/>
          <p:nvPr/>
        </p:nvSpPr>
        <p:spPr>
          <a:xfrm rot="1404567">
            <a:off x="321709" y="2480571"/>
            <a:ext cx="182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Фотовозбудение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3563888" y="4005064"/>
            <a:ext cx="0" cy="1440160"/>
          </a:xfrm>
          <a:prstGeom prst="line">
            <a:avLst/>
          </a:prstGeom>
          <a:ln w="28575"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13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292080" y="2348880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400506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75856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940152" y="3861048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789040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5085184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076056" y="4293096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4248" y="3933056"/>
            <a:ext cx="159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pSp>
        <p:nvGrpSpPr>
          <p:cNvPr id="27" name="Группа 24"/>
          <p:cNvGrpSpPr/>
          <p:nvPr/>
        </p:nvGrpSpPr>
        <p:grpSpPr>
          <a:xfrm rot="1165873">
            <a:off x="4049386" y="3696704"/>
            <a:ext cx="1268703" cy="538560"/>
            <a:chOff x="1115616" y="2780928"/>
            <a:chExt cx="1728192" cy="538560"/>
          </a:xfrm>
        </p:grpSpPr>
        <p:sp>
          <p:nvSpPr>
            <p:cNvPr id="29" name="Полилиния 28"/>
            <p:cNvSpPr/>
            <p:nvPr/>
          </p:nvSpPr>
          <p:spPr>
            <a:xfrm>
              <a:off x="1115616" y="2809431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720080" y="51005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979712" y="2780928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508655" y="32803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headEnd type="triangle" w="lg" len="lg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 rot="924869">
            <a:off x="3837233" y="4132587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Внутренняя </a:t>
            </a:r>
            <a:endParaRPr lang="en-US" dirty="0" smtClean="0"/>
          </a:p>
          <a:p>
            <a:r>
              <a:rPr lang="ru-RU" dirty="0" smtClean="0"/>
              <a:t>конверсия </a:t>
            </a:r>
            <a:r>
              <a:rPr lang="en-US" dirty="0" smtClean="0"/>
              <a:t>(IC)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14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292080" y="2348880"/>
            <a:ext cx="864096" cy="864096"/>
          </a:xfrm>
          <a:prstGeom prst="ellipse">
            <a:avLst/>
          </a:prstGeom>
          <a:solidFill>
            <a:srgbClr val="FF5B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400506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75856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940152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789040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5085184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076056" y="4293096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4248" y="3933056"/>
            <a:ext cx="159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pSp>
        <p:nvGrpSpPr>
          <p:cNvPr id="3" name="Группа 24"/>
          <p:cNvGrpSpPr/>
          <p:nvPr/>
        </p:nvGrpSpPr>
        <p:grpSpPr>
          <a:xfrm rot="5558010">
            <a:off x="4729852" y="4604939"/>
            <a:ext cx="1138704" cy="538560"/>
            <a:chOff x="1115616" y="2780928"/>
            <a:chExt cx="1728192" cy="538560"/>
          </a:xfrm>
        </p:grpSpPr>
        <p:sp>
          <p:nvSpPr>
            <p:cNvPr id="29" name="Полилиния 28"/>
            <p:cNvSpPr/>
            <p:nvPr/>
          </p:nvSpPr>
          <p:spPr>
            <a:xfrm>
              <a:off x="1115616" y="2809431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720080" y="51005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979712" y="2780928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508655" y="32803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headEnd type="triangle" w="lg" len="lg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635896" y="4437112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Внутренняя </a:t>
            </a:r>
            <a:endParaRPr lang="en-US" dirty="0" smtClean="0"/>
          </a:p>
          <a:p>
            <a:r>
              <a:rPr lang="ru-RU" dirty="0" smtClean="0"/>
              <a:t>конверсия </a:t>
            </a:r>
            <a:r>
              <a:rPr lang="en-US" dirty="0" smtClean="0"/>
              <a:t>(IC)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228184" y="4293096"/>
            <a:ext cx="0" cy="1152128"/>
          </a:xfrm>
          <a:prstGeom prst="line">
            <a:avLst/>
          </a:prstGeom>
          <a:ln w="28575">
            <a:solidFill>
              <a:srgbClr val="C0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16216" y="4509120"/>
            <a:ext cx="1743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Генерирование </a:t>
            </a:r>
          </a:p>
          <a:p>
            <a:r>
              <a:rPr lang="ru-RU" dirty="0" smtClean="0"/>
              <a:t>фотона</a:t>
            </a:r>
            <a:endParaRPr lang="ru-RU" dirty="0"/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15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абличка 4"/>
          <p:cNvSpPr/>
          <p:nvPr/>
        </p:nvSpPr>
        <p:spPr>
          <a:xfrm>
            <a:off x="5292080" y="2348880"/>
            <a:ext cx="864096" cy="864096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400506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75856" y="364502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940152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789040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5085184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076056" y="36450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4248" y="3284984"/>
            <a:ext cx="159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pSp>
        <p:nvGrpSpPr>
          <p:cNvPr id="27" name="Группа 24"/>
          <p:cNvGrpSpPr/>
          <p:nvPr/>
        </p:nvGrpSpPr>
        <p:grpSpPr>
          <a:xfrm rot="20851890">
            <a:off x="3890949" y="3398326"/>
            <a:ext cx="1268703" cy="538560"/>
            <a:chOff x="1115616" y="2780928"/>
            <a:chExt cx="1728192" cy="538560"/>
          </a:xfrm>
        </p:grpSpPr>
        <p:sp>
          <p:nvSpPr>
            <p:cNvPr id="29" name="Полилиния 28"/>
            <p:cNvSpPr/>
            <p:nvPr/>
          </p:nvSpPr>
          <p:spPr>
            <a:xfrm>
              <a:off x="1115616" y="2809431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720080" y="51005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979712" y="2780928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508655" y="32803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headEnd type="triangle" w="lg" len="lg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 rot="20715523">
            <a:off x="4052019" y="3692514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Внутренняя </a:t>
            </a:r>
            <a:endParaRPr lang="en-US" dirty="0" smtClean="0"/>
          </a:p>
          <a:p>
            <a:r>
              <a:rPr lang="ru-RU" dirty="0" smtClean="0"/>
              <a:t>конверсия </a:t>
            </a:r>
            <a:r>
              <a:rPr lang="en-US" dirty="0" smtClean="0"/>
              <a:t>(IC)</a:t>
            </a:r>
            <a:endParaRPr lang="ru-RU" dirty="0"/>
          </a:p>
        </p:txBody>
      </p:sp>
      <p:sp>
        <p:nvSpPr>
          <p:cNvPr id="36" name="Крест 35"/>
          <p:cNvSpPr/>
          <p:nvPr/>
        </p:nvSpPr>
        <p:spPr>
          <a:xfrm rot="379163">
            <a:off x="4313921" y="3386946"/>
            <a:ext cx="576064" cy="576064"/>
          </a:xfrm>
          <a:prstGeom prst="plus">
            <a:avLst>
              <a:gd name="adj" fmla="val 4581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16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абличка 4"/>
          <p:cNvSpPr/>
          <p:nvPr/>
        </p:nvSpPr>
        <p:spPr>
          <a:xfrm>
            <a:off x="5292080" y="2348880"/>
            <a:ext cx="864096" cy="864096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400506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75856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940152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789040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5085184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076056" y="36450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4248" y="3284984"/>
            <a:ext cx="159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63888" y="4005064"/>
            <a:ext cx="0" cy="1440160"/>
          </a:xfrm>
          <a:prstGeom prst="line">
            <a:avLst/>
          </a:prstGeom>
          <a:ln w="28575"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17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абличка 4"/>
          <p:cNvSpPr/>
          <p:nvPr/>
        </p:nvSpPr>
        <p:spPr>
          <a:xfrm>
            <a:off x="5292080" y="2348880"/>
            <a:ext cx="864096" cy="864096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400506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75856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940152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789040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5085184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076056" y="36450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4248" y="3284984"/>
            <a:ext cx="159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63888" y="4005064"/>
            <a:ext cx="0" cy="1440160"/>
          </a:xfrm>
          <a:prstGeom prst="line">
            <a:avLst/>
          </a:prstGeom>
          <a:ln w="28575"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835696" y="2276872"/>
            <a:ext cx="5688632" cy="2448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</a:t>
            </a:r>
            <a:r>
              <a:rPr lang="en-GB" sz="2800" dirty="0" err="1" smtClean="0">
                <a:solidFill>
                  <a:schemeClr val="tx1"/>
                </a:solidFill>
              </a:rPr>
              <a:t>lectronic</a:t>
            </a:r>
            <a:r>
              <a:rPr lang="en-GB" sz="2800" dirty="0" smtClean="0">
                <a:solidFill>
                  <a:schemeClr val="tx1"/>
                </a:solidFill>
              </a:rPr>
              <a:t> Energy </a:t>
            </a:r>
            <a:r>
              <a:rPr lang="en-GB" sz="2800" dirty="0">
                <a:solidFill>
                  <a:schemeClr val="tx1"/>
                </a:solidFill>
              </a:rPr>
              <a:t>T</a:t>
            </a:r>
            <a:r>
              <a:rPr lang="en-GB" sz="2800" dirty="0" smtClean="0">
                <a:solidFill>
                  <a:schemeClr val="tx1"/>
                </a:solidFill>
              </a:rPr>
              <a:t>ransfer (EET) </a:t>
            </a:r>
            <a:r>
              <a:rPr lang="ru-RU" sz="2600" dirty="0" smtClean="0">
                <a:solidFill>
                  <a:schemeClr val="tx1"/>
                </a:solidFill>
              </a:rPr>
              <a:t>Электронный перенос энергии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18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Модулирование уровней </a:t>
            </a:r>
            <a:r>
              <a:rPr lang="ru-RU" sz="3600" dirty="0" err="1" smtClean="0"/>
              <a:t>флуорофора</a:t>
            </a:r>
            <a:endParaRPr lang="ru-RU" sz="36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67744" y="508518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95736" y="3861048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915816" y="3501008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699792" y="472514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683568" y="1412776"/>
            <a:ext cx="3585499" cy="1237741"/>
            <a:chOff x="2123728" y="1556792"/>
            <a:chExt cx="4797650" cy="165618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95936" y="2636912"/>
              <a:ext cx="1512168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411760" y="2420888"/>
              <a:ext cx="1872208" cy="7920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5292080" y="2348880"/>
              <a:ext cx="864096" cy="864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23728" y="1556792"/>
              <a:ext cx="2252777" cy="61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 smtClean="0"/>
                <a:t>Флуорофор</a:t>
              </a:r>
              <a:endParaRPr lang="ru-RU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5226" y="1556792"/>
              <a:ext cx="2196152" cy="61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Модулятор</a:t>
              </a:r>
              <a:endParaRPr lang="ru-RU" sz="2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27584" y="4869160"/>
            <a:ext cx="138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HOMO </a:t>
            </a:r>
            <a:r>
              <a:rPr lang="ru-RU" sz="2400" dirty="0" smtClean="0"/>
              <a:t>Ф.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3645024"/>
            <a:ext cx="130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LUMO </a:t>
            </a:r>
            <a:r>
              <a:rPr lang="ru-RU" sz="2400" dirty="0" smtClean="0"/>
              <a:t>Ф.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645789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ru-RU" sz="1000" dirty="0" smtClean="0"/>
              <a:t>3</a:t>
            </a:r>
            <a:r>
              <a:rPr lang="en-US" sz="1000" dirty="0" smtClean="0"/>
              <a:t>). </a:t>
            </a:r>
            <a:r>
              <a:rPr lang="en-US" sz="1000" dirty="0" err="1" smtClean="0"/>
              <a:t>Valeur</a:t>
            </a:r>
            <a:r>
              <a:rPr lang="en-US" sz="1000" dirty="0" smtClean="0"/>
              <a:t> B., </a:t>
            </a:r>
            <a:r>
              <a:rPr lang="en-US" sz="1000" dirty="0" err="1" smtClean="0"/>
              <a:t>Leray</a:t>
            </a:r>
            <a:r>
              <a:rPr lang="en-US" sz="1000" dirty="0" smtClean="0"/>
              <a:t> I. Design principles of fluorescent molecular sensors for </a:t>
            </a:r>
            <a:r>
              <a:rPr lang="en-US" sz="1000" dirty="0" err="1" smtClean="0"/>
              <a:t>cation</a:t>
            </a:r>
            <a:r>
              <a:rPr lang="en-US" sz="1000" dirty="0" smtClean="0"/>
              <a:t> recognition //Coordination Chemistry Reviews. – 2000. – Т. 205. – №. 1. – С. 3-40.</a:t>
            </a:r>
            <a:r>
              <a:rPr lang="en-US" sz="1000" dirty="0" smtClean="0"/>
              <a:t>.</a:t>
            </a:r>
            <a:endParaRPr lang="ru-RU" sz="1000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4932040" y="1484784"/>
            <a:ext cx="3585499" cy="1237741"/>
            <a:chOff x="2123728" y="1556792"/>
            <a:chExt cx="4797650" cy="165618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995936" y="2636912"/>
              <a:ext cx="1512168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411760" y="2420888"/>
              <a:ext cx="1872208" cy="79208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Табличка 34"/>
            <p:cNvSpPr/>
            <p:nvPr/>
          </p:nvSpPr>
          <p:spPr>
            <a:xfrm>
              <a:off x="5292080" y="2348880"/>
              <a:ext cx="864096" cy="864096"/>
            </a:xfrm>
            <a:prstGeom prst="plaqu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</a:rPr>
                <a:t>+</a:t>
              </a:r>
              <a:endParaRPr lang="ru-RU" sz="54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23728" y="1556792"/>
              <a:ext cx="2252777" cy="61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 smtClean="0"/>
                <a:t>Флуорофор</a:t>
              </a:r>
              <a:endParaRPr lang="ru-RU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25226" y="1556792"/>
              <a:ext cx="2196152" cy="61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Модулятор</a:t>
              </a:r>
              <a:endParaRPr lang="ru-RU" sz="24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835696" y="206084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84168" y="2132856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899592" y="206084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ru-RU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5148064" y="213285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ru-RU" sz="32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75856" y="3933056"/>
            <a:ext cx="0" cy="1152128"/>
          </a:xfrm>
          <a:prstGeom prst="line">
            <a:avLst/>
          </a:prstGeom>
          <a:ln w="28575"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292080" y="5157192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220072" y="36450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5940152" y="32849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5724128" y="4797152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76256" y="4941168"/>
            <a:ext cx="138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HOMO </a:t>
            </a:r>
            <a:r>
              <a:rPr lang="ru-RU" sz="2400" dirty="0" smtClean="0"/>
              <a:t>Ф.</a:t>
            </a:r>
            <a:endParaRPr lang="ru-RU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876256" y="3356992"/>
            <a:ext cx="130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LUMO </a:t>
            </a:r>
            <a:r>
              <a:rPr lang="ru-RU" sz="2400" dirty="0" smtClean="0"/>
              <a:t>Ф.</a:t>
            </a:r>
            <a:endParaRPr lang="ru-RU" sz="2400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6300192" y="3645024"/>
            <a:ext cx="0" cy="1512168"/>
          </a:xfrm>
          <a:prstGeom prst="line">
            <a:avLst/>
          </a:prstGeom>
          <a:ln w="28575">
            <a:solidFill>
              <a:srgbClr val="00B0F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52"/>
          <p:cNvSpPr/>
          <p:nvPr/>
        </p:nvSpPr>
        <p:spPr>
          <a:xfrm>
            <a:off x="4355976" y="4005064"/>
            <a:ext cx="504056" cy="576064"/>
          </a:xfrm>
          <a:prstGeom prst="right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251520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Гипсохромный сдвиг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19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ятно 2 35"/>
          <p:cNvSpPr/>
          <p:nvPr/>
        </p:nvSpPr>
        <p:spPr>
          <a:xfrm rot="1525053">
            <a:off x="1538708" y="3924101"/>
            <a:ext cx="1245840" cy="124584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Молекулярно-логический вентиль (МЛВ)</a:t>
            </a:r>
            <a:endParaRPr lang="ru-RU" sz="3600" dirty="0"/>
          </a:p>
        </p:txBody>
      </p:sp>
      <p:pic>
        <p:nvPicPr>
          <p:cNvPr id="5" name="Содержимое 4" descr="MLG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501008"/>
            <a:ext cx="3240360" cy="2855744"/>
          </a:xfrm>
        </p:spPr>
      </p:pic>
      <p:sp>
        <p:nvSpPr>
          <p:cNvPr id="6" name="Овал 5"/>
          <p:cNvSpPr/>
          <p:nvPr/>
        </p:nvSpPr>
        <p:spPr>
          <a:xfrm>
            <a:off x="3131840" y="5733256"/>
            <a:ext cx="288032" cy="2880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387350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Hg</a:t>
            </a:r>
            <a:r>
              <a:rPr lang="en-US" sz="1400" b="1" baseline="30000" dirty="0" smtClean="0">
                <a:solidFill>
                  <a:schemeClr val="tx1"/>
                </a:solidFill>
              </a:rPr>
              <a:t>2+</a:t>
            </a:r>
            <a:endParaRPr lang="ru-RU" sz="1400" b="1" baseline="300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71600" y="6165304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387350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Zn</a:t>
            </a:r>
            <a:r>
              <a:rPr lang="en-US" sz="1400" b="1" baseline="30000" dirty="0" smtClean="0">
                <a:solidFill>
                  <a:schemeClr val="tx1"/>
                </a:solidFill>
              </a:rPr>
              <a:t>2+</a:t>
            </a:r>
            <a:endParaRPr lang="ru-RU" sz="1400" b="1" baseline="30000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139952" y="3573016"/>
          <a:ext cx="4320481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438"/>
                <a:gridCol w="931868"/>
                <a:gridCol w="1355445"/>
                <a:gridCol w="1270730"/>
              </a:tblGrid>
              <a:tr h="2207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Zn</a:t>
                      </a:r>
                      <a:r>
                        <a:rPr lang="en-US" sz="1400" b="1" baseline="30000" dirty="0" smtClean="0"/>
                        <a:t>2+</a:t>
                      </a:r>
                      <a:endParaRPr lang="ru-RU" sz="1400" b="1" baseline="30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Hg</a:t>
                      </a:r>
                      <a:r>
                        <a:rPr lang="en-US" sz="1400" b="1" baseline="30000" dirty="0" smtClean="0"/>
                        <a:t>2+</a:t>
                      </a:r>
                      <a:endParaRPr lang="ru-RU" sz="1400" b="1" baseline="30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Абсорбция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20791">
                <a:tc vMerge="1">
                  <a:txBody>
                    <a:bodyPr/>
                    <a:lstStyle/>
                    <a:p>
                      <a:pPr algn="ctr"/>
                      <a:endParaRPr lang="ru-RU" baseline="30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623</a:t>
                      </a:r>
                      <a:r>
                        <a:rPr lang="ru-RU" sz="1400" b="1" dirty="0" smtClean="0"/>
                        <a:t>нм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633</a:t>
                      </a:r>
                      <a:r>
                        <a:rPr lang="ru-RU" sz="1400" b="1" dirty="0" smtClean="0"/>
                        <a:t>нм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2207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</a:tr>
              <a:tr h="2207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anchor="ctr"/>
                </a:tc>
              </a:tr>
              <a:tr h="2207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anchor="ctr"/>
                </a:tc>
              </a:tr>
              <a:tr h="2207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645789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[1] </a:t>
            </a:r>
            <a:r>
              <a:rPr lang="en-US" sz="1000" dirty="0" err="1" smtClean="0"/>
              <a:t>Bozdemir</a:t>
            </a:r>
            <a:r>
              <a:rPr lang="en-US" sz="1000" dirty="0" smtClean="0"/>
              <a:t> O. A. et al. Selective manipulation of ICT and PET processes in </a:t>
            </a:r>
            <a:r>
              <a:rPr lang="en-US" sz="1000" dirty="0" err="1" smtClean="0"/>
              <a:t>styryl-bodipy</a:t>
            </a:r>
            <a:r>
              <a:rPr lang="en-US" sz="1000" dirty="0" smtClean="0"/>
              <a:t> derivatives: applications in molecular logic and fluorescence sensing of metal ions //Journal of the American Chemical Society. – 2010. – </a:t>
            </a:r>
            <a:r>
              <a:rPr lang="en-US" sz="1000" dirty="0" err="1" smtClean="0"/>
              <a:t>Vol</a:t>
            </a:r>
            <a:r>
              <a:rPr lang="en-US" sz="1000" dirty="0" smtClean="0"/>
              <a:t> 132(23). – P. 8029-8036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3212976"/>
            <a:ext cx="4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Таблица 1. </a:t>
            </a:r>
            <a:r>
              <a:rPr lang="ru-RU" dirty="0" smtClean="0"/>
              <a:t>Т. истинности полусумматора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196752"/>
            <a:ext cx="21602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Квант света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1700808"/>
            <a:ext cx="21602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Химическое </a:t>
            </a:r>
            <a:r>
              <a:rPr lang="ru-RU" dirty="0" err="1" smtClean="0">
                <a:solidFill>
                  <a:sysClr val="windowText" lastClr="000000"/>
                </a:solidFill>
              </a:rPr>
              <a:t>возд</a:t>
            </a:r>
            <a:r>
              <a:rPr lang="ru-RU" dirty="0" smtClean="0">
                <a:solidFill>
                  <a:sysClr val="windowText" lastClr="000000"/>
                </a:solidFill>
              </a:rPr>
              <a:t>.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2204864"/>
            <a:ext cx="21602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Электр. потенциал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1556792"/>
            <a:ext cx="216024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</a:rPr>
              <a:t>МЛВ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1196752"/>
            <a:ext cx="21602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Квант света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1700808"/>
            <a:ext cx="21602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Химическое </a:t>
            </a:r>
            <a:r>
              <a:rPr lang="ru-RU" dirty="0" err="1" smtClean="0">
                <a:solidFill>
                  <a:sysClr val="windowText" lastClr="000000"/>
                </a:solidFill>
              </a:rPr>
              <a:t>возд</a:t>
            </a:r>
            <a:r>
              <a:rPr lang="ru-RU" dirty="0" smtClean="0">
                <a:solidFill>
                  <a:sysClr val="windowText" lastClr="000000"/>
                </a:solidFill>
              </a:rPr>
              <a:t>.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2204864"/>
            <a:ext cx="21602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Электр. потенциал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>
            <a:stCxn id="13" idx="3"/>
            <a:endCxn id="16" idx="1"/>
          </p:cNvCxnSpPr>
          <p:nvPr/>
        </p:nvCxnSpPr>
        <p:spPr>
          <a:xfrm>
            <a:off x="2987824" y="1412776"/>
            <a:ext cx="576064" cy="50405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4" idx="3"/>
            <a:endCxn id="16" idx="1"/>
          </p:cNvCxnSpPr>
          <p:nvPr/>
        </p:nvCxnSpPr>
        <p:spPr>
          <a:xfrm>
            <a:off x="2987824" y="1916832"/>
            <a:ext cx="576064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3"/>
            <a:endCxn id="16" idx="1"/>
          </p:cNvCxnSpPr>
          <p:nvPr/>
        </p:nvCxnSpPr>
        <p:spPr>
          <a:xfrm flipV="1">
            <a:off x="2987824" y="1916832"/>
            <a:ext cx="576064" cy="50405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6" idx="3"/>
            <a:endCxn id="19" idx="1"/>
          </p:cNvCxnSpPr>
          <p:nvPr/>
        </p:nvCxnSpPr>
        <p:spPr>
          <a:xfrm flipV="1">
            <a:off x="5724128" y="1412776"/>
            <a:ext cx="576064" cy="50405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6" idx="3"/>
            <a:endCxn id="20" idx="1"/>
          </p:cNvCxnSpPr>
          <p:nvPr/>
        </p:nvCxnSpPr>
        <p:spPr>
          <a:xfrm>
            <a:off x="5724128" y="1916832"/>
            <a:ext cx="576064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6" idx="3"/>
            <a:endCxn id="21" idx="1"/>
          </p:cNvCxnSpPr>
          <p:nvPr/>
        </p:nvCxnSpPr>
        <p:spPr>
          <a:xfrm>
            <a:off x="5724128" y="1916832"/>
            <a:ext cx="576064" cy="50405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-600924" y="1807940"/>
            <a:ext cx="221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ВХОДНЫЕ СИГНАЛЫ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7441788" y="1689156"/>
            <a:ext cx="24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ВЫХОДНЫЕ СИГНАЛЫ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1475656" y="3861048"/>
            <a:ext cx="216024" cy="14401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1259632" y="4221088"/>
            <a:ext cx="288032" cy="720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483768" y="3861048"/>
            <a:ext cx="216024" cy="14401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2627784" y="4293096"/>
            <a:ext cx="21602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1331640" y="4653136"/>
            <a:ext cx="216024" cy="7200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2627784" y="4581128"/>
            <a:ext cx="216024" cy="14401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55576" y="2780928"/>
            <a:ext cx="766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1</a:t>
            </a:r>
            <a:r>
              <a:rPr lang="ru-RU" dirty="0" smtClean="0"/>
              <a:t>. Обобщенная схема работы молекулярно-логического вентиля (МЛВ)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3923928" y="5661248"/>
            <a:ext cx="435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 2</a:t>
            </a:r>
            <a:r>
              <a:rPr lang="ru-RU" dirty="0" smtClean="0"/>
              <a:t>. Пример МЛВ полусумматора на базе </a:t>
            </a:r>
            <a:r>
              <a:rPr lang="en-US" dirty="0" smtClean="0"/>
              <a:t>BODIPY</a:t>
            </a:r>
            <a:endParaRPr lang="ru-RU" dirty="0"/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2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Модулирование уровней </a:t>
            </a:r>
            <a:r>
              <a:rPr lang="ru-RU" sz="3600" dirty="0" err="1" smtClean="0"/>
              <a:t>флуорофора</a:t>
            </a:r>
            <a:endParaRPr lang="ru-RU" sz="36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67744" y="508518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95736" y="3861048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915816" y="3501008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699792" y="472514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6"/>
          <p:cNvGrpSpPr/>
          <p:nvPr/>
        </p:nvGrpSpPr>
        <p:grpSpPr>
          <a:xfrm>
            <a:off x="683568" y="1412776"/>
            <a:ext cx="3585499" cy="1237741"/>
            <a:chOff x="2123728" y="1556792"/>
            <a:chExt cx="4797650" cy="165618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95936" y="2636912"/>
              <a:ext cx="1512168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411760" y="2420888"/>
              <a:ext cx="1872208" cy="7920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5292080" y="2348880"/>
              <a:ext cx="864096" cy="864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23728" y="1556792"/>
              <a:ext cx="2252777" cy="61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 smtClean="0"/>
                <a:t>Флуорофор</a:t>
              </a:r>
              <a:endParaRPr lang="ru-RU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5226" y="1556792"/>
              <a:ext cx="2196152" cy="61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Модулятор</a:t>
              </a:r>
              <a:endParaRPr lang="ru-RU" sz="2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27584" y="4869160"/>
            <a:ext cx="138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HOMO </a:t>
            </a:r>
            <a:r>
              <a:rPr lang="ru-RU" sz="2400" dirty="0" smtClean="0"/>
              <a:t>Ф.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3645024"/>
            <a:ext cx="130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LUMO </a:t>
            </a:r>
            <a:r>
              <a:rPr lang="ru-RU" sz="2400" dirty="0" smtClean="0"/>
              <a:t>Ф.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645789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ru-RU" sz="1000" dirty="0" smtClean="0"/>
              <a:t>3</a:t>
            </a:r>
            <a:r>
              <a:rPr lang="en-US" sz="1000" dirty="0" smtClean="0"/>
              <a:t>). </a:t>
            </a:r>
            <a:r>
              <a:rPr lang="en-US" sz="1000" dirty="0" err="1" smtClean="0"/>
              <a:t>Valeur</a:t>
            </a:r>
            <a:r>
              <a:rPr lang="en-US" sz="1000" dirty="0" smtClean="0"/>
              <a:t> B., </a:t>
            </a:r>
            <a:r>
              <a:rPr lang="en-US" sz="1000" dirty="0" err="1" smtClean="0"/>
              <a:t>Leray</a:t>
            </a:r>
            <a:r>
              <a:rPr lang="en-US" sz="1000" dirty="0" smtClean="0"/>
              <a:t> I. Design principles of fluorescent molecular sensors for </a:t>
            </a:r>
            <a:r>
              <a:rPr lang="en-US" sz="1000" dirty="0" err="1" smtClean="0"/>
              <a:t>cation</a:t>
            </a:r>
            <a:r>
              <a:rPr lang="en-US" sz="1000" dirty="0" smtClean="0"/>
              <a:t> recognition //Coordination Chemistry Reviews. – 2000. – Т. 205. – №. 1. – С. 3-40.</a:t>
            </a:r>
            <a:r>
              <a:rPr lang="en-US" sz="1000" dirty="0" smtClean="0"/>
              <a:t>.</a:t>
            </a:r>
            <a:endParaRPr lang="ru-RU" sz="1000" dirty="0"/>
          </a:p>
        </p:txBody>
      </p:sp>
      <p:grpSp>
        <p:nvGrpSpPr>
          <p:cNvPr id="7" name="Группа 31"/>
          <p:cNvGrpSpPr/>
          <p:nvPr/>
        </p:nvGrpSpPr>
        <p:grpSpPr>
          <a:xfrm>
            <a:off x="4932040" y="1484784"/>
            <a:ext cx="3585499" cy="1237741"/>
            <a:chOff x="2123728" y="1556792"/>
            <a:chExt cx="4797650" cy="165618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995936" y="2636912"/>
              <a:ext cx="1512168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411760" y="2420888"/>
              <a:ext cx="1872208" cy="792088"/>
            </a:xfrm>
            <a:prstGeom prst="rect">
              <a:avLst/>
            </a:prstGeom>
            <a:solidFill>
              <a:srgbClr val="FF5B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Табличка 34"/>
            <p:cNvSpPr/>
            <p:nvPr/>
          </p:nvSpPr>
          <p:spPr>
            <a:xfrm>
              <a:off x="5292080" y="2348880"/>
              <a:ext cx="864096" cy="864096"/>
            </a:xfrm>
            <a:prstGeom prst="plaqu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</a:rPr>
                <a:t>+</a:t>
              </a:r>
              <a:endParaRPr lang="ru-RU" sz="54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23728" y="1556792"/>
              <a:ext cx="2252777" cy="61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 smtClean="0"/>
                <a:t>Флуорофор</a:t>
              </a:r>
              <a:endParaRPr lang="ru-RU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25226" y="1556792"/>
              <a:ext cx="2196152" cy="61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Модулятор</a:t>
              </a:r>
              <a:endParaRPr lang="ru-RU" sz="24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835696" y="206084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ru-RU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84168" y="213285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ru-RU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899592" y="206084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5148064" y="2132856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75856" y="3933056"/>
            <a:ext cx="0" cy="1152128"/>
          </a:xfrm>
          <a:prstGeom prst="line">
            <a:avLst/>
          </a:prstGeom>
          <a:ln w="28575"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292080" y="5157192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220072" y="400506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5940152" y="364502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5724128" y="4797152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76256" y="4941168"/>
            <a:ext cx="138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HOMO </a:t>
            </a:r>
            <a:r>
              <a:rPr lang="ru-RU" sz="2400" dirty="0" smtClean="0"/>
              <a:t>Ф.</a:t>
            </a:r>
            <a:endParaRPr lang="ru-RU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876256" y="3717032"/>
            <a:ext cx="130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LUMO </a:t>
            </a:r>
            <a:r>
              <a:rPr lang="ru-RU" sz="2400" dirty="0" smtClean="0"/>
              <a:t>Ф.</a:t>
            </a:r>
            <a:endParaRPr lang="ru-RU" sz="2400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6300192" y="4005064"/>
            <a:ext cx="0" cy="1152128"/>
          </a:xfrm>
          <a:prstGeom prst="line">
            <a:avLst/>
          </a:prstGeom>
          <a:ln w="28575">
            <a:solidFill>
              <a:srgbClr val="C0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52"/>
          <p:cNvSpPr/>
          <p:nvPr/>
        </p:nvSpPr>
        <p:spPr>
          <a:xfrm>
            <a:off x="4355976" y="4005064"/>
            <a:ext cx="504056" cy="576064"/>
          </a:xfrm>
          <a:prstGeom prst="right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251520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Батохромный сдвиг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20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Модулирование уровней </a:t>
            </a:r>
            <a:r>
              <a:rPr lang="ru-RU" sz="3600" dirty="0" err="1" smtClean="0"/>
              <a:t>флуорофора</a:t>
            </a:r>
            <a:endParaRPr lang="ru-RU" sz="36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67744" y="508518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95736" y="3861048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915816" y="3501008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699792" y="472514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6"/>
          <p:cNvGrpSpPr/>
          <p:nvPr/>
        </p:nvGrpSpPr>
        <p:grpSpPr>
          <a:xfrm>
            <a:off x="683568" y="1412776"/>
            <a:ext cx="3585499" cy="1237741"/>
            <a:chOff x="2123728" y="1556792"/>
            <a:chExt cx="4797650" cy="165618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95936" y="2636912"/>
              <a:ext cx="1512168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411760" y="2420888"/>
              <a:ext cx="1872208" cy="7920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5292080" y="2348880"/>
              <a:ext cx="864096" cy="864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23728" y="1556792"/>
              <a:ext cx="2252777" cy="61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 smtClean="0"/>
                <a:t>Флуорофор</a:t>
              </a:r>
              <a:endParaRPr lang="ru-RU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5226" y="1556792"/>
              <a:ext cx="2196152" cy="61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Модулятор</a:t>
              </a:r>
              <a:endParaRPr lang="ru-RU" sz="2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27584" y="4869160"/>
            <a:ext cx="138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HOMO </a:t>
            </a:r>
            <a:r>
              <a:rPr lang="ru-RU" sz="2400" dirty="0" smtClean="0"/>
              <a:t>Ф.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3645024"/>
            <a:ext cx="130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LUMO </a:t>
            </a:r>
            <a:r>
              <a:rPr lang="ru-RU" sz="2400" dirty="0" smtClean="0"/>
              <a:t>Ф.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645789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ru-RU" sz="1000" dirty="0" smtClean="0"/>
              <a:t>3</a:t>
            </a:r>
            <a:r>
              <a:rPr lang="en-US" sz="1000" dirty="0" smtClean="0"/>
              <a:t>). </a:t>
            </a:r>
            <a:r>
              <a:rPr lang="en-US" sz="1000" dirty="0" err="1" smtClean="0"/>
              <a:t>Valeur</a:t>
            </a:r>
            <a:r>
              <a:rPr lang="en-US" sz="1000" dirty="0" smtClean="0"/>
              <a:t> B., </a:t>
            </a:r>
            <a:r>
              <a:rPr lang="en-US" sz="1000" dirty="0" err="1" smtClean="0"/>
              <a:t>Leray</a:t>
            </a:r>
            <a:r>
              <a:rPr lang="en-US" sz="1000" dirty="0" smtClean="0"/>
              <a:t> I. Design principles of fluorescent molecular sensors for </a:t>
            </a:r>
            <a:r>
              <a:rPr lang="en-US" sz="1000" dirty="0" err="1" smtClean="0"/>
              <a:t>cation</a:t>
            </a:r>
            <a:r>
              <a:rPr lang="en-US" sz="1000" dirty="0" smtClean="0"/>
              <a:t> recognition //Coordination Chemistry Reviews. – 2000. – Т. 205. – №. 1. – С. 3-40.</a:t>
            </a:r>
            <a:r>
              <a:rPr lang="en-US" sz="1000" dirty="0" smtClean="0"/>
              <a:t>.</a:t>
            </a:r>
            <a:endParaRPr lang="ru-RU" sz="1000" dirty="0"/>
          </a:p>
        </p:txBody>
      </p:sp>
      <p:grpSp>
        <p:nvGrpSpPr>
          <p:cNvPr id="7" name="Группа 31"/>
          <p:cNvGrpSpPr/>
          <p:nvPr/>
        </p:nvGrpSpPr>
        <p:grpSpPr>
          <a:xfrm>
            <a:off x="4932040" y="1484784"/>
            <a:ext cx="3585499" cy="1237741"/>
            <a:chOff x="2123728" y="1556792"/>
            <a:chExt cx="4797650" cy="165618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995936" y="2636912"/>
              <a:ext cx="1512168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411760" y="2420888"/>
              <a:ext cx="1872208" cy="792088"/>
            </a:xfrm>
            <a:prstGeom prst="rect">
              <a:avLst/>
            </a:prstGeom>
            <a:solidFill>
              <a:srgbClr val="FF5B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Табличка 34"/>
            <p:cNvSpPr/>
            <p:nvPr/>
          </p:nvSpPr>
          <p:spPr>
            <a:xfrm>
              <a:off x="5292080" y="2348880"/>
              <a:ext cx="864096" cy="864096"/>
            </a:xfrm>
            <a:prstGeom prst="plaqu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</a:rPr>
                <a:t>+</a:t>
              </a:r>
              <a:endParaRPr lang="ru-RU" sz="54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23728" y="1556792"/>
              <a:ext cx="2252777" cy="61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 smtClean="0"/>
                <a:t>Флуорофор</a:t>
              </a:r>
              <a:endParaRPr lang="ru-RU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25226" y="1556792"/>
              <a:ext cx="2196152" cy="61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Модулятор</a:t>
              </a:r>
              <a:endParaRPr lang="ru-RU" sz="24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835696" y="206084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ru-RU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84168" y="213285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ru-RU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899592" y="206084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5148064" y="2132856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75856" y="3933056"/>
            <a:ext cx="0" cy="1152128"/>
          </a:xfrm>
          <a:prstGeom prst="line">
            <a:avLst/>
          </a:prstGeom>
          <a:ln w="28575"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292080" y="5157192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220072" y="400506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5940152" y="364502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5724128" y="4797152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76256" y="4941168"/>
            <a:ext cx="138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HOMO </a:t>
            </a:r>
            <a:r>
              <a:rPr lang="ru-RU" sz="2400" dirty="0" smtClean="0"/>
              <a:t>Ф.</a:t>
            </a:r>
            <a:endParaRPr lang="ru-RU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876256" y="3717032"/>
            <a:ext cx="130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LUMO </a:t>
            </a:r>
            <a:r>
              <a:rPr lang="ru-RU" sz="2400" dirty="0" smtClean="0"/>
              <a:t>Ф.</a:t>
            </a:r>
            <a:endParaRPr lang="ru-RU" sz="2400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6300192" y="4005064"/>
            <a:ext cx="0" cy="1152128"/>
          </a:xfrm>
          <a:prstGeom prst="line">
            <a:avLst/>
          </a:prstGeom>
          <a:ln w="28575">
            <a:solidFill>
              <a:srgbClr val="C0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52"/>
          <p:cNvSpPr/>
          <p:nvPr/>
        </p:nvSpPr>
        <p:spPr>
          <a:xfrm>
            <a:off x="4355976" y="4005064"/>
            <a:ext cx="504056" cy="576064"/>
          </a:xfrm>
          <a:prstGeom prst="right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251520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Батохромный сдвиг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35696" y="2276872"/>
            <a:ext cx="5688632" cy="2448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Internal Charge Transfer</a:t>
            </a:r>
            <a:r>
              <a:rPr lang="en-GB" sz="2800" dirty="0" smtClean="0">
                <a:solidFill>
                  <a:schemeClr val="tx1"/>
                </a:solidFill>
              </a:rPr>
              <a:t>(ICT) </a:t>
            </a:r>
            <a:r>
              <a:rPr lang="ru-RU" sz="2600" dirty="0" smtClean="0">
                <a:solidFill>
                  <a:schemeClr val="tx1"/>
                </a:solidFill>
              </a:rPr>
              <a:t>Внутренний перенос энергии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21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AND </a:t>
            </a:r>
            <a:r>
              <a:rPr lang="ru-RU" dirty="0" smtClean="0"/>
              <a:t>вентиля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en-US" dirty="0" smtClean="0"/>
              <a:t>PET</a:t>
            </a:r>
            <a:r>
              <a:rPr lang="en-US" baseline="30000" dirty="0" smtClean="0"/>
              <a:t>1</a:t>
            </a:r>
            <a:endParaRPr lang="ru-RU" baseline="30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2736304" cy="46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80728"/>
            <a:ext cx="541860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79912" y="5517232"/>
            <a:ext cx="248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Вход А</a:t>
            </a:r>
            <a:r>
              <a:rPr lang="ru-RU" dirty="0" smtClean="0"/>
              <a:t>: </a:t>
            </a:r>
            <a:r>
              <a:rPr lang="en-US" dirty="0" smtClean="0"/>
              <a:t>Hg(II) – 6.68 </a:t>
            </a:r>
            <a:r>
              <a:rPr lang="en-US" dirty="0" err="1" smtClean="0"/>
              <a:t>uM</a:t>
            </a:r>
            <a:endParaRPr lang="en-US" dirty="0" smtClean="0"/>
          </a:p>
          <a:p>
            <a:r>
              <a:rPr lang="ru-RU" b="1" dirty="0" smtClean="0"/>
              <a:t>Вход </a:t>
            </a:r>
            <a:r>
              <a:rPr lang="en-US" b="1" dirty="0" smtClean="0"/>
              <a:t>B</a:t>
            </a:r>
            <a:r>
              <a:rPr lang="en-US" dirty="0" smtClean="0"/>
              <a:t>: Zn(II) – 1.67 </a:t>
            </a:r>
            <a:r>
              <a:rPr lang="en-US" dirty="0" err="1" smtClean="0"/>
              <a:t>uM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1520" y="530120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 3</a:t>
            </a:r>
            <a:r>
              <a:rPr lang="ru-RU" dirty="0" smtClean="0"/>
              <a:t>. </a:t>
            </a:r>
            <a:r>
              <a:rPr lang="en-US" dirty="0" smtClean="0"/>
              <a:t> AND </a:t>
            </a:r>
            <a:r>
              <a:rPr lang="ru-RU" dirty="0" smtClean="0"/>
              <a:t>вентиль, работающий на </a:t>
            </a:r>
            <a:r>
              <a:rPr lang="en-US" dirty="0" smtClean="0"/>
              <a:t>PET </a:t>
            </a:r>
            <a:r>
              <a:rPr lang="ru-RU" dirty="0" smtClean="0"/>
              <a:t>во включенном состоянии.</a:t>
            </a:r>
            <a:endParaRPr lang="en-US" dirty="0" smtClean="0"/>
          </a:p>
          <a:p>
            <a:r>
              <a:rPr lang="ru-RU" dirty="0" smtClean="0"/>
              <a:t>Концентрация МЛВ:</a:t>
            </a:r>
            <a:r>
              <a:rPr lang="en-US" dirty="0" smtClean="0"/>
              <a:t> </a:t>
            </a:r>
            <a:r>
              <a:rPr lang="ru-RU" dirty="0" smtClean="0"/>
              <a:t>1.67 </a:t>
            </a:r>
            <a:r>
              <a:rPr lang="en-US" dirty="0" err="1" smtClean="0"/>
              <a:t>uM</a:t>
            </a:r>
            <a:endParaRPr lang="ru-RU" dirty="0"/>
          </a:p>
        </p:txBody>
      </p:sp>
      <p:sp>
        <p:nvSpPr>
          <p:cNvPr id="8" name="Выгнутая вправо стрелка 7"/>
          <p:cNvSpPr/>
          <p:nvPr/>
        </p:nvSpPr>
        <p:spPr>
          <a:xfrm rot="10800000" flipH="1">
            <a:off x="1907704" y="1628800"/>
            <a:ext cx="419871" cy="1152128"/>
          </a:xfrm>
          <a:prstGeom prst="curved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9584525" flipV="1">
            <a:off x="1086067" y="3538064"/>
            <a:ext cx="419871" cy="1152128"/>
          </a:xfrm>
          <a:prstGeom prst="curved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933056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PET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1556792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PET</a:t>
            </a:r>
            <a:endParaRPr lang="ru-RU" sz="2400" dirty="0"/>
          </a:p>
        </p:txBody>
      </p:sp>
      <p:sp>
        <p:nvSpPr>
          <p:cNvPr id="12" name="Крест 11"/>
          <p:cNvSpPr/>
          <p:nvPr/>
        </p:nvSpPr>
        <p:spPr>
          <a:xfrm rot="1224526">
            <a:off x="837937" y="3871401"/>
            <a:ext cx="576064" cy="576064"/>
          </a:xfrm>
          <a:prstGeom prst="plus">
            <a:avLst>
              <a:gd name="adj" fmla="val 4581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рест 12"/>
          <p:cNvSpPr/>
          <p:nvPr/>
        </p:nvSpPr>
        <p:spPr>
          <a:xfrm rot="2016940">
            <a:off x="2018996" y="1884109"/>
            <a:ext cx="576064" cy="576064"/>
          </a:xfrm>
          <a:prstGeom prst="plus">
            <a:avLst>
              <a:gd name="adj" fmla="val 4581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5517232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Выход</a:t>
            </a:r>
            <a:r>
              <a:rPr lang="ru-RU" dirty="0" smtClean="0"/>
              <a:t>: 570 нм</a:t>
            </a:r>
            <a:endParaRPr lang="en-US" dirty="0" smtClean="0"/>
          </a:p>
          <a:p>
            <a:r>
              <a:rPr lang="ru-RU" b="1" dirty="0" smtClean="0"/>
              <a:t>Питание</a:t>
            </a:r>
            <a:r>
              <a:rPr lang="ru-RU" dirty="0" smtClean="0"/>
              <a:t>: 555 нм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6211669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 </a:t>
            </a:r>
            <a:r>
              <a:rPr lang="en-US" sz="1200" dirty="0" err="1" smtClean="0"/>
              <a:t>Bozdemir</a:t>
            </a:r>
            <a:r>
              <a:rPr lang="en-US" sz="1200" dirty="0" smtClean="0"/>
              <a:t> O. A. et al. Selective manipulation of ICT and PET processes in </a:t>
            </a:r>
            <a:r>
              <a:rPr lang="en-US" sz="1200" dirty="0" err="1" smtClean="0"/>
              <a:t>styryl-bodipy</a:t>
            </a:r>
            <a:r>
              <a:rPr lang="en-US" sz="1200" dirty="0" smtClean="0"/>
              <a:t> derivatives: applications in molecular logic and fluorescence sensing of metal ions //Journal of the American Chemical Society. – 2010. – </a:t>
            </a:r>
            <a:r>
              <a:rPr lang="en-US" sz="1200" dirty="0" err="1" smtClean="0"/>
              <a:t>Vol</a:t>
            </a:r>
            <a:r>
              <a:rPr lang="en-US" sz="1200" dirty="0" smtClean="0"/>
              <a:t> 132(23). – P. 8029-8036</a:t>
            </a:r>
            <a:endParaRPr lang="ru-RU" sz="1200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22</a:t>
            </a:fld>
            <a:endParaRPr lang="ru-RU" sz="3600"/>
          </a:p>
        </p:txBody>
      </p:sp>
      <p:sp>
        <p:nvSpPr>
          <p:cNvPr id="18" name="TextBox 17"/>
          <p:cNvSpPr txBox="1"/>
          <p:nvPr/>
        </p:nvSpPr>
        <p:spPr>
          <a:xfrm>
            <a:off x="3995936" y="4941168"/>
            <a:ext cx="446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4. </a:t>
            </a:r>
            <a:r>
              <a:rPr lang="ru-RU" dirty="0" smtClean="0"/>
              <a:t>Спектр флуоресценции </a:t>
            </a:r>
            <a:r>
              <a:rPr lang="en-US" dirty="0" smtClean="0"/>
              <a:t>AND </a:t>
            </a:r>
            <a:r>
              <a:rPr lang="ru-RU" dirty="0" smtClean="0"/>
              <a:t>вентиля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МЛВ с ионными входами</a:t>
            </a:r>
            <a:r>
              <a:rPr lang="ru-RU" baseline="30000" dirty="0" smtClean="0"/>
              <a:t>4</a:t>
            </a:r>
            <a:endParaRPr lang="ru-RU" baseline="30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0239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26423">
            <a:off x="5148814" y="928153"/>
            <a:ext cx="3299410" cy="25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2741">
            <a:off x="5151405" y="3928471"/>
            <a:ext cx="3094030" cy="18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621166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</a:t>
            </a:r>
            <a:r>
              <a:rPr lang="ru-RU" sz="1200" dirty="0" smtClean="0"/>
              <a:t>4</a:t>
            </a:r>
            <a:r>
              <a:rPr lang="en-US" sz="1200" dirty="0" smtClean="0"/>
              <a:t>] </a:t>
            </a:r>
            <a:r>
              <a:rPr lang="en-US" sz="1200" dirty="0" err="1" smtClean="0"/>
              <a:t>Andréasson</a:t>
            </a:r>
            <a:r>
              <a:rPr lang="en-US" sz="1200" dirty="0" smtClean="0"/>
              <a:t> J., </a:t>
            </a:r>
            <a:r>
              <a:rPr lang="en-US" sz="1200" dirty="0" err="1" smtClean="0"/>
              <a:t>Pischel</a:t>
            </a:r>
            <a:r>
              <a:rPr lang="en-US" sz="1200" dirty="0" smtClean="0"/>
              <a:t> U. Smart molecules at work—mimicking advanced logic operations //Chemical Society Reviews. – 2010. – Т. 39. – №. 1. – С. 174-188.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517232"/>
            <a:ext cx="45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5</a:t>
            </a:r>
            <a:r>
              <a:rPr lang="ru-RU" dirty="0" smtClean="0"/>
              <a:t>. </a:t>
            </a:r>
            <a:r>
              <a:rPr lang="en-US" dirty="0" smtClean="0"/>
              <a:t>AND-</a:t>
            </a:r>
            <a:r>
              <a:rPr lang="ru-RU" dirty="0" smtClean="0"/>
              <a:t>Вентиль</a:t>
            </a:r>
            <a:r>
              <a:rPr lang="en-US" dirty="0" smtClean="0"/>
              <a:t> c </a:t>
            </a:r>
            <a:r>
              <a:rPr lang="ru-RU" dirty="0" smtClean="0"/>
              <a:t>тремя входами на </a:t>
            </a:r>
            <a:r>
              <a:rPr lang="en-US" dirty="0" smtClean="0"/>
              <a:t>PET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3068960"/>
            <a:ext cx="3850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6</a:t>
            </a:r>
            <a:r>
              <a:rPr lang="ru-RU" dirty="0" smtClean="0"/>
              <a:t>. Вентиль на </a:t>
            </a:r>
            <a:r>
              <a:rPr lang="en-US" dirty="0" smtClean="0"/>
              <a:t>ICT </a:t>
            </a:r>
            <a:r>
              <a:rPr lang="ru-RU" dirty="0" smtClean="0"/>
              <a:t>выполняющий </a:t>
            </a:r>
            <a:endParaRPr lang="en-US" dirty="0" smtClean="0"/>
          </a:p>
          <a:p>
            <a:r>
              <a:rPr lang="en-US" dirty="0" smtClean="0"/>
              <a:t>YES, NOT, INH, XOR </a:t>
            </a:r>
            <a:r>
              <a:rPr lang="ru-RU" dirty="0" smtClean="0"/>
              <a:t>и </a:t>
            </a:r>
            <a:r>
              <a:rPr lang="en-US" dirty="0" smtClean="0"/>
              <a:t>NOR </a:t>
            </a:r>
            <a:r>
              <a:rPr lang="ru-RU" dirty="0" smtClean="0"/>
              <a:t>операции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5517232"/>
            <a:ext cx="3850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7</a:t>
            </a:r>
            <a:r>
              <a:rPr lang="ru-RU" dirty="0" smtClean="0"/>
              <a:t>. Вентиль на </a:t>
            </a:r>
            <a:r>
              <a:rPr lang="en-US" dirty="0" smtClean="0"/>
              <a:t>ICT </a:t>
            </a:r>
            <a:r>
              <a:rPr lang="ru-RU" dirty="0" smtClean="0"/>
              <a:t>выполняющий </a:t>
            </a:r>
            <a:endParaRPr lang="en-US" dirty="0" smtClean="0"/>
          </a:p>
          <a:p>
            <a:r>
              <a:rPr lang="en-US" dirty="0" smtClean="0"/>
              <a:t>INH</a:t>
            </a:r>
            <a:r>
              <a:rPr lang="ru-RU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XOR </a:t>
            </a:r>
            <a:r>
              <a:rPr lang="ru-RU" dirty="0" smtClean="0"/>
              <a:t>операции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23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МЛВ управляемого под действие редокс-потенциала</a:t>
            </a:r>
            <a:r>
              <a:rPr lang="ru-RU" baseline="30000" dirty="0" smtClean="0"/>
              <a:t>4</a:t>
            </a:r>
            <a:endParaRPr lang="ru-RU" baseline="30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6768752" cy="464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621166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</a:t>
            </a:r>
            <a:r>
              <a:rPr lang="ru-RU" sz="1200" dirty="0" smtClean="0"/>
              <a:t>4</a:t>
            </a:r>
            <a:r>
              <a:rPr lang="en-US" sz="1200" dirty="0" smtClean="0"/>
              <a:t>] </a:t>
            </a:r>
            <a:r>
              <a:rPr lang="en-US" sz="1200" dirty="0" err="1" smtClean="0"/>
              <a:t>Andréasson</a:t>
            </a:r>
            <a:r>
              <a:rPr lang="en-US" sz="1200" dirty="0" smtClean="0"/>
              <a:t> J., </a:t>
            </a:r>
            <a:r>
              <a:rPr lang="en-US" sz="1200" dirty="0" err="1" smtClean="0"/>
              <a:t>Pischel</a:t>
            </a:r>
            <a:r>
              <a:rPr lang="en-US" sz="1200" dirty="0" smtClean="0"/>
              <a:t> U. Smart molecules at work—mimicking advanced logic operations //Chemical Society Reviews. – 2010. – Т. 39. – №. 1. – С. 174-188.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005064"/>
            <a:ext cx="31532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8.</a:t>
            </a:r>
            <a:r>
              <a:rPr lang="ru-RU" dirty="0" smtClean="0"/>
              <a:t> </a:t>
            </a:r>
            <a:r>
              <a:rPr lang="ru-RU" dirty="0" err="1" smtClean="0"/>
              <a:t>Транзистороподобная</a:t>
            </a:r>
            <a:endParaRPr lang="ru-RU" dirty="0" smtClean="0"/>
          </a:p>
          <a:p>
            <a:r>
              <a:rPr lang="ru-RU" dirty="0" smtClean="0"/>
              <a:t>структура, работающая на </a:t>
            </a:r>
            <a:r>
              <a:rPr lang="en-US" dirty="0" smtClean="0"/>
              <a:t>EET</a:t>
            </a:r>
          </a:p>
          <a:p>
            <a:r>
              <a:rPr lang="ru-RU" dirty="0" smtClean="0"/>
              <a:t>механизме и  управляемая</a:t>
            </a:r>
          </a:p>
          <a:p>
            <a:r>
              <a:rPr lang="ru-RU" dirty="0" smtClean="0"/>
              <a:t>через </a:t>
            </a:r>
            <a:r>
              <a:rPr lang="ru-RU" dirty="0" err="1" smtClean="0"/>
              <a:t>порфирин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редокс-потенциалом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24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661000" cy="27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Полностью фотонный вентиль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4221088"/>
          <a:ext cx="8136904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201"/>
                <a:gridCol w="1302680"/>
                <a:gridCol w="1641519"/>
                <a:gridCol w="2520280"/>
                <a:gridCol w="2016224"/>
              </a:tblGrid>
              <a:tr h="31203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№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Форма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Обозначение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Название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Смена формы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035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Закрытая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DHP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Дигидропирен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590-900 нм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0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Открытая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CPD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Циклофанедиенен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254, 366 нм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035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Закрытая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DHI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Дигидроиндолизин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366 нм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0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Открытая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BT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Бетаин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1064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Тетраарилпорфирин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0418" y="908720"/>
            <a:ext cx="3758752" cy="2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633478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[5] Straight </a:t>
            </a:r>
            <a:r>
              <a:rPr lang="en-US" sz="1200" dirty="0" smtClean="0"/>
              <a:t>S. D. et al. Molecular AND </a:t>
            </a:r>
            <a:r>
              <a:rPr lang="en-US" sz="1200" dirty="0" err="1" smtClean="0"/>
              <a:t>and</a:t>
            </a:r>
            <a:r>
              <a:rPr lang="en-US" sz="1200" dirty="0" smtClean="0"/>
              <a:t> INHIBIT gates based on control of </a:t>
            </a:r>
            <a:r>
              <a:rPr lang="en-US" sz="1200" dirty="0" err="1" smtClean="0"/>
              <a:t>porphyrin</a:t>
            </a:r>
            <a:r>
              <a:rPr lang="en-US" sz="1200" dirty="0" smtClean="0"/>
              <a:t> fluorescence by </a:t>
            </a:r>
            <a:r>
              <a:rPr lang="en-US" sz="1200" dirty="0" err="1" smtClean="0"/>
              <a:t>photochromes</a:t>
            </a:r>
            <a:r>
              <a:rPr lang="en-US" sz="1200" dirty="0" smtClean="0"/>
              <a:t> //Journal of the American Chemical Society. – 2005. – Т. 127. – №. 26. – С. 9403-9409.</a:t>
            </a:r>
            <a:endParaRPr lang="ru-RU" sz="12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25</a:t>
            </a:fld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3861048"/>
            <a:ext cx="853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2</a:t>
            </a:r>
            <a:r>
              <a:rPr lang="ru-RU" dirty="0" smtClean="0"/>
              <a:t>. Компоненты полностью фотонного вентиля, работающего на циклизации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Полностью фотонный вентиль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4330824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424"/>
                <a:gridCol w="792088"/>
                <a:gridCol w="864096"/>
                <a:gridCol w="1944216"/>
              </a:tblGrid>
              <a:tr h="3081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Состояние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DHP-P-BT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DHP-P-DHI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CPD-P-BT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CPD-P-DHI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08720"/>
            <a:ext cx="3201168" cy="241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974864" cy="277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3356992"/>
            <a:ext cx="407759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AND</a:t>
            </a:r>
            <a:r>
              <a:rPr lang="ru-RU" sz="2000" b="1" u="sng" dirty="0" smtClean="0"/>
              <a:t>-вентиль:</a:t>
            </a:r>
          </a:p>
          <a:p>
            <a:r>
              <a:rPr lang="ru-RU" b="1" dirty="0" smtClean="0"/>
              <a:t>Вход </a:t>
            </a:r>
            <a:r>
              <a:rPr lang="en-US" b="1" dirty="0" smtClean="0"/>
              <a:t>A: </a:t>
            </a:r>
            <a:r>
              <a:rPr lang="ru-RU" b="1" dirty="0" smtClean="0"/>
              <a:t>	</a:t>
            </a:r>
            <a:r>
              <a:rPr lang="en-US" dirty="0" smtClean="0"/>
              <a:t>1064 </a:t>
            </a:r>
            <a:r>
              <a:rPr lang="ru-RU" dirty="0" smtClean="0"/>
              <a:t>нм – 3 часа, </a:t>
            </a:r>
          </a:p>
          <a:p>
            <a:r>
              <a:rPr lang="ru-RU" dirty="0" smtClean="0"/>
              <a:t>	5 нс импульсы, 10 Гц, 500 мВт</a:t>
            </a:r>
          </a:p>
          <a:p>
            <a:r>
              <a:rPr lang="ru-RU" b="1" dirty="0" smtClean="0"/>
              <a:t>Вход </a:t>
            </a:r>
            <a:r>
              <a:rPr lang="en-US" b="1" dirty="0" smtClean="0"/>
              <a:t>B: </a:t>
            </a:r>
            <a:r>
              <a:rPr lang="ru-RU" b="1" dirty="0" smtClean="0"/>
              <a:t>	</a:t>
            </a:r>
            <a:r>
              <a:rPr lang="ru-RU" dirty="0" smtClean="0"/>
              <a:t>Красный свет – 300 сек,</a:t>
            </a:r>
          </a:p>
          <a:p>
            <a:r>
              <a:rPr lang="ru-RU" dirty="0" smtClean="0"/>
              <a:t>	33 мВт/см</a:t>
            </a:r>
            <a:r>
              <a:rPr lang="ru-RU" baseline="30000" dirty="0" smtClean="0"/>
              <a:t>2</a:t>
            </a:r>
          </a:p>
          <a:p>
            <a:r>
              <a:rPr lang="ru-RU" b="1" dirty="0" smtClean="0"/>
              <a:t>Выход: </a:t>
            </a:r>
            <a:r>
              <a:rPr lang="ru-RU" dirty="0" smtClean="0"/>
              <a:t>	флуоресценция 720 </a:t>
            </a:r>
            <a:r>
              <a:rPr lang="ru-RU" dirty="0" smtClean="0"/>
              <a:t>нм</a:t>
            </a:r>
            <a:endParaRPr lang="ru-RU" baseline="30000" dirty="0" smtClean="0"/>
          </a:p>
          <a:p>
            <a:r>
              <a:rPr lang="ru-RU" b="1" dirty="0" smtClean="0"/>
              <a:t>Сброс:  </a:t>
            </a:r>
            <a:r>
              <a:rPr lang="ru-RU" dirty="0" smtClean="0"/>
              <a:t>	366 нм – 40 сек – 1.5 мВт/см2;</a:t>
            </a:r>
          </a:p>
          <a:p>
            <a:r>
              <a:rPr lang="ru-RU" dirty="0" smtClean="0"/>
              <a:t>	254 нм – 5 сек – 700 мкВт/см2</a:t>
            </a:r>
          </a:p>
          <a:p>
            <a:r>
              <a:rPr lang="ru-RU" b="1" dirty="0" smtClean="0"/>
              <a:t>Питание:	</a:t>
            </a:r>
            <a:r>
              <a:rPr lang="ru-RU" dirty="0" smtClean="0"/>
              <a:t> 590 нм – 9 </a:t>
            </a:r>
            <a:r>
              <a:rPr lang="ru-RU" dirty="0" err="1" smtClean="0"/>
              <a:t>пс</a:t>
            </a:r>
            <a:r>
              <a:rPr lang="ru-RU" dirty="0" smtClean="0"/>
              <a:t> – 3.8 МГц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33478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[5] Straight </a:t>
            </a:r>
            <a:r>
              <a:rPr lang="en-US" sz="1200" dirty="0" smtClean="0"/>
              <a:t>S. D. et al. Molecular AND </a:t>
            </a:r>
            <a:r>
              <a:rPr lang="en-US" sz="1200" dirty="0" err="1" smtClean="0"/>
              <a:t>and</a:t>
            </a:r>
            <a:r>
              <a:rPr lang="en-US" sz="1200" dirty="0" smtClean="0"/>
              <a:t> INHIBIT gates based on control of </a:t>
            </a:r>
            <a:r>
              <a:rPr lang="en-US" sz="1200" dirty="0" err="1" smtClean="0"/>
              <a:t>porphyrin</a:t>
            </a:r>
            <a:r>
              <a:rPr lang="en-US" sz="1200" dirty="0" smtClean="0"/>
              <a:t> fluorescence by </a:t>
            </a:r>
            <a:r>
              <a:rPr lang="en-US" sz="1200" dirty="0" err="1" smtClean="0"/>
              <a:t>photochromes</a:t>
            </a:r>
            <a:r>
              <a:rPr lang="en-US" sz="1200" dirty="0" smtClean="0"/>
              <a:t> //Journal of the American Chemical Society. – 2005. – Т. 127. – №. 26. – С. 9403-9409.</a:t>
            </a:r>
            <a:endParaRPr lang="ru-RU" sz="1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26</a:t>
            </a:fld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83671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Таблица 3. </a:t>
            </a:r>
            <a:r>
              <a:rPr lang="ru-RU" dirty="0" smtClean="0"/>
              <a:t>Таблица </a:t>
            </a:r>
            <a:r>
              <a:rPr lang="ru-RU" dirty="0" smtClean="0"/>
              <a:t>и</a:t>
            </a:r>
            <a:r>
              <a:rPr lang="ru-RU" dirty="0" smtClean="0"/>
              <a:t>стинности полностью фотонного </a:t>
            </a:r>
            <a:r>
              <a:rPr lang="en-US" dirty="0" smtClean="0"/>
              <a:t>AND</a:t>
            </a:r>
            <a:r>
              <a:rPr lang="ru-RU" dirty="0" smtClean="0"/>
              <a:t> вентиля на циклизации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44874" y="5877272"/>
            <a:ext cx="429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9</a:t>
            </a:r>
            <a:r>
              <a:rPr lang="ru-RU" dirty="0" smtClean="0"/>
              <a:t>. Интенсивность эмиссии на 720 нм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Полностью фотонный вентиль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4330824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424"/>
                <a:gridCol w="792088"/>
                <a:gridCol w="864096"/>
                <a:gridCol w="1944216"/>
              </a:tblGrid>
              <a:tr h="30815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Состояние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DHP-P-DHI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CPD-P-DHI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DHP-P-BT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CPD-P-BT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3356992"/>
            <a:ext cx="412728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INHIBIT</a:t>
            </a:r>
            <a:r>
              <a:rPr lang="ru-RU" sz="2000" b="1" u="sng" dirty="0" smtClean="0"/>
              <a:t>-вентиль:</a:t>
            </a:r>
          </a:p>
          <a:p>
            <a:r>
              <a:rPr lang="ru-RU" b="1" dirty="0" smtClean="0"/>
              <a:t>Вход </a:t>
            </a:r>
            <a:r>
              <a:rPr lang="en-US" b="1" dirty="0" smtClean="0"/>
              <a:t>A: </a:t>
            </a:r>
            <a:r>
              <a:rPr lang="ru-RU" b="1" dirty="0" smtClean="0"/>
              <a:t>	</a:t>
            </a:r>
            <a:r>
              <a:rPr lang="ru-RU" dirty="0" smtClean="0"/>
              <a:t>Красный свет – 300 сек,</a:t>
            </a:r>
          </a:p>
          <a:p>
            <a:r>
              <a:rPr lang="ru-RU" dirty="0" smtClean="0"/>
              <a:t>	33 мВт/см</a:t>
            </a:r>
            <a:r>
              <a:rPr lang="ru-RU" baseline="30000" dirty="0" smtClean="0"/>
              <a:t>2</a:t>
            </a:r>
          </a:p>
          <a:p>
            <a:r>
              <a:rPr lang="ru-RU" b="1" dirty="0" smtClean="0"/>
              <a:t>Вход </a:t>
            </a:r>
            <a:r>
              <a:rPr lang="en-US" b="1" dirty="0" smtClean="0"/>
              <a:t>B: </a:t>
            </a:r>
            <a:r>
              <a:rPr lang="ru-RU" b="1" dirty="0" smtClean="0"/>
              <a:t>	</a:t>
            </a:r>
            <a:r>
              <a:rPr lang="ru-RU" dirty="0" smtClean="0"/>
              <a:t> 366 нм – 40 сек – 1.5 мВт/см2 </a:t>
            </a:r>
            <a:endParaRPr lang="ru-RU" dirty="0" smtClean="0"/>
          </a:p>
          <a:p>
            <a:r>
              <a:rPr lang="ru-RU" b="1" dirty="0" smtClean="0"/>
              <a:t>Выход</a:t>
            </a:r>
            <a:r>
              <a:rPr lang="ru-RU" b="1" dirty="0" smtClean="0"/>
              <a:t>: </a:t>
            </a:r>
            <a:r>
              <a:rPr lang="ru-RU" dirty="0" smtClean="0"/>
              <a:t>	флуоресценция 720 </a:t>
            </a:r>
            <a:r>
              <a:rPr lang="ru-RU" dirty="0" smtClean="0"/>
              <a:t>нм</a:t>
            </a:r>
            <a:endParaRPr lang="ru-RU" baseline="30000" dirty="0" smtClean="0"/>
          </a:p>
          <a:p>
            <a:r>
              <a:rPr lang="ru-RU" b="1" dirty="0" smtClean="0"/>
              <a:t>Сброс:  </a:t>
            </a:r>
            <a:r>
              <a:rPr lang="ru-RU" dirty="0" smtClean="0"/>
              <a:t>	366 нм – 40 сек – 1.5 мВт/см2;</a:t>
            </a:r>
          </a:p>
          <a:p>
            <a:r>
              <a:rPr lang="ru-RU" dirty="0" smtClean="0"/>
              <a:t>	254 нм – 5 сек – 700 мкВт/см2;</a:t>
            </a:r>
          </a:p>
          <a:p>
            <a:r>
              <a:rPr lang="ru-RU" dirty="0" smtClean="0"/>
              <a:t>	</a:t>
            </a:r>
            <a:r>
              <a:rPr lang="en-US" dirty="0" smtClean="0"/>
              <a:t>1064 </a:t>
            </a:r>
            <a:r>
              <a:rPr lang="ru-RU" dirty="0" smtClean="0"/>
              <a:t>нм – 3 часа, </a:t>
            </a:r>
          </a:p>
          <a:p>
            <a:r>
              <a:rPr lang="ru-RU" dirty="0" smtClean="0"/>
              <a:t>	5 нс импульсы, 10 Гц, 500 </a:t>
            </a:r>
            <a:r>
              <a:rPr lang="ru-RU" dirty="0" smtClean="0"/>
              <a:t>мВт</a:t>
            </a:r>
          </a:p>
          <a:p>
            <a:r>
              <a:rPr lang="ru-RU" b="1" dirty="0" smtClean="0"/>
              <a:t>Питание:	</a:t>
            </a:r>
            <a:r>
              <a:rPr lang="ru-RU" dirty="0" smtClean="0"/>
              <a:t> 590 нм – 9 </a:t>
            </a:r>
            <a:r>
              <a:rPr lang="ru-RU" dirty="0" err="1" smtClean="0"/>
              <a:t>пс</a:t>
            </a:r>
            <a:r>
              <a:rPr lang="ru-RU" dirty="0" smtClean="0"/>
              <a:t> – 3.8 МГц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836712"/>
            <a:ext cx="3198118" cy="237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7814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633478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[5] Straight </a:t>
            </a:r>
            <a:r>
              <a:rPr lang="en-US" sz="1200" dirty="0" smtClean="0"/>
              <a:t>S. D. et al. Molecular AND </a:t>
            </a:r>
            <a:r>
              <a:rPr lang="en-US" sz="1200" dirty="0" err="1" smtClean="0"/>
              <a:t>and</a:t>
            </a:r>
            <a:r>
              <a:rPr lang="en-US" sz="1200" dirty="0" smtClean="0"/>
              <a:t> INHIBIT gates based on control of </a:t>
            </a:r>
            <a:r>
              <a:rPr lang="en-US" sz="1200" dirty="0" err="1" smtClean="0"/>
              <a:t>porphyrin</a:t>
            </a:r>
            <a:r>
              <a:rPr lang="en-US" sz="1200" dirty="0" smtClean="0"/>
              <a:t> fluorescence by </a:t>
            </a:r>
            <a:r>
              <a:rPr lang="en-US" sz="1200" dirty="0" err="1" smtClean="0"/>
              <a:t>photochromes</a:t>
            </a:r>
            <a:r>
              <a:rPr lang="en-US" sz="1200" dirty="0" smtClean="0"/>
              <a:t> //Journal of the American Chemical Society. – 2005. – Т. 127. – №. 26. – С. 9403-9409.</a:t>
            </a:r>
            <a:endParaRPr lang="ru-RU" sz="12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27</a:t>
            </a:fld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83671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Таблица 4. </a:t>
            </a:r>
            <a:r>
              <a:rPr lang="ru-RU" dirty="0" smtClean="0"/>
              <a:t>Таблица </a:t>
            </a:r>
            <a:r>
              <a:rPr lang="ru-RU" dirty="0" smtClean="0"/>
              <a:t>и</a:t>
            </a:r>
            <a:r>
              <a:rPr lang="ru-RU" dirty="0" smtClean="0"/>
              <a:t>стинности полностью фотонного </a:t>
            </a:r>
            <a:r>
              <a:rPr lang="en-US" dirty="0" smtClean="0"/>
              <a:t>INHIBIT</a:t>
            </a:r>
            <a:r>
              <a:rPr lang="ru-RU" dirty="0" smtClean="0"/>
              <a:t> вентиля на циклизации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44874" y="5877272"/>
            <a:ext cx="436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</a:t>
            </a:r>
            <a:r>
              <a:rPr lang="en-US" b="1" dirty="0" smtClean="0"/>
              <a:t>10</a:t>
            </a:r>
            <a:r>
              <a:rPr lang="ru-RU" dirty="0" smtClean="0"/>
              <a:t>. Интенсивность эмиссии на 720 нм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Полностью фотонные вентили (ПФВ)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73016"/>
            <a:ext cx="5395068" cy="244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764704"/>
            <a:ext cx="3508528" cy="192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2796904" cy="231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15616" y="58772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 13. </a:t>
            </a:r>
            <a:r>
              <a:rPr lang="en-US" dirty="0" smtClean="0"/>
              <a:t>XOR </a:t>
            </a:r>
            <a:r>
              <a:rPr lang="ru-RU" dirty="0" smtClean="0"/>
              <a:t>и </a:t>
            </a:r>
            <a:r>
              <a:rPr lang="en-US" dirty="0" smtClean="0"/>
              <a:t>NOR </a:t>
            </a:r>
            <a:r>
              <a:rPr lang="ru-RU" dirty="0" smtClean="0"/>
              <a:t>вентиль. Входы:310,366,410нм, Выход: 650 нм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2636912"/>
            <a:ext cx="3257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12</a:t>
            </a:r>
            <a:r>
              <a:rPr lang="ru-RU" dirty="0" smtClean="0"/>
              <a:t>. Шифратор-(4-2)</a:t>
            </a:r>
          </a:p>
          <a:p>
            <a:r>
              <a:rPr lang="ru-RU" dirty="0" smtClean="0"/>
              <a:t>Входы: 302, 366, 397 и 460 нм</a:t>
            </a:r>
          </a:p>
          <a:p>
            <a:r>
              <a:rPr lang="ru-RU" dirty="0" smtClean="0"/>
              <a:t>Выходы: 475 и 625 (абсорбция)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3140968"/>
            <a:ext cx="357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11</a:t>
            </a:r>
            <a:r>
              <a:rPr lang="ru-RU" dirty="0" smtClean="0"/>
              <a:t>. ПФВ. Входы: 355 и 659 нм,</a:t>
            </a:r>
          </a:p>
          <a:p>
            <a:r>
              <a:rPr lang="en-US" dirty="0" smtClean="0"/>
              <a:t>AND: 581</a:t>
            </a:r>
            <a:r>
              <a:rPr lang="ru-RU" dirty="0" smtClean="0"/>
              <a:t>нм (</a:t>
            </a:r>
            <a:r>
              <a:rPr lang="ru-RU" dirty="0" err="1" smtClean="0"/>
              <a:t>аб</a:t>
            </a:r>
            <a:r>
              <a:rPr lang="ru-RU" dirty="0" smtClean="0"/>
              <a:t>); </a:t>
            </a:r>
            <a:r>
              <a:rPr lang="en-US" dirty="0" smtClean="0"/>
              <a:t>XOR: 690</a:t>
            </a:r>
            <a:r>
              <a:rPr lang="ru-RU" dirty="0" smtClean="0"/>
              <a:t>нм (</a:t>
            </a:r>
            <a:r>
              <a:rPr lang="ru-RU" dirty="0" err="1" smtClean="0"/>
              <a:t>фл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27322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[6] </a:t>
            </a:r>
            <a:r>
              <a:rPr lang="en-US" sz="1200" dirty="0" err="1" smtClean="0"/>
              <a:t>Budyka</a:t>
            </a:r>
            <a:r>
              <a:rPr lang="en-US" sz="1200" dirty="0" smtClean="0"/>
              <a:t> </a:t>
            </a:r>
            <a:r>
              <a:rPr lang="en-US" sz="1200" dirty="0" smtClean="0"/>
              <a:t>M. F. Molecular switches and logic gates for information processing, the bottom-up strategy: from silicon to carbon, from molecules to </a:t>
            </a:r>
            <a:r>
              <a:rPr lang="en-US" sz="1200" dirty="0" err="1" smtClean="0"/>
              <a:t>supermolecules</a:t>
            </a:r>
            <a:r>
              <a:rPr lang="en-US" sz="1200" dirty="0" smtClean="0"/>
              <a:t> //Russian Chemical Reviews. – 2017. – Т. 86. – №. 3. – С. 181.</a:t>
            </a:r>
            <a:endParaRPr lang="ru-RU" sz="12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28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Концепт </a:t>
            </a:r>
            <a:r>
              <a:rPr lang="ru-RU" sz="3000" dirty="0" err="1" smtClean="0"/>
              <a:t>Компа-Левини</a:t>
            </a:r>
            <a:r>
              <a:rPr lang="ru-RU" sz="3000" dirty="0" smtClean="0"/>
              <a:t> (Полусумматор)</a:t>
            </a:r>
            <a:endParaRPr lang="ru-RU" sz="3000" dirty="0"/>
          </a:p>
        </p:txBody>
      </p:sp>
      <p:grpSp>
        <p:nvGrpSpPr>
          <p:cNvPr id="3" name="Группа 47"/>
          <p:cNvGrpSpPr/>
          <p:nvPr/>
        </p:nvGrpSpPr>
        <p:grpSpPr>
          <a:xfrm>
            <a:off x="683568" y="1844824"/>
            <a:ext cx="3960048" cy="2232248"/>
            <a:chOff x="2195736" y="2924944"/>
            <a:chExt cx="3960048" cy="2232248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5220072" y="4725144"/>
              <a:ext cx="407006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28"/>
            <p:cNvGrpSpPr/>
            <p:nvPr/>
          </p:nvGrpSpPr>
          <p:grpSpPr>
            <a:xfrm>
              <a:off x="4072178" y="2996952"/>
              <a:ext cx="1234300" cy="892909"/>
              <a:chOff x="1763688" y="3200263"/>
              <a:chExt cx="796324" cy="576070"/>
            </a:xfrm>
          </p:grpSpPr>
          <p:sp>
            <p:nvSpPr>
              <p:cNvPr id="16" name="Блок-схема: задержка 15"/>
              <p:cNvSpPr/>
              <p:nvPr/>
            </p:nvSpPr>
            <p:spPr>
              <a:xfrm>
                <a:off x="1767924" y="3200269"/>
                <a:ext cx="792088" cy="576064"/>
              </a:xfrm>
              <a:prstGeom prst="flowChartDelay">
                <a:avLst/>
              </a:prstGeom>
              <a:solidFill>
                <a:schemeClr val="bg1"/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63688" y="3200263"/>
                <a:ext cx="254620" cy="297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&amp;</a:t>
                </a:r>
                <a:endParaRPr lang="ru-RU" sz="2400" dirty="0"/>
              </a:p>
            </p:txBody>
          </p:sp>
        </p:grp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292080" y="3429000"/>
              <a:ext cx="407006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627784" y="3653493"/>
              <a:ext cx="1444234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627784" y="3259567"/>
              <a:ext cx="1444234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3678252" y="3259568"/>
              <a:ext cx="0" cy="132156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284327" y="3653494"/>
              <a:ext cx="0" cy="12240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275856" y="4864317"/>
              <a:ext cx="928287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3613320" y="3177188"/>
              <a:ext cx="131294" cy="1312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219438" y="3571070"/>
              <a:ext cx="131294" cy="1312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5736" y="2924944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ω</a:t>
              </a:r>
              <a:r>
                <a:rPr lang="en-US" sz="2400" baseline="-25000" dirty="0" smtClean="0"/>
                <a:t>2</a:t>
              </a:r>
              <a:endParaRPr lang="ru-RU" sz="2400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95736" y="342900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ω</a:t>
              </a:r>
              <a:r>
                <a:rPr lang="en-US" sz="2400" baseline="-25000" dirty="0" smtClean="0"/>
                <a:t>1</a:t>
              </a:r>
              <a:endParaRPr lang="ru-RU" sz="2400" baseline="-25000" dirty="0"/>
            </a:p>
          </p:txBody>
        </p:sp>
        <p:sp>
          <p:nvSpPr>
            <p:cNvPr id="34" name="Полилиния 33"/>
            <p:cNvSpPr/>
            <p:nvPr/>
          </p:nvSpPr>
          <p:spPr>
            <a:xfrm flipH="1">
              <a:off x="3995936" y="4293096"/>
              <a:ext cx="1296114" cy="86409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30 w 10000"/>
                <a:gd name="connsiteY5" fmla="*/ 5945 h 10000"/>
                <a:gd name="connsiteX6" fmla="*/ 30 w 10000"/>
                <a:gd name="connsiteY6" fmla="*/ 4055 h 10000"/>
                <a:gd name="connsiteX7" fmla="*/ 1667 w 10000"/>
                <a:gd name="connsiteY7" fmla="*/ 0 h 10000"/>
                <a:gd name="connsiteX0" fmla="*/ 2951 w 10010"/>
                <a:gd name="connsiteY0" fmla="*/ 0 h 10000"/>
                <a:gd name="connsiteX1" fmla="*/ 10010 w 10010"/>
                <a:gd name="connsiteY1" fmla="*/ 0 h 10000"/>
                <a:gd name="connsiteX2" fmla="*/ 8343 w 10010"/>
                <a:gd name="connsiteY2" fmla="*/ 5000 h 10000"/>
                <a:gd name="connsiteX3" fmla="*/ 10010 w 10010"/>
                <a:gd name="connsiteY3" fmla="*/ 10000 h 10000"/>
                <a:gd name="connsiteX4" fmla="*/ 1677 w 10010"/>
                <a:gd name="connsiteY4" fmla="*/ 10000 h 10000"/>
                <a:gd name="connsiteX5" fmla="*/ 40 w 10010"/>
                <a:gd name="connsiteY5" fmla="*/ 5945 h 10000"/>
                <a:gd name="connsiteX6" fmla="*/ 40 w 10010"/>
                <a:gd name="connsiteY6" fmla="*/ 4055 h 10000"/>
                <a:gd name="connsiteX7" fmla="*/ 2951 w 10010"/>
                <a:gd name="connsiteY7" fmla="*/ 0 h 10000"/>
                <a:gd name="connsiteX0" fmla="*/ 2951 w 10010"/>
                <a:gd name="connsiteY0" fmla="*/ 0 h 10000"/>
                <a:gd name="connsiteX1" fmla="*/ 10010 w 10010"/>
                <a:gd name="connsiteY1" fmla="*/ 0 h 10000"/>
                <a:gd name="connsiteX2" fmla="*/ 8343 w 10010"/>
                <a:gd name="connsiteY2" fmla="*/ 5000 h 10000"/>
                <a:gd name="connsiteX3" fmla="*/ 10010 w 10010"/>
                <a:gd name="connsiteY3" fmla="*/ 10000 h 10000"/>
                <a:gd name="connsiteX4" fmla="*/ 2951 w 10010"/>
                <a:gd name="connsiteY4" fmla="*/ 10000 h 10000"/>
                <a:gd name="connsiteX5" fmla="*/ 40 w 10010"/>
                <a:gd name="connsiteY5" fmla="*/ 5945 h 10000"/>
                <a:gd name="connsiteX6" fmla="*/ 40 w 10010"/>
                <a:gd name="connsiteY6" fmla="*/ 4055 h 10000"/>
                <a:gd name="connsiteX7" fmla="*/ 2951 w 10010"/>
                <a:gd name="connsiteY7" fmla="*/ 0 h 10000"/>
                <a:gd name="connsiteX0" fmla="*/ 2981 w 10040"/>
                <a:gd name="connsiteY0" fmla="*/ 0 h 10000"/>
                <a:gd name="connsiteX1" fmla="*/ 10040 w 10040"/>
                <a:gd name="connsiteY1" fmla="*/ 0 h 10000"/>
                <a:gd name="connsiteX2" fmla="*/ 8373 w 10040"/>
                <a:gd name="connsiteY2" fmla="*/ 5000 h 10000"/>
                <a:gd name="connsiteX3" fmla="*/ 10040 w 10040"/>
                <a:gd name="connsiteY3" fmla="*/ 10000 h 10000"/>
                <a:gd name="connsiteX4" fmla="*/ 2981 w 10040"/>
                <a:gd name="connsiteY4" fmla="*/ 10000 h 10000"/>
                <a:gd name="connsiteX5" fmla="*/ 40 w 10040"/>
                <a:gd name="connsiteY5" fmla="*/ 5833 h 10000"/>
                <a:gd name="connsiteX6" fmla="*/ 70 w 10040"/>
                <a:gd name="connsiteY6" fmla="*/ 4055 h 10000"/>
                <a:gd name="connsiteX7" fmla="*/ 2981 w 10040"/>
                <a:gd name="connsiteY7" fmla="*/ 0 h 10000"/>
                <a:gd name="connsiteX0" fmla="*/ 2981 w 10040"/>
                <a:gd name="connsiteY0" fmla="*/ 0 h 10000"/>
                <a:gd name="connsiteX1" fmla="*/ 10040 w 10040"/>
                <a:gd name="connsiteY1" fmla="*/ 0 h 10000"/>
                <a:gd name="connsiteX2" fmla="*/ 8373 w 10040"/>
                <a:gd name="connsiteY2" fmla="*/ 5000 h 10000"/>
                <a:gd name="connsiteX3" fmla="*/ 10040 w 10040"/>
                <a:gd name="connsiteY3" fmla="*/ 10000 h 10000"/>
                <a:gd name="connsiteX4" fmla="*/ 2981 w 10040"/>
                <a:gd name="connsiteY4" fmla="*/ 10000 h 10000"/>
                <a:gd name="connsiteX5" fmla="*/ 40 w 10040"/>
                <a:gd name="connsiteY5" fmla="*/ 5833 h 10000"/>
                <a:gd name="connsiteX6" fmla="*/ 40 w 10040"/>
                <a:gd name="connsiteY6" fmla="*/ 5000 h 10000"/>
                <a:gd name="connsiteX7" fmla="*/ 2981 w 10040"/>
                <a:gd name="connsiteY7" fmla="*/ 0 h 10000"/>
                <a:gd name="connsiteX0" fmla="*/ 2941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2941 w 10000"/>
                <a:gd name="connsiteY4" fmla="*/ 10000 h 10000"/>
                <a:gd name="connsiteX5" fmla="*/ 0 w 10000"/>
                <a:gd name="connsiteY5" fmla="*/ 5000 h 10000"/>
                <a:gd name="connsiteX6" fmla="*/ 0 w 10000"/>
                <a:gd name="connsiteY6" fmla="*/ 5000 h 10000"/>
                <a:gd name="connsiteX7" fmla="*/ 2941 w 10000"/>
                <a:gd name="connsiteY7" fmla="*/ 0 h 10000"/>
                <a:gd name="connsiteX0" fmla="*/ 3529 w 10588"/>
                <a:gd name="connsiteY0" fmla="*/ 0 h 10000"/>
                <a:gd name="connsiteX1" fmla="*/ 10588 w 10588"/>
                <a:gd name="connsiteY1" fmla="*/ 0 h 10000"/>
                <a:gd name="connsiteX2" fmla="*/ 8921 w 10588"/>
                <a:gd name="connsiteY2" fmla="*/ 5000 h 10000"/>
                <a:gd name="connsiteX3" fmla="*/ 10588 w 10588"/>
                <a:gd name="connsiteY3" fmla="*/ 10000 h 10000"/>
                <a:gd name="connsiteX4" fmla="*/ 3529 w 10588"/>
                <a:gd name="connsiteY4" fmla="*/ 10000 h 10000"/>
                <a:gd name="connsiteX5" fmla="*/ 588 w 10588"/>
                <a:gd name="connsiteY5" fmla="*/ 5000 h 10000"/>
                <a:gd name="connsiteX6" fmla="*/ 0 w 10588"/>
                <a:gd name="connsiteY6" fmla="*/ 5000 h 10000"/>
                <a:gd name="connsiteX7" fmla="*/ 3529 w 10588"/>
                <a:gd name="connsiteY7" fmla="*/ 0 h 10000"/>
                <a:gd name="connsiteX0" fmla="*/ 3529 w 10588"/>
                <a:gd name="connsiteY0" fmla="*/ 0 h 10000"/>
                <a:gd name="connsiteX1" fmla="*/ 10588 w 10588"/>
                <a:gd name="connsiteY1" fmla="*/ 0 h 10000"/>
                <a:gd name="connsiteX2" fmla="*/ 8921 w 10588"/>
                <a:gd name="connsiteY2" fmla="*/ 5000 h 10000"/>
                <a:gd name="connsiteX3" fmla="*/ 10588 w 10588"/>
                <a:gd name="connsiteY3" fmla="*/ 10000 h 10000"/>
                <a:gd name="connsiteX4" fmla="*/ 3529 w 10588"/>
                <a:gd name="connsiteY4" fmla="*/ 10000 h 10000"/>
                <a:gd name="connsiteX5" fmla="*/ 0 w 10588"/>
                <a:gd name="connsiteY5" fmla="*/ 5000 h 10000"/>
                <a:gd name="connsiteX6" fmla="*/ 0 w 10588"/>
                <a:gd name="connsiteY6" fmla="*/ 5000 h 10000"/>
                <a:gd name="connsiteX7" fmla="*/ 3529 w 10588"/>
                <a:gd name="connsiteY7" fmla="*/ 0 h 10000"/>
                <a:gd name="connsiteX0" fmla="*/ 4706 w 10588"/>
                <a:gd name="connsiteY0" fmla="*/ 0 h 10000"/>
                <a:gd name="connsiteX1" fmla="*/ 10588 w 10588"/>
                <a:gd name="connsiteY1" fmla="*/ 0 h 10000"/>
                <a:gd name="connsiteX2" fmla="*/ 8921 w 10588"/>
                <a:gd name="connsiteY2" fmla="*/ 5000 h 10000"/>
                <a:gd name="connsiteX3" fmla="*/ 10588 w 10588"/>
                <a:gd name="connsiteY3" fmla="*/ 10000 h 10000"/>
                <a:gd name="connsiteX4" fmla="*/ 3529 w 10588"/>
                <a:gd name="connsiteY4" fmla="*/ 10000 h 10000"/>
                <a:gd name="connsiteX5" fmla="*/ 0 w 10588"/>
                <a:gd name="connsiteY5" fmla="*/ 5000 h 10000"/>
                <a:gd name="connsiteX6" fmla="*/ 0 w 10588"/>
                <a:gd name="connsiteY6" fmla="*/ 5000 h 10000"/>
                <a:gd name="connsiteX7" fmla="*/ 4706 w 10588"/>
                <a:gd name="connsiteY7" fmla="*/ 0 h 10000"/>
                <a:gd name="connsiteX0" fmla="*/ 4706 w 10588"/>
                <a:gd name="connsiteY0" fmla="*/ 0 h 10000"/>
                <a:gd name="connsiteX1" fmla="*/ 10588 w 10588"/>
                <a:gd name="connsiteY1" fmla="*/ 0 h 10000"/>
                <a:gd name="connsiteX2" fmla="*/ 8921 w 10588"/>
                <a:gd name="connsiteY2" fmla="*/ 5000 h 10000"/>
                <a:gd name="connsiteX3" fmla="*/ 10588 w 10588"/>
                <a:gd name="connsiteY3" fmla="*/ 10000 h 10000"/>
                <a:gd name="connsiteX4" fmla="*/ 4706 w 10588"/>
                <a:gd name="connsiteY4" fmla="*/ 10000 h 10000"/>
                <a:gd name="connsiteX5" fmla="*/ 0 w 10588"/>
                <a:gd name="connsiteY5" fmla="*/ 5000 h 10000"/>
                <a:gd name="connsiteX6" fmla="*/ 0 w 10588"/>
                <a:gd name="connsiteY6" fmla="*/ 5000 h 10000"/>
                <a:gd name="connsiteX7" fmla="*/ 4706 w 10588"/>
                <a:gd name="connsiteY7" fmla="*/ 0 h 10000"/>
                <a:gd name="connsiteX0" fmla="*/ 4706 w 10588"/>
                <a:gd name="connsiteY0" fmla="*/ 0 h 10000"/>
                <a:gd name="connsiteX1" fmla="*/ 10588 w 10588"/>
                <a:gd name="connsiteY1" fmla="*/ 0 h 10000"/>
                <a:gd name="connsiteX2" fmla="*/ 8921 w 10588"/>
                <a:gd name="connsiteY2" fmla="*/ 5000 h 10000"/>
                <a:gd name="connsiteX3" fmla="*/ 10588 w 10588"/>
                <a:gd name="connsiteY3" fmla="*/ 10000 h 10000"/>
                <a:gd name="connsiteX4" fmla="*/ 4706 w 10588"/>
                <a:gd name="connsiteY4" fmla="*/ 10000 h 10000"/>
                <a:gd name="connsiteX5" fmla="*/ 0 w 10588"/>
                <a:gd name="connsiteY5" fmla="*/ 5000 h 10000"/>
                <a:gd name="connsiteX6" fmla="*/ 0 w 10588"/>
                <a:gd name="connsiteY6" fmla="*/ 5000 h 10000"/>
                <a:gd name="connsiteX7" fmla="*/ 4706 w 10588"/>
                <a:gd name="connsiteY7" fmla="*/ 0 h 10000"/>
                <a:gd name="connsiteX0" fmla="*/ 4706 w 10588"/>
                <a:gd name="connsiteY0" fmla="*/ 0 h 10000"/>
                <a:gd name="connsiteX1" fmla="*/ 10588 w 10588"/>
                <a:gd name="connsiteY1" fmla="*/ 0 h 10000"/>
                <a:gd name="connsiteX2" fmla="*/ 8921 w 10588"/>
                <a:gd name="connsiteY2" fmla="*/ 5000 h 10000"/>
                <a:gd name="connsiteX3" fmla="*/ 10588 w 10588"/>
                <a:gd name="connsiteY3" fmla="*/ 10000 h 10000"/>
                <a:gd name="connsiteX4" fmla="*/ 4706 w 10588"/>
                <a:gd name="connsiteY4" fmla="*/ 10000 h 10000"/>
                <a:gd name="connsiteX5" fmla="*/ 0 w 10588"/>
                <a:gd name="connsiteY5" fmla="*/ 5000 h 10000"/>
                <a:gd name="connsiteX6" fmla="*/ 0 w 10588"/>
                <a:gd name="connsiteY6" fmla="*/ 5000 h 10000"/>
                <a:gd name="connsiteX7" fmla="*/ 4706 w 10588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88" h="10000">
                  <a:moveTo>
                    <a:pt x="4706" y="0"/>
                  </a:moveTo>
                  <a:lnTo>
                    <a:pt x="10588" y="0"/>
                  </a:lnTo>
                  <a:cubicBezTo>
                    <a:pt x="9667" y="0"/>
                    <a:pt x="8921" y="2239"/>
                    <a:pt x="8921" y="5000"/>
                  </a:cubicBezTo>
                  <a:cubicBezTo>
                    <a:pt x="8921" y="7761"/>
                    <a:pt x="9667" y="10000"/>
                    <a:pt x="10588" y="10000"/>
                  </a:cubicBezTo>
                  <a:lnTo>
                    <a:pt x="4706" y="10000"/>
                  </a:lnTo>
                  <a:cubicBezTo>
                    <a:pt x="2959" y="9995"/>
                    <a:pt x="151" y="7354"/>
                    <a:pt x="0" y="5000"/>
                  </a:cubicBezTo>
                  <a:lnTo>
                    <a:pt x="0" y="5000"/>
                  </a:lnTo>
                  <a:cubicBezTo>
                    <a:pt x="151" y="2646"/>
                    <a:pt x="2612" y="151"/>
                    <a:pt x="4706" y="0"/>
                  </a:cubicBezTo>
                  <a:close/>
                </a:path>
              </a:pathLst>
            </a:cu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flipH="1">
              <a:off x="3851920" y="4293096"/>
              <a:ext cx="204062" cy="86409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30 w 10000"/>
                <a:gd name="connsiteY5" fmla="*/ 5945 h 10000"/>
                <a:gd name="connsiteX6" fmla="*/ 30 w 10000"/>
                <a:gd name="connsiteY6" fmla="*/ 4055 h 10000"/>
                <a:gd name="connsiteX7" fmla="*/ 1667 w 10000"/>
                <a:gd name="connsiteY7" fmla="*/ 0 h 10000"/>
                <a:gd name="connsiteX0" fmla="*/ 2951 w 10010"/>
                <a:gd name="connsiteY0" fmla="*/ 0 h 10000"/>
                <a:gd name="connsiteX1" fmla="*/ 10010 w 10010"/>
                <a:gd name="connsiteY1" fmla="*/ 0 h 10000"/>
                <a:gd name="connsiteX2" fmla="*/ 8343 w 10010"/>
                <a:gd name="connsiteY2" fmla="*/ 5000 h 10000"/>
                <a:gd name="connsiteX3" fmla="*/ 10010 w 10010"/>
                <a:gd name="connsiteY3" fmla="*/ 10000 h 10000"/>
                <a:gd name="connsiteX4" fmla="*/ 1677 w 10010"/>
                <a:gd name="connsiteY4" fmla="*/ 10000 h 10000"/>
                <a:gd name="connsiteX5" fmla="*/ 40 w 10010"/>
                <a:gd name="connsiteY5" fmla="*/ 5945 h 10000"/>
                <a:gd name="connsiteX6" fmla="*/ 40 w 10010"/>
                <a:gd name="connsiteY6" fmla="*/ 4055 h 10000"/>
                <a:gd name="connsiteX7" fmla="*/ 2951 w 10010"/>
                <a:gd name="connsiteY7" fmla="*/ 0 h 10000"/>
                <a:gd name="connsiteX0" fmla="*/ 2951 w 10010"/>
                <a:gd name="connsiteY0" fmla="*/ 0 h 10000"/>
                <a:gd name="connsiteX1" fmla="*/ 10010 w 10010"/>
                <a:gd name="connsiteY1" fmla="*/ 0 h 10000"/>
                <a:gd name="connsiteX2" fmla="*/ 8343 w 10010"/>
                <a:gd name="connsiteY2" fmla="*/ 5000 h 10000"/>
                <a:gd name="connsiteX3" fmla="*/ 10010 w 10010"/>
                <a:gd name="connsiteY3" fmla="*/ 10000 h 10000"/>
                <a:gd name="connsiteX4" fmla="*/ 2951 w 10010"/>
                <a:gd name="connsiteY4" fmla="*/ 10000 h 10000"/>
                <a:gd name="connsiteX5" fmla="*/ 40 w 10010"/>
                <a:gd name="connsiteY5" fmla="*/ 5945 h 10000"/>
                <a:gd name="connsiteX6" fmla="*/ 40 w 10010"/>
                <a:gd name="connsiteY6" fmla="*/ 4055 h 10000"/>
                <a:gd name="connsiteX7" fmla="*/ 2951 w 10010"/>
                <a:gd name="connsiteY7" fmla="*/ 0 h 10000"/>
                <a:gd name="connsiteX0" fmla="*/ 2981 w 10040"/>
                <a:gd name="connsiteY0" fmla="*/ 0 h 10000"/>
                <a:gd name="connsiteX1" fmla="*/ 10040 w 10040"/>
                <a:gd name="connsiteY1" fmla="*/ 0 h 10000"/>
                <a:gd name="connsiteX2" fmla="*/ 8373 w 10040"/>
                <a:gd name="connsiteY2" fmla="*/ 5000 h 10000"/>
                <a:gd name="connsiteX3" fmla="*/ 10040 w 10040"/>
                <a:gd name="connsiteY3" fmla="*/ 10000 h 10000"/>
                <a:gd name="connsiteX4" fmla="*/ 2981 w 10040"/>
                <a:gd name="connsiteY4" fmla="*/ 10000 h 10000"/>
                <a:gd name="connsiteX5" fmla="*/ 40 w 10040"/>
                <a:gd name="connsiteY5" fmla="*/ 5833 h 10000"/>
                <a:gd name="connsiteX6" fmla="*/ 70 w 10040"/>
                <a:gd name="connsiteY6" fmla="*/ 4055 h 10000"/>
                <a:gd name="connsiteX7" fmla="*/ 2981 w 10040"/>
                <a:gd name="connsiteY7" fmla="*/ 0 h 10000"/>
                <a:gd name="connsiteX0" fmla="*/ 2981 w 10040"/>
                <a:gd name="connsiteY0" fmla="*/ 0 h 10000"/>
                <a:gd name="connsiteX1" fmla="*/ 10040 w 10040"/>
                <a:gd name="connsiteY1" fmla="*/ 0 h 10000"/>
                <a:gd name="connsiteX2" fmla="*/ 8373 w 10040"/>
                <a:gd name="connsiteY2" fmla="*/ 5000 h 10000"/>
                <a:gd name="connsiteX3" fmla="*/ 10040 w 10040"/>
                <a:gd name="connsiteY3" fmla="*/ 10000 h 10000"/>
                <a:gd name="connsiteX4" fmla="*/ 2981 w 10040"/>
                <a:gd name="connsiteY4" fmla="*/ 10000 h 10000"/>
                <a:gd name="connsiteX5" fmla="*/ 40 w 10040"/>
                <a:gd name="connsiteY5" fmla="*/ 5833 h 10000"/>
                <a:gd name="connsiteX6" fmla="*/ 40 w 10040"/>
                <a:gd name="connsiteY6" fmla="*/ 5000 h 10000"/>
                <a:gd name="connsiteX7" fmla="*/ 2981 w 10040"/>
                <a:gd name="connsiteY7" fmla="*/ 0 h 10000"/>
                <a:gd name="connsiteX0" fmla="*/ 2941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2941 w 10000"/>
                <a:gd name="connsiteY4" fmla="*/ 10000 h 10000"/>
                <a:gd name="connsiteX5" fmla="*/ 0 w 10000"/>
                <a:gd name="connsiteY5" fmla="*/ 5000 h 10000"/>
                <a:gd name="connsiteX6" fmla="*/ 0 w 10000"/>
                <a:gd name="connsiteY6" fmla="*/ 5000 h 10000"/>
                <a:gd name="connsiteX7" fmla="*/ 2941 w 10000"/>
                <a:gd name="connsiteY7" fmla="*/ 0 h 10000"/>
                <a:gd name="connsiteX0" fmla="*/ 3529 w 10588"/>
                <a:gd name="connsiteY0" fmla="*/ 0 h 10000"/>
                <a:gd name="connsiteX1" fmla="*/ 10588 w 10588"/>
                <a:gd name="connsiteY1" fmla="*/ 0 h 10000"/>
                <a:gd name="connsiteX2" fmla="*/ 8921 w 10588"/>
                <a:gd name="connsiteY2" fmla="*/ 5000 h 10000"/>
                <a:gd name="connsiteX3" fmla="*/ 10588 w 10588"/>
                <a:gd name="connsiteY3" fmla="*/ 10000 h 10000"/>
                <a:gd name="connsiteX4" fmla="*/ 3529 w 10588"/>
                <a:gd name="connsiteY4" fmla="*/ 10000 h 10000"/>
                <a:gd name="connsiteX5" fmla="*/ 588 w 10588"/>
                <a:gd name="connsiteY5" fmla="*/ 5000 h 10000"/>
                <a:gd name="connsiteX6" fmla="*/ 0 w 10588"/>
                <a:gd name="connsiteY6" fmla="*/ 5000 h 10000"/>
                <a:gd name="connsiteX7" fmla="*/ 3529 w 10588"/>
                <a:gd name="connsiteY7" fmla="*/ 0 h 10000"/>
                <a:gd name="connsiteX0" fmla="*/ 3529 w 10588"/>
                <a:gd name="connsiteY0" fmla="*/ 0 h 10000"/>
                <a:gd name="connsiteX1" fmla="*/ 10588 w 10588"/>
                <a:gd name="connsiteY1" fmla="*/ 0 h 10000"/>
                <a:gd name="connsiteX2" fmla="*/ 8921 w 10588"/>
                <a:gd name="connsiteY2" fmla="*/ 5000 h 10000"/>
                <a:gd name="connsiteX3" fmla="*/ 10588 w 10588"/>
                <a:gd name="connsiteY3" fmla="*/ 10000 h 10000"/>
                <a:gd name="connsiteX4" fmla="*/ 3529 w 10588"/>
                <a:gd name="connsiteY4" fmla="*/ 10000 h 10000"/>
                <a:gd name="connsiteX5" fmla="*/ 0 w 10588"/>
                <a:gd name="connsiteY5" fmla="*/ 5000 h 10000"/>
                <a:gd name="connsiteX6" fmla="*/ 0 w 10588"/>
                <a:gd name="connsiteY6" fmla="*/ 5000 h 10000"/>
                <a:gd name="connsiteX7" fmla="*/ 3529 w 10588"/>
                <a:gd name="connsiteY7" fmla="*/ 0 h 10000"/>
                <a:gd name="connsiteX0" fmla="*/ 4706 w 10588"/>
                <a:gd name="connsiteY0" fmla="*/ 0 h 10000"/>
                <a:gd name="connsiteX1" fmla="*/ 10588 w 10588"/>
                <a:gd name="connsiteY1" fmla="*/ 0 h 10000"/>
                <a:gd name="connsiteX2" fmla="*/ 8921 w 10588"/>
                <a:gd name="connsiteY2" fmla="*/ 5000 h 10000"/>
                <a:gd name="connsiteX3" fmla="*/ 10588 w 10588"/>
                <a:gd name="connsiteY3" fmla="*/ 10000 h 10000"/>
                <a:gd name="connsiteX4" fmla="*/ 3529 w 10588"/>
                <a:gd name="connsiteY4" fmla="*/ 10000 h 10000"/>
                <a:gd name="connsiteX5" fmla="*/ 0 w 10588"/>
                <a:gd name="connsiteY5" fmla="*/ 5000 h 10000"/>
                <a:gd name="connsiteX6" fmla="*/ 0 w 10588"/>
                <a:gd name="connsiteY6" fmla="*/ 5000 h 10000"/>
                <a:gd name="connsiteX7" fmla="*/ 4706 w 10588"/>
                <a:gd name="connsiteY7" fmla="*/ 0 h 10000"/>
                <a:gd name="connsiteX0" fmla="*/ 4706 w 10588"/>
                <a:gd name="connsiteY0" fmla="*/ 0 h 10000"/>
                <a:gd name="connsiteX1" fmla="*/ 10588 w 10588"/>
                <a:gd name="connsiteY1" fmla="*/ 0 h 10000"/>
                <a:gd name="connsiteX2" fmla="*/ 8921 w 10588"/>
                <a:gd name="connsiteY2" fmla="*/ 5000 h 10000"/>
                <a:gd name="connsiteX3" fmla="*/ 10588 w 10588"/>
                <a:gd name="connsiteY3" fmla="*/ 10000 h 10000"/>
                <a:gd name="connsiteX4" fmla="*/ 4706 w 10588"/>
                <a:gd name="connsiteY4" fmla="*/ 10000 h 10000"/>
                <a:gd name="connsiteX5" fmla="*/ 0 w 10588"/>
                <a:gd name="connsiteY5" fmla="*/ 5000 h 10000"/>
                <a:gd name="connsiteX6" fmla="*/ 0 w 10588"/>
                <a:gd name="connsiteY6" fmla="*/ 5000 h 10000"/>
                <a:gd name="connsiteX7" fmla="*/ 4706 w 10588"/>
                <a:gd name="connsiteY7" fmla="*/ 0 h 10000"/>
                <a:gd name="connsiteX0" fmla="*/ 4706 w 10588"/>
                <a:gd name="connsiteY0" fmla="*/ 0 h 10000"/>
                <a:gd name="connsiteX1" fmla="*/ 10588 w 10588"/>
                <a:gd name="connsiteY1" fmla="*/ 0 h 10000"/>
                <a:gd name="connsiteX2" fmla="*/ 8921 w 10588"/>
                <a:gd name="connsiteY2" fmla="*/ 5000 h 10000"/>
                <a:gd name="connsiteX3" fmla="*/ 10588 w 10588"/>
                <a:gd name="connsiteY3" fmla="*/ 10000 h 10000"/>
                <a:gd name="connsiteX4" fmla="*/ 4706 w 10588"/>
                <a:gd name="connsiteY4" fmla="*/ 10000 h 10000"/>
                <a:gd name="connsiteX5" fmla="*/ 0 w 10588"/>
                <a:gd name="connsiteY5" fmla="*/ 5000 h 10000"/>
                <a:gd name="connsiteX6" fmla="*/ 0 w 10588"/>
                <a:gd name="connsiteY6" fmla="*/ 5000 h 10000"/>
                <a:gd name="connsiteX7" fmla="*/ 4706 w 10588"/>
                <a:gd name="connsiteY7" fmla="*/ 0 h 10000"/>
                <a:gd name="connsiteX0" fmla="*/ 4706 w 10588"/>
                <a:gd name="connsiteY0" fmla="*/ 0 h 10000"/>
                <a:gd name="connsiteX1" fmla="*/ 10588 w 10588"/>
                <a:gd name="connsiteY1" fmla="*/ 0 h 10000"/>
                <a:gd name="connsiteX2" fmla="*/ 8921 w 10588"/>
                <a:gd name="connsiteY2" fmla="*/ 5000 h 10000"/>
                <a:gd name="connsiteX3" fmla="*/ 10588 w 10588"/>
                <a:gd name="connsiteY3" fmla="*/ 10000 h 10000"/>
                <a:gd name="connsiteX4" fmla="*/ 4706 w 10588"/>
                <a:gd name="connsiteY4" fmla="*/ 10000 h 10000"/>
                <a:gd name="connsiteX5" fmla="*/ 0 w 10588"/>
                <a:gd name="connsiteY5" fmla="*/ 5000 h 10000"/>
                <a:gd name="connsiteX6" fmla="*/ 0 w 10588"/>
                <a:gd name="connsiteY6" fmla="*/ 5000 h 10000"/>
                <a:gd name="connsiteX7" fmla="*/ 4706 w 10588"/>
                <a:gd name="connsiteY7" fmla="*/ 0 h 10000"/>
                <a:gd name="connsiteX0" fmla="*/ 4706 w 10588"/>
                <a:gd name="connsiteY0" fmla="*/ 0 h 10000"/>
                <a:gd name="connsiteX1" fmla="*/ 10588 w 10588"/>
                <a:gd name="connsiteY1" fmla="*/ 0 h 10000"/>
                <a:gd name="connsiteX2" fmla="*/ 8921 w 10588"/>
                <a:gd name="connsiteY2" fmla="*/ 5000 h 10000"/>
                <a:gd name="connsiteX3" fmla="*/ 10588 w 10588"/>
                <a:gd name="connsiteY3" fmla="*/ 10000 h 10000"/>
                <a:gd name="connsiteX4" fmla="*/ 4706 w 10588"/>
                <a:gd name="connsiteY4" fmla="*/ 10000 h 10000"/>
                <a:gd name="connsiteX5" fmla="*/ 0 w 10588"/>
                <a:gd name="connsiteY5" fmla="*/ 5000 h 10000"/>
                <a:gd name="connsiteX6" fmla="*/ 4706 w 10588"/>
                <a:gd name="connsiteY6" fmla="*/ 0 h 10000"/>
                <a:gd name="connsiteX0" fmla="*/ 980 w 6862"/>
                <a:gd name="connsiteY0" fmla="*/ 0 h 10000"/>
                <a:gd name="connsiteX1" fmla="*/ 6862 w 6862"/>
                <a:gd name="connsiteY1" fmla="*/ 0 h 10000"/>
                <a:gd name="connsiteX2" fmla="*/ 5195 w 6862"/>
                <a:gd name="connsiteY2" fmla="*/ 5000 h 10000"/>
                <a:gd name="connsiteX3" fmla="*/ 6862 w 6862"/>
                <a:gd name="connsiteY3" fmla="*/ 10000 h 10000"/>
                <a:gd name="connsiteX4" fmla="*/ 980 w 6862"/>
                <a:gd name="connsiteY4" fmla="*/ 10000 h 10000"/>
                <a:gd name="connsiteX5" fmla="*/ 980 w 6862"/>
                <a:gd name="connsiteY5" fmla="*/ 0 h 10000"/>
                <a:gd name="connsiteX0" fmla="*/ 1428 w 10000"/>
                <a:gd name="connsiteY0" fmla="*/ 10000 h 11058"/>
                <a:gd name="connsiteX1" fmla="*/ 1428 w 10000"/>
                <a:gd name="connsiteY1" fmla="*/ 0 h 11058"/>
                <a:gd name="connsiteX2" fmla="*/ 10000 w 10000"/>
                <a:gd name="connsiteY2" fmla="*/ 0 h 11058"/>
                <a:gd name="connsiteX3" fmla="*/ 7571 w 10000"/>
                <a:gd name="connsiteY3" fmla="*/ 5000 h 11058"/>
                <a:gd name="connsiteX4" fmla="*/ 10000 w 10000"/>
                <a:gd name="connsiteY4" fmla="*/ 10000 h 11058"/>
                <a:gd name="connsiteX5" fmla="*/ 2517 w 10000"/>
                <a:gd name="connsiteY5" fmla="*/ 11058 h 11058"/>
                <a:gd name="connsiteX0" fmla="*/ 1428 w 10000"/>
                <a:gd name="connsiteY0" fmla="*/ 10000 h 10000"/>
                <a:gd name="connsiteX1" fmla="*/ 1428 w 10000"/>
                <a:gd name="connsiteY1" fmla="*/ 0 h 10000"/>
                <a:gd name="connsiteX2" fmla="*/ 10000 w 10000"/>
                <a:gd name="connsiteY2" fmla="*/ 0 h 10000"/>
                <a:gd name="connsiteX3" fmla="*/ 7571 w 10000"/>
                <a:gd name="connsiteY3" fmla="*/ 5000 h 10000"/>
                <a:gd name="connsiteX4" fmla="*/ 10000 w 10000"/>
                <a:gd name="connsiteY4" fmla="*/ 10000 h 10000"/>
                <a:gd name="connsiteX0" fmla="*/ 0 w 8572"/>
                <a:gd name="connsiteY0" fmla="*/ 0 h 10000"/>
                <a:gd name="connsiteX1" fmla="*/ 8572 w 8572"/>
                <a:gd name="connsiteY1" fmla="*/ 0 h 10000"/>
                <a:gd name="connsiteX2" fmla="*/ 6143 w 8572"/>
                <a:gd name="connsiteY2" fmla="*/ 5000 h 10000"/>
                <a:gd name="connsiteX3" fmla="*/ 8572 w 8572"/>
                <a:gd name="connsiteY3" fmla="*/ 10000 h 10000"/>
                <a:gd name="connsiteX0" fmla="*/ 2834 w 2834"/>
                <a:gd name="connsiteY0" fmla="*/ 0 h 10000"/>
                <a:gd name="connsiteX1" fmla="*/ 0 w 2834"/>
                <a:gd name="connsiteY1" fmla="*/ 5000 h 10000"/>
                <a:gd name="connsiteX2" fmla="*/ 2834 w 2834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4" h="10000">
                  <a:moveTo>
                    <a:pt x="2834" y="0"/>
                  </a:moveTo>
                  <a:cubicBezTo>
                    <a:pt x="1268" y="0"/>
                    <a:pt x="0" y="2239"/>
                    <a:pt x="0" y="5000"/>
                  </a:cubicBezTo>
                  <a:cubicBezTo>
                    <a:pt x="0" y="7761"/>
                    <a:pt x="1268" y="10000"/>
                    <a:pt x="2834" y="10000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672000" y="4581128"/>
              <a:ext cx="504000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652120" y="450912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ω</a:t>
              </a:r>
              <a:r>
                <a:rPr lang="ru-RU" sz="2400" baseline="-25000" dirty="0" smtClean="0"/>
                <a:t>3</a:t>
              </a:r>
              <a:endParaRPr lang="ru-RU" sz="2400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52120" y="3212976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ω</a:t>
              </a:r>
              <a:r>
                <a:rPr lang="ru-RU" sz="2400" baseline="-25000" dirty="0" smtClean="0"/>
                <a:t>4</a:t>
              </a:r>
              <a:endParaRPr lang="ru-RU" sz="2400" baseline="-25000" dirty="0"/>
            </a:p>
          </p:txBody>
        </p:sp>
      </p:grpSp>
      <p:cxnSp>
        <p:nvCxnSpPr>
          <p:cNvPr id="49" name="Прямая соединительная линия 48"/>
          <p:cNvCxnSpPr/>
          <p:nvPr/>
        </p:nvCxnSpPr>
        <p:spPr>
          <a:xfrm>
            <a:off x="5076056" y="4221088"/>
            <a:ext cx="2880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076056" y="3501008"/>
            <a:ext cx="2880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076056" y="3429000"/>
            <a:ext cx="28803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076056" y="3356992"/>
            <a:ext cx="28803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076056" y="3284984"/>
            <a:ext cx="28803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076056" y="3212976"/>
            <a:ext cx="28803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076056" y="3140968"/>
            <a:ext cx="28803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076056" y="3068960"/>
            <a:ext cx="28803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076056" y="2996952"/>
            <a:ext cx="28803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076056" y="2348880"/>
            <a:ext cx="2880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076056" y="2276872"/>
            <a:ext cx="28803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076056" y="2204864"/>
            <a:ext cx="28803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076056" y="2132856"/>
            <a:ext cx="28803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076056" y="2060848"/>
            <a:ext cx="28803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076056" y="1988840"/>
            <a:ext cx="28803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076056" y="1916832"/>
            <a:ext cx="28803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076056" y="1844824"/>
            <a:ext cx="28803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5868144" y="3284984"/>
            <a:ext cx="0" cy="93610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6660232" y="2996952"/>
            <a:ext cx="0" cy="12241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5868144" y="2060848"/>
            <a:ext cx="0" cy="12241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6660232" y="2060848"/>
            <a:ext cx="0" cy="93610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668344" y="2348880"/>
            <a:ext cx="0" cy="1872208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436096" y="364502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5436096" y="249289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6228184" y="364502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6228184" y="249289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7164288" y="3501008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164288" y="364502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ru-RU" baseline="-25000" dirty="0" smtClean="0"/>
              <a:t>3</a:t>
            </a:r>
            <a:endParaRPr lang="ru-RU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7668344" y="249289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ru-RU" baseline="-25000" dirty="0" smtClean="0"/>
              <a:t>4</a:t>
            </a:r>
            <a:endParaRPr lang="ru-RU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827584" y="465313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 14.</a:t>
            </a:r>
            <a:r>
              <a:rPr lang="ru-RU" dirty="0" smtClean="0"/>
              <a:t> </a:t>
            </a:r>
            <a:r>
              <a:rPr lang="ru-RU" dirty="0" smtClean="0"/>
              <a:t>Молекулярно-логический </a:t>
            </a:r>
            <a:r>
              <a:rPr lang="ru-RU" dirty="0" smtClean="0"/>
              <a:t>вентиль выполняющий функции полусумматора, построенный по концепту </a:t>
            </a:r>
            <a:r>
              <a:rPr lang="ru-RU" dirty="0" err="1" smtClean="0"/>
              <a:t>Компа-Левини</a:t>
            </a:r>
            <a:r>
              <a:rPr lang="ru-RU" dirty="0" smtClean="0"/>
              <a:t>. Частоты </a:t>
            </a:r>
            <a:r>
              <a:rPr lang="en-US" dirty="0" smtClean="0"/>
              <a:t>ω</a:t>
            </a:r>
            <a:r>
              <a:rPr lang="en-US" baseline="-25000" dirty="0" smtClean="0"/>
              <a:t>1</a:t>
            </a:r>
            <a:r>
              <a:rPr lang="ru-RU" dirty="0" smtClean="0"/>
              <a:t> и </a:t>
            </a:r>
            <a:r>
              <a:rPr lang="en-US" dirty="0" smtClean="0"/>
              <a:t>ω</a:t>
            </a:r>
            <a:r>
              <a:rPr lang="ru-RU" baseline="-25000" dirty="0" smtClean="0"/>
              <a:t>2 </a:t>
            </a:r>
            <a:r>
              <a:rPr lang="ru-RU" dirty="0" smtClean="0"/>
              <a:t> характеризуют входящие фотоны, а </a:t>
            </a:r>
            <a:r>
              <a:rPr lang="en-US" dirty="0" smtClean="0"/>
              <a:t>ω</a:t>
            </a:r>
            <a:r>
              <a:rPr lang="ru-RU" baseline="-25000" dirty="0" smtClean="0"/>
              <a:t>3</a:t>
            </a:r>
            <a:r>
              <a:rPr lang="ru-RU" dirty="0" smtClean="0"/>
              <a:t> и </a:t>
            </a:r>
            <a:r>
              <a:rPr lang="en-US" dirty="0" smtClean="0"/>
              <a:t>ω</a:t>
            </a:r>
            <a:r>
              <a:rPr lang="ru-RU" baseline="-25000" dirty="0" smtClean="0"/>
              <a:t>4</a:t>
            </a:r>
            <a:r>
              <a:rPr lang="ru-RU" dirty="0" smtClean="0"/>
              <a:t> – исходящие. </a:t>
            </a:r>
            <a:r>
              <a:rPr lang="ru-RU" b="1" dirty="0" smtClean="0"/>
              <a:t>А</a:t>
            </a:r>
            <a:r>
              <a:rPr lang="ru-RU" dirty="0" smtClean="0"/>
              <a:t>) Логическая схема вентиля </a:t>
            </a:r>
            <a:r>
              <a:rPr lang="ru-RU" b="1" dirty="0" smtClean="0"/>
              <a:t>Б</a:t>
            </a:r>
            <a:r>
              <a:rPr lang="ru-RU" dirty="0" smtClean="0"/>
              <a:t>) Физическая структура его уровней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683568" y="1268760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А)</a:t>
            </a:r>
            <a:endParaRPr lang="ru-RU" sz="24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5076056" y="1268760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Б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23528" y="594928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[6] </a:t>
            </a:r>
            <a:r>
              <a:rPr lang="en-US" sz="1200" dirty="0" err="1" smtClean="0"/>
              <a:t>Kompa</a:t>
            </a:r>
            <a:r>
              <a:rPr lang="en-US" sz="1200" dirty="0" smtClean="0"/>
              <a:t> K. L., Levine R. D. A molecular logic gate //Proceedings of the National Academy of Sciences. – 2001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dirty="0" smtClean="0"/>
              <a:t>[7] </a:t>
            </a:r>
            <a:r>
              <a:rPr lang="en-US" sz="1200" dirty="0" err="1" smtClean="0"/>
              <a:t>Remacle</a:t>
            </a:r>
            <a:r>
              <a:rPr lang="en-US" sz="1200" dirty="0" smtClean="0"/>
              <a:t> F. et al. Logic gates using high </a:t>
            </a:r>
            <a:r>
              <a:rPr lang="en-US" sz="1200" dirty="0" err="1" smtClean="0"/>
              <a:t>Rydberg</a:t>
            </a:r>
            <a:r>
              <a:rPr lang="en-US" sz="1200" dirty="0" smtClean="0"/>
              <a:t> states //Proceedings of the National Academy of Sciences. – 2001. </a:t>
            </a:r>
            <a:endParaRPr lang="ru-RU" sz="1200" dirty="0"/>
          </a:p>
        </p:txBody>
      </p:sp>
      <p:sp>
        <p:nvSpPr>
          <p:cNvPr id="78" name="Номер слайда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29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92080" y="2348880"/>
            <a:ext cx="864096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4797152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378904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75856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940152" y="4437112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4437112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573016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4437112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3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5875" y="1412776"/>
            <a:ext cx="40481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844824"/>
          <a:ext cx="4536505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301"/>
                <a:gridCol w="907301"/>
                <a:gridCol w="907301"/>
                <a:gridCol w="907301"/>
                <a:gridCol w="907301"/>
              </a:tblGrid>
              <a:tr h="239533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ω</a:t>
                      </a:r>
                      <a:r>
                        <a:rPr lang="ru-RU" sz="1600" b="1" baseline="-25000" dirty="0" smtClean="0"/>
                        <a:t>1</a:t>
                      </a:r>
                      <a:endParaRPr lang="ru-RU" sz="1600" b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ω</a:t>
                      </a:r>
                      <a:r>
                        <a:rPr lang="ru-RU" sz="1600" b="1" baseline="-25000" dirty="0" smtClean="0"/>
                        <a:t>2</a:t>
                      </a:r>
                      <a:endParaRPr lang="ru-RU" sz="1600" b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ω</a:t>
                      </a:r>
                      <a:r>
                        <a:rPr lang="ru-RU" sz="1600" b="1" baseline="-25000" dirty="0" smtClean="0"/>
                        <a:t>3</a:t>
                      </a:r>
                      <a:endParaRPr lang="ru-RU" sz="1600" b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Sum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Carry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77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77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77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77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77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77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77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77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576" y="4725144"/>
            <a:ext cx="3348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Входной сигнал:</a:t>
            </a:r>
            <a:endParaRPr lang="en-US" b="1" dirty="0" smtClean="0"/>
          </a:p>
          <a:p>
            <a:r>
              <a:rPr lang="el-GR" dirty="0" smtClean="0"/>
              <a:t>ω</a:t>
            </a:r>
            <a:r>
              <a:rPr lang="ru-RU" baseline="-25000" dirty="0" smtClean="0"/>
              <a:t>1</a:t>
            </a:r>
            <a:r>
              <a:rPr lang="en-US" baseline="-25000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18797</a:t>
            </a:r>
            <a:r>
              <a:rPr lang="en-US" dirty="0" smtClean="0"/>
              <a:t> </a:t>
            </a:r>
            <a:r>
              <a:rPr lang="ru-RU" dirty="0" smtClean="0"/>
              <a:t>см</a:t>
            </a:r>
            <a:r>
              <a:rPr lang="ru-RU" baseline="30000" dirty="0" smtClean="0"/>
              <a:t>-1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 25 МВт</a:t>
            </a:r>
            <a:r>
              <a:rPr lang="en-US" dirty="0" smtClean="0"/>
              <a:t>/</a:t>
            </a:r>
            <a:r>
              <a:rPr lang="ru-RU" dirty="0" smtClean="0"/>
              <a:t>см</a:t>
            </a:r>
            <a:r>
              <a:rPr lang="en-US" baseline="30000" dirty="0" smtClean="0"/>
              <a:t>2</a:t>
            </a:r>
            <a:endParaRPr lang="ru-RU" baseline="30000" dirty="0" smtClean="0"/>
          </a:p>
          <a:p>
            <a:r>
              <a:rPr lang="en-US" dirty="0" smtClean="0"/>
              <a:t> </a:t>
            </a:r>
            <a:r>
              <a:rPr lang="el-GR" dirty="0" smtClean="0"/>
              <a:t>ω</a:t>
            </a:r>
            <a:r>
              <a:rPr lang="ru-RU" baseline="-25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18900</a:t>
            </a:r>
            <a:r>
              <a:rPr lang="en-US" dirty="0" smtClean="0"/>
              <a:t> </a:t>
            </a:r>
            <a:r>
              <a:rPr lang="ru-RU" dirty="0" smtClean="0"/>
              <a:t>см</a:t>
            </a:r>
            <a:r>
              <a:rPr lang="ru-RU" baseline="30000" dirty="0" smtClean="0"/>
              <a:t>-1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 25 МВт</a:t>
            </a:r>
            <a:r>
              <a:rPr lang="en-US" dirty="0" smtClean="0"/>
              <a:t>/</a:t>
            </a:r>
            <a:r>
              <a:rPr lang="ru-RU" dirty="0" smtClean="0"/>
              <a:t>см</a:t>
            </a:r>
            <a:r>
              <a:rPr lang="en-US" baseline="30000" dirty="0" smtClean="0"/>
              <a:t>2</a:t>
            </a:r>
            <a:endParaRPr lang="ru-RU" baseline="30000" dirty="0" smtClean="0"/>
          </a:p>
          <a:p>
            <a:r>
              <a:rPr lang="el-GR" dirty="0" smtClean="0"/>
              <a:t>ω</a:t>
            </a:r>
            <a:r>
              <a:rPr lang="ru-RU" baseline="-25000" dirty="0" smtClean="0"/>
              <a:t>3</a:t>
            </a:r>
            <a:r>
              <a:rPr lang="en-US" baseline="-25000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15504</a:t>
            </a:r>
            <a:r>
              <a:rPr lang="en-US" dirty="0" smtClean="0"/>
              <a:t> </a:t>
            </a:r>
            <a:r>
              <a:rPr lang="ru-RU" dirty="0" smtClean="0"/>
              <a:t>см</a:t>
            </a:r>
            <a:r>
              <a:rPr lang="ru-RU" baseline="30000" dirty="0" smtClean="0"/>
              <a:t>-1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 25 МВт</a:t>
            </a:r>
            <a:r>
              <a:rPr lang="en-US" dirty="0" smtClean="0"/>
              <a:t>/</a:t>
            </a:r>
            <a:r>
              <a:rPr lang="ru-RU" dirty="0" smtClean="0"/>
              <a:t>см</a:t>
            </a:r>
            <a:r>
              <a:rPr lang="en-US" baseline="30000" dirty="0" smtClean="0"/>
              <a:t>2</a:t>
            </a:r>
            <a:endParaRPr lang="ru-RU" baseline="30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237312"/>
            <a:ext cx="7596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[9] </a:t>
            </a:r>
            <a:r>
              <a:rPr lang="en-GB" sz="1200" dirty="0" err="1" smtClean="0"/>
              <a:t>Speiser</a:t>
            </a:r>
            <a:r>
              <a:rPr lang="en-GB" sz="1200" dirty="0" smtClean="0"/>
              <a:t> </a:t>
            </a:r>
            <a:r>
              <a:rPr lang="en-GB" sz="1200" dirty="0" smtClean="0"/>
              <a:t>S. Towards molecular scale devices based on controlled </a:t>
            </a:r>
            <a:r>
              <a:rPr lang="en-GB" sz="1200" dirty="0" err="1" smtClean="0"/>
              <a:t>intramolecular</a:t>
            </a:r>
            <a:r>
              <a:rPr lang="en-GB" sz="1200" dirty="0" smtClean="0"/>
              <a:t> interactions //Journal of luminescence. – 2003. – </a:t>
            </a:r>
            <a:r>
              <a:rPr lang="ru-RU" sz="1200" dirty="0" smtClean="0"/>
              <a:t>Т. 102. – С. 267-272.</a:t>
            </a:r>
            <a:endParaRPr lang="ru-RU" sz="12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30</a:t>
            </a:fld>
            <a:endParaRPr lang="ru-RU" sz="360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Полный сумматор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1124745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Таблица 5. </a:t>
            </a:r>
            <a:r>
              <a:rPr lang="ru-RU" dirty="0" smtClean="0"/>
              <a:t>Таблица истинности полного сумматора со входными сигналами </a:t>
            </a:r>
            <a:r>
              <a:rPr lang="el-GR" dirty="0" smtClean="0"/>
              <a:t>ω</a:t>
            </a:r>
            <a:r>
              <a:rPr lang="ru-RU" baseline="-25000" dirty="0" smtClean="0"/>
              <a:t>1</a:t>
            </a:r>
            <a:r>
              <a:rPr lang="ru-RU" dirty="0" smtClean="0"/>
              <a:t>, </a:t>
            </a:r>
            <a:r>
              <a:rPr lang="el-GR" dirty="0" smtClean="0"/>
              <a:t>ω</a:t>
            </a:r>
            <a:r>
              <a:rPr lang="ru-RU" baseline="-25000" dirty="0" smtClean="0"/>
              <a:t>2</a:t>
            </a:r>
            <a:r>
              <a:rPr lang="ru-RU" dirty="0" smtClean="0"/>
              <a:t>, </a:t>
            </a:r>
            <a:r>
              <a:rPr lang="el-GR" dirty="0" smtClean="0"/>
              <a:t>ω</a:t>
            </a:r>
            <a:r>
              <a:rPr lang="ru-RU" baseline="-25000" dirty="0" smtClean="0"/>
              <a:t>3</a:t>
            </a:r>
            <a:endParaRPr lang="ru-RU" baseline="-250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4797152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Флуоресценция:</a:t>
            </a:r>
          </a:p>
          <a:p>
            <a:r>
              <a:rPr lang="en-US" dirty="0" smtClean="0"/>
              <a:t>Sum – 11000 – 13400 </a:t>
            </a:r>
            <a:r>
              <a:rPr lang="ru-RU" dirty="0" smtClean="0"/>
              <a:t>см</a:t>
            </a:r>
            <a:r>
              <a:rPr lang="ru-RU" baseline="30000" dirty="0" smtClean="0"/>
              <a:t>-1</a:t>
            </a:r>
          </a:p>
          <a:p>
            <a:r>
              <a:rPr lang="en-US" dirty="0" smtClean="0"/>
              <a:t>Carry – </a:t>
            </a:r>
            <a:r>
              <a:rPr lang="ru-RU" dirty="0" smtClean="0"/>
              <a:t>23000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26670 см</a:t>
            </a:r>
            <a:r>
              <a:rPr lang="ru-RU" baseline="30000" dirty="0" smtClean="0"/>
              <a:t>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6056" y="3861048"/>
            <a:ext cx="406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Рис. 15. </a:t>
            </a:r>
            <a:r>
              <a:rPr lang="ru-RU" sz="1600" dirty="0" smtClean="0"/>
              <a:t>Молекула </a:t>
            </a:r>
            <a:r>
              <a:rPr lang="en-US" sz="1600" dirty="0" smtClean="0"/>
              <a:t>Rh6G-Az, </a:t>
            </a:r>
            <a:r>
              <a:rPr lang="ru-RU" sz="1600" dirty="0" smtClean="0"/>
              <a:t>выполняющая функции полного сумматора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Полный сумматор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31</a:t>
            </a:fld>
            <a:endParaRPr lang="ru-RU" sz="36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646432" cy="44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6237312"/>
            <a:ext cx="7596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[9] </a:t>
            </a:r>
            <a:r>
              <a:rPr lang="en-GB" sz="1200" dirty="0" err="1" smtClean="0"/>
              <a:t>Speiser</a:t>
            </a:r>
            <a:r>
              <a:rPr lang="en-GB" sz="1200" dirty="0" smtClean="0"/>
              <a:t> </a:t>
            </a:r>
            <a:r>
              <a:rPr lang="en-GB" sz="1200" dirty="0" smtClean="0"/>
              <a:t>S. Towards molecular scale devices based on controlled </a:t>
            </a:r>
            <a:r>
              <a:rPr lang="en-GB" sz="1200" dirty="0" err="1" smtClean="0"/>
              <a:t>intramolecular</a:t>
            </a:r>
            <a:r>
              <a:rPr lang="en-GB" sz="1200" dirty="0" smtClean="0"/>
              <a:t> interactions //Journal of luminescence. – 2003. – </a:t>
            </a:r>
            <a:r>
              <a:rPr lang="ru-RU" sz="1200" dirty="0" smtClean="0"/>
              <a:t>Т. 102. – С. 267-272.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661248"/>
            <a:ext cx="783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16 </a:t>
            </a:r>
            <a:r>
              <a:rPr lang="ru-RU" dirty="0" smtClean="0"/>
              <a:t>Схема работы полного сумматора </a:t>
            </a:r>
            <a:r>
              <a:rPr lang="en-US" dirty="0" smtClean="0"/>
              <a:t>Rh6G-Az </a:t>
            </a:r>
            <a:r>
              <a:rPr lang="ru-RU" dirty="0" smtClean="0"/>
              <a:t>с физической точки зрения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фотонных МЛВ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Не нужно добавлять реагенты</a:t>
            </a:r>
          </a:p>
          <a:p>
            <a:r>
              <a:rPr lang="ru-RU" sz="2000" dirty="0" smtClean="0"/>
              <a:t>Не накапливаются продукты реакции</a:t>
            </a:r>
          </a:p>
          <a:p>
            <a:r>
              <a:rPr lang="ru-RU" sz="2000" dirty="0" smtClean="0"/>
              <a:t>Не требуется создание специального интерфейса</a:t>
            </a:r>
          </a:p>
          <a:p>
            <a:r>
              <a:rPr lang="ru-RU" sz="2000" dirty="0" smtClean="0"/>
              <a:t>Отсутствуют диффузионные ограничения</a:t>
            </a:r>
          </a:p>
          <a:p>
            <a:r>
              <a:rPr lang="ru-RU" sz="2000" dirty="0" smtClean="0"/>
              <a:t>С помощью фотонов можно передавать системе как энергию, так и информацию</a:t>
            </a:r>
          </a:p>
          <a:p>
            <a:r>
              <a:rPr lang="ru-RU" sz="2000" dirty="0" smtClean="0"/>
              <a:t>Однородность входных и выходных сигналов позволяет объединять несколько вентилей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Быстродействие: поглощение света – </a:t>
            </a:r>
            <a:r>
              <a:rPr lang="ru-RU" sz="2000" dirty="0" err="1" smtClean="0"/>
              <a:t>фемтосекунды</a:t>
            </a:r>
            <a:r>
              <a:rPr lang="ru-RU" sz="2000" dirty="0" smtClean="0"/>
              <a:t>, время жизни – пико и наносекунды</a:t>
            </a:r>
          </a:p>
          <a:p>
            <a:r>
              <a:rPr lang="ru-RU" sz="2000" dirty="0" smtClean="0"/>
              <a:t>Обратимость многих фотохимических реакций</a:t>
            </a:r>
          </a:p>
          <a:p>
            <a:r>
              <a:rPr lang="ru-RU" sz="2000" dirty="0" smtClean="0"/>
              <a:t>Возможность использовать разнообразные источники излучения</a:t>
            </a:r>
          </a:p>
          <a:p>
            <a:r>
              <a:rPr lang="ru-RU" sz="2000" dirty="0" smtClean="0"/>
              <a:t>Возможность </a:t>
            </a:r>
            <a:r>
              <a:rPr lang="ru-RU" sz="2000" dirty="0" err="1" smtClean="0"/>
              <a:t>функционаирования</a:t>
            </a:r>
            <a:r>
              <a:rPr lang="ru-RU" sz="2000" dirty="0" smtClean="0"/>
              <a:t> в полимерной матрице</a:t>
            </a:r>
          </a:p>
          <a:p>
            <a:r>
              <a:rPr lang="ru-RU" sz="2000" dirty="0" smtClean="0"/>
              <a:t>Высокое разрешение сигнала</a:t>
            </a:r>
          </a:p>
          <a:p>
            <a:r>
              <a:rPr lang="ru-RU" sz="2000" dirty="0" smtClean="0"/>
              <a:t>Многозадачность МЛВ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273225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[6] </a:t>
            </a:r>
            <a:r>
              <a:rPr lang="en-US" sz="1200" dirty="0" err="1" smtClean="0"/>
              <a:t>Budyka</a:t>
            </a:r>
            <a:r>
              <a:rPr lang="en-US" sz="1200" dirty="0" smtClean="0"/>
              <a:t> </a:t>
            </a:r>
            <a:r>
              <a:rPr lang="en-US" sz="1200" dirty="0" smtClean="0"/>
              <a:t>M. F. Molecular switches and logic gates for information processing, the bottom-up strategy: from silicon to carbon, from molecules to </a:t>
            </a:r>
            <a:r>
              <a:rPr lang="en-US" sz="1200" dirty="0" err="1" smtClean="0"/>
              <a:t>supermolecules</a:t>
            </a:r>
            <a:r>
              <a:rPr lang="en-US" sz="1200" dirty="0" smtClean="0"/>
              <a:t> //Russian Chemical Reviews. – 2017. – Т. 86. – №. 3. – С. 181.</a:t>
            </a:r>
            <a:endParaRPr lang="ru-RU" sz="1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32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Химическая передача сигнала</a:t>
            </a:r>
            <a:endParaRPr lang="ru-RU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258204" cy="396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805264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[10] </a:t>
            </a:r>
            <a:r>
              <a:rPr lang="en-US" sz="1200" dirty="0" err="1" smtClean="0"/>
              <a:t>Andréasson</a:t>
            </a:r>
            <a:r>
              <a:rPr lang="en-US" sz="1200" dirty="0" smtClean="0"/>
              <a:t> J., </a:t>
            </a:r>
            <a:r>
              <a:rPr lang="en-US" sz="1200" dirty="0" err="1" smtClean="0"/>
              <a:t>Pischel</a:t>
            </a:r>
            <a:r>
              <a:rPr lang="en-US" sz="1200" dirty="0" smtClean="0"/>
              <a:t> U. Molecules with a sense of logic: a progress report //Chemical Society Reviews. – 2015. – Т. 44. – №. 5. – С. 1053-1069.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445224"/>
            <a:ext cx="858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17</a:t>
            </a:r>
            <a:r>
              <a:rPr lang="ru-RU" dirty="0" smtClean="0"/>
              <a:t>. Передача сигнала между двумя </a:t>
            </a:r>
            <a:r>
              <a:rPr lang="en-US" dirty="0" smtClean="0"/>
              <a:t>BODIPY </a:t>
            </a:r>
            <a:r>
              <a:rPr lang="ru-RU" dirty="0" smtClean="0"/>
              <a:t>вентилями </a:t>
            </a:r>
            <a:r>
              <a:rPr lang="ru-RU" dirty="0" err="1" smtClean="0"/>
              <a:t>синглетный</a:t>
            </a:r>
            <a:r>
              <a:rPr lang="ru-RU" dirty="0" smtClean="0"/>
              <a:t> кислород </a:t>
            </a:r>
            <a:r>
              <a:rPr lang="en-US" baseline="30000" dirty="0" smtClean="0"/>
              <a:t>1</a:t>
            </a:r>
            <a:r>
              <a:rPr lang="en-US" dirty="0" smtClean="0"/>
              <a:t>O2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33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Химическая передача сигнала</a:t>
            </a:r>
            <a:endParaRPr lang="ru-RU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900238" cy="39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805264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[10] </a:t>
            </a:r>
            <a:r>
              <a:rPr lang="en-US" sz="1200" dirty="0" err="1" smtClean="0"/>
              <a:t>Andréasson</a:t>
            </a:r>
            <a:r>
              <a:rPr lang="en-US" sz="1200" dirty="0" smtClean="0"/>
              <a:t> J., </a:t>
            </a:r>
            <a:r>
              <a:rPr lang="en-US" sz="1200" dirty="0" err="1" smtClean="0"/>
              <a:t>Pischel</a:t>
            </a:r>
            <a:r>
              <a:rPr lang="en-US" sz="1200" dirty="0" smtClean="0"/>
              <a:t> U. Molecules with a sense of logic: a progress report //Chemical Society Reviews. – 2015. – Т. 44. – №. 5. – С. 1053-1069.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1772816"/>
            <a:ext cx="26623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err="1" smtClean="0"/>
              <a:t>Входный</a:t>
            </a:r>
            <a:r>
              <a:rPr lang="ru-RU" b="1" u="sng" dirty="0" smtClean="0"/>
              <a:t> сигнал:</a:t>
            </a:r>
          </a:p>
          <a:p>
            <a:r>
              <a:rPr lang="en-US" b="1" dirty="0" smtClean="0"/>
              <a:t>Input1:</a:t>
            </a:r>
            <a:r>
              <a:rPr lang="ru-RU" b="1" dirty="0" smtClean="0"/>
              <a:t> </a:t>
            </a:r>
            <a:r>
              <a:rPr lang="ru-RU" dirty="0" err="1" smtClean="0"/>
              <a:t>Ацетилхлолин</a:t>
            </a:r>
            <a:endParaRPr lang="en-US" dirty="0" smtClean="0"/>
          </a:p>
          <a:p>
            <a:r>
              <a:rPr lang="en-US" b="1" dirty="0" smtClean="0"/>
              <a:t>Input2:</a:t>
            </a:r>
            <a:r>
              <a:rPr lang="ru-RU" b="1" dirty="0" smtClean="0"/>
              <a:t> </a:t>
            </a:r>
            <a:r>
              <a:rPr lang="ru-RU" dirty="0" err="1" smtClean="0"/>
              <a:t>Бутирилхлолин</a:t>
            </a:r>
            <a:endParaRPr lang="en-US" dirty="0" smtClean="0"/>
          </a:p>
          <a:p>
            <a:r>
              <a:rPr lang="en-US" b="1" dirty="0" smtClean="0"/>
              <a:t>Input3:</a:t>
            </a:r>
            <a:r>
              <a:rPr lang="ru-RU" b="1" dirty="0" smtClean="0"/>
              <a:t> </a:t>
            </a:r>
            <a:r>
              <a:rPr lang="ru-RU" dirty="0" smtClean="0"/>
              <a:t>Кислород</a:t>
            </a:r>
            <a:endParaRPr lang="en-US" dirty="0" smtClean="0"/>
          </a:p>
          <a:p>
            <a:r>
              <a:rPr lang="en-US" b="1" dirty="0" smtClean="0"/>
              <a:t>Input4:</a:t>
            </a:r>
            <a:r>
              <a:rPr lang="ru-RU" b="1" dirty="0" smtClean="0"/>
              <a:t> </a:t>
            </a:r>
            <a:r>
              <a:rPr lang="ru-RU" dirty="0" smtClean="0"/>
              <a:t>Глюкоза</a:t>
            </a:r>
          </a:p>
          <a:p>
            <a:endParaRPr lang="ru-RU" dirty="0" smtClean="0"/>
          </a:p>
          <a:p>
            <a:r>
              <a:rPr lang="ru-RU" b="1" u="sng" dirty="0" smtClean="0"/>
              <a:t>Промежуточный сигнал: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Хлолин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Перекись водорода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9552" y="5301208"/>
            <a:ext cx="6527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18</a:t>
            </a:r>
            <a:r>
              <a:rPr lang="ru-RU" dirty="0" smtClean="0"/>
              <a:t>. Химическая передача сигналов в системе с 3 вентилями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Кинетика МЛВ с химических сигналом</a:t>
            </a:r>
            <a:endParaRPr lang="ru-RU" sz="3600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24744"/>
            <a:ext cx="3024336" cy="66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5472608" cy="84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5" y="2780928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Далее применяются обозначения:</a:t>
            </a:r>
          </a:p>
          <a:p>
            <a:r>
              <a:rPr lang="en-US" sz="2000" dirty="0" smtClean="0"/>
              <a:t>X, Y, Z </a:t>
            </a:r>
            <a:r>
              <a:rPr lang="ru-RU" sz="2000" dirty="0" smtClean="0"/>
              <a:t>– некоторые логические переменные</a:t>
            </a:r>
          </a:p>
          <a:p>
            <a:r>
              <a:rPr lang="en-US" sz="2000" dirty="0" smtClean="0"/>
              <a:t>X, Y – </a:t>
            </a:r>
            <a:r>
              <a:rPr lang="ru-RU" sz="2000" dirty="0" smtClean="0"/>
              <a:t>входные переменные, </a:t>
            </a:r>
            <a:r>
              <a:rPr lang="en-US" sz="2000" dirty="0" smtClean="0"/>
              <a:t>Z - </a:t>
            </a:r>
            <a:r>
              <a:rPr lang="ru-RU" sz="2000" dirty="0" smtClean="0"/>
              <a:t>выходная</a:t>
            </a:r>
          </a:p>
          <a:p>
            <a:r>
              <a:rPr lang="en-US" sz="2000" dirty="0" smtClean="0"/>
              <a:t>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Z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Z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– </a:t>
            </a:r>
            <a:r>
              <a:rPr lang="ru-RU" sz="2000" dirty="0" smtClean="0"/>
              <a:t>вещества </a:t>
            </a:r>
            <a:endParaRPr lang="en-US" sz="2000" dirty="0" smtClean="0"/>
          </a:p>
          <a:p>
            <a:r>
              <a:rPr lang="en-US" sz="2000" dirty="0" smtClean="0"/>
              <a:t>X=0 </a:t>
            </a:r>
            <a:r>
              <a:rPr lang="ru-RU" sz="2000" dirty="0" smtClean="0"/>
              <a:t>если </a:t>
            </a:r>
            <a:r>
              <a:rPr lang="en-US" sz="2000" dirty="0" smtClean="0"/>
              <a:t>[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]</a:t>
            </a:r>
            <a:r>
              <a:rPr lang="ru-RU" sz="2000" dirty="0" smtClean="0"/>
              <a:t> – максимальна, а </a:t>
            </a:r>
            <a:r>
              <a:rPr lang="en-US" sz="2000" dirty="0" smtClean="0"/>
              <a:t>[</a:t>
            </a:r>
            <a:r>
              <a:rPr lang="en-US" sz="2000" dirty="0" smtClean="0"/>
              <a:t>X</a:t>
            </a:r>
            <a:r>
              <a:rPr lang="ru-RU" sz="2000" baseline="-25000" dirty="0" smtClean="0"/>
              <a:t>1</a:t>
            </a:r>
            <a:r>
              <a:rPr lang="en-US" sz="2000" dirty="0" smtClean="0"/>
              <a:t>]</a:t>
            </a:r>
            <a:r>
              <a:rPr lang="ru-RU" sz="2000" dirty="0" smtClean="0"/>
              <a:t>=0</a:t>
            </a:r>
          </a:p>
          <a:p>
            <a:r>
              <a:rPr lang="en-US" sz="2000" dirty="0" smtClean="0"/>
              <a:t>X=</a:t>
            </a:r>
            <a:r>
              <a:rPr lang="ru-RU" sz="2000" dirty="0" smtClean="0"/>
              <a:t>1</a:t>
            </a:r>
            <a:r>
              <a:rPr lang="en-US" sz="2000" dirty="0" smtClean="0"/>
              <a:t> </a:t>
            </a:r>
            <a:r>
              <a:rPr lang="ru-RU" sz="2000" dirty="0" smtClean="0"/>
              <a:t>если </a:t>
            </a:r>
            <a:r>
              <a:rPr lang="en-US" sz="2000" dirty="0" smtClean="0"/>
              <a:t>[</a:t>
            </a:r>
            <a:r>
              <a:rPr lang="en-US" sz="2000" dirty="0" smtClean="0"/>
              <a:t>X</a:t>
            </a:r>
            <a:r>
              <a:rPr lang="ru-RU" sz="2000" baseline="-25000" dirty="0" smtClean="0"/>
              <a:t>1</a:t>
            </a:r>
            <a:r>
              <a:rPr lang="en-US" sz="2000" dirty="0" smtClean="0"/>
              <a:t>]</a:t>
            </a:r>
            <a:r>
              <a:rPr lang="ru-RU" sz="2000" dirty="0" smtClean="0"/>
              <a:t> – максимальна</a:t>
            </a:r>
            <a:r>
              <a:rPr lang="ru-RU" sz="2000" dirty="0" smtClean="0"/>
              <a:t>, а </a:t>
            </a:r>
            <a:r>
              <a:rPr lang="en-US" sz="2000" dirty="0" smtClean="0"/>
              <a:t>[</a:t>
            </a:r>
            <a:r>
              <a:rPr lang="en-US" sz="2000" dirty="0" smtClean="0"/>
              <a:t>X</a:t>
            </a:r>
            <a:r>
              <a:rPr lang="ru-RU" sz="2000" baseline="-25000" dirty="0" smtClean="0"/>
              <a:t>0</a:t>
            </a:r>
            <a:r>
              <a:rPr lang="en-US" sz="2000" dirty="0" smtClean="0"/>
              <a:t>]</a:t>
            </a:r>
            <a:r>
              <a:rPr lang="ru-RU" sz="2000" dirty="0" smtClean="0"/>
              <a:t>=</a:t>
            </a:r>
            <a:r>
              <a:rPr lang="ru-RU" sz="2000" dirty="0" smtClean="0"/>
              <a:t>0</a:t>
            </a:r>
          </a:p>
          <a:p>
            <a:r>
              <a:rPr lang="en-US" sz="2000" dirty="0" smtClean="0"/>
              <a:t>S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Z</a:t>
            </a:r>
            <a:r>
              <a:rPr lang="en-US" sz="2000" dirty="0" smtClean="0"/>
              <a:t> – </a:t>
            </a:r>
            <a:r>
              <a:rPr lang="ru-RU" sz="2000" dirty="0" smtClean="0"/>
              <a:t>некоторые вспомогательные 	     	    вещества</a:t>
            </a:r>
            <a:endParaRPr lang="ru-RU" sz="2000" dirty="0" smtClean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140968"/>
            <a:ext cx="2755384" cy="26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08104" y="2708920"/>
            <a:ext cx="3357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Стабилизирующие реакции: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5949280"/>
            <a:ext cx="846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[11] </a:t>
            </a:r>
            <a:r>
              <a:rPr lang="en-GB" sz="1400" dirty="0" smtClean="0"/>
              <a:t>Jiang </a:t>
            </a:r>
            <a:r>
              <a:rPr lang="en-GB" sz="1400" dirty="0" smtClean="0"/>
              <a:t>H., Riedel M. D., </a:t>
            </a:r>
            <a:r>
              <a:rPr lang="en-GB" sz="1400" dirty="0" err="1" smtClean="0"/>
              <a:t>Parhi</a:t>
            </a:r>
            <a:r>
              <a:rPr lang="en-GB" sz="1400" dirty="0" smtClean="0"/>
              <a:t> K. K. Digital logic with molecular reactions //2013 IEEE/ACM International Conference on Computer-Aided Design (ICCAD). – IEEE, 2013. – </a:t>
            </a:r>
            <a:r>
              <a:rPr lang="ru-RU" sz="1400" dirty="0" smtClean="0"/>
              <a:t>С. 721-727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35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Кинетика МЛВ с химических сигналом</a:t>
            </a:r>
            <a:endParaRPr lang="ru-RU" sz="3600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389" y="1344760"/>
            <a:ext cx="3105264" cy="79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397" y="1910788"/>
            <a:ext cx="3459624" cy="107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924944"/>
            <a:ext cx="3115552" cy="232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924944"/>
            <a:ext cx="3168352" cy="248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340768"/>
            <a:ext cx="2830462" cy="7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5853" y="1982796"/>
            <a:ext cx="3197594" cy="87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5413" y="974684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AND</a:t>
            </a:r>
            <a:r>
              <a:rPr lang="en-US" sz="2400" dirty="0" smtClean="0"/>
              <a:t>-</a:t>
            </a:r>
            <a:r>
              <a:rPr lang="ru-RU" sz="2400" dirty="0" smtClean="0"/>
              <a:t>вентиль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980728"/>
            <a:ext cx="1702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OR</a:t>
            </a:r>
            <a:r>
              <a:rPr lang="en-US" sz="2400" dirty="0" smtClean="0"/>
              <a:t>-</a:t>
            </a:r>
            <a:r>
              <a:rPr lang="ru-RU" sz="2400" dirty="0" smtClean="0"/>
              <a:t>вентиль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6273225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[11] </a:t>
            </a:r>
            <a:r>
              <a:rPr lang="en-GB" sz="1400" dirty="0" smtClean="0"/>
              <a:t>Jiang </a:t>
            </a:r>
            <a:r>
              <a:rPr lang="en-GB" sz="1400" dirty="0" smtClean="0"/>
              <a:t>H., Riedel M. D., </a:t>
            </a:r>
            <a:r>
              <a:rPr lang="en-GB" sz="1400" dirty="0" err="1" smtClean="0"/>
              <a:t>Parhi</a:t>
            </a:r>
            <a:r>
              <a:rPr lang="en-GB" sz="1400" dirty="0" smtClean="0"/>
              <a:t> K. K. Digital logic with molecular reactions //2013 IEEE/ACM International Conference on Computer-Aided Design (ICCAD). – IEEE, 2013. – </a:t>
            </a:r>
            <a:r>
              <a:rPr lang="ru-RU" sz="1400" dirty="0" smtClean="0"/>
              <a:t>С. 721-727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36</a:t>
            </a:fld>
            <a:endParaRPr lang="ru-RU" sz="3600"/>
          </a:p>
        </p:txBody>
      </p:sp>
      <p:sp>
        <p:nvSpPr>
          <p:cNvPr id="14" name="TextBox 13"/>
          <p:cNvSpPr txBox="1"/>
          <p:nvPr/>
        </p:nvSpPr>
        <p:spPr>
          <a:xfrm>
            <a:off x="899592" y="530120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 18. </a:t>
            </a:r>
            <a:r>
              <a:rPr lang="en-US" dirty="0" smtClean="0"/>
              <a:t>AND-</a:t>
            </a:r>
            <a:r>
              <a:rPr lang="ru-RU" dirty="0" smtClean="0"/>
              <a:t>вентиль. Выход </a:t>
            </a:r>
            <a:r>
              <a:rPr lang="en-US" dirty="0" smtClean="0"/>
              <a:t>Z </a:t>
            </a:r>
            <a:r>
              <a:rPr lang="ru-RU" dirty="0" smtClean="0"/>
              <a:t>в зависимость от начального состояния </a:t>
            </a:r>
            <a:r>
              <a:rPr lang="en-US" dirty="0" smtClean="0"/>
              <a:t>X </a:t>
            </a:r>
            <a:r>
              <a:rPr lang="ru-RU" dirty="0" smtClean="0"/>
              <a:t>и </a:t>
            </a:r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530120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 19. </a:t>
            </a:r>
            <a:r>
              <a:rPr lang="en-US" dirty="0" smtClean="0"/>
              <a:t>OR-</a:t>
            </a:r>
            <a:r>
              <a:rPr lang="ru-RU" dirty="0" smtClean="0"/>
              <a:t>вентиль. Выход </a:t>
            </a:r>
            <a:r>
              <a:rPr lang="en-US" dirty="0" smtClean="0"/>
              <a:t>Z </a:t>
            </a:r>
            <a:r>
              <a:rPr lang="ru-RU" dirty="0" smtClean="0"/>
              <a:t>в зависимость от начального состояния </a:t>
            </a:r>
            <a:r>
              <a:rPr lang="en-US" dirty="0" smtClean="0"/>
              <a:t>X </a:t>
            </a:r>
            <a:r>
              <a:rPr lang="ru-RU" dirty="0" smtClean="0"/>
              <a:t>и </a:t>
            </a:r>
            <a:r>
              <a:rPr lang="en-US" dirty="0" smtClean="0"/>
              <a:t>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Кинетика МЛВ с химических сигналом</a:t>
            </a:r>
            <a:endParaRPr lang="ru-RU" sz="36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2972578" cy="232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3306712" cy="14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3154312" cy="127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3904" y="2996952"/>
            <a:ext cx="32320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7624" y="1052736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NOR</a:t>
            </a:r>
            <a:r>
              <a:rPr lang="en-US" sz="2400" dirty="0" smtClean="0"/>
              <a:t>-</a:t>
            </a:r>
            <a:r>
              <a:rPr lang="ru-RU" sz="2400" dirty="0" smtClean="0"/>
              <a:t>вентиль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052736"/>
            <a:ext cx="1873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XOR</a:t>
            </a:r>
            <a:r>
              <a:rPr lang="en-US" sz="2400" dirty="0" smtClean="0"/>
              <a:t>-</a:t>
            </a:r>
            <a:r>
              <a:rPr lang="ru-RU" sz="2400" dirty="0" smtClean="0"/>
              <a:t>вентиль</a:t>
            </a:r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37</a:t>
            </a:fld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530120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 20. </a:t>
            </a:r>
            <a:r>
              <a:rPr lang="en-US" dirty="0" smtClean="0"/>
              <a:t>NOR-</a:t>
            </a:r>
            <a:r>
              <a:rPr lang="ru-RU" dirty="0" smtClean="0"/>
              <a:t>вентиль. Выход </a:t>
            </a:r>
            <a:r>
              <a:rPr lang="en-US" dirty="0" smtClean="0"/>
              <a:t>Z </a:t>
            </a:r>
            <a:r>
              <a:rPr lang="ru-RU" dirty="0" smtClean="0"/>
              <a:t>в зависимость от начального состояния </a:t>
            </a:r>
            <a:r>
              <a:rPr lang="en-US" dirty="0" smtClean="0"/>
              <a:t>X </a:t>
            </a:r>
            <a:r>
              <a:rPr lang="ru-RU" dirty="0" smtClean="0"/>
              <a:t>и </a:t>
            </a:r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530120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 21. </a:t>
            </a:r>
            <a:r>
              <a:rPr lang="en-US" b="1" dirty="0" smtClean="0"/>
              <a:t>X</a:t>
            </a:r>
            <a:r>
              <a:rPr lang="en-US" dirty="0" smtClean="0"/>
              <a:t>OR-</a:t>
            </a:r>
            <a:r>
              <a:rPr lang="ru-RU" dirty="0" smtClean="0"/>
              <a:t>вентиль. Выход </a:t>
            </a:r>
            <a:r>
              <a:rPr lang="en-US" dirty="0" smtClean="0"/>
              <a:t>Z </a:t>
            </a:r>
            <a:r>
              <a:rPr lang="ru-RU" dirty="0" smtClean="0"/>
              <a:t>в зависимость от начального состояния </a:t>
            </a:r>
            <a:r>
              <a:rPr lang="en-US" dirty="0" smtClean="0"/>
              <a:t>X </a:t>
            </a:r>
            <a:r>
              <a:rPr lang="ru-RU" dirty="0" smtClean="0"/>
              <a:t>и </a:t>
            </a:r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6273225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[11] </a:t>
            </a:r>
            <a:r>
              <a:rPr lang="en-GB" sz="1400" dirty="0" smtClean="0"/>
              <a:t>Jiang </a:t>
            </a:r>
            <a:r>
              <a:rPr lang="en-GB" sz="1400" dirty="0" smtClean="0"/>
              <a:t>H., Riedel M. D., </a:t>
            </a:r>
            <a:r>
              <a:rPr lang="en-GB" sz="1400" dirty="0" err="1" smtClean="0"/>
              <a:t>Parhi</a:t>
            </a:r>
            <a:r>
              <a:rPr lang="en-GB" sz="1400" dirty="0" smtClean="0"/>
              <a:t> K. K. Digital logic with molecular reactions //2013 IEEE/ACM International Conference on Computer-Aided Design (ICCAD). – IEEE, 2013. – </a:t>
            </a:r>
            <a:r>
              <a:rPr lang="ru-RU" sz="1400" dirty="0" smtClean="0"/>
              <a:t>С. 721-727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Обмен сигналом для полностью фотонных вентилей</a:t>
            </a:r>
            <a:endParaRPr lang="ru-RU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665002" cy="24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Таблица 6.</a:t>
            </a:r>
            <a:r>
              <a:rPr lang="ru-RU" dirty="0" smtClean="0"/>
              <a:t> Оптические характеристики молекул </a:t>
            </a:r>
            <a:r>
              <a:rPr lang="en-US" dirty="0" smtClean="0"/>
              <a:t>Rh6G </a:t>
            </a:r>
            <a:r>
              <a:rPr lang="ru-RU" dirty="0" smtClean="0"/>
              <a:t>и </a:t>
            </a:r>
            <a:r>
              <a:rPr lang="en-US" dirty="0" err="1" smtClean="0"/>
              <a:t>Az</a:t>
            </a:r>
            <a:r>
              <a:rPr lang="en-US" dirty="0" smtClean="0"/>
              <a:t>-amine </a:t>
            </a:r>
            <a:r>
              <a:rPr lang="ru-RU" dirty="0" smtClean="0"/>
              <a:t>порознь и вместе  </a:t>
            </a:r>
            <a:endParaRPr lang="ru-RU" dirty="0"/>
          </a:p>
        </p:txBody>
      </p:sp>
      <p:pic>
        <p:nvPicPr>
          <p:cNvPr id="52228" name="Picture 4" descr="Rhodamine 6G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437112"/>
            <a:ext cx="2299930" cy="1523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5949280"/>
            <a:ext cx="287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22</a:t>
            </a:r>
            <a:r>
              <a:rPr lang="ru-RU" dirty="0" smtClean="0"/>
              <a:t>. Родамин 6</a:t>
            </a:r>
            <a:r>
              <a:rPr lang="en-US" dirty="0" smtClean="0"/>
              <a:t>G (Rh6G)</a:t>
            </a:r>
            <a:endParaRPr lang="ru-RU" dirty="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365104"/>
            <a:ext cx="1914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48064" y="5877272"/>
            <a:ext cx="315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23.</a:t>
            </a:r>
            <a:r>
              <a:rPr lang="ru-RU" dirty="0" smtClean="0"/>
              <a:t> </a:t>
            </a:r>
            <a:r>
              <a:rPr lang="en-US" dirty="0" smtClean="0"/>
              <a:t>4-</a:t>
            </a:r>
            <a:r>
              <a:rPr lang="ru-RU" dirty="0" smtClean="0"/>
              <a:t>азулен-1-бутиламин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6334780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</a:t>
            </a:r>
            <a:r>
              <a:rPr lang="ru-RU" sz="1400" dirty="0" smtClean="0"/>
              <a:t>2</a:t>
            </a:r>
            <a:r>
              <a:rPr lang="en-US" sz="1400" dirty="0" smtClean="0"/>
              <a:t>] </a:t>
            </a:r>
            <a:r>
              <a:rPr lang="en-US" sz="1400" dirty="0" err="1" smtClean="0"/>
              <a:t>Speiser</a:t>
            </a:r>
            <a:r>
              <a:rPr lang="en-US" sz="1400" dirty="0" smtClean="0"/>
              <a:t> S. Prospects of molecular scale logic gates and logic circuits //</a:t>
            </a:r>
            <a:r>
              <a:rPr lang="en-US" sz="1400" dirty="0" err="1" smtClean="0"/>
              <a:t>Nano</a:t>
            </a:r>
            <a:r>
              <a:rPr lang="en-US" sz="1400" dirty="0" smtClean="0"/>
              <a:t>-Structures for Optics and Photonics. – Springer, Dordrecht, 2015. – С. 167-186.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38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Передача сигнала через </a:t>
            </a:r>
            <a:r>
              <a:rPr lang="en-US" dirty="0" smtClean="0"/>
              <a:t>FRET</a:t>
            </a:r>
            <a:endParaRPr lang="ru-RU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6069360" cy="21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68992" y="1255944"/>
            <a:ext cx="1431302" cy="232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519035" y="865341"/>
            <a:ext cx="2160240" cy="296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24"/>
          <p:cNvGrpSpPr/>
          <p:nvPr/>
        </p:nvGrpSpPr>
        <p:grpSpPr>
          <a:xfrm>
            <a:off x="3563888" y="2276872"/>
            <a:ext cx="1776906" cy="538560"/>
            <a:chOff x="1115616" y="2780928"/>
            <a:chExt cx="1728192" cy="538560"/>
          </a:xfrm>
        </p:grpSpPr>
        <p:sp>
          <p:nvSpPr>
            <p:cNvPr id="9" name="Полилиния 8"/>
            <p:cNvSpPr/>
            <p:nvPr/>
          </p:nvSpPr>
          <p:spPr>
            <a:xfrm>
              <a:off x="1115616" y="2809431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720080" y="51005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979712" y="2780928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508655" y="32803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headEnd type="triangle" w="lg" len="lg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95936" y="2060848"/>
            <a:ext cx="10182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C000"/>
                </a:solidFill>
              </a:rPr>
              <a:t>580 </a:t>
            </a:r>
            <a:r>
              <a:rPr lang="ru-RU" sz="2200" dirty="0" smtClean="0">
                <a:solidFill>
                  <a:srgbClr val="FFC000"/>
                </a:solidFill>
              </a:rPr>
              <a:t>нм</a:t>
            </a:r>
            <a:endParaRPr lang="ru-RU" sz="2200" dirty="0">
              <a:solidFill>
                <a:srgbClr val="FFC000"/>
              </a:solidFill>
            </a:endParaRPr>
          </a:p>
        </p:txBody>
      </p:sp>
      <p:grpSp>
        <p:nvGrpSpPr>
          <p:cNvPr id="12" name="Группа 24"/>
          <p:cNvGrpSpPr/>
          <p:nvPr/>
        </p:nvGrpSpPr>
        <p:grpSpPr>
          <a:xfrm>
            <a:off x="3635896" y="3789040"/>
            <a:ext cx="1776906" cy="538560"/>
            <a:chOff x="1115616" y="2780928"/>
            <a:chExt cx="1728192" cy="538560"/>
          </a:xfrm>
        </p:grpSpPr>
        <p:sp>
          <p:nvSpPr>
            <p:cNvPr id="13" name="Полилиния 12"/>
            <p:cNvSpPr/>
            <p:nvPr/>
          </p:nvSpPr>
          <p:spPr>
            <a:xfrm>
              <a:off x="1115616" y="2809431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720080" y="51005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979712" y="2780928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508655" y="32803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olid"/>
              <a:headEnd type="triangle" w="lg" len="lg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39952" y="3573016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FRET</a:t>
            </a:r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8948" y="5229200"/>
            <a:ext cx="4054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 smtClean="0"/>
              <a:t>Förster</a:t>
            </a:r>
            <a:r>
              <a:rPr lang="en-GB" b="1" dirty="0" smtClean="0"/>
              <a:t> resonance energy </a:t>
            </a:r>
            <a:r>
              <a:rPr lang="en-GB" b="1" dirty="0" smtClean="0"/>
              <a:t>transfer (</a:t>
            </a:r>
            <a:r>
              <a:rPr lang="en-US" b="1" dirty="0" smtClean="0"/>
              <a:t>FRET)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6334780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</a:t>
            </a:r>
            <a:r>
              <a:rPr lang="ru-RU" sz="1400" dirty="0" smtClean="0"/>
              <a:t>3</a:t>
            </a:r>
            <a:r>
              <a:rPr lang="en-US" sz="1400" dirty="0" smtClean="0"/>
              <a:t>] </a:t>
            </a:r>
            <a:r>
              <a:rPr lang="en-US" sz="1400" dirty="0" err="1" smtClean="0"/>
              <a:t>Guliyev</a:t>
            </a:r>
            <a:r>
              <a:rPr lang="en-US" sz="1400" dirty="0" smtClean="0"/>
              <a:t> R. et al. From virtual to physical: integration of chemical logic gates //</a:t>
            </a:r>
            <a:r>
              <a:rPr lang="en-US" sz="1400" dirty="0" err="1" smtClean="0"/>
              <a:t>Angewandte</a:t>
            </a:r>
            <a:r>
              <a:rPr lang="en-US" sz="1400" dirty="0" smtClean="0"/>
              <a:t> </a:t>
            </a:r>
            <a:r>
              <a:rPr lang="en-US" sz="1400" dirty="0" err="1" smtClean="0"/>
              <a:t>Chemie</a:t>
            </a:r>
            <a:r>
              <a:rPr lang="en-US" sz="1400" dirty="0" smtClean="0"/>
              <a:t> International Edition. – 2011. – Т. 50. – №. 42. – С. 9826-9831.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39</a:t>
            </a:fld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5661248"/>
            <a:ext cx="7904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24. </a:t>
            </a:r>
            <a:r>
              <a:rPr lang="ru-RU" dirty="0" smtClean="0"/>
              <a:t>Механизма перехода между двумя полностью фотонными вентилями</a:t>
            </a:r>
          </a:p>
          <a:p>
            <a:r>
              <a:rPr lang="ru-RU" dirty="0" smtClean="0"/>
              <a:t>в разъединенном и объединенном состояниях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92080" y="2348880"/>
            <a:ext cx="864096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4797152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378904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75856" y="3429000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940152" y="4437112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4437112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573016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4437112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pSp>
        <p:nvGrpSpPr>
          <p:cNvPr id="27" name="Группа 26"/>
          <p:cNvGrpSpPr/>
          <p:nvPr/>
        </p:nvGrpSpPr>
        <p:grpSpPr>
          <a:xfrm rot="1546927">
            <a:off x="570659" y="2121849"/>
            <a:ext cx="1728192" cy="538560"/>
            <a:chOff x="1115616" y="2780928"/>
            <a:chExt cx="1728192" cy="538560"/>
          </a:xfrm>
        </p:grpSpPr>
        <p:sp>
          <p:nvSpPr>
            <p:cNvPr id="24" name="Полилиния 23"/>
            <p:cNvSpPr/>
            <p:nvPr/>
          </p:nvSpPr>
          <p:spPr>
            <a:xfrm>
              <a:off x="1115616" y="2809431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720080" y="51005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979712" y="2780928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508655" y="32803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triangle" w="lg" len="lg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 flipV="1">
            <a:off x="3563888" y="3861048"/>
            <a:ext cx="0" cy="1584176"/>
          </a:xfrm>
          <a:prstGeom prst="line">
            <a:avLst/>
          </a:prstGeom>
          <a:ln w="28575"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404567">
            <a:off x="321709" y="2480571"/>
            <a:ext cx="182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Фотовозбудение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4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Передача сигнала через </a:t>
            </a:r>
            <a:r>
              <a:rPr lang="en-US" dirty="0" smtClean="0"/>
              <a:t>FRET</a:t>
            </a:r>
            <a:endParaRPr lang="ru-RU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68760"/>
            <a:ext cx="4703926" cy="331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88" y="1354802"/>
            <a:ext cx="4292996" cy="332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4581128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Рис. 25 </a:t>
            </a:r>
            <a:r>
              <a:rPr lang="ru-RU" sz="1400" dirty="0" smtClean="0"/>
              <a:t>Абсорбция спектра объединенным комплексом (3.0 </a:t>
            </a:r>
            <a:r>
              <a:rPr lang="en-US" sz="1400" dirty="0" err="1" smtClean="0"/>
              <a:t>uM</a:t>
            </a:r>
            <a:r>
              <a:rPr lang="ru-RU" sz="1400" dirty="0" smtClean="0"/>
              <a:t>)</a:t>
            </a:r>
            <a:r>
              <a:rPr lang="en-US" sz="1400" dirty="0" smtClean="0"/>
              <a:t> </a:t>
            </a:r>
            <a:r>
              <a:rPr lang="ru-RU" sz="1400" dirty="0" smtClean="0"/>
              <a:t>в </a:t>
            </a:r>
            <a:r>
              <a:rPr lang="ru-RU" sz="1400" dirty="0" err="1" smtClean="0"/>
              <a:t>ацетонитриле</a:t>
            </a:r>
            <a:r>
              <a:rPr lang="ru-RU" sz="1400" dirty="0" smtClean="0"/>
              <a:t> </a:t>
            </a:r>
            <a:r>
              <a:rPr lang="ru-RU" sz="1400" dirty="0" err="1" smtClean="0"/>
              <a:t>в</a:t>
            </a:r>
            <a:r>
              <a:rPr lang="ru-RU" sz="1400" dirty="0" smtClean="0"/>
              <a:t> присутствии</a:t>
            </a:r>
            <a:r>
              <a:rPr lang="en-US" sz="1400" dirty="0" smtClean="0"/>
              <a:t> </a:t>
            </a:r>
            <a:r>
              <a:rPr lang="ru-RU" sz="1400" dirty="0" smtClean="0"/>
              <a:t>катионов </a:t>
            </a:r>
            <a:r>
              <a:rPr lang="en-US" sz="1400" dirty="0" smtClean="0"/>
              <a:t>Zn</a:t>
            </a:r>
            <a:r>
              <a:rPr lang="en-US" sz="1400" baseline="30000" dirty="0" smtClean="0"/>
              <a:t>2+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en-US" sz="1400" dirty="0" smtClean="0"/>
              <a:t>Hg</a:t>
            </a:r>
            <a:r>
              <a:rPr lang="en-US" sz="1400" baseline="30000" dirty="0" smtClean="0"/>
              <a:t>2+</a:t>
            </a:r>
            <a:r>
              <a:rPr lang="ru-RU" sz="1400" dirty="0" smtClean="0"/>
              <a:t> (20.0 и 10 </a:t>
            </a:r>
            <a:r>
              <a:rPr lang="en-US" sz="1400" dirty="0" err="1" smtClean="0"/>
              <a:t>uM</a:t>
            </a:r>
            <a:r>
              <a:rPr lang="en-US" sz="1400" dirty="0" smtClean="0"/>
              <a:t> </a:t>
            </a:r>
            <a:r>
              <a:rPr lang="ru-RU" sz="1400" dirty="0" smtClean="0"/>
              <a:t>соответственно)</a:t>
            </a:r>
            <a:br>
              <a:rPr lang="ru-RU" sz="1400" dirty="0" smtClean="0"/>
            </a:br>
            <a:r>
              <a:rPr lang="en-US" sz="1400" dirty="0" smtClean="0"/>
              <a:t>a</a:t>
            </a:r>
            <a:r>
              <a:rPr lang="ru-RU" sz="1400" dirty="0" smtClean="0"/>
              <a:t>) МЛВ. </a:t>
            </a:r>
            <a:r>
              <a:rPr lang="en-US" sz="1400" dirty="0" smtClean="0"/>
              <a:t>b</a:t>
            </a:r>
            <a:r>
              <a:rPr lang="ru-RU" sz="1400" dirty="0" smtClean="0"/>
              <a:t>) МЛВ.+</a:t>
            </a:r>
            <a:r>
              <a:rPr lang="en-US" sz="1400" dirty="0" smtClean="0"/>
              <a:t> </a:t>
            </a:r>
            <a:r>
              <a:rPr lang="en-US" sz="1400" dirty="0" smtClean="0"/>
              <a:t>Zn</a:t>
            </a:r>
            <a:r>
              <a:rPr lang="en-US" sz="1400" baseline="30000" dirty="0" smtClean="0"/>
              <a:t>2+</a:t>
            </a:r>
            <a:r>
              <a:rPr lang="ru-RU" sz="1400" dirty="0" smtClean="0"/>
              <a:t> </a:t>
            </a:r>
            <a:r>
              <a:rPr lang="en-US" sz="1400" dirty="0" smtClean="0"/>
              <a:t>c</a:t>
            </a:r>
            <a:r>
              <a:rPr lang="ru-RU" sz="1400" dirty="0" smtClean="0"/>
              <a:t>) МЛВ.+</a:t>
            </a:r>
            <a:r>
              <a:rPr lang="en-US" sz="1400" dirty="0" smtClean="0"/>
              <a:t> </a:t>
            </a:r>
            <a:r>
              <a:rPr lang="en-US" sz="1400" dirty="0" smtClean="0"/>
              <a:t>Hg</a:t>
            </a:r>
            <a:r>
              <a:rPr lang="en-US" sz="1400" baseline="30000" dirty="0" smtClean="0"/>
              <a:t>2+</a:t>
            </a:r>
            <a:r>
              <a:rPr lang="en-US" sz="1400" dirty="0" smtClean="0"/>
              <a:t> </a:t>
            </a:r>
            <a:r>
              <a:rPr lang="ru-RU" sz="1400" dirty="0" smtClean="0"/>
              <a:t> </a:t>
            </a:r>
            <a:r>
              <a:rPr lang="en-US" sz="1400" dirty="0" smtClean="0"/>
              <a:t>d) </a:t>
            </a:r>
            <a:r>
              <a:rPr lang="ru-RU" sz="1400" dirty="0" smtClean="0"/>
              <a:t>МЛВ.+</a:t>
            </a:r>
            <a:r>
              <a:rPr lang="en-US" sz="1400" dirty="0" smtClean="0"/>
              <a:t> </a:t>
            </a:r>
            <a:r>
              <a:rPr lang="en-US" sz="1400" dirty="0" smtClean="0"/>
              <a:t>Zn</a:t>
            </a:r>
            <a:r>
              <a:rPr lang="en-US" sz="1400" baseline="30000" dirty="0" smtClean="0"/>
              <a:t>2+ </a:t>
            </a:r>
            <a:r>
              <a:rPr lang="ru-RU" sz="1400" dirty="0" smtClean="0"/>
              <a:t>+</a:t>
            </a:r>
            <a:r>
              <a:rPr lang="en-US" sz="1400" dirty="0" smtClean="0"/>
              <a:t> Hg</a:t>
            </a:r>
            <a:r>
              <a:rPr lang="en-US" sz="1400" baseline="30000" dirty="0" smtClean="0"/>
              <a:t>2+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581129"/>
            <a:ext cx="4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Рис. 26.</a:t>
            </a:r>
            <a:r>
              <a:rPr lang="ru-RU" sz="1400" dirty="0" smtClean="0"/>
              <a:t> Оперирование МЛВ (3.0 </a:t>
            </a:r>
            <a:r>
              <a:rPr lang="en-US" sz="1400" dirty="0" err="1" smtClean="0"/>
              <a:t>uM</a:t>
            </a:r>
            <a:r>
              <a:rPr lang="en-US" sz="1400" dirty="0" smtClean="0"/>
              <a:t>) </a:t>
            </a:r>
            <a:r>
              <a:rPr lang="ru-RU" sz="1400" dirty="0" smtClean="0"/>
              <a:t>в </a:t>
            </a:r>
            <a:r>
              <a:rPr lang="ru-RU" sz="1400" dirty="0" err="1" smtClean="0"/>
              <a:t>ацетонитриле</a:t>
            </a:r>
            <a:r>
              <a:rPr lang="ru-RU" sz="1400" dirty="0" smtClean="0"/>
              <a:t> </a:t>
            </a:r>
            <a:r>
              <a:rPr lang="ru-RU" sz="1400" dirty="0" smtClean="0"/>
              <a:t> </a:t>
            </a:r>
            <a:r>
              <a:rPr lang="ru-RU" sz="1400" dirty="0" err="1" smtClean="0"/>
              <a:t>в</a:t>
            </a:r>
            <a:r>
              <a:rPr lang="ru-RU" sz="1400" dirty="0" smtClean="0"/>
              <a:t> присутствии</a:t>
            </a:r>
            <a:r>
              <a:rPr lang="en-US" sz="1400" dirty="0" smtClean="0"/>
              <a:t> </a:t>
            </a:r>
            <a:r>
              <a:rPr lang="ru-RU" sz="1400" dirty="0" smtClean="0"/>
              <a:t>катионов </a:t>
            </a:r>
            <a:r>
              <a:rPr lang="en-US" sz="1400" dirty="0" smtClean="0"/>
              <a:t>Zn</a:t>
            </a:r>
            <a:r>
              <a:rPr lang="en-US" sz="1400" baseline="30000" dirty="0" smtClean="0"/>
              <a:t>2+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en-US" sz="1400" dirty="0" smtClean="0"/>
              <a:t>Hg</a:t>
            </a:r>
            <a:r>
              <a:rPr lang="en-US" sz="1400" baseline="30000" dirty="0" smtClean="0"/>
              <a:t>2</a:t>
            </a:r>
            <a:r>
              <a:rPr lang="en-US" sz="1400" baseline="30000" dirty="0" smtClean="0"/>
              <a:t>+</a:t>
            </a:r>
            <a:r>
              <a:rPr lang="ru-RU" sz="1400" dirty="0" smtClean="0"/>
              <a:t>.</a:t>
            </a:r>
          </a:p>
          <a:p>
            <a:r>
              <a:rPr lang="en-US" sz="1400" dirty="0" smtClean="0"/>
              <a:t>a)  </a:t>
            </a:r>
            <a:r>
              <a:rPr lang="ru-RU" sz="1400" dirty="0" smtClean="0"/>
              <a:t>МЛВ</a:t>
            </a:r>
            <a:r>
              <a:rPr lang="en-US" sz="1400" dirty="0" smtClean="0"/>
              <a:t>@560</a:t>
            </a:r>
            <a:r>
              <a:rPr lang="ru-RU" sz="1400" dirty="0" smtClean="0"/>
              <a:t>нм;</a:t>
            </a:r>
            <a:r>
              <a:rPr lang="en-US" sz="1400" dirty="0" smtClean="0"/>
              <a:t> b)</a:t>
            </a:r>
            <a:r>
              <a:rPr lang="ru-RU" sz="1400" dirty="0" smtClean="0"/>
              <a:t> МЛВ</a:t>
            </a:r>
            <a:r>
              <a:rPr lang="en-US" sz="1400" dirty="0" smtClean="0"/>
              <a:t>@640</a:t>
            </a:r>
            <a:r>
              <a:rPr lang="ru-RU" sz="1400" dirty="0" smtClean="0"/>
              <a:t>нм;</a:t>
            </a:r>
            <a:r>
              <a:rPr lang="en-US" sz="1400" dirty="0" smtClean="0"/>
              <a:t> c)</a:t>
            </a:r>
            <a:r>
              <a:rPr lang="ru-RU" sz="1400" dirty="0" smtClean="0"/>
              <a:t> МЛВ</a:t>
            </a:r>
            <a:r>
              <a:rPr lang="en-US" sz="1400" dirty="0" smtClean="0"/>
              <a:t>@680</a:t>
            </a:r>
            <a:r>
              <a:rPr lang="ru-RU" sz="1400" dirty="0" smtClean="0"/>
              <a:t>нм; </a:t>
            </a:r>
            <a:r>
              <a:rPr lang="en-US" sz="1400" dirty="0" smtClean="0"/>
              <a:t> d) </a:t>
            </a:r>
            <a:r>
              <a:rPr lang="ru-RU" sz="1400" dirty="0" smtClean="0"/>
              <a:t>МЛВ</a:t>
            </a:r>
            <a:r>
              <a:rPr lang="ru-RU" sz="1400" dirty="0" smtClean="0"/>
              <a:t> </a:t>
            </a:r>
            <a:r>
              <a:rPr lang="ru-RU" sz="1400" dirty="0" smtClean="0"/>
              <a:t>+</a:t>
            </a:r>
            <a:r>
              <a:rPr lang="en-US" sz="1400" dirty="0" smtClean="0"/>
              <a:t> </a:t>
            </a:r>
            <a:r>
              <a:rPr lang="en-US" sz="1400" dirty="0" smtClean="0"/>
              <a:t>Hg</a:t>
            </a:r>
            <a:r>
              <a:rPr lang="en-US" sz="1400" baseline="30000" dirty="0" smtClean="0"/>
              <a:t>2+</a:t>
            </a:r>
            <a:r>
              <a:rPr lang="en-US" sz="1400" dirty="0" smtClean="0"/>
              <a:t> </a:t>
            </a:r>
            <a:r>
              <a:rPr lang="en-US" sz="1400" dirty="0" smtClean="0"/>
              <a:t>@</a:t>
            </a:r>
            <a:r>
              <a:rPr lang="en-US" sz="1400" dirty="0" smtClean="0"/>
              <a:t>560</a:t>
            </a:r>
            <a:r>
              <a:rPr lang="ru-RU" sz="1400" dirty="0" smtClean="0"/>
              <a:t>нм </a:t>
            </a:r>
            <a:r>
              <a:rPr lang="ru-RU" sz="1400" dirty="0" smtClean="0"/>
              <a:t>; </a:t>
            </a:r>
            <a:r>
              <a:rPr lang="en-US" sz="1400" dirty="0" smtClean="0"/>
              <a:t>e)</a:t>
            </a:r>
            <a:r>
              <a:rPr lang="ru-RU" sz="1400" dirty="0" smtClean="0"/>
              <a:t> МЛВ+</a:t>
            </a:r>
            <a:r>
              <a:rPr lang="en-US" sz="1400" dirty="0" smtClean="0"/>
              <a:t> </a:t>
            </a:r>
            <a:r>
              <a:rPr lang="en-US" sz="1400" dirty="0" smtClean="0"/>
              <a:t>Zn</a:t>
            </a:r>
            <a:r>
              <a:rPr lang="en-US" sz="1400" baseline="30000" dirty="0" smtClean="0"/>
              <a:t>2+</a:t>
            </a:r>
            <a:r>
              <a:rPr lang="ru-RU" sz="1400" dirty="0" smtClean="0"/>
              <a:t> </a:t>
            </a:r>
            <a:r>
              <a:rPr lang="en-US" sz="1400" dirty="0" smtClean="0"/>
              <a:t>@</a:t>
            </a:r>
            <a:r>
              <a:rPr lang="en-US" sz="1400" dirty="0" smtClean="0"/>
              <a:t>560</a:t>
            </a:r>
            <a:r>
              <a:rPr lang="ru-RU" sz="1400" dirty="0" smtClean="0"/>
              <a:t>нм; 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/>
              <a:t>f)</a:t>
            </a:r>
            <a:r>
              <a:rPr lang="ru-RU" sz="1400" dirty="0" smtClean="0"/>
              <a:t> МЛВ+</a:t>
            </a:r>
            <a:r>
              <a:rPr lang="en-US" sz="1400" dirty="0" smtClean="0"/>
              <a:t> </a:t>
            </a:r>
            <a:r>
              <a:rPr lang="en-US" sz="1400" dirty="0" smtClean="0"/>
              <a:t>Zn</a:t>
            </a:r>
            <a:r>
              <a:rPr lang="en-US" sz="1400" baseline="30000" dirty="0" smtClean="0"/>
              <a:t>2+ </a:t>
            </a:r>
            <a:r>
              <a:rPr lang="ru-RU" sz="1400" dirty="0" smtClean="0"/>
              <a:t>+</a:t>
            </a:r>
            <a:r>
              <a:rPr lang="en-US" sz="1400" dirty="0" smtClean="0"/>
              <a:t> Hg</a:t>
            </a:r>
            <a:r>
              <a:rPr lang="en-US" sz="1400" baseline="30000" dirty="0" smtClean="0"/>
              <a:t>2+ </a:t>
            </a:r>
            <a:r>
              <a:rPr lang="en-US" sz="1400" dirty="0" smtClean="0"/>
              <a:t>@</a:t>
            </a:r>
            <a:r>
              <a:rPr lang="en-US" sz="1400" dirty="0" smtClean="0"/>
              <a:t>560</a:t>
            </a:r>
            <a:r>
              <a:rPr lang="ru-RU" sz="1400" dirty="0" smtClean="0"/>
              <a:t>нм.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949280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</a:t>
            </a:r>
            <a:r>
              <a:rPr lang="ru-RU" sz="1400" dirty="0" smtClean="0"/>
              <a:t>3</a:t>
            </a:r>
            <a:r>
              <a:rPr lang="en-US" sz="1400" dirty="0" smtClean="0"/>
              <a:t>] </a:t>
            </a:r>
            <a:r>
              <a:rPr lang="en-US" sz="1400" dirty="0" err="1" smtClean="0"/>
              <a:t>Guliyev</a:t>
            </a:r>
            <a:r>
              <a:rPr lang="en-US" sz="1400" dirty="0" smtClean="0"/>
              <a:t> R. et al. From virtual to physical: integration of chemical logic gates //</a:t>
            </a:r>
            <a:r>
              <a:rPr lang="en-US" sz="1400" dirty="0" err="1" smtClean="0"/>
              <a:t>Angewandte</a:t>
            </a:r>
            <a:r>
              <a:rPr lang="en-US" sz="1400" dirty="0" smtClean="0"/>
              <a:t> </a:t>
            </a:r>
            <a:r>
              <a:rPr lang="en-US" sz="1400" dirty="0" err="1" smtClean="0"/>
              <a:t>Chemie</a:t>
            </a:r>
            <a:r>
              <a:rPr lang="en-US" sz="1400" dirty="0" smtClean="0"/>
              <a:t> International Edition. – 2011. – Т. 50. – №. 42. – С. 9826-9831.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40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Фёсторовский</a:t>
            </a:r>
            <a:r>
              <a:rPr lang="ru-RU" sz="3200" dirty="0" smtClean="0"/>
              <a:t> резонансный перенос энергии</a:t>
            </a:r>
            <a:endParaRPr lang="ru-RU" sz="3200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926482" cy="33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25144"/>
            <a:ext cx="2741680" cy="63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88840"/>
            <a:ext cx="38671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60032" y="134076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 </a:t>
            </a:r>
            <a:r>
              <a:rPr lang="ru-RU" dirty="0" err="1" smtClean="0"/>
              <a:t>Фёстеровского</a:t>
            </a:r>
            <a:r>
              <a:rPr lang="ru-RU" dirty="0" smtClean="0"/>
              <a:t> переноса в </a:t>
            </a:r>
            <a:r>
              <a:rPr lang="ru-RU" dirty="0" err="1" smtClean="0"/>
              <a:t>диполь-дипольном</a:t>
            </a:r>
            <a:r>
              <a:rPr lang="ru-RU" dirty="0" smtClean="0"/>
              <a:t> приближении: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2852936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</a:t>
            </a:r>
            <a:r>
              <a:rPr lang="ru-RU" baseline="30000" dirty="0" smtClean="0"/>
              <a:t>2</a:t>
            </a:r>
            <a:r>
              <a:rPr lang="ru-RU" dirty="0" smtClean="0"/>
              <a:t>=2/3 – ориентационный фактор,</a:t>
            </a:r>
          </a:p>
          <a:p>
            <a:r>
              <a:rPr lang="en-US" dirty="0" smtClean="0"/>
              <a:t>n – </a:t>
            </a:r>
            <a:r>
              <a:rPr lang="ru-RU" dirty="0" smtClean="0"/>
              <a:t>показатель преломления среды,</a:t>
            </a:r>
          </a:p>
          <a:p>
            <a:r>
              <a:rPr lang="ru-RU" dirty="0" smtClean="0"/>
              <a:t>Ф</a:t>
            </a:r>
            <a:r>
              <a:rPr lang="en-US" baseline="-25000" dirty="0" smtClean="0"/>
              <a:t>D</a:t>
            </a:r>
            <a:r>
              <a:rPr lang="en-US" dirty="0" smtClean="0"/>
              <a:t> – </a:t>
            </a:r>
            <a:r>
              <a:rPr lang="ru-RU" dirty="0" smtClean="0"/>
              <a:t>квантовый выход донора,</a:t>
            </a:r>
          </a:p>
          <a:p>
            <a:r>
              <a:rPr lang="ru-RU" dirty="0" err="1" smtClean="0"/>
              <a:t>τ</a:t>
            </a:r>
            <a:r>
              <a:rPr lang="en-US" baseline="-25000" dirty="0" smtClean="0"/>
              <a:t>D</a:t>
            </a:r>
            <a:r>
              <a:rPr lang="en-US" dirty="0" smtClean="0"/>
              <a:t> – </a:t>
            </a:r>
            <a:r>
              <a:rPr lang="ru-RU" dirty="0" smtClean="0"/>
              <a:t>время жизни донора, 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baseline="-25000" dirty="0" smtClean="0"/>
              <a:t>D</a:t>
            </a:r>
            <a:r>
              <a:rPr lang="en-US" dirty="0" smtClean="0"/>
              <a:t>(v) – </a:t>
            </a:r>
            <a:r>
              <a:rPr lang="ru-RU" dirty="0" smtClean="0"/>
              <a:t>нормализованный спектр флуоресценции донора, </a:t>
            </a:r>
          </a:p>
          <a:p>
            <a:r>
              <a:rPr lang="el-GR" dirty="0" smtClean="0"/>
              <a:t>ε</a:t>
            </a:r>
            <a:r>
              <a:rPr lang="en-US" dirty="0" smtClean="0"/>
              <a:t>(v) – </a:t>
            </a:r>
            <a:r>
              <a:rPr lang="ru-RU" dirty="0" smtClean="0"/>
              <a:t>спектр поглощения акцептора (1/моль/см)</a:t>
            </a:r>
          </a:p>
          <a:p>
            <a:r>
              <a:rPr lang="en-US" dirty="0" smtClean="0"/>
              <a:t>v – </a:t>
            </a:r>
            <a:r>
              <a:rPr lang="ru-RU" dirty="0" smtClean="0"/>
              <a:t>частота перехода (см</a:t>
            </a:r>
            <a:r>
              <a:rPr lang="ru-RU" baseline="30000" dirty="0" smtClean="0"/>
              <a:t>-1</a:t>
            </a:r>
            <a:r>
              <a:rPr lang="ru-RU" dirty="0" smtClean="0"/>
              <a:t>)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A</a:t>
            </a:r>
            <a:r>
              <a:rPr lang="en-US" dirty="0" smtClean="0"/>
              <a:t> – </a:t>
            </a:r>
            <a:r>
              <a:rPr lang="ru-RU" dirty="0" smtClean="0"/>
              <a:t>число </a:t>
            </a:r>
            <a:r>
              <a:rPr lang="ru-RU" dirty="0" err="1" smtClean="0"/>
              <a:t>Авагадро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949280"/>
            <a:ext cx="8460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</a:t>
            </a:r>
            <a:r>
              <a:rPr lang="ru-RU" sz="1400" dirty="0" smtClean="0"/>
              <a:t>4</a:t>
            </a:r>
            <a:r>
              <a:rPr lang="en-US" sz="1400" dirty="0" smtClean="0"/>
              <a:t>] </a:t>
            </a:r>
            <a:r>
              <a:rPr lang="en-GB" sz="1400" dirty="0" err="1" smtClean="0"/>
              <a:t>Speiser</a:t>
            </a:r>
            <a:r>
              <a:rPr lang="en-GB" sz="1400" dirty="0" smtClean="0"/>
              <a:t> S. </a:t>
            </a:r>
            <a:r>
              <a:rPr lang="en-GB" sz="1400" dirty="0" err="1" smtClean="0"/>
              <a:t>Photophysics</a:t>
            </a:r>
            <a:r>
              <a:rPr lang="en-GB" sz="1400" dirty="0" smtClean="0"/>
              <a:t> and mechanisms of </a:t>
            </a:r>
            <a:r>
              <a:rPr lang="en-GB" sz="1400" dirty="0" err="1" smtClean="0"/>
              <a:t>intramolecular</a:t>
            </a:r>
            <a:r>
              <a:rPr lang="en-GB" sz="1400" dirty="0" smtClean="0"/>
              <a:t> electronic energy transfer in </a:t>
            </a:r>
            <a:r>
              <a:rPr lang="en-GB" sz="1400" dirty="0" err="1" smtClean="0"/>
              <a:t>bichromophoric</a:t>
            </a:r>
            <a:r>
              <a:rPr lang="en-GB" sz="1400" dirty="0" smtClean="0"/>
              <a:t> molecular systems: Solution and supersonic jet studies //Chemical reviews. – 1996. – </a:t>
            </a:r>
            <a:r>
              <a:rPr lang="ru-RU" sz="1400" dirty="0" smtClean="0"/>
              <a:t>Т. 96. – №. 6. – С. 1953-1976.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41</a:t>
            </a:fld>
            <a:endParaRPr lang="ru-RU" sz="3600"/>
          </a:p>
        </p:txBody>
      </p:sp>
      <p:sp>
        <p:nvSpPr>
          <p:cNvPr id="12" name="TextBox 11"/>
          <p:cNvSpPr txBox="1"/>
          <p:nvPr/>
        </p:nvSpPr>
        <p:spPr>
          <a:xfrm>
            <a:off x="395536" y="522920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 27</a:t>
            </a:r>
            <a:r>
              <a:rPr lang="ru-RU" dirty="0" smtClean="0"/>
              <a:t>. Схема переноса энергии между двумя </a:t>
            </a:r>
            <a:r>
              <a:rPr lang="ru-RU" dirty="0" err="1" smtClean="0"/>
              <a:t>фотохромами</a:t>
            </a:r>
            <a:r>
              <a:rPr lang="ru-RU" dirty="0" smtClean="0"/>
              <a:t> при </a:t>
            </a:r>
            <a:r>
              <a:rPr lang="en-US" dirty="0" smtClean="0"/>
              <a:t>FRET</a:t>
            </a:r>
            <a:r>
              <a:rPr lang="ru-RU" dirty="0" smtClean="0"/>
              <a:t> механизме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Перенос сигнала через внутреннюю конверсию</a:t>
            </a:r>
            <a:endParaRPr lang="ru-RU" sz="3000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5859412" cy="243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552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31840" y="3861048"/>
            <a:ext cx="601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 29</a:t>
            </a:r>
            <a:r>
              <a:rPr lang="ru-RU" dirty="0" smtClean="0"/>
              <a:t>. Управление прохождением экситона через вышележащие состояния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57301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 28. </a:t>
            </a:r>
            <a:r>
              <a:rPr lang="ru-RU" dirty="0" smtClean="0"/>
              <a:t>Схема скоростей внутренней конверсии для перехода между состояниями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5157192"/>
            <a:ext cx="2451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E[</a:t>
            </a:r>
            <a:r>
              <a:rPr lang="en-US" dirty="0" err="1" smtClean="0"/>
              <a:t>Ce</a:t>
            </a:r>
            <a:r>
              <a:rPr lang="en-US" dirty="0" smtClean="0"/>
              <a:t>]-E[Cg]&lt;E[G1]-E[G0]</a:t>
            </a:r>
            <a:br>
              <a:rPr lang="en-US" dirty="0" smtClean="0"/>
            </a:br>
            <a:r>
              <a:rPr lang="en-US" dirty="0" smtClean="0"/>
              <a:t>E[</a:t>
            </a:r>
            <a:r>
              <a:rPr lang="en-US" dirty="0" err="1" smtClean="0"/>
              <a:t>Ce</a:t>
            </a:r>
            <a:r>
              <a:rPr lang="en-US" dirty="0" smtClean="0"/>
              <a:t>]-E[Cg]≥E[G2]-E[G1]</a:t>
            </a:r>
          </a:p>
          <a:p>
            <a:r>
              <a:rPr lang="en-US" dirty="0" smtClean="0"/>
              <a:t>E[G2]-E[G1]≥E[</a:t>
            </a:r>
            <a:r>
              <a:rPr lang="en-US" dirty="0" err="1" smtClean="0"/>
              <a:t>Ee</a:t>
            </a:r>
            <a:r>
              <a:rPr lang="en-US" dirty="0" smtClean="0"/>
              <a:t>]-E[</a:t>
            </a:r>
            <a:r>
              <a:rPr lang="en-US" dirty="0" err="1" smtClean="0"/>
              <a:t>Eg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4941168"/>
            <a:ext cx="1329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V[C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g</a:t>
            </a:r>
            <a:r>
              <a:rPr lang="en-US" dirty="0" smtClean="0"/>
              <a:t>,G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</a:t>
            </a:r>
            <a:r>
              <a:rPr lang="en-US" dirty="0" smtClean="0"/>
              <a:t>]=0</a:t>
            </a:r>
          </a:p>
          <a:p>
            <a:r>
              <a:rPr lang="en-US" dirty="0" smtClean="0"/>
              <a:t>V[G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1</a:t>
            </a:r>
            <a:r>
              <a:rPr lang="en-US" dirty="0" smtClean="0"/>
              <a:t>,E</a:t>
            </a:r>
            <a:r>
              <a:rPr lang="en-US" baseline="-25000" dirty="0" smtClean="0"/>
              <a:t>g</a:t>
            </a:r>
            <a:r>
              <a:rPr lang="en-US" baseline="30000" dirty="0" smtClean="0"/>
              <a:t>e</a:t>
            </a:r>
            <a:r>
              <a:rPr lang="en-US" dirty="0" smtClean="0"/>
              <a:t>]=0</a:t>
            </a:r>
          </a:p>
          <a:p>
            <a:r>
              <a:rPr lang="en-US" dirty="0" smtClean="0"/>
              <a:t>V[C</a:t>
            </a:r>
            <a:r>
              <a:rPr lang="en-US" baseline="-25000" dirty="0" smtClean="0"/>
              <a:t>g</a:t>
            </a:r>
            <a:r>
              <a:rPr lang="en-US" baseline="30000" dirty="0" smtClean="0"/>
              <a:t>e</a:t>
            </a:r>
            <a:r>
              <a:rPr lang="en-US" dirty="0" smtClean="0"/>
              <a:t>,G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]≠0</a:t>
            </a:r>
          </a:p>
          <a:p>
            <a:r>
              <a:rPr lang="en-US" dirty="0" smtClean="0"/>
              <a:t>V[G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E</a:t>
            </a:r>
            <a:r>
              <a:rPr lang="en-US" baseline="-25000" dirty="0" smtClean="0"/>
              <a:t>g</a:t>
            </a:r>
            <a:r>
              <a:rPr lang="en-US" baseline="30000" dirty="0" smtClean="0"/>
              <a:t>e</a:t>
            </a:r>
            <a:r>
              <a:rPr lang="en-US" dirty="0" smtClean="0"/>
              <a:t>]≠0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4797152"/>
            <a:ext cx="201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Порядок уровней: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4581128"/>
            <a:ext cx="190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Взаимодействие </a:t>
            </a:r>
          </a:p>
          <a:p>
            <a:r>
              <a:rPr lang="ru-RU" b="1" dirty="0" smtClean="0"/>
              <a:t>Уровней: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6119336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</a:t>
            </a:r>
            <a:r>
              <a:rPr lang="ru-RU" sz="1400" dirty="0" smtClean="0"/>
              <a:t>5</a:t>
            </a:r>
            <a:r>
              <a:rPr lang="en-US" sz="1400" dirty="0" smtClean="0"/>
              <a:t>] </a:t>
            </a:r>
            <a:r>
              <a:rPr lang="en-US" sz="1400" dirty="0" err="1" smtClean="0"/>
              <a:t>Sawaya</a:t>
            </a:r>
            <a:r>
              <a:rPr lang="en-US" sz="1400" dirty="0" smtClean="0"/>
              <a:t> N. P. D. et al. </a:t>
            </a:r>
            <a:r>
              <a:rPr lang="en-US" sz="1400" dirty="0" err="1" smtClean="0"/>
              <a:t>Excitonics</a:t>
            </a:r>
            <a:r>
              <a:rPr lang="en-US" sz="1400" dirty="0" smtClean="0"/>
              <a:t>: a set of gates for molecular exciton processing and signaling //ACS </a:t>
            </a:r>
            <a:r>
              <a:rPr lang="en-US" sz="1400" dirty="0" err="1" smtClean="0"/>
              <a:t>nano</a:t>
            </a:r>
            <a:r>
              <a:rPr lang="en-US" sz="1400" dirty="0" smtClean="0"/>
              <a:t>. – 2018. – Т. 12. – №. 7. – С. 6410-6420.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42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Расчет внутренней конверсии (</a:t>
            </a:r>
            <a:r>
              <a:rPr lang="ru-RU" dirty="0" err="1" smtClean="0"/>
              <a:t>неадиабатической</a:t>
            </a:r>
            <a:r>
              <a:rPr lang="ru-RU" dirty="0" smtClean="0"/>
              <a:t>) для </a:t>
            </a:r>
            <a:r>
              <a:rPr lang="en-US" dirty="0" smtClean="0"/>
              <a:t>TTF </a:t>
            </a:r>
            <a:r>
              <a:rPr lang="ru-RU" dirty="0" smtClean="0"/>
              <a:t>цепей</a:t>
            </a:r>
            <a:endParaRPr lang="ru-RU" dirty="0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5817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621166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 </a:t>
            </a:r>
            <a:r>
              <a:rPr lang="en-GB" sz="1200" dirty="0" err="1" smtClean="0"/>
              <a:t>Martynov</a:t>
            </a:r>
            <a:r>
              <a:rPr lang="en-GB" sz="1200" dirty="0" smtClean="0"/>
              <a:t> A. I., </a:t>
            </a:r>
            <a:r>
              <a:rPr lang="en-GB" sz="1200" dirty="0" err="1" smtClean="0"/>
              <a:t>Belov</a:t>
            </a:r>
            <a:r>
              <a:rPr lang="en-GB" sz="1200" dirty="0" smtClean="0"/>
              <a:t> A. S., </a:t>
            </a:r>
            <a:r>
              <a:rPr lang="en-GB" sz="1200" dirty="0" err="1" smtClean="0"/>
              <a:t>Nevolin</a:t>
            </a:r>
            <a:r>
              <a:rPr lang="en-GB" sz="1200" dirty="0" smtClean="0"/>
              <a:t> V. K. The non-adiabatic exciton transfer in tetrathiafulvalene chains: a theoretical study of signal transmission in a molecular logic system //Physical Chemistry Chemical Physics. – 2020. – </a:t>
            </a:r>
            <a:r>
              <a:rPr lang="ru-RU" sz="1200" dirty="0" smtClean="0"/>
              <a:t>Т. 22. – №. 43. – С. 25243-25254.</a:t>
            </a:r>
            <a:endParaRPr lang="ru-RU" sz="1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43</a:t>
            </a:fld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5589240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 30</a:t>
            </a:r>
            <a:r>
              <a:rPr lang="ru-RU" dirty="0" smtClean="0"/>
              <a:t>. Структурные формулы </a:t>
            </a:r>
            <a:r>
              <a:rPr lang="en-US" dirty="0" smtClean="0"/>
              <a:t>TTF </a:t>
            </a:r>
            <a:r>
              <a:rPr lang="ru-RU" dirty="0" smtClean="0"/>
              <a:t>цепей, на которых исследовалось движение экситона по </a:t>
            </a:r>
            <a:r>
              <a:rPr lang="ru-RU" dirty="0" err="1" smtClean="0"/>
              <a:t>неадиабатическому</a:t>
            </a:r>
            <a:r>
              <a:rPr lang="ru-RU" dirty="0" smtClean="0"/>
              <a:t> механизму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Расчет внутренней конверсии (</a:t>
            </a:r>
            <a:r>
              <a:rPr lang="ru-RU" dirty="0" err="1" smtClean="0"/>
              <a:t>неадиабатической</a:t>
            </a:r>
            <a:r>
              <a:rPr lang="ru-RU" dirty="0" smtClean="0"/>
              <a:t>) для </a:t>
            </a:r>
            <a:r>
              <a:rPr lang="en-US" dirty="0" smtClean="0"/>
              <a:t>TTF </a:t>
            </a:r>
            <a:r>
              <a:rPr lang="ru-RU" dirty="0" smtClean="0"/>
              <a:t>цепей</a:t>
            </a:r>
            <a:endParaRPr lang="ru-RU" dirty="0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818840" cy="418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1484784"/>
            <a:ext cx="792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7. </a:t>
            </a:r>
            <a:r>
              <a:rPr lang="ru-RU" dirty="0" smtClean="0"/>
              <a:t>Нижние </a:t>
            </a:r>
            <a:r>
              <a:rPr lang="ru-RU" dirty="0" err="1" smtClean="0"/>
              <a:t>экситонные</a:t>
            </a:r>
            <a:r>
              <a:rPr lang="ru-RU" dirty="0" smtClean="0"/>
              <a:t> состояния </a:t>
            </a:r>
            <a:r>
              <a:rPr lang="ru-RU" dirty="0" err="1" smtClean="0"/>
              <a:t>тетратиафульваленовых</a:t>
            </a:r>
            <a:r>
              <a:rPr lang="ru-RU" dirty="0" smtClean="0"/>
              <a:t> (</a:t>
            </a:r>
            <a:r>
              <a:rPr lang="en-US" dirty="0" smtClean="0"/>
              <a:t>TTF</a:t>
            </a:r>
            <a:r>
              <a:rPr lang="ru-RU" dirty="0" smtClean="0"/>
              <a:t>) цепей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6119336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[16] </a:t>
            </a:r>
            <a:r>
              <a:rPr lang="en-GB" sz="1400" dirty="0" err="1" smtClean="0"/>
              <a:t>Martynov</a:t>
            </a:r>
            <a:r>
              <a:rPr lang="en-GB" sz="1400" dirty="0" smtClean="0"/>
              <a:t> A. I., </a:t>
            </a:r>
            <a:r>
              <a:rPr lang="en-GB" sz="1400" dirty="0" err="1" smtClean="0"/>
              <a:t>Belov</a:t>
            </a:r>
            <a:r>
              <a:rPr lang="en-GB" sz="1400" dirty="0" smtClean="0"/>
              <a:t> A. S., </a:t>
            </a:r>
            <a:r>
              <a:rPr lang="en-GB" sz="1400" dirty="0" err="1" smtClean="0"/>
              <a:t>Nevolin</a:t>
            </a:r>
            <a:r>
              <a:rPr lang="en-GB" sz="1400" dirty="0" smtClean="0"/>
              <a:t> V. K. The non-adiabatic exciton transfer in tetrathiafulvalene chains: a theoretical study of signal transmission in a molecular logic system //Physical Chemistry Chemical Physics. – 2020. – </a:t>
            </a:r>
            <a:r>
              <a:rPr lang="ru-RU" sz="1400" dirty="0" smtClean="0"/>
              <a:t>Т. 22. – №. 43. – С. 25243-25254.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44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Расчет внутренней конверсии (</a:t>
            </a:r>
            <a:r>
              <a:rPr lang="ru-RU" dirty="0" err="1" smtClean="0"/>
              <a:t>неадиабатической</a:t>
            </a:r>
            <a:r>
              <a:rPr lang="ru-RU" dirty="0" smtClean="0"/>
              <a:t>) для </a:t>
            </a:r>
            <a:r>
              <a:rPr lang="en-US" dirty="0" smtClean="0"/>
              <a:t>TTF </a:t>
            </a:r>
            <a:r>
              <a:rPr lang="ru-RU" dirty="0" smtClean="0"/>
              <a:t>цепей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424926" cy="163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6782828" cy="228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1484784"/>
            <a:ext cx="743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Таблица 8. </a:t>
            </a:r>
            <a:r>
              <a:rPr lang="ru-RU" dirty="0" err="1" smtClean="0"/>
              <a:t>Неадиабатические</a:t>
            </a:r>
            <a:r>
              <a:rPr lang="ru-RU" dirty="0" smtClean="0"/>
              <a:t> скорости перехода между </a:t>
            </a:r>
            <a:r>
              <a:rPr lang="ru-RU" dirty="0" err="1" smtClean="0"/>
              <a:t>состонями</a:t>
            </a:r>
            <a:r>
              <a:rPr lang="ru-RU" dirty="0" smtClean="0"/>
              <a:t> </a:t>
            </a:r>
            <a:r>
              <a:rPr lang="en-US" dirty="0" smtClean="0"/>
              <a:t>TTF2F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5892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 31. </a:t>
            </a:r>
            <a:r>
              <a:rPr lang="ru-RU" dirty="0" smtClean="0"/>
              <a:t>Перераспределение электронной плотности между локализованными электронными состояниями двухчленной цепи </a:t>
            </a:r>
            <a:r>
              <a:rPr lang="en-US" dirty="0" smtClean="0"/>
              <a:t>TTF2F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6211669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[16] </a:t>
            </a:r>
            <a:r>
              <a:rPr lang="en-GB" sz="1200" dirty="0" err="1" smtClean="0"/>
              <a:t>Martynov</a:t>
            </a:r>
            <a:r>
              <a:rPr lang="en-GB" sz="1200" dirty="0" smtClean="0"/>
              <a:t> A. I., </a:t>
            </a:r>
            <a:r>
              <a:rPr lang="en-GB" sz="1200" dirty="0" err="1" smtClean="0"/>
              <a:t>Belov</a:t>
            </a:r>
            <a:r>
              <a:rPr lang="en-GB" sz="1200" dirty="0" smtClean="0"/>
              <a:t> A. S., </a:t>
            </a:r>
            <a:r>
              <a:rPr lang="en-GB" sz="1200" dirty="0" err="1" smtClean="0"/>
              <a:t>Nevolin</a:t>
            </a:r>
            <a:r>
              <a:rPr lang="en-GB" sz="1200" dirty="0" smtClean="0"/>
              <a:t> V. K. The non-adiabatic exciton transfer in tetrathiafulvalene chains: a theoretical study of signal transmission in a molecular logic system //Physical Chemistry Chemical Physics. – 2020. – </a:t>
            </a:r>
            <a:r>
              <a:rPr lang="ru-RU" sz="1200" dirty="0" smtClean="0"/>
              <a:t>Т. 22. – №. 43. – С. 25243-25254.</a:t>
            </a:r>
            <a:endParaRPr lang="ru-RU" sz="1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45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Проблемы интеграции МЛВ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Проблема квантового выхода</a:t>
            </a:r>
          </a:p>
          <a:p>
            <a:pPr>
              <a:buNone/>
            </a:pPr>
            <a:r>
              <a:rPr lang="ru-RU" sz="2000" dirty="0" smtClean="0"/>
              <a:t>Для успешного функционирования КВ должен быть близок к 1.</a:t>
            </a:r>
          </a:p>
          <a:p>
            <a:pPr>
              <a:buNone/>
            </a:pPr>
            <a:r>
              <a:rPr lang="ru-RU" sz="2000" dirty="0" smtClean="0"/>
              <a:t>Однако,  в реакциях </a:t>
            </a:r>
            <a:r>
              <a:rPr lang="ru-RU" sz="2000" dirty="0" err="1" smtClean="0"/>
              <a:t>фотоизомеризации</a:t>
            </a:r>
            <a:r>
              <a:rPr lang="ru-RU" sz="2000" dirty="0" smtClean="0"/>
              <a:t> максимальный КВ </a:t>
            </a:r>
            <a:r>
              <a:rPr lang="en-US" sz="2000" dirty="0" smtClean="0"/>
              <a:t>~0.5,</a:t>
            </a:r>
          </a:p>
          <a:p>
            <a:pPr>
              <a:buNone/>
            </a:pPr>
            <a:r>
              <a:rPr lang="ru-RU" sz="2000" dirty="0" smtClean="0"/>
              <a:t>А в реакциях </a:t>
            </a:r>
            <a:r>
              <a:rPr lang="ru-RU" sz="2000" dirty="0" err="1" smtClean="0"/>
              <a:t>фотоциклизации</a:t>
            </a:r>
            <a:r>
              <a:rPr lang="ru-RU" sz="2000" dirty="0" smtClean="0"/>
              <a:t> может опускаться до 10</a:t>
            </a:r>
            <a:r>
              <a:rPr lang="ru-RU" sz="2000" baseline="30000" dirty="0" smtClean="0"/>
              <a:t>-4</a:t>
            </a:r>
            <a:r>
              <a:rPr lang="ru-RU" sz="2000" dirty="0" smtClean="0"/>
              <a:t> и менее.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dirty="0" smtClean="0"/>
              <a:t>Проблема диссипации энергии</a:t>
            </a:r>
          </a:p>
          <a:p>
            <a:pPr marL="0" indent="0">
              <a:buNone/>
            </a:pPr>
            <a:r>
              <a:rPr lang="ru-RU" sz="2000" dirty="0" smtClean="0"/>
              <a:t>Неизбежное нагревание системы из-за разницы энергии входного и выходного сигнала. Возможный нагрев плотноупакованных систем (1моль/л)  при входном сигнале 365 нм может достигать 33МВт</a:t>
            </a:r>
            <a:r>
              <a:rPr lang="en-US" sz="2000" dirty="0" smtClean="0"/>
              <a:t>/</a:t>
            </a:r>
            <a:r>
              <a:rPr lang="ru-RU" sz="2000" dirty="0" smtClean="0"/>
              <a:t>см</a:t>
            </a:r>
            <a:r>
              <a:rPr lang="ru-RU" sz="2000" baseline="30000" dirty="0" smtClean="0"/>
              <a:t>-1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Для современных процессоров эта величина составляет всего 100 Вт/см</a:t>
            </a:r>
            <a:r>
              <a:rPr lang="ru-RU" sz="2000" baseline="30000" dirty="0" smtClean="0"/>
              <a:t>-1</a:t>
            </a:r>
            <a:endParaRPr lang="ru-RU" sz="2000" baseline="30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73225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[6] </a:t>
            </a:r>
            <a:r>
              <a:rPr lang="en-US" sz="1200" dirty="0" err="1" smtClean="0"/>
              <a:t>Budyka</a:t>
            </a:r>
            <a:r>
              <a:rPr lang="en-US" sz="1200" dirty="0" smtClean="0"/>
              <a:t> </a:t>
            </a:r>
            <a:r>
              <a:rPr lang="en-US" sz="1200" dirty="0" smtClean="0"/>
              <a:t>M. F. Molecular switches and logic gates for information processing, the bottom-up strategy: from silicon to carbon, from molecules to </a:t>
            </a:r>
            <a:r>
              <a:rPr lang="en-US" sz="1200" dirty="0" err="1" smtClean="0"/>
              <a:t>supermolecules</a:t>
            </a:r>
            <a:r>
              <a:rPr lang="en-US" sz="1200" dirty="0" smtClean="0"/>
              <a:t> //Russian Chemical Reviews. – 2017. – Т. 86. – №. 3. – С. 181.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46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Проблемы интеграции МЛВ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Проблема селективного возбуждения</a:t>
            </a:r>
          </a:p>
          <a:p>
            <a:pPr marL="0" indent="0">
              <a:buNone/>
            </a:pPr>
            <a:r>
              <a:rPr lang="ru-RU" sz="2000" dirty="0" smtClean="0"/>
              <a:t>Состоит в трудности селективного переключения </a:t>
            </a:r>
            <a:r>
              <a:rPr lang="ru-RU" sz="2000" dirty="0" err="1" smtClean="0"/>
              <a:t>фотохрома</a:t>
            </a:r>
            <a:r>
              <a:rPr lang="ru-RU" sz="2000" dirty="0" smtClean="0"/>
              <a:t>, который поглощает в более коротковолновом диапазоне чем его соседи. Существует вероятность ложного срабатывания соседних </a:t>
            </a:r>
            <a:r>
              <a:rPr lang="ru-RU" sz="2000" dirty="0" err="1" smtClean="0"/>
              <a:t>фотохромов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dirty="0" smtClean="0"/>
              <a:t>Проблема тушения в результате переноса энергии</a:t>
            </a:r>
          </a:p>
          <a:p>
            <a:pPr marL="0" indent="0">
              <a:buNone/>
            </a:pPr>
            <a:r>
              <a:rPr lang="ru-RU" sz="2000" dirty="0" smtClean="0"/>
              <a:t>Даже при условии, что будет возбужден нужный </a:t>
            </a:r>
            <a:r>
              <a:rPr lang="ru-RU" sz="2000" dirty="0" err="1" smtClean="0"/>
              <a:t>фотохром</a:t>
            </a:r>
            <a:r>
              <a:rPr lang="ru-RU" sz="2000" dirty="0" smtClean="0"/>
              <a:t> присутствует вероятность последующего переноса энергии на соседний </a:t>
            </a:r>
            <a:r>
              <a:rPr lang="ru-RU" sz="2000" dirty="0" err="1" smtClean="0"/>
              <a:t>фотохром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73225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[6] </a:t>
            </a:r>
            <a:r>
              <a:rPr lang="en-US" sz="1200" dirty="0" err="1" smtClean="0"/>
              <a:t>Budyka</a:t>
            </a:r>
            <a:r>
              <a:rPr lang="en-US" sz="1200" dirty="0" smtClean="0"/>
              <a:t> </a:t>
            </a:r>
            <a:r>
              <a:rPr lang="en-US" sz="1200" dirty="0" smtClean="0"/>
              <a:t>M. F. Molecular switches and logic gates for information processing, the bottom-up strategy: from silicon to carbon, from molecules to </a:t>
            </a:r>
            <a:r>
              <a:rPr lang="en-US" sz="1200" dirty="0" err="1" smtClean="0"/>
              <a:t>supermolecules</a:t>
            </a:r>
            <a:r>
              <a:rPr lang="en-US" sz="1200" dirty="0" smtClean="0"/>
              <a:t> //Russian Chemical Reviews. – 2017. – Т. 86. – №. 3. – С. 181.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47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Проблемы интеграции МЛВ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Проблема </a:t>
            </a:r>
            <a:r>
              <a:rPr lang="ru-RU" dirty="0" err="1" smtClean="0"/>
              <a:t>межфотохромных</a:t>
            </a:r>
            <a:r>
              <a:rPr lang="ru-RU" dirty="0" smtClean="0"/>
              <a:t> реакций</a:t>
            </a:r>
          </a:p>
          <a:p>
            <a:pPr marL="0" indent="0">
              <a:buNone/>
            </a:pPr>
            <a:r>
              <a:rPr lang="ru-RU" sz="2000" dirty="0" smtClean="0"/>
              <a:t>Существует вероятность, что возбужденные </a:t>
            </a:r>
            <a:r>
              <a:rPr lang="ru-RU" sz="2000" dirty="0" err="1" smtClean="0"/>
              <a:t>фотохромы</a:t>
            </a:r>
            <a:r>
              <a:rPr lang="ru-RU" sz="2000" dirty="0" smtClean="0"/>
              <a:t> будут вступать в химические реакции между собой и соседними группами, что будет приводить к разрушению молекулярно-логической системы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dirty="0" smtClean="0"/>
              <a:t>Проблема «дозаправки»</a:t>
            </a:r>
          </a:p>
          <a:p>
            <a:pPr marL="0" indent="0">
              <a:buNone/>
            </a:pPr>
            <a:r>
              <a:rPr lang="ru-RU" sz="2000" dirty="0" smtClean="0"/>
              <a:t>Последовательность состояний внутри молекулярно-логической системы должна быть расположена «лесенкой», чтобы система могла работать. Требуется периодически </a:t>
            </a:r>
            <a:r>
              <a:rPr lang="ru-RU" sz="2000" dirty="0" err="1" smtClean="0"/>
              <a:t>дозаправлять</a:t>
            </a:r>
            <a:r>
              <a:rPr lang="ru-RU" sz="2000" dirty="0" smtClean="0"/>
              <a:t> систему, чтобы они могли двигаться дальше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7322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[6] </a:t>
            </a:r>
            <a:r>
              <a:rPr lang="en-US" sz="1200" dirty="0" err="1" smtClean="0"/>
              <a:t>Budyka</a:t>
            </a:r>
            <a:r>
              <a:rPr lang="en-US" sz="1200" dirty="0" smtClean="0"/>
              <a:t> </a:t>
            </a:r>
            <a:r>
              <a:rPr lang="en-US" sz="1200" dirty="0" smtClean="0"/>
              <a:t>M. F. Molecular switches and logic gates for information processing, the bottom-up strategy: from silicon to carbon, from molecules to </a:t>
            </a:r>
            <a:r>
              <a:rPr lang="en-US" sz="1200" dirty="0" err="1" smtClean="0"/>
              <a:t>supermolecules</a:t>
            </a:r>
            <a:r>
              <a:rPr lang="en-US" sz="1200" dirty="0" smtClean="0"/>
              <a:t> //Russian Chemical Reviews. – 2017. – Т. 86. – №. 3. – С. 181.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48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Применения МЛВ</a:t>
            </a:r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9842"/>
          <a:stretch>
            <a:fillRect/>
          </a:stretch>
        </p:blipFill>
        <p:spPr bwMode="auto">
          <a:xfrm>
            <a:off x="5076056" y="3717032"/>
            <a:ext cx="3013104" cy="150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32040" y="522920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Рис. 34.</a:t>
            </a:r>
            <a:r>
              <a:rPr lang="ru-RU" sz="1600" dirty="0" smtClean="0"/>
              <a:t> </a:t>
            </a:r>
            <a:r>
              <a:rPr lang="ru-RU" sz="1600" dirty="0" smtClean="0"/>
              <a:t>Материал</a:t>
            </a:r>
            <a:r>
              <a:rPr lang="ru-RU" sz="1600" dirty="0" smtClean="0"/>
              <a:t>, собранный из МЛВ на основе Тиберия и Европия </a:t>
            </a:r>
            <a:r>
              <a:rPr lang="en-US" sz="1600" dirty="0" smtClean="0"/>
              <a:t>[</a:t>
            </a:r>
            <a:r>
              <a:rPr lang="ru-RU" sz="1600" dirty="0" smtClean="0"/>
              <a:t>19</a:t>
            </a:r>
            <a:r>
              <a:rPr lang="en-US" sz="1600" dirty="0" smtClean="0"/>
              <a:t>]</a:t>
            </a:r>
            <a:endParaRPr lang="ru-RU" sz="16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312368" cy="220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932040" y="2996952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Рис. 33.</a:t>
            </a:r>
            <a:r>
              <a:rPr lang="ru-RU" sz="1400" dirty="0" smtClean="0"/>
              <a:t> Исследование </a:t>
            </a:r>
            <a:r>
              <a:rPr lang="ru-RU" sz="1400" dirty="0" smtClean="0"/>
              <a:t>в реальном времени динамики ионов </a:t>
            </a:r>
            <a:r>
              <a:rPr lang="en-US" sz="1400" dirty="0" smtClean="0"/>
              <a:t>Ca</a:t>
            </a:r>
            <a:r>
              <a:rPr lang="en-US" sz="1400" baseline="30000" dirty="0" smtClean="0"/>
              <a:t>2+ </a:t>
            </a:r>
            <a:r>
              <a:rPr lang="ru-RU" sz="1400" dirty="0" smtClean="0"/>
              <a:t>и </a:t>
            </a:r>
            <a:r>
              <a:rPr lang="en-US" sz="1400" dirty="0" smtClean="0"/>
              <a:t>Mg</a:t>
            </a:r>
            <a:r>
              <a:rPr lang="en-US" sz="1400" baseline="30000" dirty="0" smtClean="0"/>
              <a:t>2+</a:t>
            </a:r>
            <a:r>
              <a:rPr lang="en-US" sz="1400" dirty="0" smtClean="0"/>
              <a:t>  </a:t>
            </a:r>
            <a:r>
              <a:rPr lang="ru-RU" sz="1400" dirty="0" smtClean="0"/>
              <a:t>с использованием МЛВ внутри клетки мозга крысы</a:t>
            </a:r>
            <a:r>
              <a:rPr lang="en-US" sz="1400" dirty="0" smtClean="0"/>
              <a:t>[</a:t>
            </a:r>
            <a:r>
              <a:rPr lang="ru-RU" sz="1400" dirty="0" smtClean="0"/>
              <a:t>18</a:t>
            </a:r>
            <a:r>
              <a:rPr lang="en-US" sz="1400" dirty="0" smtClean="0"/>
              <a:t>]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5808166"/>
            <a:ext cx="86044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17"/>
            </a:pPr>
            <a:r>
              <a:rPr lang="en-US" sz="900" dirty="0" err="1" smtClean="0"/>
              <a:t>Eordogh</a:t>
            </a:r>
            <a:r>
              <a:rPr lang="en-US" sz="900" dirty="0" smtClean="0"/>
              <a:t> A. et al. A Molecular Logic Gate Enables Single-Molecule Imaging and Tracking of Lipids in Intracellular Domains //ACS Chemical Biology. – 2020. 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en-US" sz="900" dirty="0" smtClean="0"/>
              <a:t>Komatsu H. et al. Single molecular </a:t>
            </a:r>
            <a:r>
              <a:rPr lang="en-US" sz="900" dirty="0" err="1" smtClean="0"/>
              <a:t>multianalyte</a:t>
            </a:r>
            <a:r>
              <a:rPr lang="en-US" sz="900" dirty="0" smtClean="0"/>
              <a:t> (Ca2+, Mg2+) fluorescent probe and applications to </a:t>
            </a:r>
            <a:r>
              <a:rPr lang="en-US" sz="900" dirty="0" err="1" smtClean="0"/>
              <a:t>bioimaging</a:t>
            </a:r>
            <a:r>
              <a:rPr lang="en-US" sz="900" dirty="0" smtClean="0"/>
              <a:t> //Journal of the American Chemical Society. </a:t>
            </a:r>
          </a:p>
          <a:p>
            <a:pPr marL="228600" indent="-228600">
              <a:buFont typeface="+mj-lt"/>
              <a:buAutoNum type="arabicPeriod" startAt="17"/>
            </a:pPr>
            <a:r>
              <a:rPr lang="en-GB" sz="900" dirty="0" err="1" smtClean="0"/>
              <a:t>Bradberry</a:t>
            </a:r>
            <a:r>
              <a:rPr lang="en-GB" sz="900" dirty="0" smtClean="0"/>
              <a:t> S. J. et al. Lanthanide luminescent logic gate mimics in soft matter:[H+] and [F−] dual-input device in a polymer gel with potential for selective component release //Chemical Communications. – 2015. – </a:t>
            </a:r>
            <a:r>
              <a:rPr lang="ru-RU" sz="900" dirty="0" smtClean="0"/>
              <a:t>Т. 51. – №. 92. – С. 16565-16568.</a:t>
            </a:r>
            <a:endParaRPr lang="en-US" sz="900" dirty="0" smtClean="0"/>
          </a:p>
          <a:p>
            <a:endParaRPr lang="ru-RU" sz="1000" dirty="0"/>
          </a:p>
        </p:txBody>
      </p:sp>
      <p:pic>
        <p:nvPicPr>
          <p:cNvPr id="1034" name="Picture 10" descr="Figure 1"/>
          <p:cNvPicPr>
            <a:picLocks noChangeAspect="1" noChangeArrowheads="1"/>
          </p:cNvPicPr>
          <p:nvPr/>
        </p:nvPicPr>
        <p:blipFill>
          <a:blip r:embed="rId4" cstate="print"/>
          <a:srcRect r="32728"/>
          <a:stretch>
            <a:fillRect/>
          </a:stretch>
        </p:blipFill>
        <p:spPr bwMode="auto">
          <a:xfrm>
            <a:off x="683568" y="908720"/>
            <a:ext cx="4085428" cy="40324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9552" y="501317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Рис. 32.</a:t>
            </a:r>
            <a:r>
              <a:rPr lang="ru-RU" sz="1600" dirty="0" smtClean="0"/>
              <a:t> </a:t>
            </a:r>
            <a:r>
              <a:rPr lang="ru-RU" sz="1600" dirty="0" err="1" smtClean="0"/>
              <a:t>Трэкинг</a:t>
            </a:r>
            <a:r>
              <a:rPr lang="ru-RU" sz="1600" dirty="0" smtClean="0"/>
              <a:t> </a:t>
            </a:r>
            <a:r>
              <a:rPr lang="ru-RU" sz="1600" dirty="0" smtClean="0"/>
              <a:t>липидов внутри раковых клеток с применением МЛВ на основе </a:t>
            </a:r>
            <a:r>
              <a:rPr lang="en-US" sz="1600" dirty="0" smtClean="0"/>
              <a:t>BODIPY </a:t>
            </a:r>
            <a:r>
              <a:rPr lang="ru-RU" sz="1600" dirty="0" smtClean="0"/>
              <a:t>молекул </a:t>
            </a:r>
            <a:r>
              <a:rPr lang="en-US" sz="1600" dirty="0" smtClean="0"/>
              <a:t>[</a:t>
            </a:r>
            <a:r>
              <a:rPr lang="en-US" sz="1600" dirty="0" smtClean="0"/>
              <a:t>1</a:t>
            </a:r>
            <a:r>
              <a:rPr lang="ru-RU" sz="1600" dirty="0" smtClean="0"/>
              <a:t>7</a:t>
            </a:r>
            <a:r>
              <a:rPr lang="en-US" sz="1400" dirty="0" smtClean="0"/>
              <a:t>]</a:t>
            </a:r>
            <a:endParaRPr lang="ru-RU" sz="14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49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92080" y="2348880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4797152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378904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75856" y="3429000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275856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4437112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573016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4437112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pSp>
        <p:nvGrpSpPr>
          <p:cNvPr id="25" name="Группа 24"/>
          <p:cNvGrpSpPr/>
          <p:nvPr/>
        </p:nvGrpSpPr>
        <p:grpSpPr>
          <a:xfrm rot="9320770">
            <a:off x="3929787" y="4533160"/>
            <a:ext cx="1268703" cy="538560"/>
            <a:chOff x="1115616" y="2780928"/>
            <a:chExt cx="1728192" cy="538560"/>
          </a:xfrm>
        </p:grpSpPr>
        <p:sp>
          <p:nvSpPr>
            <p:cNvPr id="27" name="Полилиния 26"/>
            <p:cNvSpPr/>
            <p:nvPr/>
          </p:nvSpPr>
          <p:spPr>
            <a:xfrm>
              <a:off x="1115616" y="2809431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720080" y="51005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1979712" y="2780928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508655" y="32803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headEnd type="triangle" w="lg" len="lg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 rot="19711553">
            <a:off x="3687747" y="4084262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Внутренняя </a:t>
            </a:r>
            <a:endParaRPr lang="en-US" dirty="0" smtClean="0"/>
          </a:p>
          <a:p>
            <a:r>
              <a:rPr lang="ru-RU" dirty="0" smtClean="0"/>
              <a:t>конверсия </a:t>
            </a:r>
            <a:r>
              <a:rPr lang="en-US" dirty="0" smtClean="0"/>
              <a:t>(IC)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5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Возможные применения МЛВ</a:t>
            </a:r>
            <a:endParaRPr lang="ru-RU" dirty="0"/>
          </a:p>
        </p:txBody>
      </p:sp>
      <p:pic>
        <p:nvPicPr>
          <p:cNvPr id="4" name="Содержимое 3" descr="14963899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5904656" cy="451152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6165304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</a:t>
            </a:r>
            <a:r>
              <a:rPr lang="ru-RU" sz="1200" dirty="0" smtClean="0"/>
              <a:t>20</a:t>
            </a:r>
            <a:r>
              <a:rPr lang="en-US" sz="1200" dirty="0" smtClean="0"/>
              <a:t>] </a:t>
            </a:r>
            <a:r>
              <a:rPr lang="en-US" sz="1200" dirty="0" err="1" smtClean="0"/>
              <a:t>Štacko</a:t>
            </a:r>
            <a:r>
              <a:rPr lang="en-US" sz="1200" dirty="0" smtClean="0"/>
              <a:t> P. et al. Locked synchronous rotor motion in a molecular motor //Science. – 2017. – Т. 356. – №. 6341.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5661248"/>
            <a:ext cx="658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35.</a:t>
            </a:r>
            <a:r>
              <a:rPr lang="ru-RU" dirty="0" smtClean="0"/>
              <a:t> Схема работы </a:t>
            </a:r>
            <a:r>
              <a:rPr lang="ru-RU" dirty="0" err="1" smtClean="0"/>
              <a:t>фотоуправляемого</a:t>
            </a:r>
            <a:r>
              <a:rPr lang="ru-RU" dirty="0" smtClean="0"/>
              <a:t> молекулярного мотора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50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Возможные применения МЛВ</a:t>
            </a:r>
            <a:endParaRPr lang="ru-RU" dirty="0"/>
          </a:p>
        </p:txBody>
      </p:sp>
      <p:pic>
        <p:nvPicPr>
          <p:cNvPr id="4" name="Содержимое 3" descr="assembler_diagr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908720"/>
            <a:ext cx="5037180" cy="4978798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6381328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</a:t>
            </a:r>
            <a:r>
              <a:rPr lang="ru-RU" sz="1200" dirty="0" smtClean="0"/>
              <a:t>21</a:t>
            </a:r>
            <a:r>
              <a:rPr lang="en-US" sz="1200" dirty="0" smtClean="0"/>
              <a:t>] </a:t>
            </a:r>
            <a:r>
              <a:rPr lang="en-GB" sz="1200" dirty="0" err="1" smtClean="0"/>
              <a:t>Kassem</a:t>
            </a:r>
            <a:r>
              <a:rPr lang="en-GB" sz="1200" dirty="0" smtClean="0"/>
              <a:t> S. et al. </a:t>
            </a:r>
            <a:r>
              <a:rPr lang="en-GB" sz="1200" dirty="0" err="1" smtClean="0"/>
              <a:t>Stereodivergent</a:t>
            </a:r>
            <a:r>
              <a:rPr lang="en-GB" sz="1200" dirty="0" smtClean="0"/>
              <a:t> synthesis with a programmable molecular machine //Nature. – 2017. – </a:t>
            </a:r>
            <a:r>
              <a:rPr lang="ru-RU" sz="1200" dirty="0" smtClean="0"/>
              <a:t>Т. 549.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49280"/>
            <a:ext cx="92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Рис. 36</a:t>
            </a:r>
            <a:r>
              <a:rPr lang="ru-RU" dirty="0" smtClean="0"/>
              <a:t>. Схема работа молекулярной руки, выполняющий контролируемый процесс синтеза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51</a:t>
            </a:fld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Существуют различные виды вентилей, которые делятся по типу используемого сигнала: химические, электрофизические и фотонные</a:t>
            </a:r>
          </a:p>
          <a:p>
            <a:r>
              <a:rPr lang="ru-RU" sz="2400" dirty="0" smtClean="0"/>
              <a:t>Фотонные вентили имеют большие перспективы для построения сложных логических схем. Так же, они могут передавать друг другу сигнал по </a:t>
            </a:r>
            <a:r>
              <a:rPr lang="ru-RU" sz="2400" dirty="0" err="1" smtClean="0"/>
              <a:t>безызлучательному</a:t>
            </a:r>
            <a:r>
              <a:rPr lang="ru-RU" sz="2400" dirty="0" smtClean="0"/>
              <a:t> механизму: </a:t>
            </a:r>
            <a:r>
              <a:rPr lang="en-US" sz="2400" dirty="0" smtClean="0"/>
              <a:t>FRET, </a:t>
            </a:r>
            <a:r>
              <a:rPr lang="ru-RU" sz="2400" dirty="0" smtClean="0"/>
              <a:t>внутренняя конверсия</a:t>
            </a:r>
          </a:p>
          <a:p>
            <a:r>
              <a:rPr lang="ru-RU" sz="2400" dirty="0" smtClean="0"/>
              <a:t>МЛВ могут найти применения в системах, недоступных для кремниевых систем: построение умных материалов, контролируемый синтез веществ, биохимические исследования или внутриклеточная терапия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52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4797152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378904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940152" y="4437112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275856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4437112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573016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4437112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pSp>
        <p:nvGrpSpPr>
          <p:cNvPr id="3" name="Группа 24"/>
          <p:cNvGrpSpPr/>
          <p:nvPr/>
        </p:nvGrpSpPr>
        <p:grpSpPr>
          <a:xfrm rot="1808531">
            <a:off x="3973370" y="4071166"/>
            <a:ext cx="1268703" cy="538560"/>
            <a:chOff x="1115616" y="2780928"/>
            <a:chExt cx="1728192" cy="538560"/>
          </a:xfrm>
        </p:grpSpPr>
        <p:sp>
          <p:nvSpPr>
            <p:cNvPr id="27" name="Полилиния 26"/>
            <p:cNvSpPr/>
            <p:nvPr/>
          </p:nvSpPr>
          <p:spPr>
            <a:xfrm>
              <a:off x="1115616" y="2809431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720080" y="51005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1979712" y="2780928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508655" y="32803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headEnd type="triangle" w="lg" len="lg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 rot="1532772">
            <a:off x="4129640" y="3739990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Внутренняя </a:t>
            </a:r>
            <a:endParaRPr lang="en-US" dirty="0" smtClean="0"/>
          </a:p>
          <a:p>
            <a:r>
              <a:rPr lang="ru-RU" dirty="0" smtClean="0"/>
              <a:t>конверсия </a:t>
            </a:r>
            <a:r>
              <a:rPr lang="en-US" dirty="0" smtClean="0"/>
              <a:t>(IC)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92080" y="2348880"/>
            <a:ext cx="864096" cy="8640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6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594928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378904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940152" y="5589240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275856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5589240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573016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5589240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абличка 24"/>
          <p:cNvSpPr/>
          <p:nvPr/>
        </p:nvSpPr>
        <p:spPr>
          <a:xfrm>
            <a:off x="5292080" y="2348880"/>
            <a:ext cx="864096" cy="864096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436096" y="4293096"/>
            <a:ext cx="648072" cy="864096"/>
          </a:xfrm>
          <a:prstGeom prst="down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156176" y="4365104"/>
            <a:ext cx="19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Занижение </a:t>
            </a:r>
            <a:r>
              <a:rPr lang="en-US" dirty="0" smtClean="0"/>
              <a:t>HOMO</a:t>
            </a:r>
          </a:p>
          <a:p>
            <a:r>
              <a:rPr lang="ru-RU" dirty="0" smtClean="0"/>
              <a:t>тушителя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7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594928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378904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940152" y="5589240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347864" y="3501008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5589240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573016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5589240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абличка 24"/>
          <p:cNvSpPr/>
          <p:nvPr/>
        </p:nvSpPr>
        <p:spPr>
          <a:xfrm>
            <a:off x="5292080" y="2348880"/>
            <a:ext cx="864096" cy="864096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 rot="1546927">
            <a:off x="570659" y="2121849"/>
            <a:ext cx="1728192" cy="538560"/>
            <a:chOff x="1115616" y="2780928"/>
            <a:chExt cx="1728192" cy="538560"/>
          </a:xfrm>
        </p:grpSpPr>
        <p:sp>
          <p:nvSpPr>
            <p:cNvPr id="29" name="Полилиния 28"/>
            <p:cNvSpPr/>
            <p:nvPr/>
          </p:nvSpPr>
          <p:spPr>
            <a:xfrm>
              <a:off x="1115616" y="2809431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720080" y="51005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979712" y="2780928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508655" y="32803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rgbClr val="00B050"/>
              </a:solidFill>
              <a:headEnd type="triangle" w="lg" len="lg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 rot="1404567">
            <a:off x="321709" y="2480571"/>
            <a:ext cx="182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Фотовозбудение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563888" y="3861048"/>
            <a:ext cx="0" cy="1584176"/>
          </a:xfrm>
          <a:prstGeom prst="line">
            <a:avLst/>
          </a:prstGeom>
          <a:ln w="28575">
            <a:solidFill>
              <a:srgbClr val="00B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8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2636912"/>
            <a:ext cx="1512168" cy="3600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тушителей для построения МЛВ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594928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3789040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940152" y="5589240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87824" y="5085184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347864" y="3501008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52120" y="5589240"/>
            <a:ext cx="8384" cy="8004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556792"/>
            <a:ext cx="218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Флуорофор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628800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Тушитель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299695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Спейсер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5229200"/>
            <a:ext cx="1791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573016"/>
            <a:ext cx="1689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LUMO </a:t>
            </a:r>
            <a:r>
              <a:rPr lang="ru-RU" sz="3200" dirty="0" smtClean="0"/>
              <a:t>Ф.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5589240"/>
            <a:ext cx="169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HOMO </a:t>
            </a:r>
            <a:r>
              <a:rPr lang="en-US" sz="3200" dirty="0"/>
              <a:t>T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2420888"/>
            <a:ext cx="187220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абличка 24"/>
          <p:cNvSpPr/>
          <p:nvPr/>
        </p:nvSpPr>
        <p:spPr>
          <a:xfrm>
            <a:off x="5292080" y="2348880"/>
            <a:ext cx="864096" cy="864096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4"/>
          <p:cNvGrpSpPr/>
          <p:nvPr/>
        </p:nvGrpSpPr>
        <p:grpSpPr>
          <a:xfrm rot="2264301">
            <a:off x="4011020" y="4270771"/>
            <a:ext cx="1776906" cy="538560"/>
            <a:chOff x="1115616" y="2780928"/>
            <a:chExt cx="1728192" cy="538560"/>
          </a:xfrm>
        </p:grpSpPr>
        <p:sp>
          <p:nvSpPr>
            <p:cNvPr id="27" name="Полилиния 26"/>
            <p:cNvSpPr/>
            <p:nvPr/>
          </p:nvSpPr>
          <p:spPr>
            <a:xfrm>
              <a:off x="1115616" y="2809431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720080" y="51005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1979712" y="2780928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508655" y="32803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  <a:headEnd type="triangle" w="lg" len="lg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 rot="2224545">
            <a:off x="4345666" y="3811999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Внутренняя </a:t>
            </a:r>
            <a:endParaRPr lang="en-US" dirty="0" smtClean="0"/>
          </a:p>
          <a:p>
            <a:r>
              <a:rPr lang="ru-RU" dirty="0" smtClean="0"/>
              <a:t>конверсия </a:t>
            </a:r>
            <a:r>
              <a:rPr lang="en-US" dirty="0" smtClean="0"/>
              <a:t>(IC)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084168" y="3717032"/>
            <a:ext cx="194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Очень медленная</a:t>
            </a:r>
          </a:p>
          <a:p>
            <a:r>
              <a:rPr lang="en-US" b="1" dirty="0" smtClean="0"/>
              <a:t>The Gap Law</a:t>
            </a:r>
            <a:endParaRPr lang="ru-RU" b="1" dirty="0"/>
          </a:p>
        </p:txBody>
      </p:sp>
      <p:grpSp>
        <p:nvGrpSpPr>
          <p:cNvPr id="35" name="Группа 34"/>
          <p:cNvGrpSpPr/>
          <p:nvPr/>
        </p:nvGrpSpPr>
        <p:grpSpPr>
          <a:xfrm rot="12675367">
            <a:off x="3971576" y="5303234"/>
            <a:ext cx="1268703" cy="538560"/>
            <a:chOff x="1115616" y="2780928"/>
            <a:chExt cx="1728192" cy="538560"/>
          </a:xfrm>
        </p:grpSpPr>
        <p:sp>
          <p:nvSpPr>
            <p:cNvPr id="36" name="Полилиния 35"/>
            <p:cNvSpPr/>
            <p:nvPr/>
          </p:nvSpPr>
          <p:spPr>
            <a:xfrm>
              <a:off x="1115616" y="2809431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720080" y="51005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979712" y="2780928"/>
              <a:ext cx="864096" cy="510057"/>
            </a:xfrm>
            <a:custGeom>
              <a:avLst/>
              <a:gdLst>
                <a:gd name="connsiteX0" fmla="*/ 216024 w 1080120"/>
                <a:gd name="connsiteY0" fmla="*/ 76509 h 1224136"/>
                <a:gd name="connsiteX1" fmla="*/ 648072 w 1080120"/>
                <a:gd name="connsiteY1" fmla="*/ 76509 h 1224136"/>
                <a:gd name="connsiteX2" fmla="*/ 1080120 w 1080120"/>
                <a:gd name="connsiteY2" fmla="*/ 76509 h 1224136"/>
                <a:gd name="connsiteX3" fmla="*/ 864096 w 1080120"/>
                <a:gd name="connsiteY3" fmla="*/ 1147628 h 1224136"/>
                <a:gd name="connsiteX4" fmla="*/ 432048 w 1080120"/>
                <a:gd name="connsiteY4" fmla="*/ 1147628 h 1224136"/>
                <a:gd name="connsiteX5" fmla="*/ 0 w 1080120"/>
                <a:gd name="connsiteY5" fmla="*/ 1147628 h 1224136"/>
                <a:gd name="connsiteX6" fmla="*/ 216024 w 1080120"/>
                <a:gd name="connsiteY6" fmla="*/ 76509 h 122413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6" fmla="*/ 307464 w 1080120"/>
                <a:gd name="connsiteY6" fmla="*/ 346469 h 1581176"/>
                <a:gd name="connsiteX0" fmla="*/ 216024 w 1080120"/>
                <a:gd name="connsiteY0" fmla="*/ 255029 h 1581176"/>
                <a:gd name="connsiteX1" fmla="*/ 648072 w 1080120"/>
                <a:gd name="connsiteY1" fmla="*/ 255029 h 1581176"/>
                <a:gd name="connsiteX2" fmla="*/ 1080120 w 1080120"/>
                <a:gd name="connsiteY2" fmla="*/ 255029 h 1581176"/>
                <a:gd name="connsiteX3" fmla="*/ 864096 w 1080120"/>
                <a:gd name="connsiteY3" fmla="*/ 1326148 h 1581176"/>
                <a:gd name="connsiteX4" fmla="*/ 432048 w 1080120"/>
                <a:gd name="connsiteY4" fmla="*/ 1326148 h 1581176"/>
                <a:gd name="connsiteX5" fmla="*/ 0 w 1080120"/>
                <a:gd name="connsiteY5" fmla="*/ 1326148 h 1581176"/>
                <a:gd name="connsiteX0" fmla="*/ 648072 w 1080120"/>
                <a:gd name="connsiteY0" fmla="*/ 255029 h 1581176"/>
                <a:gd name="connsiteX1" fmla="*/ 1080120 w 1080120"/>
                <a:gd name="connsiteY1" fmla="*/ 255029 h 1581176"/>
                <a:gd name="connsiteX2" fmla="*/ 864096 w 1080120"/>
                <a:gd name="connsiteY2" fmla="*/ 1326148 h 1581176"/>
                <a:gd name="connsiteX3" fmla="*/ 432048 w 1080120"/>
                <a:gd name="connsiteY3" fmla="*/ 1326148 h 1581176"/>
                <a:gd name="connsiteX4" fmla="*/ 0 w 1080120"/>
                <a:gd name="connsiteY4" fmla="*/ 1326148 h 1581176"/>
                <a:gd name="connsiteX0" fmla="*/ 1080120 w 1080120"/>
                <a:gd name="connsiteY0" fmla="*/ 0 h 1326147"/>
                <a:gd name="connsiteX1" fmla="*/ 864096 w 1080120"/>
                <a:gd name="connsiteY1" fmla="*/ 1071119 h 1326147"/>
                <a:gd name="connsiteX2" fmla="*/ 432048 w 1080120"/>
                <a:gd name="connsiteY2" fmla="*/ 1071119 h 1326147"/>
                <a:gd name="connsiteX3" fmla="*/ 0 w 1080120"/>
                <a:gd name="connsiteY3" fmla="*/ 1071119 h 132614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  <a:gd name="connsiteX0" fmla="*/ 864096 w 864096"/>
                <a:gd name="connsiteY0" fmla="*/ 255029 h 510057"/>
                <a:gd name="connsiteX1" fmla="*/ 432048 w 864096"/>
                <a:gd name="connsiteY1" fmla="*/ 255029 h 510057"/>
                <a:gd name="connsiteX2" fmla="*/ 0 w 864096"/>
                <a:gd name="connsiteY2" fmla="*/ 255029 h 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4096" h="510057">
                  <a:moveTo>
                    <a:pt x="864096" y="255029"/>
                  </a:moveTo>
                  <a:cubicBezTo>
                    <a:pt x="508655" y="328037"/>
                    <a:pt x="576064" y="0"/>
                    <a:pt x="432048" y="255029"/>
                  </a:cubicBezTo>
                  <a:cubicBezTo>
                    <a:pt x="288032" y="510057"/>
                    <a:pt x="144016" y="0"/>
                    <a:pt x="0" y="255029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headEnd type="triangle" w="lg" len="lg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 rot="1761992">
            <a:off x="3698420" y="5672898"/>
            <a:ext cx="158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Внутренняя </a:t>
            </a:r>
            <a:endParaRPr lang="en-US" dirty="0" smtClean="0"/>
          </a:p>
          <a:p>
            <a:r>
              <a:rPr lang="ru-RU" dirty="0" smtClean="0"/>
              <a:t>конверсия </a:t>
            </a:r>
            <a:r>
              <a:rPr lang="en-US" dirty="0" smtClean="0"/>
              <a:t>(IC)</a:t>
            </a:r>
            <a:endParaRPr lang="ru-RU" dirty="0"/>
          </a:p>
        </p:txBody>
      </p:sp>
      <p:sp>
        <p:nvSpPr>
          <p:cNvPr id="39" name="Крест 38"/>
          <p:cNvSpPr/>
          <p:nvPr/>
        </p:nvSpPr>
        <p:spPr>
          <a:xfrm rot="379163">
            <a:off x="4313922" y="5259154"/>
            <a:ext cx="576064" cy="576064"/>
          </a:xfrm>
          <a:prstGeom prst="plus">
            <a:avLst>
              <a:gd name="adj" fmla="val 4581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67544" y="6457890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/>
              <a:t>2</a:t>
            </a:r>
            <a:r>
              <a:rPr lang="en-US" sz="1000" dirty="0" smtClean="0"/>
              <a:t>]). </a:t>
            </a:r>
            <a:r>
              <a:rPr lang="en-US" sz="1000" dirty="0" err="1"/>
              <a:t>Budyka</a:t>
            </a:r>
            <a:r>
              <a:rPr lang="en-US" sz="1000" dirty="0"/>
              <a:t> M. F. Design principles and action of molecular logic gates //Russian Chemical Bulletin. – 2014. – Т. 63. – №. 8. – С. 1656-1665.</a:t>
            </a:r>
            <a:endParaRPr lang="ru-RU" sz="1000" dirty="0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2D4CA-0E5C-4D2C-86D3-FEF574D23DB5}" type="slidenum">
              <a:rPr lang="ru-RU" sz="3600" smtClean="0"/>
              <a:pPr/>
              <a:t>9</a:t>
            </a:fld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4449</Words>
  <Application>Microsoft Office PowerPoint</Application>
  <PresentationFormat>Экран (4:3)</PresentationFormat>
  <Paragraphs>660</Paragraphs>
  <Slides>52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Доклад: Молекулярно-логические вентили и подходы к построению молекулярно-логической системы</vt:lpstr>
      <vt:lpstr>Молекулярно-логический вентиль (МЛВ)</vt:lpstr>
      <vt:lpstr>Использование тушителей для построения МЛВ </vt:lpstr>
      <vt:lpstr>Использование тушителей для построения МЛВ </vt:lpstr>
      <vt:lpstr>Использование тушителей для построения МЛВ </vt:lpstr>
      <vt:lpstr>Использование тушителей для построения МЛВ </vt:lpstr>
      <vt:lpstr>Использование тушителей для построения МЛВ </vt:lpstr>
      <vt:lpstr>Использование тушителей для построения МЛВ </vt:lpstr>
      <vt:lpstr>Использование тушителей для построения МЛВ </vt:lpstr>
      <vt:lpstr>Использование тушителей для построения МЛВ </vt:lpstr>
      <vt:lpstr>Использование тушителей для построения МЛВ </vt:lpstr>
      <vt:lpstr>Использование тушителей для построения МЛВ </vt:lpstr>
      <vt:lpstr>Использование тушителей для построения МЛВ </vt:lpstr>
      <vt:lpstr>Использование тушителей для построения МЛВ </vt:lpstr>
      <vt:lpstr>Использование тушителей для построения МЛВ </vt:lpstr>
      <vt:lpstr>Использование тушителей для построения МЛВ </vt:lpstr>
      <vt:lpstr>Использование тушителей для построения МЛВ </vt:lpstr>
      <vt:lpstr>Использование тушителей для построения МЛВ </vt:lpstr>
      <vt:lpstr>Модулирование уровней флуорофора</vt:lpstr>
      <vt:lpstr>Модулирование уровней флуорофора</vt:lpstr>
      <vt:lpstr>Модулирование уровней флуорофора</vt:lpstr>
      <vt:lpstr>Пример AND вентиля на PET1</vt:lpstr>
      <vt:lpstr>Примеры МЛВ с ионными входами4</vt:lpstr>
      <vt:lpstr>Пример МЛВ управляемого под действие редокс-потенциала4</vt:lpstr>
      <vt:lpstr>Полностью фотонный вентиль</vt:lpstr>
      <vt:lpstr>Полностью фотонный вентиль</vt:lpstr>
      <vt:lpstr>Полностью фотонный вентиль</vt:lpstr>
      <vt:lpstr>Полностью фотонные вентили (ПФВ)</vt:lpstr>
      <vt:lpstr>Концепт Компа-Левини (Полусумматор)</vt:lpstr>
      <vt:lpstr>Полный сумматор</vt:lpstr>
      <vt:lpstr>Полный сумматор</vt:lpstr>
      <vt:lpstr>Достоинства фотонных МЛВ</vt:lpstr>
      <vt:lpstr>Химическая передача сигнала</vt:lpstr>
      <vt:lpstr>Химическая передача сигнала</vt:lpstr>
      <vt:lpstr>Кинетика МЛВ с химических сигналом</vt:lpstr>
      <vt:lpstr>Кинетика МЛВ с химических сигналом</vt:lpstr>
      <vt:lpstr>Кинетика МЛВ с химических сигналом</vt:lpstr>
      <vt:lpstr>Обмен сигналом для полностью фотонных вентилей</vt:lpstr>
      <vt:lpstr>Передача сигнала через FRET</vt:lpstr>
      <vt:lpstr>Передача сигнала через FRET</vt:lpstr>
      <vt:lpstr>Фёсторовский резонансный перенос энергии</vt:lpstr>
      <vt:lpstr>Перенос сигнала через внутреннюю конверсию</vt:lpstr>
      <vt:lpstr>Расчет внутренней конверсии (неадиабатической) для TTF цепей</vt:lpstr>
      <vt:lpstr>Расчет внутренней конверсии (неадиабатической) для TTF цепей</vt:lpstr>
      <vt:lpstr>Расчет внутренней конверсии (неадиабатической) для TTF цепей</vt:lpstr>
      <vt:lpstr>Проблемы интеграции МЛВ</vt:lpstr>
      <vt:lpstr>Проблемы интеграции МЛВ</vt:lpstr>
      <vt:lpstr>Проблемы интеграции МЛВ</vt:lpstr>
      <vt:lpstr>Применения МЛВ</vt:lpstr>
      <vt:lpstr>Возможные применения МЛВ</vt:lpstr>
      <vt:lpstr>Возможные применения МЛВ</vt:lpstr>
      <vt:lpstr>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Доклад: Молекулярно-логические вентили и подходы к построению молекулярно-логической системы</dc:title>
  <dc:creator>Артур</dc:creator>
  <cp:lastModifiedBy>Артур</cp:lastModifiedBy>
  <cp:revision>128</cp:revision>
  <dcterms:created xsi:type="dcterms:W3CDTF">2022-07-17T09:15:53Z</dcterms:created>
  <dcterms:modified xsi:type="dcterms:W3CDTF">2022-07-19T11:03:02Z</dcterms:modified>
</cp:coreProperties>
</file>