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3" r:id="rId14"/>
    <p:sldId id="274" r:id="rId15"/>
    <p:sldId id="271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CB00B-8D77-4275-93F9-21B0D2C57E86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807A4-3E21-4108-B75E-A79DAAE8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1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807A4-3E21-4108-B75E-A79DAAE8DD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65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807A4-3E21-4108-B75E-A79DAAE8DD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24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2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1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3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4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23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26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6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90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18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3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50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4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9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4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74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AB1AB4-4565-4F28-AEB0-7B596A727F4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9BAA09-2713-4770-AB26-9F5C22AF7EFA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7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1AB4-4565-4F28-AEB0-7B596A727F4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AA09-2713-4770-AB26-9F5C22AF7EF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0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5" Type="http://schemas.openxmlformats.org/officeDocument/2006/relationships/image" Target="../media/image2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212976"/>
            <a:ext cx="6192688" cy="237626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 Мороз, Л.В. Герасимов,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Д.В. Куприянов</a:t>
            </a:r>
          </a:p>
          <a:p>
            <a:pPr algn="ctr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ЦКТ ФФ МГУ им. М.В. Ломоносова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A.D. Manukhova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Palacký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Olomouc,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Czech Rep.)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18002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latin typeface="Book Antiqua" panose="02040602050305030304" pitchFamily="18" charset="0"/>
              </a:rPr>
              <a:t>Радиационное взаимодействие одиночного </a:t>
            </a:r>
            <a:r>
              <a:rPr lang="ru-RU" sz="3600" dirty="0">
                <a:latin typeface="Book Antiqua" panose="02040602050305030304" pitchFamily="18" charset="0"/>
              </a:rPr>
              <a:t>атома, </a:t>
            </a:r>
            <a:r>
              <a:rPr lang="ru-RU" sz="3600" dirty="0" smtClean="0">
                <a:latin typeface="Book Antiqua" panose="02040602050305030304" pitchFamily="18" charset="0"/>
              </a:rPr>
              <a:t>с диэлектрической </a:t>
            </a:r>
            <a:r>
              <a:rPr lang="ru-RU" sz="3600" dirty="0" err="1" smtClean="0">
                <a:latin typeface="Book Antiqua" panose="02040602050305030304" pitchFamily="18" charset="0"/>
              </a:rPr>
              <a:t>наноструктурой</a:t>
            </a:r>
            <a:endParaRPr lang="ru-RU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41" y="709654"/>
            <a:ext cx="3064032" cy="39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9" y="770363"/>
            <a:ext cx="3182853" cy="381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0" y="4689722"/>
            <a:ext cx="6294103" cy="18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Book Antiqua" panose="02040602050305030304" pitchFamily="18" charset="0"/>
              </a:rPr>
              <a:t>С</a:t>
            </a:r>
            <a:r>
              <a:rPr lang="ru-RU" sz="3600" dirty="0">
                <a:latin typeface="Book Antiqua" panose="02040602050305030304" pitchFamily="18" charset="0"/>
              </a:rPr>
              <a:t>.</a:t>
            </a:r>
            <a:r>
              <a:rPr lang="ru-RU" sz="3600" dirty="0" smtClean="0">
                <a:latin typeface="Book Antiqua" panose="02040602050305030304" pitchFamily="18" charset="0"/>
              </a:rPr>
              <a:t> значения                            </a:t>
            </a:r>
            <a:r>
              <a:rPr lang="en-US" sz="3600" dirty="0" smtClean="0">
                <a:latin typeface="Book Antiqua" panose="02040602050305030304" pitchFamily="18" charset="0"/>
              </a:rPr>
              <a:t>vs. </a:t>
            </a:r>
            <a:r>
              <a:rPr lang="ru-RU" sz="3600" dirty="0" smtClean="0">
                <a:latin typeface="Book Antiqua" panose="02040602050305030304" pitchFamily="18" charset="0"/>
              </a:rPr>
              <a:t>плотность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 вверх 10"/>
          <p:cNvSpPr/>
          <p:nvPr/>
        </p:nvSpPr>
        <p:spPr>
          <a:xfrm>
            <a:off x="5257171" y="675982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12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3719462" y="684000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Цилиндр 13"/>
          <p:cNvSpPr/>
          <p:nvPr/>
        </p:nvSpPr>
        <p:spPr>
          <a:xfrm rot="5400000">
            <a:off x="4368705" y="2781335"/>
            <a:ext cx="457200" cy="5807514"/>
          </a:xfrm>
          <a:prstGeom prst="ca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83518" y="551335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7108" y="568509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38787" y="571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55708" y="550673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34923" y="571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49387" y="551335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70341" y="567511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40341" y="553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69312" y="56669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46899" y="549300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61082" y="550480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58787" y="555709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640585" y="5442213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3028769" y="5442492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80891" y="566624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50598" y="550509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571034" y="549888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350249" y="570962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164713" y="550550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796217" y="565839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065924" y="549724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333508" y="5666242"/>
            <a:ext cx="6552728" cy="51234"/>
          </a:xfrm>
          <a:prstGeom prst="straightConnector1">
            <a:avLst/>
          </a:prstGeom>
          <a:ln w="12700"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60358" y="49793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456157" y="49793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760358" y="6425220"/>
            <a:ext cx="5733081" cy="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33007" y="602511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L~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0645" y="5438282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333508" y="5493006"/>
            <a:ext cx="42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33508" y="5917424"/>
            <a:ext cx="42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475656" y="5493006"/>
            <a:ext cx="0" cy="433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3950" y="54968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4284000" y="5016740"/>
            <a:ext cx="1415" cy="6383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51082" y="5021078"/>
            <a:ext cx="605833" cy="3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0655" y="503674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359312" y="4766746"/>
            <a:ext cx="540000" cy="540000"/>
            <a:chOff x="8046000" y="1252800"/>
            <a:chExt cx="540000" cy="54000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8046000" y="1252800"/>
              <a:ext cx="540000" cy="540000"/>
              <a:chOff x="8046000" y="1252800"/>
              <a:chExt cx="540000" cy="5400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046000" y="1252800"/>
                <a:ext cx="540000" cy="540000"/>
              </a:xfrm>
              <a:prstGeom prst="ellipse">
                <a:avLst/>
              </a:prstGeom>
              <a:noFill/>
              <a:ln w="127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121622" y="1331491"/>
                <a:ext cx="396000" cy="396000"/>
              </a:xfrm>
              <a:prstGeom prst="ellipse">
                <a:avLst/>
              </a:prstGeom>
              <a:noFill/>
              <a:ln w="1905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193600" y="1396800"/>
                <a:ext cx="252000" cy="252000"/>
              </a:xfrm>
              <a:prstGeom prst="ellipse">
                <a:avLst/>
              </a:prstGeom>
              <a:noFill/>
              <a:ln w="2222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8233559" y="143280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2419479" y="4579274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r/a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74742" y="4579274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r/a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404" y="2725478"/>
            <a:ext cx="1011815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69312" y="2647045"/>
            <a:ext cx="950901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53" y="657351"/>
            <a:ext cx="1684166" cy="115072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901134" y="1044040"/>
            <a:ext cx="3529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p</a:t>
            </a:r>
            <a:endParaRPr kumimoji="0" lang="ru-RU" sz="2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83902" y="2399773"/>
            <a:ext cx="4908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+</a:t>
            </a:r>
            <a:endParaRPr kumimoji="0" lang="ru-RU" sz="2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05000" y="3573016"/>
            <a:ext cx="4395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</a:rPr>
              <a:t>s</a:t>
            </a:r>
            <a:r>
              <a:rPr lang="en-US" sz="2400" kern="0" baseline="-25000" dirty="0">
                <a:solidFill>
                  <a:prstClr val="black"/>
                </a:solidFill>
                <a:latin typeface="Arial" charset="0"/>
              </a:rPr>
              <a:t>-</a:t>
            </a:r>
            <a:endParaRPr kumimoji="0" lang="ru-RU" sz="2400" b="0" i="0" u="none" strike="noStrike" kern="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" r="1202" b="39074"/>
          <a:stretch/>
        </p:blipFill>
        <p:spPr bwMode="auto">
          <a:xfrm>
            <a:off x="558000" y="724169"/>
            <a:ext cx="53640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0" y="4689722"/>
            <a:ext cx="6294103" cy="18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Book Antiqua" panose="02040602050305030304" pitchFamily="18" charset="0"/>
              </a:rPr>
              <a:t>С</a:t>
            </a:r>
            <a:r>
              <a:rPr lang="ru-RU" sz="3200" dirty="0">
                <a:latin typeface="Book Antiqua" panose="02040602050305030304" pitchFamily="18" charset="0"/>
              </a:rPr>
              <a:t>.</a:t>
            </a:r>
            <a:r>
              <a:rPr lang="ru-RU" sz="3200" dirty="0" smtClean="0">
                <a:latin typeface="Book Antiqua" panose="02040602050305030304" pitchFamily="18" charset="0"/>
              </a:rPr>
              <a:t> значения </a:t>
            </a:r>
            <a:r>
              <a:rPr lang="en-US" sz="3200" dirty="0" smtClean="0">
                <a:latin typeface="Book Antiqua" panose="02040602050305030304" pitchFamily="18" charset="0"/>
              </a:rPr>
              <a:t>[</a:t>
            </a:r>
            <a:r>
              <a:rPr lang="en-US" sz="3200" dirty="0" smtClean="0">
                <a:latin typeface="Symbol" panose="05050102010706020507" pitchFamily="18" charset="2"/>
              </a:rPr>
              <a:t>L</a:t>
            </a:r>
            <a:r>
              <a:rPr lang="en-US" sz="3200" dirty="0" smtClean="0">
                <a:latin typeface="Book Antiqua" panose="02040602050305030304" pitchFamily="18" charset="0"/>
              </a:rPr>
              <a:t>-</a:t>
            </a:r>
            <a:r>
              <a:rPr lang="ru-RU" sz="3200" dirty="0" smtClean="0">
                <a:latin typeface="Book Antiqua" panose="02040602050305030304" pitchFamily="18" charset="0"/>
              </a:rPr>
              <a:t>атом</a:t>
            </a:r>
            <a:r>
              <a:rPr lang="en-US" sz="3200" dirty="0" smtClean="0">
                <a:latin typeface="Book Antiqua" panose="02040602050305030304" pitchFamily="18" charset="0"/>
              </a:rPr>
              <a:t>]</a:t>
            </a:r>
            <a:r>
              <a:rPr lang="ru-RU" sz="3200" baseline="30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ru-RU" sz="3200" baseline="30000" dirty="0">
                <a:solidFill>
                  <a:prstClr val="black"/>
                </a:solidFill>
                <a:latin typeface="Book Antiqua" panose="02040602050305030304" pitchFamily="18" charset="0"/>
              </a:rPr>
              <a:t>87</a:t>
            </a:r>
            <a:r>
              <a:rPr lang="en-US" sz="3200" dirty="0" err="1">
                <a:solidFill>
                  <a:prstClr val="black"/>
                </a:solidFill>
                <a:latin typeface="Book Antiqua" panose="02040602050305030304" pitchFamily="18" charset="0"/>
              </a:rPr>
              <a:t>Rb</a:t>
            </a:r>
            <a:r>
              <a:rPr lang="ru-RU" sz="3200" dirty="0" smtClean="0">
                <a:latin typeface="Book Antiqua" panose="02040602050305030304" pitchFamily="18" charset="0"/>
              </a:rPr>
              <a:t> (</a:t>
            </a:r>
            <a:r>
              <a:rPr lang="en-US" sz="3200" dirty="0" smtClean="0">
                <a:latin typeface="Book Antiqua" panose="02040602050305030304" pitchFamily="18" charset="0"/>
              </a:rPr>
              <a:t>D</a:t>
            </a:r>
            <a:r>
              <a:rPr lang="en-US" sz="3200" baseline="-25000" dirty="0" smtClean="0">
                <a:latin typeface="Book Antiqua" panose="02040602050305030304" pitchFamily="18" charset="0"/>
              </a:rPr>
              <a:t>2</a:t>
            </a:r>
            <a:r>
              <a:rPr lang="en-US" sz="3200" dirty="0" smtClean="0">
                <a:latin typeface="Book Antiqua" panose="02040602050305030304" pitchFamily="18" charset="0"/>
              </a:rPr>
              <a:t>, 780 nm)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14" name="Цилиндр 13"/>
          <p:cNvSpPr/>
          <p:nvPr/>
        </p:nvSpPr>
        <p:spPr>
          <a:xfrm rot="5400000">
            <a:off x="4368705" y="2781335"/>
            <a:ext cx="457200" cy="5807514"/>
          </a:xfrm>
          <a:prstGeom prst="ca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83518" y="551335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7108" y="568509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38787" y="571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255708" y="550673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34923" y="571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849387" y="551335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670341" y="567511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940341" y="553747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69312" y="5666913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446899" y="549300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961082" y="550480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658787" y="555709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640585" y="5442213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3028769" y="5442492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480891" y="566624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750598" y="550509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571034" y="549888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350249" y="570962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164713" y="5505506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796217" y="565839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7065924" y="5497241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flipV="1">
            <a:off x="1333508" y="5666242"/>
            <a:ext cx="6552728" cy="51234"/>
          </a:xfrm>
          <a:prstGeom prst="straightConnector1">
            <a:avLst/>
          </a:prstGeom>
          <a:ln w="12700"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760358" y="49793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456157" y="497938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760358" y="6425220"/>
            <a:ext cx="5733081" cy="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33007" y="6025110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L~2</a:t>
            </a:r>
            <a:r>
              <a:rPr lang="en-US" sz="2000" i="1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30645" y="5438282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333508" y="5493006"/>
            <a:ext cx="42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33508" y="5917424"/>
            <a:ext cx="426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475656" y="5493006"/>
            <a:ext cx="0" cy="4338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93950" y="549686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4284000" y="5016740"/>
            <a:ext cx="1415" cy="638319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51082" y="5021078"/>
            <a:ext cx="605833" cy="3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0655" y="5036746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359312" y="4766746"/>
            <a:ext cx="540000" cy="540000"/>
            <a:chOff x="8046000" y="1252800"/>
            <a:chExt cx="540000" cy="540000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8046000" y="1252800"/>
              <a:ext cx="540000" cy="540000"/>
              <a:chOff x="8046000" y="1252800"/>
              <a:chExt cx="540000" cy="540000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8046000" y="1252800"/>
                <a:ext cx="540000" cy="540000"/>
              </a:xfrm>
              <a:prstGeom prst="ellipse">
                <a:avLst/>
              </a:prstGeom>
              <a:noFill/>
              <a:ln w="127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8121622" y="1331491"/>
                <a:ext cx="396000" cy="396000"/>
              </a:xfrm>
              <a:prstGeom prst="ellipse">
                <a:avLst/>
              </a:prstGeom>
              <a:noFill/>
              <a:ln w="1905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193600" y="1396800"/>
                <a:ext cx="252000" cy="252000"/>
              </a:xfrm>
              <a:prstGeom prst="ellipse">
                <a:avLst/>
              </a:prstGeom>
              <a:noFill/>
              <a:ln w="2222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>
            <a:xfrm>
              <a:off x="8233559" y="143280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-60914" y="1607828"/>
            <a:ext cx="1011815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0" y="3453239"/>
            <a:ext cx="950901" cy="461665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97563" y="4289612"/>
            <a:ext cx="48282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r/a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6450453" y="775640"/>
            <a:ext cx="1999047" cy="1790002"/>
            <a:chOff x="3622029" y="3465982"/>
            <a:chExt cx="1999047" cy="1790002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>
              <a:off x="3632950" y="4881332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362823" y="4881332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084009" y="4876422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328253" y="3835314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3837287" y="3922231"/>
              <a:ext cx="614419" cy="895164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4570865" y="3895132"/>
              <a:ext cx="0" cy="895164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  <p:sp>
          <p:nvSpPr>
            <p:cNvPr id="72" name="TextBox 71"/>
            <p:cNvSpPr txBox="1"/>
            <p:nvPr/>
          </p:nvSpPr>
          <p:spPr>
            <a:xfrm>
              <a:off x="5018026" y="488133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1,+1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323223" y="346598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369586" y="488665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1,0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622029" y="4870805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1,-1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665802" y="4158048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s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+</a:t>
              </a:r>
              <a:endParaRPr kumimoji="0" lang="ru-RU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272210" y="41507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endParaRPr kumimoji="0" lang="ru-RU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37636" y="4150789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s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endParaRPr kumimoji="0" lang="ru-RU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4672764" y="3905075"/>
              <a:ext cx="646787" cy="921856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43" b="-73"/>
          <a:stretch/>
        </p:blipFill>
        <p:spPr bwMode="auto">
          <a:xfrm>
            <a:off x="780832" y="2875180"/>
            <a:ext cx="5116731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8" y="2735564"/>
            <a:ext cx="408440" cy="7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3606" y="2576524"/>
            <a:ext cx="10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03606" y="2848082"/>
            <a:ext cx="10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20373" y="3143617"/>
            <a:ext cx="10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9871" y="2749143"/>
            <a:ext cx="432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V.A.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Pivovarov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PRA 97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023827 (2018)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315685" y="2612110"/>
            <a:ext cx="222008" cy="6674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1" y="1412776"/>
            <a:ext cx="7902613" cy="50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Book Antiqua" panose="02040602050305030304" pitchFamily="18" charset="0"/>
              </a:rPr>
              <a:t>С</a:t>
            </a:r>
            <a:r>
              <a:rPr lang="ru-RU" sz="3600" dirty="0">
                <a:latin typeface="Book Antiqua" panose="02040602050305030304" pitchFamily="18" charset="0"/>
              </a:rPr>
              <a:t>.</a:t>
            </a:r>
            <a:r>
              <a:rPr lang="ru-RU" sz="3600" dirty="0" smtClean="0">
                <a:latin typeface="Book Antiqua" panose="02040602050305030304" pitchFamily="18" charset="0"/>
              </a:rPr>
              <a:t> значения                            </a:t>
            </a:r>
            <a:r>
              <a:rPr lang="en-US" sz="3600" baseline="30000" dirty="0" smtClean="0">
                <a:latin typeface="Book Antiqua" panose="02040602050305030304" pitchFamily="18" charset="0"/>
              </a:rPr>
              <a:t>133</a:t>
            </a:r>
            <a:r>
              <a:rPr lang="en-US" sz="3600" dirty="0" smtClean="0">
                <a:latin typeface="Book Antiqua" panose="02040602050305030304" pitchFamily="18" charset="0"/>
              </a:rPr>
              <a:t>Cs (D</a:t>
            </a:r>
            <a:r>
              <a:rPr lang="en-US" sz="3600" baseline="-25000" dirty="0" smtClean="0">
                <a:latin typeface="Book Antiqua" panose="02040602050305030304" pitchFamily="18" charset="0"/>
              </a:rPr>
              <a:t>2</a:t>
            </a:r>
            <a:r>
              <a:rPr lang="en-US" sz="3600" dirty="0" smtClean="0">
                <a:latin typeface="Book Antiqua" panose="02040602050305030304" pitchFamily="18" charset="0"/>
              </a:rPr>
              <a:t>, 852 nm)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196991" y="770846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12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3655320" y="794543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ая прямоугольная выноска 2"/>
          <p:cNvSpPr/>
          <p:nvPr/>
        </p:nvSpPr>
        <p:spPr>
          <a:xfrm>
            <a:off x="6084168" y="914897"/>
            <a:ext cx="2634794" cy="612648"/>
          </a:xfrm>
          <a:prstGeom prst="wedgeRoundRectCallout">
            <a:avLst>
              <a:gd name="adj1" fmla="val -54555"/>
              <a:gd name="adj2" fmla="val 215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F. L. Kien et al, PRA 72, 032509 (2005)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164835" cy="523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79296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Book Antiqua" panose="02040602050305030304" pitchFamily="18" charset="0"/>
              </a:rPr>
              <a:t>С</a:t>
            </a:r>
            <a:r>
              <a:rPr lang="ru-RU" sz="3600" dirty="0">
                <a:latin typeface="Book Antiqua" panose="02040602050305030304" pitchFamily="18" charset="0"/>
              </a:rPr>
              <a:t>.</a:t>
            </a:r>
            <a:r>
              <a:rPr lang="ru-RU" sz="3600" dirty="0" smtClean="0">
                <a:latin typeface="Book Antiqua" panose="02040602050305030304" pitchFamily="18" charset="0"/>
              </a:rPr>
              <a:t> значения                            </a:t>
            </a:r>
            <a:r>
              <a:rPr lang="en-US" sz="3600" baseline="30000" dirty="0" smtClean="0">
                <a:latin typeface="Book Antiqua" panose="02040602050305030304" pitchFamily="18" charset="0"/>
              </a:rPr>
              <a:t>133</a:t>
            </a:r>
            <a:r>
              <a:rPr lang="en-US" sz="3600" dirty="0" smtClean="0">
                <a:latin typeface="Book Antiqua" panose="02040602050305030304" pitchFamily="18" charset="0"/>
              </a:rPr>
              <a:t>Cs (D</a:t>
            </a:r>
            <a:r>
              <a:rPr lang="en-US" sz="3600" baseline="-25000" dirty="0" smtClean="0">
                <a:latin typeface="Book Antiqua" panose="02040602050305030304" pitchFamily="18" charset="0"/>
              </a:rPr>
              <a:t>2</a:t>
            </a:r>
            <a:r>
              <a:rPr lang="en-US" sz="3600" dirty="0" smtClean="0">
                <a:latin typeface="Book Antiqua" panose="02040602050305030304" pitchFamily="18" charset="0"/>
              </a:rPr>
              <a:t>, 852 nm)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5196991" y="770846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12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3655320" y="794543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3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acc>
                      <m:r>
                        <a:rPr lang="en-US" sz="3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3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664" y="-8626"/>
                <a:ext cx="2605200" cy="9504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кругленная прямоугольная выноска 2"/>
          <p:cNvSpPr/>
          <p:nvPr/>
        </p:nvSpPr>
        <p:spPr>
          <a:xfrm>
            <a:off x="6012160" y="941273"/>
            <a:ext cx="2634794" cy="612648"/>
          </a:xfrm>
          <a:prstGeom prst="wedgeRoundRectCallout">
            <a:avLst>
              <a:gd name="adj1" fmla="val -61430"/>
              <a:gd name="adj2" fmla="val 1695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F. L. Kien et al, PRA 72, 032509 (2005)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0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0537"/>
            <a:ext cx="2540017" cy="5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Скругленная прямоугольная выноска 25"/>
          <p:cNvSpPr/>
          <p:nvPr/>
        </p:nvSpPr>
        <p:spPr>
          <a:xfrm>
            <a:off x="3883381" y="3983288"/>
            <a:ext cx="4104456" cy="612648"/>
          </a:xfrm>
          <a:prstGeom prst="wedgeRoundRectCallout">
            <a:avLst>
              <a:gd name="adj1" fmla="val 45932"/>
              <a:gd name="adj2" fmla="val 97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10" y="3382428"/>
            <a:ext cx="836434" cy="4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Autofit/>
          </a:bodyPr>
          <a:lstStyle/>
          <a:p>
            <a:r>
              <a:rPr lang="fr-FR" sz="3600" dirty="0">
                <a:latin typeface="Book Antiqua" panose="02040602050305030304" pitchFamily="18" charset="0"/>
              </a:rPr>
              <a:t>Wan-der-Waals </a:t>
            </a:r>
            <a:r>
              <a:rPr lang="fr-FR" sz="3600" dirty="0" smtClean="0">
                <a:latin typeface="Book Antiqua" panose="02040602050305030304" pitchFamily="18" charset="0"/>
              </a:rPr>
              <a:t>&amp; </a:t>
            </a:r>
            <a:r>
              <a:rPr lang="fr-FR" sz="3600" dirty="0">
                <a:latin typeface="Book Antiqua" panose="02040602050305030304" pitchFamily="18" charset="0"/>
              </a:rPr>
              <a:t>Casimir-Polder force </a:t>
            </a:r>
            <a:endParaRPr lang="ru-RU" sz="36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718" y="4134271"/>
            <a:ext cx="1329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36604"/>
            <a:ext cx="3844305" cy="7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4" y="1624728"/>
            <a:ext cx="1556519" cy="21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54" y="1602000"/>
            <a:ext cx="155416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7" y="3328506"/>
            <a:ext cx="4387379" cy="43617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955423" y="1387816"/>
            <a:ext cx="0" cy="194069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520394" y="1441738"/>
            <a:ext cx="0" cy="194069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320" y="955879"/>
            <a:ext cx="16099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1811" y="924890"/>
            <a:ext cx="140320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62" y="3290685"/>
            <a:ext cx="2817255" cy="5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965" y="478127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858768" y="3942620"/>
            <a:ext cx="4104456" cy="612648"/>
          </a:xfrm>
          <a:prstGeom prst="wedgeRoundRectCallout">
            <a:avLst>
              <a:gd name="adj1" fmla="val -44232"/>
              <a:gd name="adj2" fmla="val 991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причинной функции на запаздывающую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15" y="5749225"/>
            <a:ext cx="8438529" cy="400110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Подмена законна, если частотный дефект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мал </a:t>
            </a:r>
            <a:r>
              <a:rPr lang="en-US" sz="2000" dirty="0" err="1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&lt;&lt;</a:t>
            </a:r>
            <a:r>
              <a:rPr lang="en-US" sz="2000" dirty="0" smtClean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20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9413" y="1904251"/>
            <a:ext cx="3367471" cy="1015663"/>
          </a:xfrm>
          <a:prstGeom prst="rect">
            <a:avLst/>
          </a:prstGeom>
          <a:solidFill>
            <a:schemeClr val="accent1">
              <a:alpha val="9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взаимодействие не вполне корректно воспроизводится моделью</a:t>
            </a:r>
            <a:endParaRPr lang="ru-RU" sz="20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97" y="42551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Book Antiqua" panose="02040602050305030304" pitchFamily="18" charset="0"/>
              </a:rPr>
              <a:t>Controllable light shifts vs. CP effect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95020" cy="39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7" y="5229198"/>
            <a:ext cx="1253877" cy="31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7473" y="5019216"/>
            <a:ext cx="5475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good approximation at 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even though the curvature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to a 40% error at the position of the trap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the case of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nanofiber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example),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remains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negligible compared to the light induced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>
            <a:off x="3092347" y="5116820"/>
            <a:ext cx="324460" cy="13533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0" y="5673513"/>
            <a:ext cx="2267751" cy="2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2" y="6038684"/>
            <a:ext cx="2888158" cy="2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548680"/>
            <a:ext cx="379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[J.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Berroir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PRR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013079 (2022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)]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188640"/>
            <a:ext cx="8229600" cy="850106"/>
          </a:xfrm>
        </p:spPr>
        <p:txBody>
          <a:bodyPr/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Заключение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Предложена микроскопическая модель расчета излучения атома, расположенного вблизи диэлектрической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позволяет определить радиационные сдвиги и коррекцию скорости спонтанного распада для образцов произвольной формы.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сравнение с подходами, опирающимися на описание аналогичных систем методами макроскопической электродинамики.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практическом плане, рассматриваемые системы интересны с точки зрения создания оптического транзистора,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наноантенн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 систем управления световыми потоками на уровне одиночных фотонов.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 возможно объединение архитектуры оптических решёток с оптическими каналами, создаваемыми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волноводами, с модуляцией пространственного профиля (фотонный кристалл).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0" y="2132856"/>
            <a:ext cx="27193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08920"/>
            <a:ext cx="6596213" cy="76716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Book Antiqua" panose="02040602050305030304" pitchFamily="18" charset="0"/>
              </a:rPr>
              <a:t>Спасибо за внимание!</a:t>
            </a:r>
            <a:endParaRPr lang="ru-R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5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Мотивация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Связывание квантовых излучателей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наноструктурами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 холодных атомов с диэлектрическим волноводом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принципиально новые возможности для разработки систем квантового интерфейса.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одиночного атома с полем, локализованным вблизи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наноразмерного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волновода, ожидается быть существенно более сильным чем в свободном пространстве.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правильная интерпретация физических наблюдаемых, контроль спектральных параметров  и процесса излучения одиночного атома, фактически экситонного возбуждения, как в моду волновода так и в свободное пространство.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квантовой информатике это дает ресурс для разработки оптического транзистора,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наноантенн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т.п. систем управления световыми потоками на уровне одиночных фотонов. 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спектральных параметров атома (радиационных сдвигов и </a:t>
            </a:r>
            <a:r>
              <a:rPr lang="ru-RU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уширений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уровней) является принципиальным для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правильных рекомендаций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практических расчетах </a:t>
            </a:r>
          </a:p>
        </p:txBody>
      </p:sp>
    </p:spTree>
    <p:extLst>
      <p:ext uri="{BB962C8B-B14F-4D97-AF65-F5344CB8AC3E}">
        <p14:creationId xmlns:p14="http://schemas.microsoft.com/office/powerpoint/2010/main" val="15819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7845" y="6790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Примеры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8" y="1380197"/>
            <a:ext cx="3962772" cy="21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176" y="900780"/>
            <a:ext cx="3489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Pennetta et al, arXiv:2109.00860: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380197"/>
            <a:ext cx="2376264" cy="26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14069" y="89700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Berroir et 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013079 (2022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15" y="4797152"/>
            <a:ext cx="3310517" cy="17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42738" y="3933056"/>
            <a:ext cx="38482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P. Burgers et al Proc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Nat. Acad. Sci.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U.S.A. 116, 456 (2019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292319"/>
            <a:ext cx="272016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6165417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  <a:r>
              <a:rPr lang="fr-FR" dirty="0" smtClean="0"/>
              <a:t>(Si,SiN</a:t>
            </a:r>
            <a:r>
              <a:rPr lang="fr-FR" dirty="0"/>
              <a:t>, SiO2, GaInP)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53217" y="4292319"/>
                <a:ext cx="2795252" cy="83362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~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ru-RU" sz="240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ru-RU" sz="240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p>
                            <m:sSupPr>
                              <m:ctrlPr>
                                <a:rPr lang="ru-RU" sz="24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u-RU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→0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→∞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217" y="4292319"/>
                <a:ext cx="2795252" cy="8336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8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657" y="3507749"/>
            <a:ext cx="5618793" cy="5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547" y="26064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Макроскопический подход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 rot="600000">
            <a:off x="422376" y="3611377"/>
            <a:ext cx="3600000" cy="1440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91486" y="3033058"/>
            <a:ext cx="540000" cy="540000"/>
            <a:chOff x="8046000" y="1252800"/>
            <a:chExt cx="540000" cy="540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8046000" y="1252800"/>
              <a:ext cx="540000" cy="540000"/>
              <a:chOff x="8046000" y="1252800"/>
              <a:chExt cx="540000" cy="540000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8046000" y="1252800"/>
                <a:ext cx="540000" cy="540000"/>
              </a:xfrm>
              <a:prstGeom prst="ellipse">
                <a:avLst/>
              </a:prstGeom>
              <a:noFill/>
              <a:ln w="127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8121622" y="1331491"/>
                <a:ext cx="396000" cy="396000"/>
              </a:xfrm>
              <a:prstGeom prst="ellipse">
                <a:avLst/>
              </a:prstGeom>
              <a:noFill/>
              <a:ln w="1905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8193600" y="1396800"/>
                <a:ext cx="252000" cy="252000"/>
              </a:xfrm>
              <a:prstGeom prst="ellipse">
                <a:avLst/>
              </a:prstGeom>
              <a:noFill/>
              <a:ln w="2222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8233559" y="143280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>
            <a:off x="2811487" y="3386839"/>
            <a:ext cx="748151" cy="120910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615422" y="3507749"/>
            <a:ext cx="544976" cy="615854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22377" y="3637092"/>
            <a:ext cx="156669" cy="854141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663108" y="3694489"/>
            <a:ext cx="296639" cy="796744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11487" y="2737313"/>
            <a:ext cx="676143" cy="392677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887910" y="2312978"/>
            <a:ext cx="412800" cy="685142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567671" y="2195953"/>
            <a:ext cx="99886" cy="747728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1486281" y="3069058"/>
            <a:ext cx="634269" cy="144000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5" y="1179276"/>
                <a:ext cx="8077582" cy="58407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𝐫</m:t>
                    </m:r>
                  </m:oMath>
                </a14:m>
                <a:r>
                  <a:rPr lang="en-US" dirty="0" smtClean="0"/>
                  <a:t>’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den>
                    </m:f>
                    <m:r>
                      <a:rPr lang="ru-RU" i="1">
                        <a:latin typeface="Cambria Math"/>
                        <a:ea typeface="Cambria Math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baseline="0">
                            <a:latin typeface="Cambria Math"/>
                            <a:ea typeface="Cambria Math"/>
                          </a:rPr>
                          <m:t>𝐫</m:t>
                        </m:r>
                        <m:r>
                          <a:rPr lang="en-US" b="1" i="0" baseline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0" baseline="0">
                            <a:latin typeface="Cambria Math"/>
                            <a:ea typeface="Cambria Math"/>
                          </a:rPr>
                          <m:t>𝐫</m:t>
                        </m:r>
                        <m:r>
                          <m:rPr>
                            <m:nor/>
                          </m:rPr>
                          <a:rPr lang="en-US" dirty="0"/>
                          <m:t>’</m:t>
                        </m:r>
                        <m:r>
                          <a:rPr lang="en-US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  <m:sup/>
                    </m:sSubSup>
                    <m:r>
                      <a:rPr lang="en-US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 baseline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1" i="0" baseline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b="1" i="0" baseline="0">
                        <a:latin typeface="Cambria Math"/>
                        <a:ea typeface="Cambria Math"/>
                      </a:rPr>
                      <m:t>𝐫</m:t>
                    </m:r>
                  </m:oMath>
                </a14:m>
                <a:r>
                  <a:rPr lang="en-US" dirty="0"/>
                  <a:t>’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;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ℏ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0" baseline="0" smtClean="0">
                        <a:latin typeface="Cambria Math"/>
                        <a:ea typeface="Cambria Math"/>
                      </a:rPr>
                      <m:t>𝐫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1179276"/>
                <a:ext cx="8077582" cy="584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5" t="20466" r="17036" b="20482"/>
          <a:stretch/>
        </p:blipFill>
        <p:spPr bwMode="auto">
          <a:xfrm>
            <a:off x="5303366" y="2307061"/>
            <a:ext cx="118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357310" y="2963552"/>
            <a:ext cx="1116000" cy="0"/>
          </a:xfrm>
          <a:prstGeom prst="line">
            <a:avLst/>
          </a:prstGeom>
          <a:ln w="63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5690274" y="2963853"/>
            <a:ext cx="378072" cy="0"/>
            <a:chOff x="4517936" y="4437112"/>
            <a:chExt cx="378072" cy="0"/>
          </a:xfrm>
        </p:grpSpPr>
        <p:cxnSp>
          <p:nvCxnSpPr>
            <p:cNvPr id="29" name="Прямая со стрелкой 28"/>
            <p:cNvCxnSpPr/>
            <p:nvPr/>
          </p:nvCxnSpPr>
          <p:spPr>
            <a:xfrm flipH="1">
              <a:off x="4644008" y="4437112"/>
              <a:ext cx="2520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4517936" y="4437112"/>
              <a:ext cx="323936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6526110" y="2969058"/>
            <a:ext cx="378072" cy="0"/>
            <a:chOff x="4517936" y="4437112"/>
            <a:chExt cx="378072" cy="0"/>
          </a:xfrm>
        </p:grpSpPr>
        <p:cxnSp>
          <p:nvCxnSpPr>
            <p:cNvPr id="32" name="Прямая со стрелкой 31"/>
            <p:cNvCxnSpPr/>
            <p:nvPr/>
          </p:nvCxnSpPr>
          <p:spPr>
            <a:xfrm flipH="1">
              <a:off x="4644008" y="4437112"/>
              <a:ext cx="2520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4517936" y="4437112"/>
              <a:ext cx="323936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4938746" y="2963853"/>
            <a:ext cx="378072" cy="0"/>
            <a:chOff x="4517936" y="4437112"/>
            <a:chExt cx="378072" cy="0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H="1">
              <a:off x="4644008" y="4437112"/>
              <a:ext cx="25200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4517936" y="4437112"/>
              <a:ext cx="323936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Левая фигурная скобка 39"/>
          <p:cNvSpPr/>
          <p:nvPr/>
        </p:nvSpPr>
        <p:spPr>
          <a:xfrm>
            <a:off x="5793332" y="2371605"/>
            <a:ext cx="243955" cy="1728192"/>
          </a:xfrm>
          <a:prstGeom prst="leftBrace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62422" y="1871815"/>
            <a:ext cx="484632" cy="32413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1410" y="4092861"/>
                <a:ext cx="1801583" cy="664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i="1" smtClean="0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</m:acc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ℏ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e>
                      </m:acc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410" y="4092861"/>
                <a:ext cx="1801583" cy="6644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ая выноска 17"/>
          <p:cNvSpPr/>
          <p:nvPr/>
        </p:nvSpPr>
        <p:spPr>
          <a:xfrm>
            <a:off x="4716016" y="4862389"/>
            <a:ext cx="1077316" cy="216024"/>
          </a:xfrm>
          <a:prstGeom prst="wedgeRectCallout">
            <a:avLst>
              <a:gd name="adj1" fmla="val 82642"/>
              <a:gd name="adj2" fmla="val -15415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ая выноска 37"/>
          <p:cNvSpPr/>
          <p:nvPr/>
        </p:nvSpPr>
        <p:spPr>
          <a:xfrm>
            <a:off x="7164288" y="4872916"/>
            <a:ext cx="1538234" cy="216024"/>
          </a:xfrm>
          <a:prstGeom prst="wedgeRectCallout">
            <a:avLst>
              <a:gd name="adj1" fmla="val -67082"/>
              <a:gd name="adj2" fmla="val -16214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нти-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эрмитов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5" y="5646315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Фундаментальное решение у. Максвелла в общем случае можно найти только численно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проблемы с совместимостью макро-электродинамики с КЭД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Book Antiqua" panose="02040602050305030304" pitchFamily="18" charset="0"/>
              </a:rPr>
              <a:t>Схема расчета </a:t>
            </a:r>
            <a:r>
              <a:rPr lang="en-US" dirty="0" smtClean="0">
                <a:latin typeface="Book Antiqua" panose="02040602050305030304" pitchFamily="18" charset="0"/>
              </a:rPr>
              <a:t>(I)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2" y="1437564"/>
            <a:ext cx="3459485" cy="29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867" y="1437564"/>
            <a:ext cx="4612985" cy="30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34" y="1965408"/>
            <a:ext cx="2843386" cy="35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91" y="2046550"/>
            <a:ext cx="3326461" cy="30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99" y="2424977"/>
            <a:ext cx="2025576" cy="53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48" y="2492896"/>
            <a:ext cx="4855076" cy="51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23" y="3212976"/>
            <a:ext cx="1427609" cy="5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27" y="3687662"/>
            <a:ext cx="1781325" cy="39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470286"/>
            <a:ext cx="2461261" cy="40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985098"/>
            <a:ext cx="2687316" cy="54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35" y="5616409"/>
            <a:ext cx="4310038" cy="6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635" y="894414"/>
            <a:ext cx="475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Многочастичная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Грина (</a:t>
            </a:r>
            <a:r>
              <a:rPr lang="ru-RU" b="1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атом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+среда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553" y="3240000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Резольвента системного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гамильтаниана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атом+среда+поле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197" y="3698942"/>
            <a:ext cx="459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Проецированная резольвента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атом+среда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Скругленная соединительная линия 4"/>
          <p:cNvCxnSpPr>
            <a:stCxn id="1033" idx="2"/>
          </p:cNvCxnSpPr>
          <p:nvPr/>
        </p:nvCxnSpPr>
        <p:spPr>
          <a:xfrm rot="16200000" flipH="1">
            <a:off x="2900431" y="1534609"/>
            <a:ext cx="1598987" cy="3179794"/>
          </a:xfrm>
          <a:prstGeom prst="curvedConnector2">
            <a:avLst/>
          </a:prstGeom>
          <a:ln w="31750">
            <a:solidFill>
              <a:schemeClr val="accent1">
                <a:shade val="95000"/>
                <a:satMod val="105000"/>
                <a:alpha val="3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60385" y="1742835"/>
            <a:ext cx="97033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latin typeface="Book Antiqua" panose="02040602050305030304" pitchFamily="18" charset="0"/>
              </a:rPr>
              <a:t>Схема расчета </a:t>
            </a:r>
            <a:r>
              <a:rPr lang="en-US" dirty="0">
                <a:latin typeface="Book Antiqua" panose="02040602050305030304" pitchFamily="18" charset="0"/>
              </a:rPr>
              <a:t>(</a:t>
            </a:r>
            <a:r>
              <a:rPr lang="en-US" dirty="0" smtClean="0">
                <a:latin typeface="Book Antiqua" panose="02040602050305030304" pitchFamily="18" charset="0"/>
              </a:rPr>
              <a:t>II)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7635" y="894414"/>
            <a:ext cx="43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для резольвенты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атом+среда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54" y="1484784"/>
            <a:ext cx="6281305" cy="52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2143614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Система содержит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уравнений,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кратности вырождения основного и возбужденного состояний рабочего атома 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43614"/>
                <a:ext cx="7992888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73" y="3685777"/>
            <a:ext cx="2247637" cy="35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85777"/>
            <a:ext cx="2687316" cy="54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5101397"/>
            <a:ext cx="3773199" cy="40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440" y="5733256"/>
            <a:ext cx="3857023" cy="3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5348" y="2863011"/>
            <a:ext cx="7918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Грина возбуждённого атома (среда в основном состоянии):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348" y="4307490"/>
            <a:ext cx="7534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собственно-энергетическая часть (эффективный гамильтониан радиационного взаимодействия в присутствии среды):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Диаграммное уравнение Дайсона для </a:t>
            </a:r>
            <a:r>
              <a:rPr lang="ru-RU" sz="36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ф.Г</a:t>
            </a:r>
            <a:r>
              <a:rPr lang="ru-RU" sz="3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.</a:t>
            </a:r>
            <a:endParaRPr lang="ru-RU" sz="3600" dirty="0"/>
          </a:p>
        </p:txBody>
      </p:sp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9438"/>
            <a:ext cx="54247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89" y="867614"/>
            <a:ext cx="1689323" cy="63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32" y="3933205"/>
            <a:ext cx="1556519" cy="21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87" y="3966118"/>
            <a:ext cx="1556519" cy="21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Стрелка вверх 92"/>
          <p:cNvSpPr/>
          <p:nvPr/>
        </p:nvSpPr>
        <p:spPr>
          <a:xfrm>
            <a:off x="5786679" y="1559160"/>
            <a:ext cx="484632" cy="360040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Стрелка вверх 93"/>
          <p:cNvSpPr/>
          <p:nvPr/>
        </p:nvSpPr>
        <p:spPr>
          <a:xfrm>
            <a:off x="6224958" y="3715542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12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трелка вверх 94"/>
          <p:cNvSpPr/>
          <p:nvPr/>
        </p:nvSpPr>
        <p:spPr>
          <a:xfrm>
            <a:off x="5339509" y="3716133"/>
            <a:ext cx="484632" cy="360040"/>
          </a:xfrm>
          <a:prstGeom prst="upArrow">
            <a:avLst/>
          </a:prstGeom>
          <a:ln>
            <a:noFill/>
          </a:ln>
          <a:scene3d>
            <a:camera prst="orthographicFront">
              <a:rot lat="0" lon="0" rev="8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67788" y="408073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элементы коллективной СЭ-части могут быть вычислены аналитически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941344"/>
            <a:ext cx="440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построить систему алгебр-х уравнений для коллективной резольвенты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3966118"/>
            <a:ext cx="1665747" cy="21991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51587" y="3995165"/>
            <a:ext cx="1665747" cy="21991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92891" y="753031"/>
            <a:ext cx="1872208" cy="7944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6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12" y="112566"/>
            <a:ext cx="8229600" cy="634082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Пример: атом вблизи </a:t>
            </a:r>
            <a:r>
              <a:rPr lang="ru-RU" sz="32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нановолокна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(Si)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43" y="3732571"/>
            <a:ext cx="6294103" cy="182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02795" y="1904206"/>
            <a:ext cx="2298109" cy="1764119"/>
          </a:xfrm>
          <a:prstGeom prst="wedgeRoundRectCallout">
            <a:avLst>
              <a:gd name="adj1" fmla="val -62580"/>
              <a:gd name="adj2" fmla="val 3314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 rot="5400000">
            <a:off x="4397524" y="1757241"/>
            <a:ext cx="457200" cy="5807514"/>
          </a:xfrm>
          <a:prstGeom prst="can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12337" y="448926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175927" y="4660997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7606" y="469338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4527" y="4482645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63742" y="469338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78206" y="448926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847696" y="1904207"/>
            <a:ext cx="2108897" cy="1764119"/>
            <a:chOff x="3578162" y="3465982"/>
            <a:chExt cx="2108897" cy="1764119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3581256" y="3835314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362823" y="4881332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84009" y="3835314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328253" y="3835314"/>
              <a:ext cx="485224" cy="0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4681080" y="3898964"/>
              <a:ext cx="614419" cy="895164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570865" y="3895132"/>
              <a:ext cx="0" cy="895164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084009" y="3465982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1,+1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374841" y="4860769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360755" y="3465982"/>
              <a:ext cx="4732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1,0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578162" y="347601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1,-1</a:t>
              </a: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54898" y="4139932"/>
              <a:ext cx="423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s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+</a:t>
              </a:r>
              <a:endParaRPr kumimoji="0" lang="ru-RU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72210" y="415078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endParaRPr kumimoji="0" lang="ru-RU" sz="1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84644" y="413993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18" charset="2"/>
                </a:rPr>
                <a:t>s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rPr>
                <a:t>-</a:t>
              </a:r>
              <a:endParaRPr kumimoji="0" lang="ru-RU" sz="20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3804919" y="3885618"/>
              <a:ext cx="646787" cy="921856"/>
            </a:xfrm>
            <a:prstGeom prst="line">
              <a:avLst/>
            </a:prstGeom>
            <a:noFill/>
            <a:ln w="25400" cap="flat" cmpd="sng" algn="ctr">
              <a:solidFill>
                <a:srgbClr val="FA62E4"/>
              </a:solidFill>
              <a:prstDash val="dash"/>
              <a:headEnd type="triangle" w="lg" len="med"/>
              <a:tailEnd type="none" w="lg" len="med"/>
            </a:ln>
            <a:effectLst/>
          </p:spPr>
        </p:cxnSp>
      </p:grpSp>
      <p:sp>
        <p:nvSpPr>
          <p:cNvPr id="30" name="Овал 29"/>
          <p:cNvSpPr/>
          <p:nvPr/>
        </p:nvSpPr>
        <p:spPr>
          <a:xfrm>
            <a:off x="4699160" y="4651024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969160" y="451338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298131" y="4642819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475718" y="446891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989901" y="4480714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687606" y="4533005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триховая стрелка вправо 46"/>
          <p:cNvSpPr/>
          <p:nvPr/>
        </p:nvSpPr>
        <p:spPr>
          <a:xfrm>
            <a:off x="5669404" y="4418119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>
            <a:off x="3057588" y="4418398"/>
            <a:ext cx="437040" cy="48463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4409746" y="3414165"/>
            <a:ext cx="540000" cy="540000"/>
            <a:chOff x="8046000" y="1252800"/>
            <a:chExt cx="540000" cy="540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8046000" y="1252800"/>
              <a:ext cx="540000" cy="540000"/>
              <a:chOff x="8046000" y="1252800"/>
              <a:chExt cx="540000" cy="540000"/>
            </a:xfrm>
          </p:grpSpPr>
          <p:sp>
            <p:nvSpPr>
              <p:cNvPr id="61" name="Овал 60"/>
              <p:cNvSpPr/>
              <p:nvPr/>
            </p:nvSpPr>
            <p:spPr>
              <a:xfrm>
                <a:off x="8046000" y="1252800"/>
                <a:ext cx="540000" cy="540000"/>
              </a:xfrm>
              <a:prstGeom prst="ellipse">
                <a:avLst/>
              </a:prstGeom>
              <a:noFill/>
              <a:ln w="1270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8121622" y="1331491"/>
                <a:ext cx="396000" cy="396000"/>
              </a:xfrm>
              <a:prstGeom prst="ellipse">
                <a:avLst/>
              </a:prstGeom>
              <a:noFill/>
              <a:ln w="19050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8193600" y="1396800"/>
                <a:ext cx="252000" cy="252000"/>
              </a:xfrm>
              <a:prstGeom prst="ellipse">
                <a:avLst/>
              </a:prstGeom>
              <a:noFill/>
              <a:ln w="22225"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Овал 59"/>
            <p:cNvSpPr/>
            <p:nvPr/>
          </p:nvSpPr>
          <p:spPr>
            <a:xfrm>
              <a:off x="8233559" y="143280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64" name="Прямая со стрелкой 63"/>
          <p:cNvCxnSpPr/>
          <p:nvPr/>
        </p:nvCxnSpPr>
        <p:spPr>
          <a:xfrm>
            <a:off x="5029747" y="3690856"/>
            <a:ext cx="680712" cy="0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3905405" y="3921738"/>
            <a:ext cx="523781" cy="506786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691618" y="3991236"/>
            <a:ext cx="9466" cy="633471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915398" y="3919144"/>
            <a:ext cx="481584" cy="588510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949746" y="2863150"/>
            <a:ext cx="603645" cy="614718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H="1" flipV="1">
            <a:off x="3905405" y="2840950"/>
            <a:ext cx="545396" cy="596351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4682992" y="2598210"/>
            <a:ext cx="8626" cy="747728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3713821" y="3668325"/>
            <a:ext cx="634270" cy="0"/>
          </a:xfrm>
          <a:prstGeom prst="straightConnector1">
            <a:avLst/>
          </a:prstGeom>
          <a:ln w="19050">
            <a:solidFill>
              <a:srgbClr val="FA62E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2509710" y="464214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79417" y="4480997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6599853" y="4474795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79068" y="468553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193532" y="4481412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825036" y="4634298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94743" y="4473147"/>
            <a:ext cx="180000" cy="1800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1362327" y="4642148"/>
            <a:ext cx="6552728" cy="51234"/>
          </a:xfrm>
          <a:prstGeom prst="straightConnector1">
            <a:avLst/>
          </a:prstGeom>
          <a:ln w="12700">
            <a:prstDash val="dash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1751426" y="417292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470569" y="417292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1751426" y="5685092"/>
            <a:ext cx="5733081" cy="0"/>
          </a:xfrm>
          <a:prstGeom prst="straightConnector1">
            <a:avLst/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461826" y="528498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959464" y="4414188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Выноска-облако 99"/>
          <p:cNvSpPr/>
          <p:nvPr/>
        </p:nvSpPr>
        <p:spPr>
          <a:xfrm>
            <a:off x="980967" y="2180795"/>
            <a:ext cx="2233598" cy="1792446"/>
          </a:xfrm>
          <a:prstGeom prst="cloudCallout">
            <a:avLst>
              <a:gd name="adj1" fmla="val 30807"/>
              <a:gd name="adj2" fmla="val 69802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1951790" y="2580968"/>
            <a:ext cx="31231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3" name="Прямая соединительная линия 102"/>
          <p:cNvCxnSpPr/>
          <p:nvPr/>
        </p:nvCxnSpPr>
        <p:spPr>
          <a:xfrm>
            <a:off x="2472009" y="2580968"/>
            <a:ext cx="31231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4" name="Прямая соединительная линия 103"/>
          <p:cNvCxnSpPr/>
          <p:nvPr/>
        </p:nvCxnSpPr>
        <p:spPr>
          <a:xfrm>
            <a:off x="1444800" y="2580968"/>
            <a:ext cx="31231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5" name="Прямая соединительная линия 104"/>
          <p:cNvCxnSpPr/>
          <p:nvPr/>
        </p:nvCxnSpPr>
        <p:spPr>
          <a:xfrm>
            <a:off x="1951790" y="3742652"/>
            <a:ext cx="31231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2107948" y="2829843"/>
            <a:ext cx="0" cy="895164"/>
          </a:xfrm>
          <a:prstGeom prst="line">
            <a:avLst/>
          </a:prstGeom>
          <a:noFill/>
          <a:ln w="25400" cap="flat" cmpd="sng" algn="ctr">
            <a:solidFill>
              <a:srgbClr val="FA62E4"/>
            </a:solidFill>
            <a:prstDash val="dash"/>
            <a:headEnd type="triangle" w="lg" len="med"/>
            <a:tailEnd type="triangle" w="lg" len="med"/>
          </a:ln>
          <a:effectLst/>
        </p:spPr>
      </p:cxnSp>
      <p:cxnSp>
        <p:nvCxnSpPr>
          <p:cNvPr id="107" name="Прямая соединительная линия 106"/>
          <p:cNvCxnSpPr/>
          <p:nvPr/>
        </p:nvCxnSpPr>
        <p:spPr>
          <a:xfrm>
            <a:off x="1951790" y="2829843"/>
            <a:ext cx="31231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2244222" y="2591040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sz="20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6" y="885814"/>
            <a:ext cx="34290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98742" y="5967373"/>
            <a:ext cx="5830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Wan-der-Waals and Casimir-Polder force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1383" y="827420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 </a:t>
            </a:r>
            <a:r>
              <a:rPr lang="en-US" b="1" dirty="0"/>
              <a:t>79</a:t>
            </a:r>
            <a:r>
              <a:rPr lang="en-US" dirty="0"/>
              <a:t>, 053405 2009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57" y="116632"/>
            <a:ext cx="8229600" cy="57606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Мода волновода 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HE</a:t>
            </a:r>
            <a:r>
              <a:rPr lang="en-US" sz="3200" baseline="-250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11</a:t>
            </a:r>
            <a:r>
              <a:rPr lang="en-US" sz="32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:</a:t>
            </a:r>
            <a:endParaRPr lang="ru-RU" sz="3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49" y="764704"/>
            <a:ext cx="5499323" cy="292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80" y="1700808"/>
            <a:ext cx="21240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5052" y="1124744"/>
            <a:ext cx="2126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координаты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647" y="3783391"/>
            <a:ext cx="279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Декартовы координаты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79115" y="4221088"/>
            <a:ext cx="5860793" cy="1970450"/>
            <a:chOff x="779115" y="4221088"/>
            <a:chExt cx="5860793" cy="19704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15" y="4221088"/>
              <a:ext cx="5809109" cy="197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5847820" y="5589240"/>
              <a:ext cx="79208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075"/>
            <a:ext cx="35433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2267744" y="3861049"/>
            <a:ext cx="1872208" cy="18002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99992" y="585041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Приближенно воспроизводится основной модой Л.-Г. в параксиальном приближении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>
            <a:off x="3563890" y="5661251"/>
            <a:ext cx="936101" cy="360037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03648" y="3140968"/>
            <a:ext cx="59071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Эквивалентное описание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2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)E(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920</Words>
  <Application>Microsoft Office PowerPoint</Application>
  <PresentationFormat>Экран (4:3)</PresentationFormat>
  <Paragraphs>122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Воздушный поток</vt:lpstr>
      <vt:lpstr>Тема Office</vt:lpstr>
      <vt:lpstr>Радиационное взаимодействие одиночного атома, с диэлектрической наноструктурой</vt:lpstr>
      <vt:lpstr>Мотивация</vt:lpstr>
      <vt:lpstr>Примеры</vt:lpstr>
      <vt:lpstr>Макроскопический подход</vt:lpstr>
      <vt:lpstr>Схема расчета (I)</vt:lpstr>
      <vt:lpstr>Схема расчета (II)</vt:lpstr>
      <vt:lpstr>Диаграммное уравнение Дайсона для ф.Г.</vt:lpstr>
      <vt:lpstr>Пример: атом вблизи нановолокна (Si)</vt:lpstr>
      <vt:lpstr>Мода волновода HE11:</vt:lpstr>
      <vt:lpstr>С. значения                            vs. плотность</vt:lpstr>
      <vt:lpstr>С. значения [L-атом] 87Rb (D2, 780 nm)</vt:lpstr>
      <vt:lpstr>С. значения                            133Cs (D2, 852 nm)</vt:lpstr>
      <vt:lpstr>С. значения                            133Cs (D2, 852 nm)</vt:lpstr>
      <vt:lpstr>Wan-der-Waals &amp; Casimir-Polder force </vt:lpstr>
      <vt:lpstr>Controllable light shifts vs. CP effect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Радиационное смещение атомных уровней в присутствии наноструктур</dc:title>
  <dc:creator>Dmitriy Kupriyanov</dc:creator>
  <cp:lastModifiedBy>Dmitriy Kupriyanov</cp:lastModifiedBy>
  <cp:revision>125</cp:revision>
  <dcterms:created xsi:type="dcterms:W3CDTF">2022-04-19T12:26:56Z</dcterms:created>
  <dcterms:modified xsi:type="dcterms:W3CDTF">2022-11-15T11:19:11Z</dcterms:modified>
</cp:coreProperties>
</file>