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</p:sldIdLst>
  <p:sldSz cy="5143500" cx="9144000"/>
  <p:notesSz cx="6858000" cy="9144000"/>
  <p:embeddedFontLst>
    <p:embeddedFont>
      <p:font typeface="Raleway"/>
      <p:regular r:id="rId37"/>
      <p:bold r:id="rId38"/>
      <p:italic r:id="rId39"/>
      <p:boldItalic r:id="rId40"/>
    </p:embeddedFont>
    <p:embeddedFont>
      <p:font typeface="Roboto"/>
      <p:regular r:id="rId41"/>
      <p:bold r:id="rId42"/>
      <p:italic r:id="rId43"/>
      <p:boldItalic r:id="rId44"/>
    </p:embeddedFont>
    <p:embeddedFont>
      <p:font typeface="Lato"/>
      <p:regular r:id="rId45"/>
      <p:bold r:id="rId46"/>
      <p:italic r:id="rId47"/>
      <p:boldItalic r:id="rId4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40EFBDB-EE6C-41E6-B22B-50EA7E98010F}">
  <a:tblStyle styleId="{F40EFBDB-EE6C-41E6-B22B-50EA7E98010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aleway-boldItalic.fntdata"/><Relationship Id="rId20" Type="http://schemas.openxmlformats.org/officeDocument/2006/relationships/slide" Target="slides/slide14.xml"/><Relationship Id="rId42" Type="http://schemas.openxmlformats.org/officeDocument/2006/relationships/font" Target="fonts/Roboto-bold.fntdata"/><Relationship Id="rId41" Type="http://schemas.openxmlformats.org/officeDocument/2006/relationships/font" Target="fonts/Roboto-regular.fntdata"/><Relationship Id="rId22" Type="http://schemas.openxmlformats.org/officeDocument/2006/relationships/slide" Target="slides/slide16.xml"/><Relationship Id="rId44" Type="http://schemas.openxmlformats.org/officeDocument/2006/relationships/font" Target="fonts/Roboto-boldItalic.fntdata"/><Relationship Id="rId21" Type="http://schemas.openxmlformats.org/officeDocument/2006/relationships/slide" Target="slides/slide15.xml"/><Relationship Id="rId43" Type="http://schemas.openxmlformats.org/officeDocument/2006/relationships/font" Target="fonts/Roboto-italic.fntdata"/><Relationship Id="rId24" Type="http://schemas.openxmlformats.org/officeDocument/2006/relationships/slide" Target="slides/slide18.xml"/><Relationship Id="rId46" Type="http://schemas.openxmlformats.org/officeDocument/2006/relationships/font" Target="fonts/Lato-bold.fntdata"/><Relationship Id="rId23" Type="http://schemas.openxmlformats.org/officeDocument/2006/relationships/slide" Target="slides/slide17.xml"/><Relationship Id="rId45" Type="http://schemas.openxmlformats.org/officeDocument/2006/relationships/font" Target="fonts/Lat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48" Type="http://schemas.openxmlformats.org/officeDocument/2006/relationships/font" Target="fonts/Lato-boldItalic.fntdata"/><Relationship Id="rId25" Type="http://schemas.openxmlformats.org/officeDocument/2006/relationships/slide" Target="slides/slide19.xml"/><Relationship Id="rId47" Type="http://schemas.openxmlformats.org/officeDocument/2006/relationships/font" Target="fonts/Lato-italic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font" Target="fonts/Raleway-regular.fntdata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font" Target="fonts/Raleway-italic.fntdata"/><Relationship Id="rId16" Type="http://schemas.openxmlformats.org/officeDocument/2006/relationships/slide" Target="slides/slide10.xml"/><Relationship Id="rId38" Type="http://schemas.openxmlformats.org/officeDocument/2006/relationships/font" Target="fonts/Raleway-bold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deb8fb3b3f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deb8fb3b3f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deb8fb3b3f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deb8fb3b3f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deb8fb3b3f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deb8fb3b3f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deb8fb3b3f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deb8fb3b3f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deb8fb3b3f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deb8fb3b3f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deb8fb3b3f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1deb8fb3b3f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deb8fb3b3f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1deb8fb3b3f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1ce102b169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21ce102b169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deb8fb3b3f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1deb8fb3b3f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deb8fb3b3f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1deb8fb3b3f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bbaf0557f2_1_5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bbaf0557f2_1_5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deb8fb3b3f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1deb8fb3b3f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deb8fb3b3f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1deb8fb3b3f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deb8fb3b3f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1deb8fb3b3f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deb8fb3b3f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1deb8fb3b3f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1deb8fb3b3f_0_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1deb8fb3b3f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1ce102b169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21ce102b169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1ce1137564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21ce113756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1ce102b169_1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21ce102b169_1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21ce102b169_1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21ce102b169_1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21ce102b169_1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21ce102b169_1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bbaf0557f2_0_2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bbaf0557f2_0_2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21ce102b169_1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21ce102b169_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bbaf0557f2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bbaf0557f2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1ce1137564_1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1ce1137564_1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deb8fb3b3f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deb8fb3b3f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deb8fb3b3f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deb8fb3b3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deb8fb3b3f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deb8fb3b3f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1ce1137564_1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1ce1137564_1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11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3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Google Shape;32;p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7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8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Google Shape;51;p9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Relationship Id="rId4" Type="http://schemas.openxmlformats.org/officeDocument/2006/relationships/image" Target="../media/image3.jpg"/><Relationship Id="rId5" Type="http://schemas.openxmlformats.org/officeDocument/2006/relationships/image" Target="../media/image13.png"/><Relationship Id="rId6" Type="http://schemas.openxmlformats.org/officeDocument/2006/relationships/image" Target="../media/image9.png"/><Relationship Id="rId7" Type="http://schemas.openxmlformats.org/officeDocument/2006/relationships/image" Target="../media/image3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Relationship Id="rId4" Type="http://schemas.openxmlformats.org/officeDocument/2006/relationships/image" Target="../media/image12.png"/><Relationship Id="rId5" Type="http://schemas.openxmlformats.org/officeDocument/2006/relationships/image" Target="../media/image1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Relationship Id="rId4" Type="http://schemas.openxmlformats.org/officeDocument/2006/relationships/image" Target="../media/image2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Relationship Id="rId4" Type="http://schemas.openxmlformats.org/officeDocument/2006/relationships/image" Target="../media/image1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png"/><Relationship Id="rId4" Type="http://schemas.openxmlformats.org/officeDocument/2006/relationships/image" Target="../media/image22.png"/><Relationship Id="rId9" Type="http://schemas.openxmlformats.org/officeDocument/2006/relationships/image" Target="../media/image25.png"/><Relationship Id="rId5" Type="http://schemas.openxmlformats.org/officeDocument/2006/relationships/image" Target="../media/image29.png"/><Relationship Id="rId6" Type="http://schemas.openxmlformats.org/officeDocument/2006/relationships/image" Target="../media/image19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7.png"/><Relationship Id="rId4" Type="http://schemas.openxmlformats.org/officeDocument/2006/relationships/image" Target="../media/image5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8.png"/><Relationship Id="rId4" Type="http://schemas.openxmlformats.org/officeDocument/2006/relationships/image" Target="../media/image3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3.png"/><Relationship Id="rId4" Type="http://schemas.openxmlformats.org/officeDocument/2006/relationships/image" Target="../media/image44.png"/><Relationship Id="rId5" Type="http://schemas.openxmlformats.org/officeDocument/2006/relationships/image" Target="../media/image3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4.png"/><Relationship Id="rId4" Type="http://schemas.openxmlformats.org/officeDocument/2006/relationships/image" Target="../media/image3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1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3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2.png"/><Relationship Id="rId4" Type="http://schemas.openxmlformats.org/officeDocument/2006/relationships/image" Target="../media/image57.png"/><Relationship Id="rId5" Type="http://schemas.openxmlformats.org/officeDocument/2006/relationships/image" Target="../media/image4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9.png"/><Relationship Id="rId4" Type="http://schemas.openxmlformats.org/officeDocument/2006/relationships/image" Target="../media/image47.png"/><Relationship Id="rId5" Type="http://schemas.openxmlformats.org/officeDocument/2006/relationships/image" Target="../media/image52.png"/><Relationship Id="rId6" Type="http://schemas.openxmlformats.org/officeDocument/2006/relationships/image" Target="../media/image5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5.png"/><Relationship Id="rId5" Type="http://schemas.openxmlformats.org/officeDocument/2006/relationships/image" Target="../media/image28.png"/><Relationship Id="rId6" Type="http://schemas.openxmlformats.org/officeDocument/2006/relationships/image" Target="../media/image56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58.png"/><Relationship Id="rId4" Type="http://schemas.openxmlformats.org/officeDocument/2006/relationships/image" Target="../media/image10.png"/><Relationship Id="rId5" Type="http://schemas.openxmlformats.org/officeDocument/2006/relationships/image" Target="../media/image53.png"/><Relationship Id="rId6" Type="http://schemas.openxmlformats.org/officeDocument/2006/relationships/image" Target="../media/image5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5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Relationship Id="rId4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type="ctrTitle"/>
          </p:nvPr>
        </p:nvSpPr>
        <p:spPr>
          <a:xfrm>
            <a:off x="2295125" y="71027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820"/>
              <a:t>Бенчмаркинг квантовых компьютеров</a:t>
            </a:r>
            <a:endParaRPr sz="3820"/>
          </a:p>
        </p:txBody>
      </p:sp>
      <p:sp>
        <p:nvSpPr>
          <p:cNvPr id="73" name="Google Shape;73;p13"/>
          <p:cNvSpPr txBox="1"/>
          <p:nvPr>
            <p:ph idx="1" type="subTitle"/>
          </p:nvPr>
        </p:nvSpPr>
        <p:spPr>
          <a:xfrm>
            <a:off x="2091425" y="3707325"/>
            <a:ext cx="6532200" cy="87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Чернявский А.Ю.</a:t>
            </a:r>
            <a:r>
              <a:rPr b="1" lang="en"/>
              <a:t>, Бантыш Б.И., Богданов Ю.И.</a:t>
            </a:r>
            <a:endParaRPr b="1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Физико-технологический институт имени К.А. Валиева РАН</a:t>
            </a:r>
            <a:endParaRPr i="1"/>
          </a:p>
        </p:txBody>
      </p:sp>
      <p:sp>
        <p:nvSpPr>
          <p:cNvPr id="74" name="Google Shape;74;p13"/>
          <p:cNvSpPr/>
          <p:nvPr/>
        </p:nvSpPr>
        <p:spPr>
          <a:xfrm>
            <a:off x="291025" y="245175"/>
            <a:ext cx="533100" cy="337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5" name="Google Shape;7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800" y="539375"/>
            <a:ext cx="1932631" cy="154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/>
          <p:nvPr>
            <p:ph type="title"/>
          </p:nvPr>
        </p:nvSpPr>
        <p:spPr>
          <a:xfrm>
            <a:off x="1449900" y="392044"/>
            <a:ext cx="6244200" cy="127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120"/>
              <a:t>Б</a:t>
            </a:r>
            <a:r>
              <a:rPr lang="en" sz="2120"/>
              <a:t>енчмаркинг квантовых процессоров - крайне актуальная задача</a:t>
            </a:r>
            <a:endParaRPr sz="2120"/>
          </a:p>
        </p:txBody>
      </p:sp>
      <p:sp>
        <p:nvSpPr>
          <p:cNvPr id="146" name="Google Shape;146;p22"/>
          <p:cNvSpPr/>
          <p:nvPr/>
        </p:nvSpPr>
        <p:spPr>
          <a:xfrm>
            <a:off x="291025" y="152100"/>
            <a:ext cx="721500" cy="639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7" name="Google Shape;14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1601" y="1636425"/>
            <a:ext cx="2694775" cy="187065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2"/>
          <p:cNvSpPr txBox="1"/>
          <p:nvPr/>
        </p:nvSpPr>
        <p:spPr>
          <a:xfrm>
            <a:off x="2063838" y="3726400"/>
            <a:ext cx="4890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J. Eisert et al., “Quantum certification and benchmarking,” Nature Reviews Physics, vol. 2, no. 7, pp. 382–390, Jul. 2020, doi: 10.1038/s42254-020-0186-4.</a:t>
            </a:r>
            <a:endParaRPr i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/>
          <p:nvPr>
            <p:ph type="title"/>
          </p:nvPr>
        </p:nvSpPr>
        <p:spPr>
          <a:xfrm>
            <a:off x="191600" y="2214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Квантовая томография</a:t>
            </a:r>
            <a:endParaRPr/>
          </a:p>
        </p:txBody>
      </p:sp>
      <p:sp>
        <p:nvSpPr>
          <p:cNvPr id="154" name="Google Shape;154;p23"/>
          <p:cNvSpPr txBox="1"/>
          <p:nvPr/>
        </p:nvSpPr>
        <p:spPr>
          <a:xfrm>
            <a:off x="718925" y="3010025"/>
            <a:ext cx="37926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Достоинства: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Подробная информация о гейтах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Позволяет реконструировать как состояния, так и процессы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Позволяет производить отладку квантовых процессоров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5" name="Google Shape;155;p23"/>
          <p:cNvSpPr txBox="1"/>
          <p:nvPr/>
        </p:nvSpPr>
        <p:spPr>
          <a:xfrm>
            <a:off x="4669600" y="3306825"/>
            <a:ext cx="44331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Недостатки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: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Проблемы масштабируемости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SPAM-ошибки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6" name="Google Shape;156;p23"/>
          <p:cNvSpPr txBox="1"/>
          <p:nvPr/>
        </p:nvSpPr>
        <p:spPr>
          <a:xfrm>
            <a:off x="7023825" y="4217525"/>
            <a:ext cx="1707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А как сравнивать?</a:t>
            </a:r>
            <a:endParaRPr i="1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7" name="Google Shape;15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3825" y="965175"/>
            <a:ext cx="3516149" cy="20448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 txBox="1"/>
          <p:nvPr>
            <p:ph type="title"/>
          </p:nvPr>
        </p:nvSpPr>
        <p:spPr>
          <a:xfrm>
            <a:off x="2754975" y="261475"/>
            <a:ext cx="32490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Точность гейтов</a:t>
            </a:r>
            <a:endParaRPr/>
          </a:p>
        </p:txBody>
      </p:sp>
      <p:pic>
        <p:nvPicPr>
          <p:cNvPr id="163" name="Google Shape;16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3446" y="1719113"/>
            <a:ext cx="2052005" cy="47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05648" y="1616761"/>
            <a:ext cx="2300503" cy="63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65150" y="2271850"/>
            <a:ext cx="4289475" cy="120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4"/>
          <p:cNvSpPr/>
          <p:nvPr/>
        </p:nvSpPr>
        <p:spPr>
          <a:xfrm>
            <a:off x="4135757" y="1799027"/>
            <a:ext cx="843000" cy="3201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4"/>
          <p:cNvSpPr txBox="1"/>
          <p:nvPr>
            <p:ph type="title"/>
          </p:nvPr>
        </p:nvSpPr>
        <p:spPr>
          <a:xfrm>
            <a:off x="2653050" y="901075"/>
            <a:ext cx="3108900" cy="3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61874"/>
              <a:buNone/>
            </a:pPr>
            <a:r>
              <a:rPr lang="en" sz="1600"/>
              <a:t>Фиделити квантовых состояний</a:t>
            </a:r>
            <a:endParaRPr sz="1600"/>
          </a:p>
        </p:txBody>
      </p:sp>
      <p:pic>
        <p:nvPicPr>
          <p:cNvPr id="168" name="Google Shape;168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8825" y="2704650"/>
            <a:ext cx="4160949" cy="168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97800" y="3696575"/>
            <a:ext cx="824175" cy="79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5"/>
          <p:cNvSpPr txBox="1"/>
          <p:nvPr>
            <p:ph type="title"/>
          </p:nvPr>
        </p:nvSpPr>
        <p:spPr>
          <a:xfrm>
            <a:off x="1721550" y="191425"/>
            <a:ext cx="57009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00"/>
              <a:t>Переход к оценке точности гейтов</a:t>
            </a:r>
            <a:endParaRPr sz="2400"/>
          </a:p>
        </p:txBody>
      </p:sp>
      <p:sp>
        <p:nvSpPr>
          <p:cNvPr id="175" name="Google Shape;175;p25"/>
          <p:cNvSpPr txBox="1"/>
          <p:nvPr/>
        </p:nvSpPr>
        <p:spPr>
          <a:xfrm>
            <a:off x="1595900" y="3817700"/>
            <a:ext cx="5763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Lato"/>
                <a:ea typeface="Lato"/>
                <a:cs typeface="Lato"/>
                <a:sym typeface="Lato"/>
              </a:rPr>
              <a:t>Свойства:</a:t>
            </a:r>
            <a:endParaRPr b="1" sz="1200">
              <a:latin typeface="Lato"/>
              <a:ea typeface="Lato"/>
              <a:cs typeface="Lato"/>
              <a:sym typeface="Lat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</a:pPr>
            <a:r>
              <a:rPr b="1" lang="en" sz="1200">
                <a:latin typeface="Lato"/>
                <a:ea typeface="Lato"/>
                <a:cs typeface="Lato"/>
                <a:sym typeface="Lato"/>
              </a:rPr>
              <a:t>Могут оцениваться через квантовую томографию и другие методы</a:t>
            </a:r>
            <a:endParaRPr b="1" sz="1200">
              <a:latin typeface="Lato"/>
              <a:ea typeface="Lato"/>
              <a:cs typeface="Lato"/>
              <a:sym typeface="Lat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</a:pPr>
            <a:r>
              <a:rPr b="1" lang="en" sz="1200">
                <a:latin typeface="Lato"/>
                <a:ea typeface="Lato"/>
                <a:cs typeface="Lato"/>
                <a:sym typeface="Lato"/>
              </a:rPr>
              <a:t>К сожалению, авторы иногда завышают оценки, вводя новые метрики</a:t>
            </a:r>
            <a:endParaRPr b="1" sz="1200">
              <a:latin typeface="Lato"/>
              <a:ea typeface="Lato"/>
              <a:cs typeface="Lato"/>
              <a:sym typeface="Lat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</a:pPr>
            <a:r>
              <a:rPr b="1" lang="en" sz="1200">
                <a:latin typeface="Lato"/>
                <a:ea typeface="Lato"/>
                <a:cs typeface="Lato"/>
                <a:sym typeface="Lato"/>
              </a:rPr>
              <a:t>Значения могут различаться для конкретных гейтов и ошибок</a:t>
            </a:r>
            <a:endParaRPr b="1" sz="1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6" name="Google Shape;176;p25"/>
          <p:cNvSpPr txBox="1"/>
          <p:nvPr/>
        </p:nvSpPr>
        <p:spPr>
          <a:xfrm>
            <a:off x="1675900" y="3021500"/>
            <a:ext cx="5490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Gilchrist, A., Langford, N.K. and Nielsen, M.A., 2005. </a:t>
            </a:r>
            <a:r>
              <a:rPr b="1" i="1" lang="en" sz="1000">
                <a:solidFill>
                  <a:schemeClr val="accent5"/>
                </a:solidFill>
                <a:highlight>
                  <a:srgbClr val="FFFFFF"/>
                </a:highlight>
              </a:rPr>
              <a:t>Distance measures to compare real and ideal quantum processes.</a:t>
            </a: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i="1" lang="en" sz="1000">
                <a:solidFill>
                  <a:srgbClr val="222222"/>
                </a:solidFill>
                <a:highlight>
                  <a:srgbClr val="FFFFFF"/>
                </a:highlight>
              </a:rPr>
              <a:t>Physical Review A</a:t>
            </a: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, </a:t>
            </a:r>
            <a:r>
              <a:rPr i="1" lang="en" sz="1000">
                <a:solidFill>
                  <a:srgbClr val="222222"/>
                </a:solidFill>
                <a:highlight>
                  <a:srgbClr val="FFFFFF"/>
                </a:highlight>
              </a:rPr>
              <a:t>71</a:t>
            </a: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(6), p.062310.</a:t>
            </a:r>
            <a:endParaRPr/>
          </a:p>
        </p:txBody>
      </p:sp>
      <p:pic>
        <p:nvPicPr>
          <p:cNvPr id="177" name="Google Shape;17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1124" y="874875"/>
            <a:ext cx="5299851" cy="214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 txBox="1"/>
          <p:nvPr>
            <p:ph type="title"/>
          </p:nvPr>
        </p:nvSpPr>
        <p:spPr>
          <a:xfrm>
            <a:off x="311700" y="161400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Randomized benchmarking</a:t>
            </a:r>
            <a:endParaRPr/>
          </a:p>
        </p:txBody>
      </p:sp>
      <p:sp>
        <p:nvSpPr>
          <p:cNvPr id="183" name="Google Shape;183;p26"/>
          <p:cNvSpPr txBox="1"/>
          <p:nvPr/>
        </p:nvSpPr>
        <p:spPr>
          <a:xfrm>
            <a:off x="1161450" y="850625"/>
            <a:ext cx="7056900" cy="18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200"/>
              <a:buFont typeface="Lato"/>
              <a:buChar char="●"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Генерируются случайные последовательности гейтов из группы Клиффорда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200"/>
              <a:buFont typeface="Lato"/>
              <a:buChar char="●"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Каждая последовательность дополняется гейтом, в сумме приводящий к тождественному преобразованию (классическое вычисление)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200"/>
              <a:buFont typeface="Lato"/>
              <a:buChar char="●"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Вычисляются фиделити итоговых состояний последовательностей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●"/>
            </a:pPr>
            <a:r>
              <a:rPr lang="en"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Вычисляется среднее фиделити </a:t>
            </a:r>
            <a:r>
              <a:rPr i="1" lang="en"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F</a:t>
            </a:r>
            <a:r>
              <a:rPr baseline="-25000" i="1" lang="en"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m</a:t>
            </a:r>
            <a:r>
              <a:rPr lang="en"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по всем схемам</a:t>
            </a:r>
            <a:endParaRPr sz="12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200"/>
              <a:buFont typeface="Lato"/>
              <a:buChar char="●"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Производится аппроксимация: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84" name="Google Shape;184;p26"/>
          <p:cNvPicPr preferRelativeResize="0"/>
          <p:nvPr/>
        </p:nvPicPr>
        <p:blipFill rotWithShape="1">
          <a:blip r:embed="rId3">
            <a:alphaModFix/>
          </a:blip>
          <a:srcRect b="0" l="0" r="8012" t="0"/>
          <a:stretch/>
        </p:blipFill>
        <p:spPr>
          <a:xfrm>
            <a:off x="1972651" y="2613875"/>
            <a:ext cx="1218225" cy="29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07374" y="2625950"/>
            <a:ext cx="1793651" cy="290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6" name="Google Shape;186;p26"/>
          <p:cNvCxnSpPr/>
          <p:nvPr/>
        </p:nvCxnSpPr>
        <p:spPr>
          <a:xfrm flipH="1">
            <a:off x="5510299" y="2545661"/>
            <a:ext cx="500400" cy="200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7" name="Google Shape;187;p26"/>
          <p:cNvSpPr txBox="1"/>
          <p:nvPr/>
        </p:nvSpPr>
        <p:spPr>
          <a:xfrm>
            <a:off x="5985600" y="2244770"/>
            <a:ext cx="1585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в</a:t>
            </a:r>
            <a:r>
              <a:rPr lang="en" sz="1200">
                <a:latin typeface="Lato"/>
                <a:ea typeface="Lato"/>
                <a:cs typeface="Lato"/>
                <a:sym typeface="Lato"/>
              </a:rPr>
              <a:t>еличина ошибки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у</a:t>
            </a:r>
            <a:r>
              <a:rPr lang="en" sz="1200">
                <a:latin typeface="Lato"/>
                <a:ea typeface="Lato"/>
                <a:cs typeface="Lato"/>
                <a:sym typeface="Lato"/>
              </a:rPr>
              <a:t>стойчивая к SPAM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88" name="Google Shape;188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88049" y="3292675"/>
            <a:ext cx="6003700" cy="1649575"/>
          </a:xfrm>
          <a:prstGeom prst="rect">
            <a:avLst/>
          </a:prstGeom>
          <a:noFill/>
          <a:ln>
            <a:noFill/>
          </a:ln>
          <a:effectLst>
            <a:outerShdw blurRad="128588" rotWithShape="0" algn="bl" dir="5400000" dist="47625">
              <a:srgbClr val="000000">
                <a:alpha val="50000"/>
              </a:srgbClr>
            </a:outerShdw>
          </a:effectLst>
        </p:spPr>
      </p:pic>
      <p:sp>
        <p:nvSpPr>
          <p:cNvPr id="189" name="Google Shape;189;p26"/>
          <p:cNvSpPr/>
          <p:nvPr/>
        </p:nvSpPr>
        <p:spPr>
          <a:xfrm>
            <a:off x="3400425" y="2676525"/>
            <a:ext cx="180900" cy="200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7"/>
          <p:cNvSpPr txBox="1"/>
          <p:nvPr>
            <p:ph type="title"/>
          </p:nvPr>
        </p:nvSpPr>
        <p:spPr>
          <a:xfrm>
            <a:off x="142875" y="219075"/>
            <a:ext cx="58875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Randomized benchmarking</a:t>
            </a:r>
            <a:endParaRPr/>
          </a:p>
        </p:txBody>
      </p:sp>
      <p:sp>
        <p:nvSpPr>
          <p:cNvPr id="195" name="Google Shape;195;p27"/>
          <p:cNvSpPr txBox="1"/>
          <p:nvPr/>
        </p:nvSpPr>
        <p:spPr>
          <a:xfrm>
            <a:off x="307500" y="1000075"/>
            <a:ext cx="5763900" cy="29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Метод позволяет оценивать уровень шума гейтов вычислителя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Эффективен и масштабируем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Устойчив к SPAM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Имеет множество ограничений: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</a:pPr>
            <a:r>
              <a:rPr lang="en" sz="7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100">
                <a:solidFill>
                  <a:schemeClr val="dk2"/>
                </a:solidFill>
              </a:rPr>
              <a:t>Наборы гейтов ограничены гейтами из группы Клиффорда</a:t>
            </a:r>
            <a:endParaRPr sz="1100">
              <a:solidFill>
                <a:schemeClr val="dk2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</a:pPr>
            <a:r>
              <a:rPr lang="en" sz="7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100">
                <a:solidFill>
                  <a:schemeClr val="dk2"/>
                </a:solidFill>
              </a:rPr>
              <a:t>Уровень точности не должен зависеть от выбора гейта</a:t>
            </a:r>
            <a:endParaRPr sz="1100">
              <a:solidFill>
                <a:schemeClr val="dk2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</a:pPr>
            <a:r>
              <a:rPr lang="en" sz="7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100">
                <a:solidFill>
                  <a:schemeClr val="dk2"/>
                </a:solidFill>
              </a:rPr>
              <a:t>В устройстве не должно быть перекрестных шумов </a:t>
            </a:r>
            <a:r>
              <a:rPr lang="en" sz="1100">
                <a:solidFill>
                  <a:schemeClr val="dk2"/>
                </a:solidFill>
              </a:rPr>
              <a:t>(</a:t>
            </a:r>
            <a:r>
              <a:rPr i="1" lang="en" sz="1100">
                <a:solidFill>
                  <a:schemeClr val="dk2"/>
                </a:solidFill>
              </a:rPr>
              <a:t>crosstalk</a:t>
            </a:r>
            <a:r>
              <a:rPr lang="en" sz="1100">
                <a:solidFill>
                  <a:schemeClr val="dk2"/>
                </a:solidFill>
              </a:rPr>
              <a:t>)</a:t>
            </a:r>
            <a:endParaRPr sz="1100">
              <a:solidFill>
                <a:schemeClr val="dk2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</a:pPr>
            <a:r>
              <a:rPr lang="en" sz="7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100">
                <a:solidFill>
                  <a:schemeClr val="dk2"/>
                </a:solidFill>
              </a:rPr>
              <a:t>Во время эксперимента не должно быть дрейфа шума</a:t>
            </a:r>
            <a:endParaRPr sz="1100">
              <a:solidFill>
                <a:schemeClr val="dk2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</a:pPr>
            <a:r>
              <a:rPr lang="en" sz="7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100">
                <a:solidFill>
                  <a:schemeClr val="dk2"/>
                </a:solidFill>
              </a:rPr>
              <a:t>Шум может быть описан вполне-положительными отображениями</a:t>
            </a:r>
            <a:endParaRPr sz="1100">
              <a:solidFill>
                <a:schemeClr val="dk2"/>
              </a:solidFill>
            </a:endParaRPr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96" name="Google Shape;19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1725" y="1864975"/>
            <a:ext cx="3207675" cy="247662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7"/>
          <p:cNvSpPr/>
          <p:nvPr/>
        </p:nvSpPr>
        <p:spPr>
          <a:xfrm>
            <a:off x="5497700" y="2763350"/>
            <a:ext cx="210600" cy="351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8" name="Google Shape;198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6916" y="3599500"/>
            <a:ext cx="1141700" cy="74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8"/>
          <p:cNvSpPr txBox="1"/>
          <p:nvPr>
            <p:ph type="title"/>
          </p:nvPr>
        </p:nvSpPr>
        <p:spPr>
          <a:xfrm>
            <a:off x="895388" y="235900"/>
            <a:ext cx="74772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Классификация бенчмаркинга</a:t>
            </a:r>
            <a:endParaRPr/>
          </a:p>
        </p:txBody>
      </p:sp>
      <p:pic>
        <p:nvPicPr>
          <p:cNvPr id="204" name="Google Shape;20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4462" y="1549475"/>
            <a:ext cx="3739075" cy="204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21007" y="4015600"/>
            <a:ext cx="1018525" cy="81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9"/>
          <p:cNvSpPr txBox="1"/>
          <p:nvPr>
            <p:ph type="title"/>
          </p:nvPr>
        </p:nvSpPr>
        <p:spPr>
          <a:xfrm>
            <a:off x="1951675" y="123650"/>
            <a:ext cx="5951700" cy="48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45000"/>
              <a:buNone/>
            </a:pPr>
            <a:r>
              <a:rPr lang="en" sz="2200"/>
              <a:t>CHSH-игра (квантовая псевдотелепатия)</a:t>
            </a:r>
            <a:endParaRPr sz="2200"/>
          </a:p>
        </p:txBody>
      </p:sp>
      <p:pic>
        <p:nvPicPr>
          <p:cNvPr id="211" name="Google Shape;21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1975" y="814150"/>
            <a:ext cx="2698274" cy="11744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12" name="Google Shape;212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27750" y="1613832"/>
            <a:ext cx="1268700" cy="3501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3" name="Google Shape;213;p29"/>
          <p:cNvCxnSpPr/>
          <p:nvPr/>
        </p:nvCxnSpPr>
        <p:spPr>
          <a:xfrm>
            <a:off x="405150" y="2307775"/>
            <a:ext cx="8216400" cy="96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4" name="Google Shape;214;p29"/>
          <p:cNvSpPr txBox="1"/>
          <p:nvPr/>
        </p:nvSpPr>
        <p:spPr>
          <a:xfrm>
            <a:off x="558300" y="1153400"/>
            <a:ext cx="965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Правила: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5" name="Google Shape;215;p29"/>
          <p:cNvSpPr txBox="1"/>
          <p:nvPr/>
        </p:nvSpPr>
        <p:spPr>
          <a:xfrm>
            <a:off x="492975" y="2818450"/>
            <a:ext cx="1105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Квантовая стратегия</a:t>
            </a:r>
            <a:r>
              <a:rPr b="1" lang="en">
                <a:latin typeface="Lato"/>
                <a:ea typeface="Lato"/>
                <a:cs typeface="Lato"/>
                <a:sym typeface="Lato"/>
              </a:rPr>
              <a:t>: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16" name="Google Shape;216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47769" y="2535575"/>
            <a:ext cx="2991361" cy="10404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17" name="Google Shape;217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98449" y="2705563"/>
            <a:ext cx="1573250" cy="841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62050" y="2815500"/>
            <a:ext cx="569350" cy="480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9" name="Google Shape;219;p29"/>
          <p:cNvCxnSpPr/>
          <p:nvPr/>
        </p:nvCxnSpPr>
        <p:spPr>
          <a:xfrm>
            <a:off x="405150" y="3831775"/>
            <a:ext cx="8216400" cy="96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0" name="Google Shape;220;p29"/>
          <p:cNvSpPr txBox="1"/>
          <p:nvPr/>
        </p:nvSpPr>
        <p:spPr>
          <a:xfrm>
            <a:off x="483975" y="4058950"/>
            <a:ext cx="1268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Вероятность выигрыша</a:t>
            </a:r>
            <a:r>
              <a:rPr b="1" lang="en">
                <a:latin typeface="Lato"/>
                <a:ea typeface="Lato"/>
                <a:cs typeface="Lato"/>
                <a:sym typeface="Lato"/>
              </a:rPr>
              <a:t>: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21" name="Google Shape;221;p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066050" y="4020900"/>
            <a:ext cx="4254082" cy="69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644690" y="882325"/>
            <a:ext cx="634810" cy="69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0"/>
          <p:cNvSpPr txBox="1"/>
          <p:nvPr>
            <p:ph type="title"/>
          </p:nvPr>
        </p:nvSpPr>
        <p:spPr>
          <a:xfrm>
            <a:off x="2723250" y="536250"/>
            <a:ext cx="57207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Бенчмарк на основе CHSH-игры</a:t>
            </a:r>
            <a:endParaRPr/>
          </a:p>
        </p:txBody>
      </p:sp>
      <p:sp>
        <p:nvSpPr>
          <p:cNvPr id="228" name="Google Shape;228;p30"/>
          <p:cNvSpPr txBox="1"/>
          <p:nvPr/>
        </p:nvSpPr>
        <p:spPr>
          <a:xfrm>
            <a:off x="2695950" y="1222050"/>
            <a:ext cx="6186600" cy="30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Квантовое превосходство в смысле </a:t>
            </a:r>
            <a:r>
              <a:rPr b="1" lang="en">
                <a:latin typeface="Lato"/>
                <a:ea typeface="Lato"/>
                <a:cs typeface="Lato"/>
                <a:sym typeface="Lato"/>
              </a:rPr>
              <a:t>увеличения процента выигрыша (p</a:t>
            </a:r>
            <a:r>
              <a:rPr b="1" baseline="-25000" lang="en">
                <a:latin typeface="Lato"/>
                <a:ea typeface="Lato"/>
                <a:cs typeface="Lato"/>
                <a:sym typeface="Lato"/>
              </a:rPr>
              <a:t>q</a:t>
            </a:r>
            <a:r>
              <a:rPr b="1" lang="en">
                <a:latin typeface="Lato"/>
                <a:ea typeface="Lato"/>
                <a:cs typeface="Lato"/>
                <a:sym typeface="Lato"/>
              </a:rPr>
              <a:t>-p</a:t>
            </a:r>
            <a:r>
              <a:rPr b="1" baseline="-25000" lang="en">
                <a:latin typeface="Lato"/>
                <a:ea typeface="Lato"/>
                <a:cs typeface="Lato"/>
                <a:sym typeface="Lato"/>
              </a:rPr>
              <a:t>c</a:t>
            </a:r>
            <a:r>
              <a:rPr b="1" lang="en">
                <a:latin typeface="Lato"/>
                <a:ea typeface="Lato"/>
                <a:cs typeface="Lato"/>
                <a:sym typeface="Lato"/>
              </a:rPr>
              <a:t>)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 может служить бенчмарком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Достоинства: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spcBef>
                <a:spcPts val="500"/>
              </a:spcBef>
              <a:spcAft>
                <a:spcPts val="0"/>
              </a:spcAft>
              <a:buSzPts val="1400"/>
              <a:buFont typeface="Lato"/>
              <a:buChar char="○"/>
            </a:pPr>
            <a:r>
              <a:rPr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Квантовый эффект 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Lato"/>
              <a:buChar char="○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Понятная величина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Lato"/>
              <a:buChar char="○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Высокая эффективность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Недостатки: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Lato"/>
              <a:buChar char="○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Анализирует только двухкубитные взаимодействия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Lato"/>
              <a:buChar char="○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Не учитывает унитарные ошибки определенного вида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Lato"/>
              <a:buChar char="○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Нет строгости в смысле </a:t>
            </a:r>
            <a:r>
              <a:rPr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loophole-free нарушения неравенств Белла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29" name="Google Shape;22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838" y="687082"/>
            <a:ext cx="1333650" cy="133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1"/>
          <p:cNvSpPr txBox="1"/>
          <p:nvPr>
            <p:ph type="title"/>
          </p:nvPr>
        </p:nvSpPr>
        <p:spPr>
          <a:xfrm>
            <a:off x="2199863" y="235875"/>
            <a:ext cx="47427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200"/>
              <a:t>Моделирование (MS-гейт)</a:t>
            </a:r>
            <a:endParaRPr sz="2200"/>
          </a:p>
        </p:txBody>
      </p:sp>
      <p:pic>
        <p:nvPicPr>
          <p:cNvPr id="235" name="Google Shape;23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8075" y="3064550"/>
            <a:ext cx="6861776" cy="12174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1"/>
          <p:cNvSpPr/>
          <p:nvPr/>
        </p:nvSpPr>
        <p:spPr>
          <a:xfrm>
            <a:off x="2847813" y="3688838"/>
            <a:ext cx="160800" cy="274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37" name="Google Shape;237;p31"/>
          <p:cNvCxnSpPr/>
          <p:nvPr/>
        </p:nvCxnSpPr>
        <p:spPr>
          <a:xfrm flipH="1">
            <a:off x="4968300" y="3349025"/>
            <a:ext cx="9300" cy="9087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38" name="Google Shape;238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63100" y="970150"/>
            <a:ext cx="4817809" cy="196047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30000"/>
              </a:srgbClr>
            </a:outerShdw>
          </a:effectLst>
        </p:spPr>
      </p:pic>
      <p:sp>
        <p:nvSpPr>
          <p:cNvPr id="239" name="Google Shape;239;p31"/>
          <p:cNvSpPr txBox="1"/>
          <p:nvPr/>
        </p:nvSpPr>
        <p:spPr>
          <a:xfrm>
            <a:off x="4913250" y="4391200"/>
            <a:ext cx="3919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None/>
            </a:pPr>
            <a:r>
              <a:rPr lang="en">
                <a:solidFill>
                  <a:srgbClr val="404040"/>
                </a:solidFill>
                <a:latin typeface="Lato"/>
                <a:ea typeface="Lato"/>
                <a:cs typeface="Lato"/>
                <a:sym typeface="Lato"/>
              </a:rPr>
              <a:t>Необходимая точность гейта выше ~70-80%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>
            <p:ph type="title"/>
          </p:nvPr>
        </p:nvSpPr>
        <p:spPr>
          <a:xfrm>
            <a:off x="1542153" y="595016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/>
              <a:t>Что такое бенчмаркинг?</a:t>
            </a:r>
            <a:endParaRPr sz="3700"/>
          </a:p>
        </p:txBody>
      </p:sp>
      <p:sp>
        <p:nvSpPr>
          <p:cNvPr id="81" name="Google Shape;81;p14"/>
          <p:cNvSpPr/>
          <p:nvPr/>
        </p:nvSpPr>
        <p:spPr>
          <a:xfrm>
            <a:off x="291025" y="152100"/>
            <a:ext cx="721500" cy="639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2"/>
          <p:cNvSpPr txBox="1"/>
          <p:nvPr>
            <p:ph type="title"/>
          </p:nvPr>
        </p:nvSpPr>
        <p:spPr>
          <a:xfrm>
            <a:off x="2423010" y="303800"/>
            <a:ext cx="43098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200"/>
              <a:t>Моделирование (T1-T2)</a:t>
            </a:r>
            <a:endParaRPr sz="2200"/>
          </a:p>
        </p:txBody>
      </p:sp>
      <p:pic>
        <p:nvPicPr>
          <p:cNvPr id="245" name="Google Shape;24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4400" y="1317650"/>
            <a:ext cx="2975199" cy="223394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46" name="Google Shape;246;p32"/>
          <p:cNvSpPr txBox="1"/>
          <p:nvPr/>
        </p:nvSpPr>
        <p:spPr>
          <a:xfrm>
            <a:off x="3197550" y="4002050"/>
            <a:ext cx="2748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None/>
            </a:pPr>
            <a:r>
              <a:rPr lang="en">
                <a:solidFill>
                  <a:srgbClr val="404040"/>
                </a:solidFill>
                <a:latin typeface="Lato"/>
                <a:ea typeface="Lato"/>
                <a:cs typeface="Lato"/>
                <a:sym typeface="Lato"/>
              </a:rPr>
              <a:t>Необходимая T1 выше ~10-20 </a:t>
            </a:r>
            <a:endParaRPr>
              <a:solidFill>
                <a:srgbClr val="40404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3"/>
          <p:cNvSpPr txBox="1"/>
          <p:nvPr>
            <p:ph type="title"/>
          </p:nvPr>
        </p:nvSpPr>
        <p:spPr>
          <a:xfrm>
            <a:off x="1401000" y="342019"/>
            <a:ext cx="6244200" cy="127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520"/>
              <a:t>Quantum Volume (к</a:t>
            </a:r>
            <a:r>
              <a:rPr lang="en" sz="2520"/>
              <a:t>вантовый объём</a:t>
            </a:r>
            <a:r>
              <a:rPr lang="en" sz="2520"/>
              <a:t>)</a:t>
            </a:r>
            <a:endParaRPr sz="2520"/>
          </a:p>
        </p:txBody>
      </p:sp>
      <p:sp>
        <p:nvSpPr>
          <p:cNvPr id="252" name="Google Shape;252;p33"/>
          <p:cNvSpPr/>
          <p:nvPr/>
        </p:nvSpPr>
        <p:spPr>
          <a:xfrm>
            <a:off x="291025" y="152100"/>
            <a:ext cx="721500" cy="639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33"/>
          <p:cNvSpPr txBox="1"/>
          <p:nvPr/>
        </p:nvSpPr>
        <p:spPr>
          <a:xfrm>
            <a:off x="1641150" y="1501025"/>
            <a:ext cx="5763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в отличии от предыдущих бенчмарков рассматривает работу квантового вычислителя в целом</a:t>
            </a:r>
            <a:endParaRPr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54" name="Google Shape;25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2461" y="3139575"/>
            <a:ext cx="6536475" cy="78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4"/>
          <p:cNvSpPr/>
          <p:nvPr/>
        </p:nvSpPr>
        <p:spPr>
          <a:xfrm>
            <a:off x="722225" y="786800"/>
            <a:ext cx="7524900" cy="2547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34"/>
          <p:cNvSpPr txBox="1"/>
          <p:nvPr>
            <p:ph type="title"/>
          </p:nvPr>
        </p:nvSpPr>
        <p:spPr>
          <a:xfrm>
            <a:off x="2181900" y="135250"/>
            <a:ext cx="47802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00"/>
              <a:t>Задача тяжелых выходов</a:t>
            </a:r>
            <a:endParaRPr sz="2400"/>
          </a:p>
        </p:txBody>
      </p:sp>
      <p:pic>
        <p:nvPicPr>
          <p:cNvPr id="261" name="Google Shape;26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4324" y="1294700"/>
            <a:ext cx="2323375" cy="120605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4"/>
          <p:cNvSpPr/>
          <p:nvPr/>
        </p:nvSpPr>
        <p:spPr>
          <a:xfrm>
            <a:off x="3523175" y="1843800"/>
            <a:ext cx="200100" cy="260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3" name="Google Shape;263;p34"/>
          <p:cNvPicPr preferRelativeResize="0"/>
          <p:nvPr/>
        </p:nvPicPr>
        <p:blipFill rotWithShape="1">
          <a:blip r:embed="rId4">
            <a:alphaModFix/>
          </a:blip>
          <a:srcRect b="0" l="27769" r="28594" t="0"/>
          <a:stretch/>
        </p:blipFill>
        <p:spPr>
          <a:xfrm>
            <a:off x="3865092" y="1568748"/>
            <a:ext cx="981094" cy="8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4"/>
          <p:cNvSpPr/>
          <p:nvPr/>
        </p:nvSpPr>
        <p:spPr>
          <a:xfrm>
            <a:off x="4988000" y="1843800"/>
            <a:ext cx="200100" cy="260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265" name="Google Shape;265;p34"/>
          <p:cNvGraphicFramePr/>
          <p:nvPr/>
        </p:nvGraphicFramePr>
        <p:xfrm>
          <a:off x="5327725" y="1083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{F40EFBDB-EE6C-41E6-B22B-50EA7E98010F}</a:tableStyleId>
              </a:tblPr>
              <a:tblGrid>
                <a:gridCol w="382850"/>
              </a:tblGrid>
              <a:tr h="35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p</a:t>
                      </a:r>
                      <a:r>
                        <a:rPr baseline="-25000" lang="en" sz="1200"/>
                        <a:t>1</a:t>
                      </a:r>
                      <a:endParaRPr baseline="-25000" sz="1200"/>
                    </a:p>
                  </a:txBody>
                  <a:tcPr marT="91425" marB="91425" marR="91425" marL="91425"/>
                </a:tc>
              </a:tr>
              <a:tr h="35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p</a:t>
                      </a:r>
                      <a:r>
                        <a:rPr baseline="-25000" lang="en" sz="1100"/>
                        <a:t>2</a:t>
                      </a:r>
                      <a:endParaRPr baseline="-25000" sz="1100"/>
                    </a:p>
                  </a:txBody>
                  <a:tcPr marT="91425" marB="91425" marR="91425" marL="91425"/>
                </a:tc>
              </a:tr>
              <a:tr h="35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p</a:t>
                      </a:r>
                      <a:r>
                        <a:rPr baseline="-25000" lang="en" sz="1200"/>
                        <a:t>3</a:t>
                      </a:r>
                      <a:endParaRPr baseline="-25000" sz="1200"/>
                    </a:p>
                  </a:txBody>
                  <a:tcPr marT="91425" marB="91425" marR="91425" marL="91425"/>
                </a:tc>
              </a:tr>
              <a:tr h="35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…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35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p</a:t>
                      </a:r>
                      <a:r>
                        <a:rPr baseline="-25000" lang="en" sz="1200"/>
                        <a:t>N</a:t>
                      </a:r>
                      <a:endParaRPr baseline="30000" sz="12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66" name="Google Shape;266;p34"/>
          <p:cNvSpPr/>
          <p:nvPr/>
        </p:nvSpPr>
        <p:spPr>
          <a:xfrm>
            <a:off x="5850200" y="1843800"/>
            <a:ext cx="564900" cy="260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1"/>
                </a:solidFill>
              </a:rPr>
              <a:t>sort</a:t>
            </a:r>
            <a:endParaRPr b="1" sz="1000">
              <a:solidFill>
                <a:schemeClr val="lt1"/>
              </a:solidFill>
            </a:endParaRPr>
          </a:p>
        </p:txBody>
      </p:sp>
      <p:graphicFrame>
        <p:nvGraphicFramePr>
          <p:cNvPr id="267" name="Google Shape;267;p34"/>
          <p:cNvGraphicFramePr/>
          <p:nvPr/>
        </p:nvGraphicFramePr>
        <p:xfrm>
          <a:off x="6554725" y="1006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{F40EFBDB-EE6C-41E6-B22B-50EA7E98010F}</a:tableStyleId>
              </a:tblPr>
              <a:tblGrid>
                <a:gridCol w="448500"/>
              </a:tblGrid>
              <a:tr h="434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p</a:t>
                      </a:r>
                      <a:r>
                        <a:rPr lang="en" sz="1450">
                          <a:solidFill>
                            <a:srgbClr val="040C28"/>
                          </a:solidFill>
                        </a:rPr>
                        <a:t>↑</a:t>
                      </a:r>
                      <a:r>
                        <a:rPr baseline="-25000" lang="en" sz="1200"/>
                        <a:t>1</a:t>
                      </a:r>
                      <a:endParaRPr baseline="-25000" sz="1200"/>
                    </a:p>
                  </a:txBody>
                  <a:tcPr marT="91425" marB="91425" marR="91425" marL="91425"/>
                </a:tc>
              </a:tr>
              <a:tr h="434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p</a:t>
                      </a:r>
                      <a:r>
                        <a:rPr lang="en" sz="1450">
                          <a:solidFill>
                            <a:srgbClr val="040C28"/>
                          </a:solidFill>
                        </a:rPr>
                        <a:t>↑</a:t>
                      </a:r>
                      <a:r>
                        <a:rPr baseline="-25000" lang="en" sz="1100"/>
                        <a:t>2</a:t>
                      </a:r>
                      <a:endParaRPr baseline="-25000" sz="1100"/>
                    </a:p>
                  </a:txBody>
                  <a:tcPr marT="91425" marB="91425" marR="91425" marL="91425"/>
                </a:tc>
              </a:tr>
              <a:tr h="434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p</a:t>
                      </a:r>
                      <a:r>
                        <a:rPr lang="en" sz="1450">
                          <a:solidFill>
                            <a:srgbClr val="040C28"/>
                          </a:solidFill>
                        </a:rPr>
                        <a:t>↑</a:t>
                      </a:r>
                      <a:r>
                        <a:rPr baseline="-25000" lang="en" sz="1200"/>
                        <a:t>3</a:t>
                      </a:r>
                      <a:endParaRPr baseline="-25000" sz="1200"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…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434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p</a:t>
                      </a:r>
                      <a:r>
                        <a:rPr lang="en" sz="1450">
                          <a:solidFill>
                            <a:srgbClr val="040C28"/>
                          </a:solidFill>
                        </a:rPr>
                        <a:t>↑</a:t>
                      </a:r>
                      <a:r>
                        <a:rPr baseline="-25000" lang="en" sz="1200"/>
                        <a:t>N</a:t>
                      </a:r>
                      <a:endParaRPr baseline="30000" sz="12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68" name="Google Shape;268;p34"/>
          <p:cNvSpPr/>
          <p:nvPr/>
        </p:nvSpPr>
        <p:spPr>
          <a:xfrm>
            <a:off x="7189225" y="1843800"/>
            <a:ext cx="200100" cy="260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34"/>
          <p:cNvSpPr txBox="1"/>
          <p:nvPr/>
        </p:nvSpPr>
        <p:spPr>
          <a:xfrm>
            <a:off x="7409365" y="1736590"/>
            <a:ext cx="706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</a:rPr>
              <a:t>p</a:t>
            </a:r>
            <a:r>
              <a:rPr b="1" baseline="-25000" lang="en">
                <a:solidFill>
                  <a:schemeClr val="dk2"/>
                </a:solidFill>
              </a:rPr>
              <a:t>median</a:t>
            </a:r>
            <a:endParaRPr b="1" baseline="-25000"/>
          </a:p>
        </p:txBody>
      </p:sp>
      <p:sp>
        <p:nvSpPr>
          <p:cNvPr id="270" name="Google Shape;270;p34"/>
          <p:cNvSpPr txBox="1"/>
          <p:nvPr/>
        </p:nvSpPr>
        <p:spPr>
          <a:xfrm>
            <a:off x="1766250" y="4208125"/>
            <a:ext cx="5763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latin typeface="Lato"/>
                <a:ea typeface="Lato"/>
                <a:cs typeface="Lato"/>
                <a:sym typeface="Lato"/>
              </a:rPr>
              <a:t>Задача</a:t>
            </a:r>
            <a:r>
              <a:rPr b="1" lang="en">
                <a:latin typeface="Lato"/>
                <a:ea typeface="Lato"/>
                <a:cs typeface="Lato"/>
                <a:sym typeface="Lato"/>
              </a:rPr>
              <a:t>: 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зная схему, найти </a:t>
            </a:r>
            <a:r>
              <a:rPr i="1" lang="en">
                <a:latin typeface="Lato"/>
                <a:ea typeface="Lato"/>
                <a:cs typeface="Lato"/>
                <a:sym typeface="Lato"/>
              </a:rPr>
              <a:t>набор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 индексов, в котором доля тяжелых выходов больше 2/3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1" name="Google Shape;271;p34"/>
          <p:cNvSpPr txBox="1"/>
          <p:nvPr/>
        </p:nvSpPr>
        <p:spPr>
          <a:xfrm>
            <a:off x="1766250" y="3524188"/>
            <a:ext cx="5763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Тяжелые выходы cхемы</a:t>
            </a:r>
            <a:r>
              <a:rPr b="1" lang="en">
                <a:latin typeface="Lato"/>
                <a:ea typeface="Lato"/>
                <a:cs typeface="Lato"/>
                <a:sym typeface="Lato"/>
              </a:rPr>
              <a:t>: 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те индексы j (или, что эквивалентно, базисные состояния), для которых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 </a:t>
            </a:r>
            <a:r>
              <a:rPr b="1" i="1" lang="en">
                <a:latin typeface="Lato"/>
                <a:ea typeface="Lato"/>
                <a:cs typeface="Lato"/>
                <a:sym typeface="Lato"/>
              </a:rPr>
              <a:t>p</a:t>
            </a:r>
            <a:r>
              <a:rPr b="1" baseline="-25000" i="1" lang="en">
                <a:latin typeface="Lato"/>
                <a:ea typeface="Lato"/>
                <a:cs typeface="Lato"/>
                <a:sym typeface="Lato"/>
              </a:rPr>
              <a:t>j</a:t>
            </a:r>
            <a:r>
              <a:rPr b="1" i="1" lang="en">
                <a:latin typeface="Lato"/>
                <a:ea typeface="Lato"/>
                <a:cs typeface="Lato"/>
                <a:sym typeface="Lato"/>
              </a:rPr>
              <a:t>&gt;</a:t>
            </a:r>
            <a:r>
              <a:rPr b="1" baseline="-25000" i="1" lang="en">
                <a:latin typeface="Lato"/>
                <a:ea typeface="Lato"/>
                <a:cs typeface="Lato"/>
                <a:sym typeface="Lato"/>
              </a:rPr>
              <a:t> </a:t>
            </a:r>
            <a:r>
              <a:rPr b="1" i="1"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p</a:t>
            </a:r>
            <a:r>
              <a:rPr b="1" baseline="-25000" i="1"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median</a:t>
            </a:r>
            <a:endParaRPr b="1" i="1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5"/>
          <p:cNvSpPr txBox="1"/>
          <p:nvPr>
            <p:ph type="title"/>
          </p:nvPr>
        </p:nvSpPr>
        <p:spPr>
          <a:xfrm>
            <a:off x="1803300" y="223925"/>
            <a:ext cx="5537400" cy="56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200"/>
              <a:t>Случайные схемы специального вида</a:t>
            </a:r>
            <a:endParaRPr sz="2200"/>
          </a:p>
        </p:txBody>
      </p:sp>
      <p:pic>
        <p:nvPicPr>
          <p:cNvPr id="277" name="Google Shape;27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2075" y="982425"/>
            <a:ext cx="3689824" cy="182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08381" y="2965779"/>
            <a:ext cx="247190" cy="35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93443" y="3410850"/>
            <a:ext cx="1371757" cy="352375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35"/>
          <p:cNvSpPr/>
          <p:nvPr/>
        </p:nvSpPr>
        <p:spPr>
          <a:xfrm rot="1054737">
            <a:off x="4121168" y="3468131"/>
            <a:ext cx="1809815" cy="794987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полная деполяризация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281" name="Google Shape;281;p35"/>
          <p:cNvSpPr txBox="1"/>
          <p:nvPr/>
        </p:nvSpPr>
        <p:spPr>
          <a:xfrm>
            <a:off x="5856475" y="4010525"/>
            <a:ext cx="981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Lato"/>
                <a:ea typeface="Lato"/>
                <a:cs typeface="Lato"/>
                <a:sym typeface="Lato"/>
              </a:rPr>
              <a:t>~0.5</a:t>
            </a:r>
            <a:endParaRPr sz="16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" name="Google Shape;286;p36"/>
          <p:cNvGraphicFramePr/>
          <p:nvPr/>
        </p:nvGraphicFramePr>
        <p:xfrm>
          <a:off x="560875" y="152194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{F40EFBDB-EE6C-41E6-B22B-50EA7E98010F}</a:tableStyleId>
              </a:tblPr>
              <a:tblGrid>
                <a:gridCol w="756200"/>
                <a:gridCol w="1921275"/>
              </a:tblGrid>
              <a:tr h="39620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Параметры</a:t>
                      </a:r>
                      <a:endParaRPr b="1"/>
                    </a:p>
                  </a:txBody>
                  <a:tcPr marT="91425" marB="91425" marR="91425" marL="91425"/>
                </a:tc>
                <a:tc hMerge="1"/>
              </a:tr>
              <a:tr h="60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m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Ширина схем (число кубитов)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d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Глубина схем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60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n</a:t>
                      </a:r>
                      <a:r>
                        <a:rPr b="1" baseline="-25000" lang="en"/>
                        <a:t>c</a:t>
                      </a:r>
                      <a:r>
                        <a:rPr b="1" lang="en"/>
                        <a:t>&gt;100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Число различных схем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60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n</a:t>
                      </a:r>
                      <a:r>
                        <a:rPr b="1" baseline="-25000" lang="en"/>
                        <a:t>s</a:t>
                      </a:r>
                      <a:endParaRPr b="1" baseline="-25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Число прогонов каждой схемы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87" name="Google Shape;287;p36"/>
          <p:cNvSpPr txBox="1"/>
          <p:nvPr>
            <p:ph type="title"/>
          </p:nvPr>
        </p:nvSpPr>
        <p:spPr>
          <a:xfrm>
            <a:off x="804750" y="357675"/>
            <a:ext cx="75345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00"/>
              <a:t>Алгоритм оценки доли тяжелых выходов</a:t>
            </a:r>
            <a:endParaRPr sz="2400"/>
          </a:p>
        </p:txBody>
      </p:sp>
      <p:sp>
        <p:nvSpPr>
          <p:cNvPr id="288" name="Google Shape;288;p36"/>
          <p:cNvSpPr txBox="1"/>
          <p:nvPr/>
        </p:nvSpPr>
        <p:spPr>
          <a:xfrm>
            <a:off x="3738075" y="1444475"/>
            <a:ext cx="54264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AutoNum type="arabicPeriod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Генерируем n</a:t>
            </a:r>
            <a:r>
              <a:rPr baseline="-25000" lang="en">
                <a:latin typeface="Lato"/>
                <a:ea typeface="Lato"/>
                <a:cs typeface="Lato"/>
                <a:sym typeface="Lato"/>
              </a:rPr>
              <a:t>c 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случайных схем размера (m,d)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AutoNum type="arabicPeriod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Проводим классическую симуляцию каждой схемы и определяем медианы вероятностей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AutoNum type="arabicPeriod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Выполняем каждую схему на квантовом процессоре n</a:t>
            </a:r>
            <a:r>
              <a:rPr baseline="-25000" lang="en">
                <a:latin typeface="Lato"/>
                <a:ea typeface="Lato"/>
                <a:cs typeface="Lato"/>
                <a:sym typeface="Lato"/>
              </a:rPr>
              <a:t>s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 раз 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Итог: число тяжелых выходов среди всех прогонов 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n</a:t>
            </a:r>
            <a:r>
              <a:rPr baseline="-25000" lang="en">
                <a:latin typeface="Lato"/>
                <a:ea typeface="Lato"/>
                <a:cs typeface="Lato"/>
                <a:sym typeface="Lato"/>
              </a:rPr>
              <a:t>h </a:t>
            </a:r>
            <a:endParaRPr baseline="-250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Далее рассматривается достоверность 97.5%, что эквивалентно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89" name="Google Shape;28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9350" y="3868825"/>
            <a:ext cx="2549350" cy="67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01500" y="4052436"/>
            <a:ext cx="922200" cy="31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7"/>
          <p:cNvSpPr txBox="1"/>
          <p:nvPr>
            <p:ph type="title"/>
          </p:nvPr>
        </p:nvSpPr>
        <p:spPr>
          <a:xfrm>
            <a:off x="311700" y="89500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200"/>
              <a:t>Какие бенчмарки можно рассматривать</a:t>
            </a:r>
            <a:endParaRPr sz="2200"/>
          </a:p>
        </p:txBody>
      </p:sp>
      <p:pic>
        <p:nvPicPr>
          <p:cNvPr id="296" name="Google Shape;29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9675" y="1232850"/>
            <a:ext cx="2890725" cy="2270975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37"/>
          <p:cNvSpPr txBox="1"/>
          <p:nvPr/>
        </p:nvSpPr>
        <p:spPr>
          <a:xfrm>
            <a:off x="5478475" y="3601425"/>
            <a:ext cx="30000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Lubinski, T., Johri, S., Varosy, P., Coleman, J., Zhao, L., Necaise, J., Baldwin, C.H., Mayer, K. and Proctor, T., 2021. Application-oriented performance benchmarks for quantum computing. </a:t>
            </a:r>
            <a:r>
              <a:rPr i="1" lang="en" sz="1000">
                <a:solidFill>
                  <a:srgbClr val="222222"/>
                </a:solidFill>
                <a:highlight>
                  <a:srgbClr val="FFFFFF"/>
                </a:highlight>
              </a:rPr>
              <a:t>arXiv preprint arXiv:2110.03137</a:t>
            </a: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.</a:t>
            </a:r>
            <a:endParaRPr/>
          </a:p>
        </p:txBody>
      </p:sp>
      <p:grpSp>
        <p:nvGrpSpPr>
          <p:cNvPr id="298" name="Google Shape;298;p37"/>
          <p:cNvGrpSpPr/>
          <p:nvPr/>
        </p:nvGrpSpPr>
        <p:grpSpPr>
          <a:xfrm>
            <a:off x="767250" y="775650"/>
            <a:ext cx="3963150" cy="1880575"/>
            <a:chOff x="462450" y="1232850"/>
            <a:chExt cx="3963150" cy="1880575"/>
          </a:xfrm>
        </p:grpSpPr>
        <p:pic>
          <p:nvPicPr>
            <p:cNvPr id="299" name="Google Shape;299;p3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62450" y="1232850"/>
              <a:ext cx="3963150" cy="188057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00" name="Google Shape;300;p37"/>
            <p:cNvGrpSpPr/>
            <p:nvPr/>
          </p:nvGrpSpPr>
          <p:grpSpPr>
            <a:xfrm>
              <a:off x="1577005" y="1912960"/>
              <a:ext cx="1317730" cy="1034550"/>
              <a:chOff x="1575125" y="1952000"/>
              <a:chExt cx="1317730" cy="1034550"/>
            </a:xfrm>
          </p:grpSpPr>
          <p:cxnSp>
            <p:nvCxnSpPr>
              <p:cNvPr id="301" name="Google Shape;301;p37"/>
              <p:cNvCxnSpPr/>
              <p:nvPr/>
            </p:nvCxnSpPr>
            <p:spPr>
              <a:xfrm flipH="1" rot="10800000">
                <a:off x="1575125" y="2039750"/>
                <a:ext cx="1210200" cy="94680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accent3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302" name="Google Shape;302;p37"/>
              <p:cNvSpPr/>
              <p:nvPr/>
            </p:nvSpPr>
            <p:spPr>
              <a:xfrm>
                <a:off x="2756055" y="1952000"/>
                <a:ext cx="136800" cy="1269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pic>
        <p:nvPicPr>
          <p:cNvPr id="303" name="Google Shape;303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0812" y="2813717"/>
            <a:ext cx="4896425" cy="1767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10650" y="823675"/>
            <a:ext cx="1705650" cy="4545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225" y="1440725"/>
            <a:ext cx="8347449" cy="152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9"/>
          <p:cNvSpPr txBox="1"/>
          <p:nvPr>
            <p:ph type="title"/>
          </p:nvPr>
        </p:nvSpPr>
        <p:spPr>
          <a:xfrm>
            <a:off x="311700" y="187100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00"/>
              <a:t>Моделирование - выбор параметров</a:t>
            </a:r>
            <a:endParaRPr sz="2400"/>
          </a:p>
        </p:txBody>
      </p:sp>
      <p:pic>
        <p:nvPicPr>
          <p:cNvPr id="315" name="Google Shape;31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2625" y="1849125"/>
            <a:ext cx="2809300" cy="2097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26475" y="1928000"/>
            <a:ext cx="4948509" cy="2012763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39"/>
          <p:cNvSpPr txBox="1"/>
          <p:nvPr/>
        </p:nvSpPr>
        <p:spPr>
          <a:xfrm>
            <a:off x="1255023" y="3921625"/>
            <a:ext cx="2537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latin typeface="Lato"/>
                <a:ea typeface="Lato"/>
                <a:cs typeface="Lato"/>
                <a:sym typeface="Lato"/>
              </a:rPr>
              <a:t>Зависимость от шума (100 эксп.)</a:t>
            </a:r>
            <a:endParaRPr i="1" sz="1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8" name="Google Shape;318;p39"/>
          <p:cNvSpPr txBox="1"/>
          <p:nvPr/>
        </p:nvSpPr>
        <p:spPr>
          <a:xfrm>
            <a:off x="4640100" y="3882575"/>
            <a:ext cx="3533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Зависимость от параметров (1000 эксп.)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319" name="Google Shape;319;p39"/>
          <p:cNvGrpSpPr/>
          <p:nvPr/>
        </p:nvGrpSpPr>
        <p:grpSpPr>
          <a:xfrm>
            <a:off x="1864625" y="851925"/>
            <a:ext cx="5400300" cy="639600"/>
            <a:chOff x="1102625" y="851925"/>
            <a:chExt cx="5400300" cy="639600"/>
          </a:xfrm>
        </p:grpSpPr>
        <p:sp>
          <p:nvSpPr>
            <p:cNvPr id="320" name="Google Shape;320;p39"/>
            <p:cNvSpPr/>
            <p:nvPr/>
          </p:nvSpPr>
          <p:spPr>
            <a:xfrm>
              <a:off x="1102625" y="851925"/>
              <a:ext cx="5400300" cy="639600"/>
            </a:xfrm>
            <a:prstGeom prst="rect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21" name="Google Shape;321;p3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605900" y="942163"/>
              <a:ext cx="3648225" cy="4829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2" name="Google Shape;322;p39"/>
            <p:cNvSpPr txBox="1"/>
            <p:nvPr/>
          </p:nvSpPr>
          <p:spPr>
            <a:xfrm>
              <a:off x="1164275" y="971625"/>
              <a:ext cx="13821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Lato"/>
                  <a:ea typeface="Lato"/>
                  <a:cs typeface="Lato"/>
                  <a:sym typeface="Lato"/>
                </a:rPr>
                <a:t>Модель шума:</a:t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0"/>
          <p:cNvSpPr/>
          <p:nvPr/>
        </p:nvSpPr>
        <p:spPr>
          <a:xfrm>
            <a:off x="868450" y="1969375"/>
            <a:ext cx="3267600" cy="24999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40"/>
          <p:cNvSpPr txBox="1"/>
          <p:nvPr>
            <p:ph type="title"/>
          </p:nvPr>
        </p:nvSpPr>
        <p:spPr>
          <a:xfrm>
            <a:off x="684300" y="182975"/>
            <a:ext cx="7409400" cy="55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200"/>
              <a:t>Моделирование - критические значения точности</a:t>
            </a:r>
            <a:endParaRPr sz="2200"/>
          </a:p>
        </p:txBody>
      </p:sp>
      <p:pic>
        <p:nvPicPr>
          <p:cNvPr id="329" name="Google Shape;329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6725" y="2014563"/>
            <a:ext cx="2941550" cy="2374025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40"/>
          <p:cNvSpPr txBox="1"/>
          <p:nvPr/>
        </p:nvSpPr>
        <p:spPr>
          <a:xfrm>
            <a:off x="576537" y="4455718"/>
            <a:ext cx="3880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Минимальная необходимая точность для m=d=2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31" name="Google Shape;331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851875"/>
            <a:ext cx="4004850" cy="1595091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40"/>
          <p:cNvSpPr txBox="1"/>
          <p:nvPr/>
        </p:nvSpPr>
        <p:spPr>
          <a:xfrm>
            <a:off x="4556875" y="2294657"/>
            <a:ext cx="4171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Н</a:t>
            </a:r>
            <a:r>
              <a:rPr lang="en" sz="1200">
                <a:latin typeface="Lato"/>
                <a:ea typeface="Lato"/>
                <a:cs typeface="Lato"/>
                <a:sym typeface="Lato"/>
              </a:rPr>
              <a:t>еобходимая точность для различных размеров схемы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33" name="Google Shape;333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49881" y="2778575"/>
            <a:ext cx="3417044" cy="1595100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40"/>
          <p:cNvSpPr txBox="1"/>
          <p:nvPr/>
        </p:nvSpPr>
        <p:spPr>
          <a:xfrm>
            <a:off x="4048904" y="4206440"/>
            <a:ext cx="49587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300">
                <a:latin typeface="Lato"/>
                <a:ea typeface="Lato"/>
                <a:cs typeface="Lato"/>
                <a:sym typeface="Lato"/>
              </a:rPr>
              <a:t>Результаты из оригинальной работы </a:t>
            </a:r>
            <a:endParaRPr i="1" sz="13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300">
                <a:latin typeface="Lato"/>
                <a:ea typeface="Lato"/>
                <a:cs typeface="Lato"/>
                <a:sym typeface="Lato"/>
              </a:rPr>
              <a:t>(с разложением Картана)</a:t>
            </a:r>
            <a:endParaRPr i="1" sz="1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5" name="Google Shape;335;p40"/>
          <p:cNvSpPr/>
          <p:nvPr/>
        </p:nvSpPr>
        <p:spPr>
          <a:xfrm>
            <a:off x="1202150" y="933975"/>
            <a:ext cx="2669100" cy="6609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6" name="Google Shape;336;p40"/>
          <p:cNvPicPr preferRelativeResize="0"/>
          <p:nvPr/>
        </p:nvPicPr>
        <p:blipFill rotWithShape="1">
          <a:blip r:embed="rId6">
            <a:alphaModFix/>
          </a:blip>
          <a:srcRect b="23011" l="0" r="0" t="0"/>
          <a:stretch/>
        </p:blipFill>
        <p:spPr>
          <a:xfrm>
            <a:off x="1345750" y="1182620"/>
            <a:ext cx="2417800" cy="308100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40"/>
          <p:cNvSpPr txBox="1"/>
          <p:nvPr/>
        </p:nvSpPr>
        <p:spPr>
          <a:xfrm>
            <a:off x="1858218" y="886552"/>
            <a:ext cx="1382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Модель шума: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1"/>
          <p:cNvSpPr txBox="1"/>
          <p:nvPr>
            <p:ph type="title"/>
          </p:nvPr>
        </p:nvSpPr>
        <p:spPr>
          <a:xfrm>
            <a:off x="910075" y="430500"/>
            <a:ext cx="19770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Свойства</a:t>
            </a:r>
            <a:endParaRPr/>
          </a:p>
        </p:txBody>
      </p:sp>
      <p:sp>
        <p:nvSpPr>
          <p:cNvPr id="343" name="Google Shape;343;p41"/>
          <p:cNvSpPr txBox="1"/>
          <p:nvPr/>
        </p:nvSpPr>
        <p:spPr>
          <a:xfrm>
            <a:off x="698950" y="1200475"/>
            <a:ext cx="5841900" cy="28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Учитывает всю работу квантового вычисления: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Char char="○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Физические шумы (локальные и нелокальные)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Char char="○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Топологию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Char char="○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Транспиляцию схем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Char char="○"/>
            </a:pPr>
            <a:r>
              <a:rPr i="1" lang="en">
                <a:latin typeface="Lato"/>
                <a:ea typeface="Lato"/>
                <a:cs typeface="Lato"/>
                <a:sym typeface="Lato"/>
              </a:rPr>
              <a:t>Интересно исследовать влияние глобальных ошибок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 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Масштабируем до ограничений симуляции квантовых схем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Char char="○"/>
            </a:pPr>
            <a:r>
              <a:rPr i="1" lang="en">
                <a:latin typeface="Lato"/>
                <a:ea typeface="Lato"/>
                <a:cs typeface="Lato"/>
                <a:sym typeface="Lato"/>
              </a:rPr>
              <a:t>Интересно исследовать расширения</a:t>
            </a:r>
            <a:endParaRPr i="1"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400"/>
              <a:buFont typeface="Lato"/>
              <a:buChar char="●"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Предполагается превосходство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/>
          <p:nvPr>
            <p:ph type="title"/>
          </p:nvPr>
        </p:nvSpPr>
        <p:spPr>
          <a:xfrm>
            <a:off x="292300" y="232200"/>
            <a:ext cx="8520600" cy="58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200" u="sng"/>
              <a:t>Пример</a:t>
            </a:r>
            <a:r>
              <a:rPr lang="en" sz="2200"/>
              <a:t>: выбор компьютерного “железа”</a:t>
            </a:r>
            <a:endParaRPr sz="2200"/>
          </a:p>
        </p:txBody>
      </p:sp>
      <p:pic>
        <p:nvPicPr>
          <p:cNvPr id="87" name="Google Shape;87;p15"/>
          <p:cNvPicPr preferRelativeResize="0"/>
          <p:nvPr/>
        </p:nvPicPr>
        <p:blipFill rotWithShape="1">
          <a:blip r:embed="rId3">
            <a:alphaModFix/>
          </a:blip>
          <a:srcRect b="2704" l="0" r="0" t="0"/>
          <a:stretch/>
        </p:blipFill>
        <p:spPr>
          <a:xfrm>
            <a:off x="4857650" y="1040592"/>
            <a:ext cx="2672851" cy="16408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88" name="Google Shape;8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8851" y="1222274"/>
            <a:ext cx="2122950" cy="118279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89" name="Google Shape;89;p15"/>
          <p:cNvSpPr/>
          <p:nvPr/>
        </p:nvSpPr>
        <p:spPr>
          <a:xfrm>
            <a:off x="4126150" y="1548625"/>
            <a:ext cx="435300" cy="530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0" name="Google Shape;9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57657" y="3028863"/>
            <a:ext cx="2672843" cy="150737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91" name="Google Shape;91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84250" y="3215475"/>
            <a:ext cx="2112160" cy="1182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92" name="Google Shape;92;p15"/>
          <p:cNvSpPr/>
          <p:nvPr/>
        </p:nvSpPr>
        <p:spPr>
          <a:xfrm>
            <a:off x="4097475" y="3479650"/>
            <a:ext cx="435300" cy="530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2"/>
          <p:cNvSpPr/>
          <p:nvPr/>
        </p:nvSpPr>
        <p:spPr>
          <a:xfrm>
            <a:off x="291025" y="304500"/>
            <a:ext cx="721500" cy="639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42"/>
          <p:cNvSpPr txBox="1"/>
          <p:nvPr/>
        </p:nvSpPr>
        <p:spPr>
          <a:xfrm>
            <a:off x="2104875" y="654000"/>
            <a:ext cx="6900600" cy="42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70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Lato"/>
              <a:buChar char="●"/>
            </a:pPr>
            <a:r>
              <a:rPr b="1" lang="en" sz="1800">
                <a:solidFill>
                  <a:srgbClr val="F3F3F3"/>
                </a:solidFill>
                <a:latin typeface="Lato"/>
                <a:ea typeface="Lato"/>
                <a:cs typeface="Lato"/>
                <a:sym typeface="Lato"/>
              </a:rPr>
              <a:t>Существует множество подходов к бенчмаркингу квантовых компьютеров</a:t>
            </a:r>
            <a:endParaRPr b="1" sz="1800">
              <a:solidFill>
                <a:srgbClr val="F3F3F3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spcBef>
                <a:spcPts val="70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Lato"/>
              <a:buChar char="○"/>
            </a:pPr>
            <a:r>
              <a:rPr lang="en">
                <a:solidFill>
                  <a:srgbClr val="F3F3F3"/>
                </a:solidFill>
                <a:latin typeface="Lato"/>
                <a:ea typeface="Lato"/>
                <a:cs typeface="Lato"/>
                <a:sym typeface="Lato"/>
              </a:rPr>
              <a:t>Подходы имеют свои плюсы и минусы</a:t>
            </a:r>
            <a:endParaRPr>
              <a:solidFill>
                <a:srgbClr val="F3F3F3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914400" rtl="0" algn="l"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3F3F3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70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Lato"/>
              <a:buChar char="●"/>
            </a:pPr>
            <a:r>
              <a:rPr b="1" lang="en" sz="1800">
                <a:solidFill>
                  <a:srgbClr val="F3F3F3"/>
                </a:solidFill>
                <a:latin typeface="Lato"/>
                <a:ea typeface="Lato"/>
                <a:cs typeface="Lato"/>
                <a:sym typeface="Lato"/>
              </a:rPr>
              <a:t>К</a:t>
            </a:r>
            <a:r>
              <a:rPr b="1" lang="en" sz="1800">
                <a:solidFill>
                  <a:srgbClr val="F3F3F3"/>
                </a:solidFill>
                <a:latin typeface="Lato"/>
                <a:ea typeface="Lato"/>
                <a:cs typeface="Lato"/>
                <a:sym typeface="Lato"/>
              </a:rPr>
              <a:t>вантовый объём - о</a:t>
            </a:r>
            <a:r>
              <a:rPr b="1" lang="en" sz="1800">
                <a:solidFill>
                  <a:srgbClr val="F3F3F3"/>
                </a:solidFill>
                <a:latin typeface="Lato"/>
                <a:ea typeface="Lato"/>
                <a:cs typeface="Lato"/>
                <a:sym typeface="Lato"/>
              </a:rPr>
              <a:t>дин из наиболее популярных бенчмарков</a:t>
            </a:r>
            <a:endParaRPr b="1" sz="1800">
              <a:solidFill>
                <a:srgbClr val="F3F3F3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spcBef>
                <a:spcPts val="70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Lato"/>
              <a:buChar char="○"/>
            </a:pPr>
            <a:r>
              <a:rPr lang="en">
                <a:solidFill>
                  <a:srgbClr val="F3F3F3"/>
                </a:solidFill>
                <a:latin typeface="Lato"/>
                <a:ea typeface="Lato"/>
                <a:cs typeface="Lato"/>
                <a:sym typeface="Lato"/>
              </a:rPr>
              <a:t>Анализирует работу квантового компьютера в целом</a:t>
            </a:r>
            <a:endParaRPr>
              <a:solidFill>
                <a:srgbClr val="F3F3F3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spcBef>
                <a:spcPts val="70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Lato"/>
              <a:buChar char="○"/>
            </a:pPr>
            <a:r>
              <a:rPr lang="en">
                <a:solidFill>
                  <a:srgbClr val="F3F3F3"/>
                </a:solidFill>
                <a:latin typeface="Lato"/>
                <a:ea typeface="Lato"/>
                <a:cs typeface="Lato"/>
                <a:sym typeface="Lato"/>
              </a:rPr>
              <a:t>Предполагается квантовое превосходство</a:t>
            </a:r>
            <a:endParaRPr>
              <a:solidFill>
                <a:srgbClr val="F3F3F3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spcBef>
                <a:spcPts val="70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Lato"/>
              <a:buChar char="○"/>
            </a:pPr>
            <a:r>
              <a:rPr lang="en">
                <a:solidFill>
                  <a:srgbClr val="F3F3F3"/>
                </a:solidFill>
                <a:latin typeface="Lato"/>
                <a:ea typeface="Lato"/>
                <a:cs typeface="Lato"/>
                <a:sym typeface="Lato"/>
              </a:rPr>
              <a:t>До ~50 кубитов </a:t>
            </a:r>
            <a:endParaRPr>
              <a:solidFill>
                <a:srgbClr val="F3F3F3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914400" rtl="0" algn="l"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3F3F3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70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Lato"/>
              <a:buChar char="●"/>
            </a:pPr>
            <a:r>
              <a:rPr b="1" lang="en" sz="1800">
                <a:solidFill>
                  <a:srgbClr val="F3F3F3"/>
                </a:solidFill>
                <a:latin typeface="Lato"/>
                <a:ea typeface="Lato"/>
                <a:cs typeface="Lato"/>
                <a:sym typeface="Lato"/>
              </a:rPr>
              <a:t>Также были рассмотрены:</a:t>
            </a:r>
            <a:endParaRPr b="1" sz="1800">
              <a:solidFill>
                <a:srgbClr val="F3F3F3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Lato"/>
              <a:buChar char="○"/>
            </a:pPr>
            <a:r>
              <a:rPr lang="en">
                <a:solidFill>
                  <a:srgbClr val="F3F3F3"/>
                </a:solidFill>
                <a:latin typeface="Lato"/>
                <a:ea typeface="Lato"/>
                <a:cs typeface="Lato"/>
                <a:sym typeface="Lato"/>
              </a:rPr>
              <a:t>Квантовая томография</a:t>
            </a:r>
            <a:endParaRPr>
              <a:solidFill>
                <a:srgbClr val="F3F3F3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Lato"/>
              <a:buChar char="○"/>
            </a:pPr>
            <a:r>
              <a:rPr lang="en">
                <a:solidFill>
                  <a:srgbClr val="F3F3F3"/>
                </a:solidFill>
                <a:latin typeface="Lato"/>
                <a:ea typeface="Lato"/>
                <a:cs typeface="Lato"/>
                <a:sym typeface="Lato"/>
              </a:rPr>
              <a:t>Randomized benchmarking</a:t>
            </a:r>
            <a:endParaRPr>
              <a:solidFill>
                <a:srgbClr val="F3F3F3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Lato"/>
              <a:buChar char="○"/>
            </a:pPr>
            <a:r>
              <a:rPr lang="en">
                <a:solidFill>
                  <a:srgbClr val="F3F3F3"/>
                </a:solidFill>
                <a:latin typeface="Lato"/>
                <a:ea typeface="Lato"/>
                <a:cs typeface="Lato"/>
                <a:sym typeface="Lato"/>
              </a:rPr>
              <a:t>CHSH-игра</a:t>
            </a:r>
            <a:endParaRPr>
              <a:solidFill>
                <a:srgbClr val="F3F3F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0" name="Google Shape;350;p42"/>
          <p:cNvSpPr txBox="1"/>
          <p:nvPr/>
        </p:nvSpPr>
        <p:spPr>
          <a:xfrm>
            <a:off x="4076460" y="57150"/>
            <a:ext cx="1504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3F3F3"/>
                </a:solidFill>
                <a:latin typeface="Raleway"/>
                <a:ea typeface="Raleway"/>
                <a:cs typeface="Raleway"/>
                <a:sym typeface="Raleway"/>
              </a:rPr>
              <a:t>Выводы</a:t>
            </a:r>
            <a:endParaRPr b="1" sz="2400">
              <a:solidFill>
                <a:srgbClr val="F3F3F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351" name="Google Shape;351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82977" y="3787975"/>
            <a:ext cx="1322900" cy="1055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1675" y="749300"/>
            <a:ext cx="1170850" cy="81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1675" y="2356600"/>
            <a:ext cx="1170850" cy="822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42"/>
          <p:cNvPicPr preferRelativeResize="0"/>
          <p:nvPr/>
        </p:nvPicPr>
        <p:blipFill rotWithShape="1">
          <a:blip r:embed="rId6">
            <a:alphaModFix/>
          </a:blip>
          <a:srcRect b="5953" l="0" r="0" t="0"/>
          <a:stretch/>
        </p:blipFill>
        <p:spPr>
          <a:xfrm>
            <a:off x="671675" y="3918075"/>
            <a:ext cx="1170850" cy="87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>
            <p:ph type="title"/>
          </p:nvPr>
        </p:nvSpPr>
        <p:spPr>
          <a:xfrm>
            <a:off x="387150" y="289225"/>
            <a:ext cx="2716800" cy="92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000"/>
              <a:t>Суперкомпьютеры</a:t>
            </a:r>
            <a:endParaRPr sz="20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000"/>
              <a:t>(тест Linpack)</a:t>
            </a:r>
            <a:endParaRPr sz="2000"/>
          </a:p>
        </p:txBody>
      </p:sp>
      <p:pic>
        <p:nvPicPr>
          <p:cNvPr id="98" name="Google Shape;9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3850" y="289225"/>
            <a:ext cx="5313051" cy="4565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7125" y="1150550"/>
            <a:ext cx="2406825" cy="1973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/>
          <p:nvPr>
            <p:ph type="title"/>
          </p:nvPr>
        </p:nvSpPr>
        <p:spPr>
          <a:xfrm>
            <a:off x="352100" y="431100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00"/>
              <a:t>Основные цели бенчмаркинга</a:t>
            </a:r>
            <a:endParaRPr sz="2400"/>
          </a:p>
        </p:txBody>
      </p:sp>
      <p:sp>
        <p:nvSpPr>
          <p:cNvPr id="105" name="Google Shape;105;p17"/>
          <p:cNvSpPr/>
          <p:nvPr/>
        </p:nvSpPr>
        <p:spPr>
          <a:xfrm>
            <a:off x="3726068" y="1763541"/>
            <a:ext cx="1729200" cy="5994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Бенчмаркинг</a:t>
            </a:r>
            <a:endParaRPr sz="1600">
              <a:solidFill>
                <a:srgbClr val="FFFFFF"/>
              </a:solidFill>
            </a:endParaRPr>
          </a:p>
        </p:txBody>
      </p:sp>
      <p:sp>
        <p:nvSpPr>
          <p:cNvPr id="106" name="Google Shape;106;p17"/>
          <p:cNvSpPr/>
          <p:nvPr/>
        </p:nvSpPr>
        <p:spPr>
          <a:xfrm>
            <a:off x="5455336" y="3049184"/>
            <a:ext cx="1615500" cy="6540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Помощь “пользователю” в выборе</a:t>
            </a:r>
            <a:endParaRPr sz="1600">
              <a:solidFill>
                <a:srgbClr val="FFFFFF"/>
              </a:solidFill>
            </a:endParaRPr>
          </a:p>
        </p:txBody>
      </p:sp>
      <p:sp>
        <p:nvSpPr>
          <p:cNvPr id="107" name="Google Shape;107;p17"/>
          <p:cNvSpPr/>
          <p:nvPr/>
        </p:nvSpPr>
        <p:spPr>
          <a:xfrm>
            <a:off x="1996800" y="3049184"/>
            <a:ext cx="1729200" cy="7248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Помощь разработчику</a:t>
            </a:r>
            <a:endParaRPr sz="1500">
              <a:solidFill>
                <a:srgbClr val="FFFFFF"/>
              </a:solidFill>
            </a:endParaRPr>
          </a:p>
        </p:txBody>
      </p:sp>
      <p:cxnSp>
        <p:nvCxnSpPr>
          <p:cNvPr id="108" name="Google Shape;108;p17"/>
          <p:cNvCxnSpPr>
            <a:stCxn id="105" idx="2"/>
            <a:endCxn id="106" idx="0"/>
          </p:cNvCxnSpPr>
          <p:nvPr/>
        </p:nvCxnSpPr>
        <p:spPr>
          <a:xfrm flipH="1" rot="-5400000">
            <a:off x="5083868" y="1869741"/>
            <a:ext cx="686100" cy="1672500"/>
          </a:xfrm>
          <a:prstGeom prst="bentConnector3">
            <a:avLst>
              <a:gd fmla="val 50011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9" name="Google Shape;109;p17"/>
          <p:cNvCxnSpPr>
            <a:stCxn id="107" idx="0"/>
            <a:endCxn id="105" idx="2"/>
          </p:cNvCxnSpPr>
          <p:nvPr/>
        </p:nvCxnSpPr>
        <p:spPr>
          <a:xfrm rot="-5400000">
            <a:off x="3382950" y="1841534"/>
            <a:ext cx="686100" cy="1729200"/>
          </a:xfrm>
          <a:prstGeom prst="bentConnector3">
            <a:avLst>
              <a:gd fmla="val 50011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/>
          <p:nvPr>
            <p:ph type="title"/>
          </p:nvPr>
        </p:nvSpPr>
        <p:spPr>
          <a:xfrm>
            <a:off x="1449903" y="48209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/>
              <a:t>Квантовый бенчмаркинг</a:t>
            </a:r>
            <a:endParaRPr sz="3800"/>
          </a:p>
        </p:txBody>
      </p:sp>
      <p:sp>
        <p:nvSpPr>
          <p:cNvPr id="115" name="Google Shape;115;p18"/>
          <p:cNvSpPr/>
          <p:nvPr/>
        </p:nvSpPr>
        <p:spPr>
          <a:xfrm>
            <a:off x="291025" y="152100"/>
            <a:ext cx="721500" cy="639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00"/>
              <a:t>Quantum Tomography Benchmarking</a:t>
            </a:r>
            <a:endParaRPr sz="2400"/>
          </a:p>
        </p:txBody>
      </p:sp>
      <p:sp>
        <p:nvSpPr>
          <p:cNvPr id="121" name="Google Shape;121;p19"/>
          <p:cNvSpPr txBox="1"/>
          <p:nvPr/>
        </p:nvSpPr>
        <p:spPr>
          <a:xfrm>
            <a:off x="1468200" y="3692525"/>
            <a:ext cx="60384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Bantysh, B.I., Chernyavskiy, A.Y. and Bogdanov, Y.I., 2020. </a:t>
            </a:r>
            <a:r>
              <a:rPr b="1" i="1" lang="en" sz="1000">
                <a:solidFill>
                  <a:schemeClr val="accent1"/>
                </a:solidFill>
                <a:highlight>
                  <a:srgbClr val="FFFFFF"/>
                </a:highlight>
              </a:rPr>
              <a:t>Comparison of tomography methods for pure and almost pure quantum states.</a:t>
            </a:r>
            <a:r>
              <a:rPr i="1" lang="en" sz="1000">
                <a:solidFill>
                  <a:schemeClr val="accent4"/>
                </a:solidFill>
                <a:highlight>
                  <a:srgbClr val="FFFFFF"/>
                </a:highlight>
              </a:rPr>
              <a:t> </a:t>
            </a:r>
            <a:r>
              <a:rPr i="1" lang="en" sz="1000">
                <a:solidFill>
                  <a:srgbClr val="222222"/>
                </a:solidFill>
                <a:highlight>
                  <a:srgbClr val="FFFFFF"/>
                </a:highlight>
              </a:rPr>
              <a:t>JETP Letters</a:t>
            </a: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, </a:t>
            </a:r>
            <a:r>
              <a:rPr i="1" lang="en" sz="1000">
                <a:solidFill>
                  <a:srgbClr val="222222"/>
                </a:solidFill>
                <a:highlight>
                  <a:srgbClr val="FFFFFF"/>
                </a:highlight>
              </a:rPr>
              <a:t>111</a:t>
            </a: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, pp.512-518.</a:t>
            </a:r>
            <a:endParaRPr sz="1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222222"/>
                </a:solidFill>
                <a:highlight>
                  <a:schemeClr val="lt1"/>
                </a:highlight>
              </a:rPr>
              <a:t>Bantysh, B.I., Chernyavskiy, A.Y. and Bogdanov, Y.I., 2021. </a:t>
            </a:r>
            <a:r>
              <a:rPr b="1" i="1" lang="en" sz="1000">
                <a:solidFill>
                  <a:schemeClr val="accent1"/>
                </a:solidFill>
                <a:highlight>
                  <a:schemeClr val="lt1"/>
                </a:highlight>
              </a:rPr>
              <a:t>Quantum tomography benchmarking.</a:t>
            </a:r>
            <a:r>
              <a:rPr lang="en" sz="1000">
                <a:solidFill>
                  <a:srgbClr val="222222"/>
                </a:solidFill>
                <a:highlight>
                  <a:schemeClr val="lt1"/>
                </a:highlight>
              </a:rPr>
              <a:t> </a:t>
            </a:r>
            <a:r>
              <a:rPr i="1" lang="en" sz="1000">
                <a:solidFill>
                  <a:srgbClr val="222222"/>
                </a:solidFill>
                <a:highlight>
                  <a:schemeClr val="lt1"/>
                </a:highlight>
              </a:rPr>
              <a:t>Quantum Information Processing</a:t>
            </a:r>
            <a:r>
              <a:rPr lang="en" sz="1000">
                <a:solidFill>
                  <a:srgbClr val="222222"/>
                </a:solidFill>
                <a:highlight>
                  <a:schemeClr val="lt1"/>
                </a:highlight>
              </a:rPr>
              <a:t>, </a:t>
            </a:r>
            <a:r>
              <a:rPr i="1" lang="en" sz="1000">
                <a:solidFill>
                  <a:srgbClr val="222222"/>
                </a:solidFill>
                <a:highlight>
                  <a:schemeClr val="lt1"/>
                </a:highlight>
              </a:rPr>
              <a:t>20</a:t>
            </a:r>
            <a:r>
              <a:rPr lang="en" sz="1000">
                <a:solidFill>
                  <a:srgbClr val="222222"/>
                </a:solidFill>
                <a:highlight>
                  <a:schemeClr val="lt1"/>
                </a:highlight>
              </a:rPr>
              <a:t>, pp.1-20.</a:t>
            </a:r>
            <a:endParaRPr sz="10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pic>
        <p:nvPicPr>
          <p:cNvPr id="122" name="Google Shape;122;p19"/>
          <p:cNvPicPr preferRelativeResize="0"/>
          <p:nvPr/>
        </p:nvPicPr>
        <p:blipFill rotWithShape="1">
          <a:blip r:embed="rId3">
            <a:alphaModFix/>
          </a:blip>
          <a:srcRect b="0" l="0" r="0" t="852"/>
          <a:stretch/>
        </p:blipFill>
        <p:spPr>
          <a:xfrm>
            <a:off x="2053700" y="1223475"/>
            <a:ext cx="4802251" cy="231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/>
          <p:nvPr>
            <p:ph type="title"/>
          </p:nvPr>
        </p:nvSpPr>
        <p:spPr>
          <a:xfrm>
            <a:off x="178650" y="2153300"/>
            <a:ext cx="2142000" cy="12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ct val="41250"/>
              <a:buNone/>
            </a:pPr>
            <a:r>
              <a:rPr lang="en" sz="2400"/>
              <a:t>Современные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ct val="41250"/>
              <a:buNone/>
            </a:pPr>
            <a:r>
              <a:rPr lang="en" sz="2400"/>
              <a:t>к</a:t>
            </a:r>
            <a:r>
              <a:rPr lang="en" sz="2400"/>
              <a:t>вантовые процессоры</a:t>
            </a:r>
            <a:endParaRPr sz="2400"/>
          </a:p>
        </p:txBody>
      </p:sp>
      <p:pic>
        <p:nvPicPr>
          <p:cNvPr id="128" name="Google Shape;12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047" y="270330"/>
            <a:ext cx="1822925" cy="17606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29" name="Google Shape;12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46235" y="197130"/>
            <a:ext cx="6518549" cy="44259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/>
          <p:nvPr>
            <p:ph type="title"/>
          </p:nvPr>
        </p:nvSpPr>
        <p:spPr>
          <a:xfrm>
            <a:off x="352100" y="431100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00"/>
              <a:t>Основные цели бенчмаркинга</a:t>
            </a:r>
            <a:endParaRPr sz="2400"/>
          </a:p>
        </p:txBody>
      </p:sp>
      <p:sp>
        <p:nvSpPr>
          <p:cNvPr id="135" name="Google Shape;135;p21"/>
          <p:cNvSpPr/>
          <p:nvPr/>
        </p:nvSpPr>
        <p:spPr>
          <a:xfrm>
            <a:off x="3726068" y="1763541"/>
            <a:ext cx="1729200" cy="5994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Бенчмаркинг</a:t>
            </a:r>
            <a:endParaRPr sz="1600">
              <a:solidFill>
                <a:srgbClr val="FFFFFF"/>
              </a:solidFill>
            </a:endParaRPr>
          </a:p>
        </p:txBody>
      </p:sp>
      <p:sp>
        <p:nvSpPr>
          <p:cNvPr id="136" name="Google Shape;136;p21"/>
          <p:cNvSpPr/>
          <p:nvPr/>
        </p:nvSpPr>
        <p:spPr>
          <a:xfrm>
            <a:off x="5455336" y="3049184"/>
            <a:ext cx="1615500" cy="6540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Помощь “пользователю” в выборе</a:t>
            </a:r>
            <a:endParaRPr sz="1600">
              <a:solidFill>
                <a:srgbClr val="FFFFFF"/>
              </a:solidFill>
            </a:endParaRPr>
          </a:p>
        </p:txBody>
      </p:sp>
      <p:sp>
        <p:nvSpPr>
          <p:cNvPr id="137" name="Google Shape;137;p21"/>
          <p:cNvSpPr/>
          <p:nvPr/>
        </p:nvSpPr>
        <p:spPr>
          <a:xfrm>
            <a:off x="1996800" y="3049184"/>
            <a:ext cx="1729200" cy="7248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Помощь разработчику</a:t>
            </a:r>
            <a:endParaRPr sz="1500">
              <a:solidFill>
                <a:srgbClr val="FFFFFF"/>
              </a:solidFill>
            </a:endParaRPr>
          </a:p>
        </p:txBody>
      </p:sp>
      <p:cxnSp>
        <p:nvCxnSpPr>
          <p:cNvPr id="138" name="Google Shape;138;p21"/>
          <p:cNvCxnSpPr>
            <a:stCxn id="135" idx="2"/>
            <a:endCxn id="136" idx="0"/>
          </p:cNvCxnSpPr>
          <p:nvPr/>
        </p:nvCxnSpPr>
        <p:spPr>
          <a:xfrm flipH="1" rot="-5400000">
            <a:off x="5083868" y="1869741"/>
            <a:ext cx="686100" cy="1672500"/>
          </a:xfrm>
          <a:prstGeom prst="bentConnector3">
            <a:avLst>
              <a:gd fmla="val 50011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9" name="Google Shape;139;p21"/>
          <p:cNvCxnSpPr>
            <a:stCxn id="137" idx="0"/>
            <a:endCxn id="135" idx="2"/>
          </p:cNvCxnSpPr>
          <p:nvPr/>
        </p:nvCxnSpPr>
        <p:spPr>
          <a:xfrm rot="-5400000">
            <a:off x="3382950" y="1841534"/>
            <a:ext cx="686100" cy="1729200"/>
          </a:xfrm>
          <a:prstGeom prst="bentConnector3">
            <a:avLst>
              <a:gd fmla="val 50011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40" name="Google Shape;14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1611" y="2978766"/>
            <a:ext cx="1112539" cy="86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