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3"/>
  </p:notesMasterIdLst>
  <p:sldIdLst>
    <p:sldId id="795" r:id="rId2"/>
    <p:sldId id="1147" r:id="rId3"/>
    <p:sldId id="1166" r:id="rId4"/>
    <p:sldId id="1165" r:id="rId5"/>
    <p:sldId id="1078" r:id="rId6"/>
    <p:sldId id="1164" r:id="rId7"/>
    <p:sldId id="1079" r:id="rId8"/>
    <p:sldId id="1148" r:id="rId9"/>
    <p:sldId id="1171" r:id="rId10"/>
    <p:sldId id="1080" r:id="rId11"/>
    <p:sldId id="1145" r:id="rId12"/>
    <p:sldId id="1146" r:id="rId13"/>
    <p:sldId id="1151" r:id="rId14"/>
    <p:sldId id="1152" r:id="rId15"/>
    <p:sldId id="1153" r:id="rId16"/>
    <p:sldId id="1150" r:id="rId17"/>
    <p:sldId id="1149" r:id="rId18"/>
    <p:sldId id="1081" r:id="rId19"/>
    <p:sldId id="1082" r:id="rId20"/>
    <p:sldId id="1162" r:id="rId21"/>
    <p:sldId id="1163" r:id="rId22"/>
    <p:sldId id="1083" r:id="rId23"/>
    <p:sldId id="1084" r:id="rId24"/>
    <p:sldId id="1085" r:id="rId25"/>
    <p:sldId id="1086" r:id="rId26"/>
    <p:sldId id="1087" r:id="rId27"/>
    <p:sldId id="1088" r:id="rId28"/>
    <p:sldId id="1089" r:id="rId29"/>
    <p:sldId id="1090" r:id="rId30"/>
    <p:sldId id="1091" r:id="rId31"/>
    <p:sldId id="1154" r:id="rId32"/>
    <p:sldId id="1093" r:id="rId33"/>
    <p:sldId id="1094" r:id="rId34"/>
    <p:sldId id="1095" r:id="rId35"/>
    <p:sldId id="1096" r:id="rId36"/>
    <p:sldId id="1097" r:id="rId37"/>
    <p:sldId id="1098" r:id="rId38"/>
    <p:sldId id="1099" r:id="rId39"/>
    <p:sldId id="1100" r:id="rId40"/>
    <p:sldId id="265" r:id="rId41"/>
    <p:sldId id="536" r:id="rId42"/>
    <p:sldId id="538" r:id="rId43"/>
    <p:sldId id="549" r:id="rId44"/>
    <p:sldId id="548" r:id="rId45"/>
    <p:sldId id="551" r:id="rId46"/>
    <p:sldId id="552" r:id="rId47"/>
    <p:sldId id="555" r:id="rId48"/>
    <p:sldId id="700" r:id="rId49"/>
    <p:sldId id="556" r:id="rId50"/>
    <p:sldId id="561" r:id="rId51"/>
    <p:sldId id="578" r:id="rId52"/>
    <p:sldId id="568" r:id="rId53"/>
    <p:sldId id="569" r:id="rId54"/>
    <p:sldId id="576" r:id="rId55"/>
    <p:sldId id="577" r:id="rId56"/>
    <p:sldId id="472" r:id="rId57"/>
    <p:sldId id="641" r:id="rId58"/>
    <p:sldId id="642" r:id="rId59"/>
    <p:sldId id="643" r:id="rId60"/>
    <p:sldId id="645" r:id="rId61"/>
    <p:sldId id="647" r:id="rId62"/>
    <p:sldId id="650" r:id="rId63"/>
    <p:sldId id="654" r:id="rId64"/>
    <p:sldId id="651" r:id="rId65"/>
    <p:sldId id="704" r:id="rId66"/>
    <p:sldId id="1056" r:id="rId67"/>
    <p:sldId id="939" r:id="rId68"/>
    <p:sldId id="940" r:id="rId69"/>
    <p:sldId id="748" r:id="rId70"/>
    <p:sldId id="749" r:id="rId71"/>
    <p:sldId id="1055" r:id="rId72"/>
    <p:sldId id="855" r:id="rId73"/>
    <p:sldId id="856" r:id="rId74"/>
    <p:sldId id="1072" r:id="rId75"/>
    <p:sldId id="1071" r:id="rId76"/>
    <p:sldId id="1068" r:id="rId77"/>
    <p:sldId id="1069" r:id="rId78"/>
    <p:sldId id="1135" r:id="rId79"/>
    <p:sldId id="1073" r:id="rId80"/>
    <p:sldId id="1034" r:id="rId81"/>
    <p:sldId id="1018" r:id="rId82"/>
    <p:sldId id="1136" r:id="rId83"/>
    <p:sldId id="1019" r:id="rId84"/>
    <p:sldId id="1000" r:id="rId85"/>
    <p:sldId id="991" r:id="rId86"/>
    <p:sldId id="992" r:id="rId87"/>
    <p:sldId id="995" r:id="rId88"/>
    <p:sldId id="996" r:id="rId89"/>
    <p:sldId id="1168" r:id="rId90"/>
    <p:sldId id="1141" r:id="rId91"/>
    <p:sldId id="1142" r:id="rId92"/>
    <p:sldId id="1137" r:id="rId93"/>
    <p:sldId id="1138" r:id="rId94"/>
    <p:sldId id="1139" r:id="rId95"/>
    <p:sldId id="1140" r:id="rId96"/>
    <p:sldId id="1144" r:id="rId97"/>
    <p:sldId id="1143" r:id="rId98"/>
    <p:sldId id="1121" r:id="rId99"/>
    <p:sldId id="1122" r:id="rId100"/>
    <p:sldId id="1156" r:id="rId101"/>
    <p:sldId id="1157" r:id="rId102"/>
    <p:sldId id="1158" r:id="rId103"/>
    <p:sldId id="1159" r:id="rId104"/>
    <p:sldId id="1160" r:id="rId105"/>
    <p:sldId id="1161" r:id="rId106"/>
    <p:sldId id="1119" r:id="rId107"/>
    <p:sldId id="1167" r:id="rId108"/>
    <p:sldId id="574" r:id="rId109"/>
    <p:sldId id="818" r:id="rId110"/>
    <p:sldId id="850" r:id="rId111"/>
    <p:sldId id="1172" r:id="rId112"/>
    <p:sldId id="1169" r:id="rId113"/>
    <p:sldId id="1170" r:id="rId114"/>
    <p:sldId id="1173" r:id="rId115"/>
    <p:sldId id="1126" r:id="rId116"/>
    <p:sldId id="1124" r:id="rId117"/>
    <p:sldId id="1125" r:id="rId118"/>
    <p:sldId id="1127" r:id="rId119"/>
    <p:sldId id="1128" r:id="rId120"/>
    <p:sldId id="1129" r:id="rId121"/>
    <p:sldId id="1130" r:id="rId12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58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71" autoAdjust="0"/>
    <p:restoredTop sz="94265" autoAdjust="0"/>
  </p:normalViewPr>
  <p:slideViewPr>
    <p:cSldViewPr snapToGrid="0">
      <p:cViewPr varScale="1">
        <p:scale>
          <a:sx n="70" d="100"/>
          <a:sy n="70" d="100"/>
        </p:scale>
        <p:origin x="1350" y="66"/>
      </p:cViewPr>
      <p:guideLst>
        <p:guide orient="horz" pos="2160"/>
        <p:guide pos="2880"/>
      </p:guideLst>
    </p:cSldViewPr>
  </p:slideViewPr>
  <p:notesTextViewPr>
    <p:cViewPr>
      <p:scale>
        <a:sx n="1" d="1"/>
        <a:sy n="1" d="1"/>
      </p:scale>
      <p:origin x="0" y="0"/>
    </p:cViewPr>
  </p:notesTextViewPr>
  <p:sorterViewPr>
    <p:cViewPr>
      <p:scale>
        <a:sx n="100" d="100"/>
        <a:sy n="100" d="100"/>
      </p:scale>
      <p:origin x="0" y="2400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61" Type="http://schemas.openxmlformats.org/officeDocument/2006/relationships/slide" Target="slides/slide60.xml"/><Relationship Id="rId82" Type="http://schemas.openxmlformats.org/officeDocument/2006/relationships/slide" Target="slides/slide8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9084E3-C740-4BD6-9812-5F28E512A985}" type="datetimeFigureOut">
              <a:rPr lang="en-US" smtClean="0"/>
              <a:pPr/>
              <a:t>9/7/2023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DB24FD-0FA4-4D40-9A2A-F37EB3C19AC6}" type="slidenum">
              <a:rPr lang="en-US" smtClean="0"/>
              <a:pPr/>
              <a:t>‹#›</a:t>
            </a:fld>
            <a:endParaRPr lang="en-US"/>
          </a:p>
        </p:txBody>
      </p:sp>
    </p:spTree>
    <p:extLst>
      <p:ext uri="{BB962C8B-B14F-4D97-AF65-F5344CB8AC3E}">
        <p14:creationId xmlns:p14="http://schemas.microsoft.com/office/powerpoint/2010/main" val="34603554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B24FD-0FA4-4D40-9A2A-F37EB3C19AC6}" type="slidenum">
              <a:rPr lang="en-US" smtClean="0"/>
              <a:pPr/>
              <a:t>1</a:t>
            </a:fld>
            <a:endParaRPr lang="en-US"/>
          </a:p>
        </p:txBody>
      </p:sp>
    </p:spTree>
    <p:extLst>
      <p:ext uri="{BB962C8B-B14F-4D97-AF65-F5344CB8AC3E}">
        <p14:creationId xmlns:p14="http://schemas.microsoft.com/office/powerpoint/2010/main" val="3033265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B24FD-0FA4-4D40-9A2A-F37EB3C19AC6}" type="slidenum">
              <a:rPr lang="en-US" smtClean="0"/>
              <a:pPr/>
              <a:t>32</a:t>
            </a:fld>
            <a:endParaRPr lang="en-US"/>
          </a:p>
        </p:txBody>
      </p:sp>
    </p:spTree>
    <p:extLst>
      <p:ext uri="{BB962C8B-B14F-4D97-AF65-F5344CB8AC3E}">
        <p14:creationId xmlns:p14="http://schemas.microsoft.com/office/powerpoint/2010/main" val="647988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B24FD-0FA4-4D40-9A2A-F37EB3C19AC6}" type="slidenum">
              <a:rPr lang="en-US" smtClean="0"/>
              <a:pPr/>
              <a:t>33</a:t>
            </a:fld>
            <a:endParaRPr lang="en-US"/>
          </a:p>
        </p:txBody>
      </p:sp>
    </p:spTree>
    <p:extLst>
      <p:ext uri="{BB962C8B-B14F-4D97-AF65-F5344CB8AC3E}">
        <p14:creationId xmlns:p14="http://schemas.microsoft.com/office/powerpoint/2010/main" val="734775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9DB24FD-0FA4-4D40-9A2A-F37EB3C19AC6}" type="slidenum">
              <a:rPr lang="en-US" smtClean="0"/>
              <a:pPr/>
              <a:t>42</a:t>
            </a:fld>
            <a:endParaRPr lang="en-US"/>
          </a:p>
        </p:txBody>
      </p:sp>
    </p:spTree>
    <p:extLst>
      <p:ext uri="{BB962C8B-B14F-4D97-AF65-F5344CB8AC3E}">
        <p14:creationId xmlns:p14="http://schemas.microsoft.com/office/powerpoint/2010/main" val="6192823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9DB24FD-0FA4-4D40-9A2A-F37EB3C19AC6}" type="slidenum">
              <a:rPr lang="en-US" smtClean="0"/>
              <a:pPr/>
              <a:t>81</a:t>
            </a:fld>
            <a:endParaRPr lang="en-US"/>
          </a:p>
        </p:txBody>
      </p:sp>
    </p:spTree>
    <p:extLst>
      <p:ext uri="{BB962C8B-B14F-4D97-AF65-F5344CB8AC3E}">
        <p14:creationId xmlns:p14="http://schemas.microsoft.com/office/powerpoint/2010/main" val="42672651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10"/>
          </p:nvPr>
        </p:nvSpPr>
        <p:spPr/>
        <p:txBody>
          <a:bodyPr/>
          <a:lstStyle/>
          <a:p>
            <a:fld id="{39DB24FD-0FA4-4D40-9A2A-F37EB3C19AC6}" type="slidenum">
              <a:rPr lang="en-US" smtClean="0"/>
              <a:pPr/>
              <a:t>117</a:t>
            </a:fld>
            <a:endParaRPr lang="en-US"/>
          </a:p>
        </p:txBody>
      </p:sp>
    </p:spTree>
    <p:extLst>
      <p:ext uri="{BB962C8B-B14F-4D97-AF65-F5344CB8AC3E}">
        <p14:creationId xmlns:p14="http://schemas.microsoft.com/office/powerpoint/2010/main" val="11483992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B1BC3C4-C0FE-4DD3-8EF2-0064F690693F}"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3AB8A-4A6C-4D48-9B48-3572DA81471F}" type="slidenum">
              <a:rPr lang="en-US" smtClean="0"/>
              <a:pPr/>
              <a:t>‹#›</a:t>
            </a:fld>
            <a:endParaRPr lang="en-US"/>
          </a:p>
        </p:txBody>
      </p:sp>
    </p:spTree>
    <p:extLst>
      <p:ext uri="{BB962C8B-B14F-4D97-AF65-F5344CB8AC3E}">
        <p14:creationId xmlns:p14="http://schemas.microsoft.com/office/powerpoint/2010/main" val="15972954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1BC3C4-C0FE-4DD3-8EF2-0064F690693F}"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3AB8A-4A6C-4D48-9B48-3572DA81471F}" type="slidenum">
              <a:rPr lang="en-US" smtClean="0"/>
              <a:pPr/>
              <a:t>‹#›</a:t>
            </a:fld>
            <a:endParaRPr lang="en-US"/>
          </a:p>
        </p:txBody>
      </p:sp>
    </p:spTree>
    <p:extLst>
      <p:ext uri="{BB962C8B-B14F-4D97-AF65-F5344CB8AC3E}">
        <p14:creationId xmlns:p14="http://schemas.microsoft.com/office/powerpoint/2010/main" val="20746674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1BC3C4-C0FE-4DD3-8EF2-0064F690693F}"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3AB8A-4A6C-4D48-9B48-3572DA81471F}" type="slidenum">
              <a:rPr lang="en-US" smtClean="0"/>
              <a:pPr/>
              <a:t>‹#›</a:t>
            </a:fld>
            <a:endParaRPr lang="en-US"/>
          </a:p>
        </p:txBody>
      </p:sp>
    </p:spTree>
    <p:extLst>
      <p:ext uri="{BB962C8B-B14F-4D97-AF65-F5344CB8AC3E}">
        <p14:creationId xmlns:p14="http://schemas.microsoft.com/office/powerpoint/2010/main" val="14016328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B1BC3C4-C0FE-4DD3-8EF2-0064F690693F}"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3AB8A-4A6C-4D48-9B48-3572DA81471F}" type="slidenum">
              <a:rPr lang="en-US" smtClean="0"/>
              <a:pPr/>
              <a:t>‹#›</a:t>
            </a:fld>
            <a:endParaRPr lang="en-US"/>
          </a:p>
        </p:txBody>
      </p:sp>
    </p:spTree>
    <p:extLst>
      <p:ext uri="{BB962C8B-B14F-4D97-AF65-F5344CB8AC3E}">
        <p14:creationId xmlns:p14="http://schemas.microsoft.com/office/powerpoint/2010/main" val="22329178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B1BC3C4-C0FE-4DD3-8EF2-0064F690693F}" type="datetimeFigureOut">
              <a:rPr lang="en-US" smtClean="0"/>
              <a:pPr/>
              <a:t>9/7/2023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653AB8A-4A6C-4D48-9B48-3572DA81471F}" type="slidenum">
              <a:rPr lang="en-US" smtClean="0"/>
              <a:pPr/>
              <a:t>‹#›</a:t>
            </a:fld>
            <a:endParaRPr lang="en-US"/>
          </a:p>
        </p:txBody>
      </p:sp>
    </p:spTree>
    <p:extLst>
      <p:ext uri="{BB962C8B-B14F-4D97-AF65-F5344CB8AC3E}">
        <p14:creationId xmlns:p14="http://schemas.microsoft.com/office/powerpoint/2010/main" val="1947373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B1BC3C4-C0FE-4DD3-8EF2-0064F690693F}" type="datetimeFigureOut">
              <a:rPr lang="en-US" smtClean="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3AB8A-4A6C-4D48-9B48-3572DA81471F}" type="slidenum">
              <a:rPr lang="en-US" smtClean="0"/>
              <a:pPr/>
              <a:t>‹#›</a:t>
            </a:fld>
            <a:endParaRPr lang="en-US"/>
          </a:p>
        </p:txBody>
      </p:sp>
    </p:spTree>
    <p:extLst>
      <p:ext uri="{BB962C8B-B14F-4D97-AF65-F5344CB8AC3E}">
        <p14:creationId xmlns:p14="http://schemas.microsoft.com/office/powerpoint/2010/main" val="33152911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B1BC3C4-C0FE-4DD3-8EF2-0064F690693F}" type="datetimeFigureOut">
              <a:rPr lang="en-US" smtClean="0"/>
              <a:pPr/>
              <a:t>9/7/2023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653AB8A-4A6C-4D48-9B48-3572DA81471F}" type="slidenum">
              <a:rPr lang="en-US" smtClean="0"/>
              <a:pPr/>
              <a:t>‹#›</a:t>
            </a:fld>
            <a:endParaRPr lang="en-US"/>
          </a:p>
        </p:txBody>
      </p:sp>
    </p:spTree>
    <p:extLst>
      <p:ext uri="{BB962C8B-B14F-4D97-AF65-F5344CB8AC3E}">
        <p14:creationId xmlns:p14="http://schemas.microsoft.com/office/powerpoint/2010/main" val="98620715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B1BC3C4-C0FE-4DD3-8EF2-0064F690693F}" type="datetimeFigureOut">
              <a:rPr lang="en-US" smtClean="0"/>
              <a:pPr/>
              <a:t>9/7/2023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653AB8A-4A6C-4D48-9B48-3572DA81471F}" type="slidenum">
              <a:rPr lang="en-US" smtClean="0"/>
              <a:pPr/>
              <a:t>‹#›</a:t>
            </a:fld>
            <a:endParaRPr lang="en-US"/>
          </a:p>
        </p:txBody>
      </p:sp>
    </p:spTree>
    <p:extLst>
      <p:ext uri="{BB962C8B-B14F-4D97-AF65-F5344CB8AC3E}">
        <p14:creationId xmlns:p14="http://schemas.microsoft.com/office/powerpoint/2010/main" val="221032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B1BC3C4-C0FE-4DD3-8EF2-0064F690693F}" type="datetimeFigureOut">
              <a:rPr lang="en-US" smtClean="0"/>
              <a:pPr/>
              <a:t>9/7/2023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653AB8A-4A6C-4D48-9B48-3572DA81471F}" type="slidenum">
              <a:rPr lang="en-US" smtClean="0"/>
              <a:pPr/>
              <a:t>‹#›</a:t>
            </a:fld>
            <a:endParaRPr lang="en-US"/>
          </a:p>
        </p:txBody>
      </p:sp>
    </p:spTree>
    <p:extLst>
      <p:ext uri="{BB962C8B-B14F-4D97-AF65-F5344CB8AC3E}">
        <p14:creationId xmlns:p14="http://schemas.microsoft.com/office/powerpoint/2010/main" val="30857073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1BC3C4-C0FE-4DD3-8EF2-0064F690693F}" type="datetimeFigureOut">
              <a:rPr lang="en-US" smtClean="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3AB8A-4A6C-4D48-9B48-3572DA81471F}" type="slidenum">
              <a:rPr lang="en-US" smtClean="0"/>
              <a:pPr/>
              <a:t>‹#›</a:t>
            </a:fld>
            <a:endParaRPr lang="en-US"/>
          </a:p>
        </p:txBody>
      </p:sp>
    </p:spTree>
    <p:extLst>
      <p:ext uri="{BB962C8B-B14F-4D97-AF65-F5344CB8AC3E}">
        <p14:creationId xmlns:p14="http://schemas.microsoft.com/office/powerpoint/2010/main" val="3786247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B1BC3C4-C0FE-4DD3-8EF2-0064F690693F}" type="datetimeFigureOut">
              <a:rPr lang="en-US" smtClean="0"/>
              <a:pPr/>
              <a:t>9/7/2023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653AB8A-4A6C-4D48-9B48-3572DA81471F}" type="slidenum">
              <a:rPr lang="en-US" smtClean="0"/>
              <a:pPr/>
              <a:t>‹#›</a:t>
            </a:fld>
            <a:endParaRPr lang="en-US"/>
          </a:p>
        </p:txBody>
      </p:sp>
    </p:spTree>
    <p:extLst>
      <p:ext uri="{BB962C8B-B14F-4D97-AF65-F5344CB8AC3E}">
        <p14:creationId xmlns:p14="http://schemas.microsoft.com/office/powerpoint/2010/main" val="15203213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1BC3C4-C0FE-4DD3-8EF2-0064F690693F}" type="datetimeFigureOut">
              <a:rPr lang="en-US" smtClean="0"/>
              <a:pPr/>
              <a:t>9/7/2023</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53AB8A-4A6C-4D48-9B48-3572DA81471F}" type="slidenum">
              <a:rPr lang="en-US" smtClean="0"/>
              <a:pPr/>
              <a:t>‹#›</a:t>
            </a:fld>
            <a:endParaRPr lang="en-US"/>
          </a:p>
        </p:txBody>
      </p:sp>
    </p:spTree>
    <p:extLst>
      <p:ext uri="{BB962C8B-B14F-4D97-AF65-F5344CB8AC3E}">
        <p14:creationId xmlns:p14="http://schemas.microsoft.com/office/powerpoint/2010/main" val="2994071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5.gif"/><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87.tif"/><Relationship Id="rId2" Type="http://schemas.openxmlformats.org/officeDocument/2006/relationships/image" Target="../media/image86.tif"/><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8.jpg"/><Relationship Id="rId1" Type="http://schemas.openxmlformats.org/officeDocument/2006/relationships/slideLayout" Target="../slideLayouts/slideLayout7.xml"/><Relationship Id="rId4" Type="http://schemas.openxmlformats.org/officeDocument/2006/relationships/image" Target="NULL"/></Relationships>
</file>

<file path=ppt/slides/_rels/slide103.xml.rels><?xml version="1.0" encoding="UTF-8" standalone="yes"?>
<Relationships xmlns="http://schemas.openxmlformats.org/package/2006/relationships"><Relationship Id="rId3" Type="http://schemas.openxmlformats.org/officeDocument/2006/relationships/image" Target="NULL"/><Relationship Id="rId2" Type="http://schemas.openxmlformats.org/officeDocument/2006/relationships/image" Target="../media/image89.png"/><Relationship Id="rId1" Type="http://schemas.openxmlformats.org/officeDocument/2006/relationships/slideLayout" Target="../slideLayouts/slideLayout7.xml"/><Relationship Id="rId5" Type="http://schemas.openxmlformats.org/officeDocument/2006/relationships/image" Target="NULL"/><Relationship Id="rId4" Type="http://schemas.openxmlformats.org/officeDocument/2006/relationships/image" Target="NULL"/></Relationships>
</file>

<file path=ppt/slides/_rels/slide104.xml.rels><?xml version="1.0" encoding="UTF-8" standalone="yes"?>
<Relationships xmlns="http://schemas.openxmlformats.org/package/2006/relationships"><Relationship Id="rId8" Type="http://schemas.openxmlformats.org/officeDocument/2006/relationships/image" Target="../media/image90.jpeg"/><Relationship Id="rId3" Type="http://schemas.openxmlformats.org/officeDocument/2006/relationships/image" Target="NULL"/><Relationship Id="rId7" Type="http://schemas.openxmlformats.org/officeDocument/2006/relationships/image" Target="NULL"/><Relationship Id="rId2" Type="http://schemas.openxmlformats.org/officeDocument/2006/relationships/image" Target="../media/image89.png"/><Relationship Id="rId1" Type="http://schemas.openxmlformats.org/officeDocument/2006/relationships/slideLayout" Target="../slideLayouts/slideLayout7.xml"/><Relationship Id="rId6" Type="http://schemas.openxmlformats.org/officeDocument/2006/relationships/image" Target="NULL"/><Relationship Id="rId5" Type="http://schemas.openxmlformats.org/officeDocument/2006/relationships/image" Target="../media/image88.jpg"/><Relationship Id="rId4" Type="http://schemas.openxmlformats.org/officeDocument/2006/relationships/image" Target="NUL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83.png"/></Relationships>
</file>

<file path=ppt/slides/_rels/slide11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7.xml"/><Relationship Id="rId4" Type="http://schemas.openxmlformats.org/officeDocument/2006/relationships/image" Target="../media/image95.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16" Type="http://schemas.openxmlformats.org/officeDocument/2006/relationships/image" Target="../media/image320.png"/><Relationship Id="rId1" Type="http://schemas.openxmlformats.org/officeDocument/2006/relationships/slideLayout" Target="../slideLayouts/slideLayout7.xml"/><Relationship Id="rId15" Type="http://schemas.openxmlformats.org/officeDocument/2006/relationships/image" Target="../media/image310.png"/><Relationship Id="rId14" Type="http://schemas.openxmlformats.org/officeDocument/2006/relationships/image" Target="../media/image55.png"/></Relationships>
</file>

<file path=ppt/slides/_rels/slide116.xml.rels><?xml version="1.0" encoding="UTF-8" standalone="yes"?>
<Relationships xmlns="http://schemas.openxmlformats.org/package/2006/relationships"><Relationship Id="rId16" Type="http://schemas.openxmlformats.org/officeDocument/2006/relationships/image" Target="../media/image310.png"/><Relationship Id="rId1" Type="http://schemas.openxmlformats.org/officeDocument/2006/relationships/slideLayout" Target="../slideLayouts/slideLayout7.xml"/><Relationship Id="rId15" Type="http://schemas.openxmlformats.org/officeDocument/2006/relationships/image" Target="../media/image331.png"/><Relationship Id="rId14" Type="http://schemas.openxmlformats.org/officeDocument/2006/relationships/image" Target="../media/image55.png"/></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6.xml"/><Relationship Id="rId16" Type="http://schemas.openxmlformats.org/officeDocument/2006/relationships/image" Target="../media/image361.png"/><Relationship Id="rId1" Type="http://schemas.openxmlformats.org/officeDocument/2006/relationships/slideLayout" Target="../slideLayouts/slideLayout7.xml"/><Relationship Id="rId15" Type="http://schemas.openxmlformats.org/officeDocument/2006/relationships/image" Target="../media/image350.png"/><Relationship Id="rId14" Type="http://schemas.openxmlformats.org/officeDocument/2006/relationships/image" Target="../media/image55.png"/></Relationships>
</file>

<file path=ppt/slides/_rels/slide118.xml.rels><?xml version="1.0" encoding="UTF-8" standalone="yes"?>
<Relationships xmlns="http://schemas.openxmlformats.org/package/2006/relationships"><Relationship Id="rId16" Type="http://schemas.openxmlformats.org/officeDocument/2006/relationships/image" Target="../media/image380.png"/><Relationship Id="rId1" Type="http://schemas.openxmlformats.org/officeDocument/2006/relationships/slideLayout" Target="../slideLayouts/slideLayout7.xml"/><Relationship Id="rId15" Type="http://schemas.openxmlformats.org/officeDocument/2006/relationships/image" Target="../media/image350.png"/><Relationship Id="rId14" Type="http://schemas.openxmlformats.org/officeDocument/2006/relationships/image" Target="../media/image55.png"/></Relationships>
</file>

<file path=ppt/slides/_rels/slide119.xml.rels><?xml version="1.0" encoding="UTF-8" standalone="yes"?>
<Relationships xmlns="http://schemas.openxmlformats.org/package/2006/relationships"><Relationship Id="rId16" Type="http://schemas.openxmlformats.org/officeDocument/2006/relationships/image" Target="../media/image390.png"/><Relationship Id="rId1" Type="http://schemas.openxmlformats.org/officeDocument/2006/relationships/slideLayout" Target="../slideLayouts/slideLayout7.xml"/><Relationship Id="rId15" Type="http://schemas.openxmlformats.org/officeDocument/2006/relationships/image" Target="../media/image350.png"/><Relationship Id="rId14" Type="http://schemas.openxmlformats.org/officeDocument/2006/relationships/image" Target="../media/image55.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16" Type="http://schemas.openxmlformats.org/officeDocument/2006/relationships/image" Target="../media/image400.png"/><Relationship Id="rId1" Type="http://schemas.openxmlformats.org/officeDocument/2006/relationships/slideLayout" Target="../slideLayouts/slideLayout7.xml"/><Relationship Id="rId15" Type="http://schemas.openxmlformats.org/officeDocument/2006/relationships/image" Target="../media/image350.png"/><Relationship Id="rId14" Type="http://schemas.openxmlformats.org/officeDocument/2006/relationships/image" Target="../media/image55.png"/></Relationships>
</file>

<file path=ppt/slides/_rels/slide121.xml.rels><?xml version="1.0" encoding="UTF-8" standalone="yes"?>
<Relationships xmlns="http://schemas.openxmlformats.org/package/2006/relationships"><Relationship Id="rId16" Type="http://schemas.openxmlformats.org/officeDocument/2006/relationships/image" Target="../media/image410.png"/><Relationship Id="rId1" Type="http://schemas.openxmlformats.org/officeDocument/2006/relationships/slideLayout" Target="../slideLayouts/slideLayout7.xml"/><Relationship Id="rId15" Type="http://schemas.openxmlformats.org/officeDocument/2006/relationships/image" Target="../media/image350.png"/><Relationship Id="rId14" Type="http://schemas.openxmlformats.org/officeDocument/2006/relationships/image" Target="../media/image55.png"/></Relationships>
</file>

<file path=ppt/slides/_rels/slide1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2.xml.rels><?xml version="1.0" encoding="UTF-8" standalone="yes"?>
<Relationships xmlns="http://schemas.openxmlformats.org/package/2006/relationships"><Relationship Id="rId2" Type="http://schemas.openxmlformats.org/officeDocument/2006/relationships/image" Target="../media/image3.gif"/><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33.png"/></Relationships>
</file>

<file path=ppt/slides/_rels/slide4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10.png"/><Relationship Id="rId7" Type="http://schemas.openxmlformats.org/officeDocument/2006/relationships/image" Target="../media/image32.png"/><Relationship Id="rId2" Type="http://schemas.openxmlformats.org/officeDocument/2006/relationships/image" Target="../media/image100.png"/><Relationship Id="rId1" Type="http://schemas.openxmlformats.org/officeDocument/2006/relationships/slideLayout" Target="../slideLayouts/slideLayout7.xml"/><Relationship Id="rId6" Type="http://schemas.openxmlformats.org/officeDocument/2006/relationships/image" Target="../media/image140.png"/><Relationship Id="rId5" Type="http://schemas.openxmlformats.org/officeDocument/2006/relationships/image" Target="../media/image130.png"/><Relationship Id="rId10" Type="http://schemas.openxmlformats.org/officeDocument/2006/relationships/image" Target="../media/image35.png"/><Relationship Id="rId4" Type="http://schemas.openxmlformats.org/officeDocument/2006/relationships/image" Target="../media/image120.png"/><Relationship Id="rId9" Type="http://schemas.openxmlformats.org/officeDocument/2006/relationships/image" Target="../media/image160.png"/></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190.png"/><Relationship Id="rId5" Type="http://schemas.openxmlformats.org/officeDocument/2006/relationships/image" Target="../media/image100.png"/><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4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110.png"/><Relationship Id="rId1" Type="http://schemas.openxmlformats.org/officeDocument/2006/relationships/slideLayout" Target="../slideLayouts/slideLayout7.xml"/><Relationship Id="rId4" Type="http://schemas.openxmlformats.org/officeDocument/2006/relationships/image" Target="../media/image190.png"/></Relationships>
</file>

<file path=ppt/slides/_rels/slide49.xml.rels><?xml version="1.0" encoding="UTF-8" standalone="yes"?>
<Relationships xmlns="http://schemas.openxmlformats.org/package/2006/relationships"><Relationship Id="rId3" Type="http://schemas.openxmlformats.org/officeDocument/2006/relationships/image" Target="../media/image210.png"/><Relationship Id="rId2" Type="http://schemas.openxmlformats.org/officeDocument/2006/relationships/image" Target="../media/image200.png"/><Relationship Id="rId1" Type="http://schemas.openxmlformats.org/officeDocument/2006/relationships/slideLayout" Target="../slideLayouts/slideLayout7.xml"/><Relationship Id="rId5" Type="http://schemas.openxmlformats.org/officeDocument/2006/relationships/image" Target="../media/image38.png"/><Relationship Id="rId4" Type="http://schemas.openxmlformats.org/officeDocument/2006/relationships/image" Target="../media/image32.png"/></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340.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70.png"/><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2.tiff"/><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1.tiff"/><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55.png"/></Relationships>
</file>

<file path=ppt/slides/_rels/slide63.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2.tiff"/><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1.tiff"/><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64.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2.tiff"/><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1.tiff"/><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s>
</file>

<file path=ppt/slides/_rels/slide65.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4.png"/><Relationship Id="rId3" Type="http://schemas.openxmlformats.org/officeDocument/2006/relationships/image" Target="../media/image42.tiff"/><Relationship Id="rId7" Type="http://schemas.openxmlformats.org/officeDocument/2006/relationships/image" Target="../media/image48.png"/><Relationship Id="rId12" Type="http://schemas.openxmlformats.org/officeDocument/2006/relationships/image" Target="../media/image53.png"/><Relationship Id="rId2" Type="http://schemas.openxmlformats.org/officeDocument/2006/relationships/image" Target="../media/image41.tiff"/><Relationship Id="rId1" Type="http://schemas.openxmlformats.org/officeDocument/2006/relationships/slideLayout" Target="../slideLayouts/slideLayout7.xml"/><Relationship Id="rId6" Type="http://schemas.openxmlformats.org/officeDocument/2006/relationships/image" Target="../media/image47.png"/><Relationship Id="rId11" Type="http://schemas.openxmlformats.org/officeDocument/2006/relationships/image" Target="../media/image52.png"/><Relationship Id="rId5" Type="http://schemas.openxmlformats.org/officeDocument/2006/relationships/image" Target="../media/image46.png"/><Relationship Id="rId10" Type="http://schemas.openxmlformats.org/officeDocument/2006/relationships/image" Target="../media/image51.png"/><Relationship Id="rId4" Type="http://schemas.openxmlformats.org/officeDocument/2006/relationships/image" Target="../media/image45.png"/><Relationship Id="rId9" Type="http://schemas.openxmlformats.org/officeDocument/2006/relationships/image" Target="../media/image50.png"/><Relationship Id="rId14" Type="http://schemas.openxmlformats.org/officeDocument/2006/relationships/image" Target="../media/image37.png"/></Relationships>
</file>

<file path=ppt/slides/_rels/slide6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0.png"/><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0.png"/><Relationship Id="rId1" Type="http://schemas.openxmlformats.org/officeDocument/2006/relationships/slideLayout" Target="../slideLayouts/slideLayout7.xml"/><Relationship Id="rId4" Type="http://schemas.openxmlformats.org/officeDocument/2006/relationships/image" Target="../media/image210.png"/></Relationships>
</file>

<file path=ppt/slides/_rels/slide7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0.png"/><Relationship Id="rId1" Type="http://schemas.openxmlformats.org/officeDocument/2006/relationships/slideLayout" Target="../slideLayouts/slideLayout7.xml"/><Relationship Id="rId4" Type="http://schemas.openxmlformats.org/officeDocument/2006/relationships/image" Target="../media/image330.png"/></Relationships>
</file>

<file path=ppt/slides/_rels/slide72.xml.rels><?xml version="1.0" encoding="UTF-8" standalone="yes"?>
<Relationships xmlns="http://schemas.openxmlformats.org/package/2006/relationships"><Relationship Id="rId3" Type="http://schemas.openxmlformats.org/officeDocument/2006/relationships/image" Target="../media/image61.gif"/><Relationship Id="rId2" Type="http://schemas.openxmlformats.org/officeDocument/2006/relationships/image" Target="../media/image60.png"/><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90.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200.png"/></Relationships>
</file>

<file path=ppt/slides/_rels/slide7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image" Target="../media/image61.gi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560.png"/><Relationship Id="rId1" Type="http://schemas.openxmlformats.org/officeDocument/2006/relationships/slideLayout" Target="../slideLayouts/slideLayout7.xml"/><Relationship Id="rId4" Type="http://schemas.openxmlformats.org/officeDocument/2006/relationships/image" Target="../media/image330.png"/></Relationships>
</file>

<file path=ppt/slides/_rels/slide8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60.png"/><Relationship Id="rId1" Type="http://schemas.openxmlformats.org/officeDocument/2006/relationships/slideLayout" Target="../slideLayouts/slideLayout7.xml"/><Relationship Id="rId4" Type="http://schemas.openxmlformats.org/officeDocument/2006/relationships/image" Target="../media/image330.png"/></Relationships>
</file>

<file path=ppt/slides/_rels/slide8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60.png"/><Relationship Id="rId1" Type="http://schemas.openxmlformats.org/officeDocument/2006/relationships/slideLayout" Target="../slideLayouts/slideLayout7.xml"/><Relationship Id="rId4" Type="http://schemas.openxmlformats.org/officeDocument/2006/relationships/image" Target="../media/image330.pn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7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7.xml"/><Relationship Id="rId4" Type="http://schemas.openxmlformats.org/officeDocument/2006/relationships/image" Target="../media/image75.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1.tiff"/><Relationship Id="rId7" Type="http://schemas.openxmlformats.org/officeDocument/2006/relationships/image" Target="../media/image47.png"/><Relationship Id="rId12" Type="http://schemas.openxmlformats.org/officeDocument/2006/relationships/image" Target="../media/image52.png"/><Relationship Id="rId2" Type="http://schemas.openxmlformats.org/officeDocument/2006/relationships/image" Target="../media/image290.pn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0" Type="http://schemas.openxmlformats.org/officeDocument/2006/relationships/image" Target="../media/image50.png"/><Relationship Id="rId4" Type="http://schemas.openxmlformats.org/officeDocument/2006/relationships/image" Target="../media/image42.tiff"/><Relationship Id="rId9" Type="http://schemas.openxmlformats.org/officeDocument/2006/relationships/image" Target="../media/image49.png"/><Relationship Id="rId14" Type="http://schemas.openxmlformats.org/officeDocument/2006/relationships/image" Target="../media/image54.png"/></Relationships>
</file>

<file path=ppt/slides/_rels/slide9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290.png"/><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94.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7.xml"/><Relationship Id="rId4" Type="http://schemas.openxmlformats.org/officeDocument/2006/relationships/image" Target="../media/image360.png"/></Relationships>
</file>

<file path=ppt/slides/_rels/slide9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g"/></Relationships>
</file>

<file path=ppt/slides/_rels/slide99.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82.jpeg"/><Relationship Id="rId1" Type="http://schemas.openxmlformats.org/officeDocument/2006/relationships/slideLayout" Target="../slideLayouts/slideLayout7.xml"/><Relationship Id="rId4" Type="http://schemas.openxmlformats.org/officeDocument/2006/relationships/image" Target="../media/image84.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53358A62-786E-4DA0-AFF4-FF06200CF788}"/>
              </a:ext>
            </a:extLst>
          </p:cNvPr>
          <p:cNvSpPr txBox="1"/>
          <p:nvPr/>
        </p:nvSpPr>
        <p:spPr>
          <a:xfrm>
            <a:off x="0" y="2804871"/>
            <a:ext cx="9144000" cy="854080"/>
          </a:xfrm>
          <a:prstGeom prst="rect">
            <a:avLst/>
          </a:prstGeom>
          <a:noFill/>
        </p:spPr>
        <p:txBody>
          <a:bodyPr wrap="square" rtlCol="0">
            <a:spAutoFit/>
          </a:bodyPr>
          <a:lstStyle/>
          <a:p>
            <a:pPr algn="ctr"/>
            <a:r>
              <a:rPr lang="en-US" sz="4950" dirty="0" err="1" smtClean="0">
                <a:latin typeface="Constantia" panose="02030602050306030303" pitchFamily="18" charset="0"/>
              </a:rPr>
              <a:t>Phononic</a:t>
            </a:r>
            <a:r>
              <a:rPr lang="en-US" sz="4950" dirty="0" smtClean="0">
                <a:latin typeface="Constantia" panose="02030602050306030303" pitchFamily="18" charset="0"/>
              </a:rPr>
              <a:t> </a:t>
            </a:r>
            <a:r>
              <a:rPr lang="en-US" sz="4950" dirty="0">
                <a:latin typeface="Constantia" panose="02030602050306030303" pitchFamily="18" charset="0"/>
              </a:rPr>
              <a:t>Frequency </a:t>
            </a:r>
            <a:r>
              <a:rPr lang="en-US" sz="4950" dirty="0" smtClean="0">
                <a:latin typeface="Constantia" panose="02030602050306030303" pitchFamily="18" charset="0"/>
              </a:rPr>
              <a:t>Combs</a:t>
            </a:r>
            <a:endParaRPr lang="en-US" sz="4950" dirty="0">
              <a:latin typeface="Constantia" panose="02030602050306030303" pitchFamily="18" charset="0"/>
            </a:endParaRPr>
          </a:p>
        </p:txBody>
      </p:sp>
      <p:sp>
        <p:nvSpPr>
          <p:cNvPr id="5" name="TextBox 4">
            <a:extLst>
              <a:ext uri="{FF2B5EF4-FFF2-40B4-BE49-F238E27FC236}">
                <a16:creationId xmlns="" xmlns:a16="http://schemas.microsoft.com/office/drawing/2014/main" id="{320A0193-1876-4C81-A878-F0129264AF25}"/>
              </a:ext>
            </a:extLst>
          </p:cNvPr>
          <p:cNvSpPr txBox="1"/>
          <p:nvPr/>
        </p:nvSpPr>
        <p:spPr>
          <a:xfrm>
            <a:off x="0" y="4379144"/>
            <a:ext cx="9144000" cy="1015663"/>
          </a:xfrm>
          <a:prstGeom prst="rect">
            <a:avLst/>
          </a:prstGeom>
          <a:noFill/>
        </p:spPr>
        <p:txBody>
          <a:bodyPr wrap="square" rtlCol="0">
            <a:spAutoFit/>
          </a:bodyPr>
          <a:lstStyle/>
          <a:p>
            <a:pPr algn="ctr"/>
            <a:r>
              <a:rPr lang="en-US" sz="3000" dirty="0" err="1">
                <a:latin typeface="Constantia" panose="02030602050306030303" pitchFamily="18" charset="0"/>
              </a:rPr>
              <a:t>Adarsh</a:t>
            </a:r>
            <a:r>
              <a:rPr lang="en-US" sz="3000" dirty="0">
                <a:latin typeface="Constantia" panose="02030602050306030303" pitchFamily="18" charset="0"/>
              </a:rPr>
              <a:t> </a:t>
            </a:r>
            <a:r>
              <a:rPr lang="en-US" sz="3000" dirty="0" err="1" smtClean="0">
                <a:latin typeface="Constantia" panose="02030602050306030303" pitchFamily="18" charset="0"/>
              </a:rPr>
              <a:t>Ganesan</a:t>
            </a:r>
            <a:endParaRPr lang="en-US" sz="3000" dirty="0" smtClean="0">
              <a:latin typeface="Constantia" panose="02030602050306030303" pitchFamily="18" charset="0"/>
            </a:endParaRPr>
          </a:p>
          <a:p>
            <a:pPr algn="ctr"/>
            <a:r>
              <a:rPr lang="en-US" sz="3000" dirty="0" smtClean="0">
                <a:latin typeface="Constantia" panose="02030602050306030303" pitchFamily="18" charset="0"/>
              </a:rPr>
              <a:t>07/09/2023</a:t>
            </a:r>
          </a:p>
        </p:txBody>
      </p:sp>
      <p:sp>
        <p:nvSpPr>
          <p:cNvPr id="3" name="AutoShape 2" descr="Rutgers University - Wikipedia"/>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sp>
        <p:nvSpPr>
          <p:cNvPr id="2" name="AutoShape 2" descr="Hebrew University of Jerusalem - Wikipedia"/>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7" name="Picture 6"/>
          <p:cNvPicPr>
            <a:picLocks noChangeAspect="1"/>
          </p:cNvPicPr>
          <p:nvPr/>
        </p:nvPicPr>
        <p:blipFill>
          <a:blip r:embed="rId3"/>
          <a:stretch>
            <a:fillRect/>
          </a:stretch>
        </p:blipFill>
        <p:spPr>
          <a:xfrm>
            <a:off x="6666718" y="148034"/>
            <a:ext cx="2143125" cy="2143125"/>
          </a:xfrm>
          <a:prstGeom prst="rect">
            <a:avLst/>
          </a:prstGeom>
        </p:spPr>
      </p:pic>
      <p:pic>
        <p:nvPicPr>
          <p:cNvPr id="1026" name="Picture 2" descr="Lomonosov Moscow State University Logo (MSU) | University logo, University,  Vector log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455" y="148034"/>
            <a:ext cx="2094030" cy="20940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16834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hat is One Second ?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593" y="1785456"/>
            <a:ext cx="6026986" cy="33901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cond (s) - N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6" y="2186293"/>
            <a:ext cx="2588506" cy="258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6719069"/>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Briggs-Rauscher Reactio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777089" y="2763961"/>
            <a:ext cx="2889527" cy="2167146"/>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3" name="Rectangle 2"/>
              <p:cNvSpPr/>
              <p:nvPr/>
            </p:nvSpPr>
            <p:spPr>
              <a:xfrm>
                <a:off x="709684" y="2447752"/>
                <a:ext cx="4572000" cy="2862450"/>
              </a:xfrm>
              <a:prstGeom prst="rect">
                <a:avLst/>
              </a:prstGeom>
            </p:spPr>
            <p:txBody>
              <a:bodyPr>
                <a:spAutoFit/>
              </a:bodyPr>
              <a:lstStyle/>
              <a:p>
                <a:pPr/>
                <a14:m>
                  <m:oMathPara xmlns:m="http://schemas.openxmlformats.org/officeDocument/2006/math">
                    <m:oMathParaPr>
                      <m:jc m:val="centerGroup"/>
                    </m:oMathParaPr>
                    <m:oMath xmlns:m="http://schemas.openxmlformats.org/officeDocument/2006/math">
                      <m:r>
                        <a:rPr lang="pt-BR" i="1" dirty="0">
                          <a:solidFill>
                            <a:srgbClr val="4C4C4C"/>
                          </a:solidFill>
                          <a:latin typeface="Cambria Math" panose="02040503050406030204" pitchFamily="18" charset="0"/>
                        </a:rPr>
                        <m:t>2</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𝐻</m:t>
                          </m:r>
                        </m:e>
                        <m:sup>
                          <m:r>
                            <a:rPr lang="pt-BR"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 </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𝐼</m:t>
                          </m:r>
                        </m:e>
                        <m:sup>
                          <m:r>
                            <a:rPr lang="pt-BR"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 +</m:t>
                      </m:r>
                      <m:r>
                        <a:rPr lang="pt-BR" i="1" dirty="0">
                          <a:solidFill>
                            <a:srgbClr val="4C4C4C"/>
                          </a:solidFill>
                          <a:latin typeface="Cambria Math" panose="02040503050406030204" pitchFamily="18" charset="0"/>
                        </a:rPr>
                        <m:t>𝐼</m:t>
                      </m:r>
                      <m:sSubSup>
                        <m:sSubSupPr>
                          <m:ctrlPr>
                            <a:rPr lang="en-US" i="1" dirty="0">
                              <a:solidFill>
                                <a:srgbClr val="4C4C4C"/>
                              </a:solidFill>
                              <a:latin typeface="Cambria Math" panose="02040503050406030204" pitchFamily="18" charset="0"/>
                            </a:rPr>
                          </m:ctrlPr>
                        </m:sSubSup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3</m:t>
                          </m:r>
                        </m:sub>
                        <m:sup>
                          <m:r>
                            <a:rPr lang="pt-BR" i="1" dirty="0">
                              <a:solidFill>
                                <a:srgbClr val="4C4C4C"/>
                              </a:solidFill>
                              <a:latin typeface="Cambria Math" panose="02040503050406030204" pitchFamily="18" charset="0"/>
                            </a:rPr>
                            <m:t>−</m:t>
                          </m:r>
                        </m:sup>
                      </m:sSubSup>
                      <m:r>
                        <a:rPr lang="pt-BR" i="1" dirty="0">
                          <a:solidFill>
                            <a:srgbClr val="4C4C4C"/>
                          </a:solidFill>
                          <a:latin typeface="Cambria Math" panose="02040503050406030204" pitchFamily="18" charset="0"/>
                        </a:rPr>
                        <m:t> ⇀ </m:t>
                      </m:r>
                      <m:r>
                        <a:rPr lang="pt-BR" i="1" dirty="0">
                          <a:solidFill>
                            <a:srgbClr val="4C4C4C"/>
                          </a:solidFill>
                          <a:latin typeface="Cambria Math" panose="02040503050406030204" pitchFamily="18" charset="0"/>
                        </a:rPr>
                        <m:t>𝐻𝑂𝐼</m:t>
                      </m:r>
                      <m:r>
                        <a:rPr lang="pt-BR" i="1" dirty="0">
                          <a:solidFill>
                            <a:srgbClr val="4C4C4C"/>
                          </a:solidFill>
                          <a:latin typeface="Cambria Math" panose="02040503050406030204" pitchFamily="18" charset="0"/>
                        </a:rPr>
                        <m:t>+</m:t>
                      </m:r>
                      <m:r>
                        <a:rPr lang="pt-BR" i="1" dirty="0">
                          <a:solidFill>
                            <a:srgbClr val="4C4C4C"/>
                          </a:solidFill>
                          <a:latin typeface="Cambria Math" panose="02040503050406030204" pitchFamily="18" charset="0"/>
                        </a:rPr>
                        <m:t>𝐻𝐼</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m:t>
                      </m:r>
                    </m:oMath>
                    <m:oMath xmlns:m="http://schemas.openxmlformats.org/officeDocument/2006/math">
                      <m:r>
                        <a:rPr lang="pt-BR" i="1" dirty="0">
                          <a:solidFill>
                            <a:srgbClr val="4C4C4C"/>
                          </a:solidFill>
                          <a:latin typeface="Cambria Math" panose="02040503050406030204" pitchFamily="18" charset="0"/>
                        </a:rPr>
                        <m:t>​</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𝐻</m:t>
                          </m:r>
                        </m:e>
                        <m:sup>
                          <m:r>
                            <a:rPr lang="pt-BR"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𝐼</m:t>
                          </m:r>
                        </m:e>
                        <m:sup>
                          <m:r>
                            <a:rPr lang="pt-BR"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m:t>
                      </m:r>
                      <m:r>
                        <a:rPr lang="pt-BR" i="1" dirty="0">
                          <a:solidFill>
                            <a:srgbClr val="4C4C4C"/>
                          </a:solidFill>
                          <a:latin typeface="Cambria Math" panose="02040503050406030204" pitchFamily="18" charset="0"/>
                        </a:rPr>
                        <m:t>𝐻𝐼</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en-US" i="1" dirty="0">
                              <a:solidFill>
                                <a:srgbClr val="4C4C4C"/>
                              </a:solidFill>
                              <a:latin typeface="Cambria Math" panose="02040503050406030204" pitchFamily="18" charset="0"/>
                            </a:rPr>
                            <m:t>2</m:t>
                          </m:r>
                        </m:sub>
                      </m:sSub>
                      <m:r>
                        <a:rPr lang="en-US" i="1" dirty="0">
                          <a:solidFill>
                            <a:srgbClr val="4C4C4C"/>
                          </a:solidFill>
                          <a:latin typeface="Cambria Math" panose="02040503050406030204" pitchFamily="18" charset="0"/>
                        </a:rPr>
                        <m:t> </m:t>
                      </m:r>
                      <m:r>
                        <a:rPr lang="pt-BR" i="1" dirty="0">
                          <a:solidFill>
                            <a:srgbClr val="4C4C4C"/>
                          </a:solidFill>
                          <a:latin typeface="Cambria Math" panose="02040503050406030204" pitchFamily="18" charset="0"/>
                        </a:rPr>
                        <m:t> ⇀ 2</m:t>
                      </m:r>
                      <m:r>
                        <a:rPr lang="pt-BR" i="1" dirty="0">
                          <a:solidFill>
                            <a:srgbClr val="4C4C4C"/>
                          </a:solidFill>
                          <a:latin typeface="Cambria Math" panose="02040503050406030204" pitchFamily="18" charset="0"/>
                        </a:rPr>
                        <m:t>𝐻𝑂𝐼</m:t>
                      </m:r>
                    </m:oMath>
                    <m:oMath xmlns:m="http://schemas.openxmlformats.org/officeDocument/2006/math">
                      <m:r>
                        <a:rPr lang="pt-BR" i="1" dirty="0">
                          <a:solidFill>
                            <a:srgbClr val="4C4C4C"/>
                          </a:solidFill>
                          <a:latin typeface="Cambria Math" panose="02040503050406030204" pitchFamily="18" charset="0"/>
                        </a:rPr>
                        <m:t>𝐻𝑂𝐼</m:t>
                      </m:r>
                      <m:r>
                        <a:rPr lang="pt-BR" i="1" dirty="0">
                          <a:solidFill>
                            <a:srgbClr val="4C4C4C"/>
                          </a:solidFill>
                          <a:latin typeface="Cambria Math" panose="02040503050406030204" pitchFamily="18" charset="0"/>
                        </a:rPr>
                        <m:t>+ </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𝐻</m:t>
                          </m:r>
                        </m:e>
                        <m:sup>
                          <m:r>
                            <a:rPr lang="pt-BR"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𝐼</m:t>
                          </m:r>
                        </m:e>
                        <m:sup>
                          <m:r>
                            <a:rPr lang="pt-BR"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 ⇌ </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𝐼</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𝐻</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𝑂</m:t>
                      </m:r>
                      <m:r>
                        <a:rPr lang="pt-BR" i="1" dirty="0">
                          <a:solidFill>
                            <a:srgbClr val="4C4C4C"/>
                          </a:solidFill>
                          <a:latin typeface="Cambria Math" panose="02040503050406030204" pitchFamily="18" charset="0"/>
                        </a:rPr>
                        <m:t>​</m:t>
                      </m:r>
                    </m:oMath>
                    <m:oMath xmlns:m="http://schemas.openxmlformats.org/officeDocument/2006/math">
                      <m:r>
                        <a:rPr lang="pt-BR" i="1" dirty="0">
                          <a:solidFill>
                            <a:srgbClr val="4C4C4C"/>
                          </a:solidFill>
                          <a:latin typeface="Cambria Math" panose="02040503050406030204" pitchFamily="18" charset="0"/>
                        </a:rPr>
                        <m:t>​</m:t>
                      </m:r>
                      <m:r>
                        <a:rPr lang="pt-BR" i="1" dirty="0">
                          <a:solidFill>
                            <a:srgbClr val="4C4C4C"/>
                          </a:solidFill>
                          <a:latin typeface="Cambria Math" panose="02040503050406030204" pitchFamily="18" charset="0"/>
                        </a:rPr>
                        <m:t>𝐼</m:t>
                      </m:r>
                      <m:sSubSup>
                        <m:sSubSupPr>
                          <m:ctrlPr>
                            <a:rPr lang="en-US" i="1" dirty="0">
                              <a:solidFill>
                                <a:srgbClr val="4C4C4C"/>
                              </a:solidFill>
                              <a:latin typeface="Cambria Math" panose="02040503050406030204" pitchFamily="18" charset="0"/>
                            </a:rPr>
                          </m:ctrlPr>
                        </m:sSubSup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3</m:t>
                          </m:r>
                        </m:sub>
                        <m:sup>
                          <m:r>
                            <a:rPr lang="pt-BR" i="1" dirty="0">
                              <a:solidFill>
                                <a:srgbClr val="4C4C4C"/>
                              </a:solidFill>
                              <a:latin typeface="Cambria Math" panose="02040503050406030204" pitchFamily="18" charset="0"/>
                            </a:rPr>
                            <m:t>−</m:t>
                          </m:r>
                        </m:sup>
                      </m:sSubSup>
                      <m:r>
                        <a:rPr lang="pt-BR" i="1" dirty="0">
                          <a:solidFill>
                            <a:srgbClr val="4C4C4C"/>
                          </a:solidFill>
                          <a:latin typeface="Cambria Math" panose="02040503050406030204" pitchFamily="18" charset="0"/>
                        </a:rPr>
                        <m:t>+</m:t>
                      </m:r>
                      <m:r>
                        <a:rPr lang="pt-BR" i="1" dirty="0">
                          <a:solidFill>
                            <a:srgbClr val="4C4C4C"/>
                          </a:solidFill>
                          <a:latin typeface="Cambria Math" panose="02040503050406030204" pitchFamily="18" charset="0"/>
                        </a:rPr>
                        <m:t>𝐻𝐼</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𝐻</m:t>
                          </m:r>
                        </m:e>
                        <m:sup>
                          <m:r>
                            <a:rPr lang="pt-BR"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 ⇌ 2</m:t>
                      </m:r>
                      <m:r>
                        <a:rPr lang="pt-BR" i="1" dirty="0">
                          <a:solidFill>
                            <a:srgbClr val="4C4C4C"/>
                          </a:solidFill>
                          <a:latin typeface="Cambria Math" panose="02040503050406030204" pitchFamily="18" charset="0"/>
                        </a:rPr>
                        <m:t>𝐼</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𝐻</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𝑂</m:t>
                      </m:r>
                      <m:r>
                        <a:rPr lang="pt-BR" i="1" dirty="0">
                          <a:solidFill>
                            <a:srgbClr val="4C4C4C"/>
                          </a:solidFill>
                          <a:latin typeface="Cambria Math" panose="02040503050406030204" pitchFamily="18" charset="0"/>
                        </a:rPr>
                        <m:t>​</m:t>
                      </m:r>
                    </m:oMath>
                    <m:oMath xmlns:m="http://schemas.openxmlformats.org/officeDocument/2006/math">
                      <m:r>
                        <a:rPr lang="pt-BR" i="1" dirty="0">
                          <a:solidFill>
                            <a:srgbClr val="4C4C4C"/>
                          </a:solidFill>
                          <a:latin typeface="Cambria Math" panose="02040503050406030204" pitchFamily="18" charset="0"/>
                        </a:rPr>
                        <m:t>​2</m:t>
                      </m:r>
                      <m:r>
                        <a:rPr lang="pt-BR" i="1" dirty="0">
                          <a:solidFill>
                            <a:srgbClr val="4C4C4C"/>
                          </a:solidFill>
                          <a:latin typeface="Cambria Math" panose="02040503050406030204" pitchFamily="18" charset="0"/>
                        </a:rPr>
                        <m:t>𝐻𝐼</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 ⇀ </m:t>
                      </m:r>
                      <m:r>
                        <a:rPr lang="pt-BR" i="1" dirty="0">
                          <a:solidFill>
                            <a:srgbClr val="4C4C4C"/>
                          </a:solidFill>
                          <a:latin typeface="Cambria Math" panose="02040503050406030204" pitchFamily="18" charset="0"/>
                        </a:rPr>
                        <m:t>𝐻𝑂𝐼</m:t>
                      </m:r>
                      <m:r>
                        <a:rPr lang="pt-BR" i="1" dirty="0">
                          <a:solidFill>
                            <a:srgbClr val="4C4C4C"/>
                          </a:solidFill>
                          <a:latin typeface="Cambria Math" panose="02040503050406030204" pitchFamily="18" charset="0"/>
                        </a:rPr>
                        <m:t>+ </m:t>
                      </m:r>
                      <m:r>
                        <a:rPr lang="pt-BR" i="1" dirty="0">
                          <a:solidFill>
                            <a:srgbClr val="4C4C4C"/>
                          </a:solidFill>
                          <a:latin typeface="Cambria Math" panose="02040503050406030204" pitchFamily="18" charset="0"/>
                        </a:rPr>
                        <m:t>𝐼</m:t>
                      </m:r>
                      <m:sSubSup>
                        <m:sSubSupPr>
                          <m:ctrlPr>
                            <a:rPr lang="en-US" i="1" dirty="0">
                              <a:solidFill>
                                <a:srgbClr val="4C4C4C"/>
                              </a:solidFill>
                              <a:latin typeface="Cambria Math" panose="02040503050406030204" pitchFamily="18" charset="0"/>
                            </a:rPr>
                          </m:ctrlPr>
                        </m:sSubSup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3</m:t>
                          </m:r>
                        </m:sub>
                        <m:sup>
                          <m:r>
                            <a:rPr lang="pt-BR" i="1" dirty="0">
                              <a:solidFill>
                                <a:srgbClr val="4C4C4C"/>
                              </a:solidFill>
                              <a:latin typeface="Cambria Math" panose="02040503050406030204" pitchFamily="18" charset="0"/>
                            </a:rPr>
                            <m:t>−</m:t>
                          </m:r>
                        </m:sup>
                      </m:sSubSup>
                      <m:r>
                        <a:rPr lang="pt-BR" i="1" dirty="0">
                          <a:solidFill>
                            <a:srgbClr val="4C4C4C"/>
                          </a:solidFill>
                          <a:latin typeface="Cambria Math" panose="02040503050406030204" pitchFamily="18" charset="0"/>
                        </a:rPr>
                        <m:t>+ </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𝐻</m:t>
                          </m:r>
                        </m:e>
                        <m:sup>
                          <m:r>
                            <a:rPr lang="pt-BR"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m:t>
                      </m:r>
                    </m:oMath>
                    <m:oMath xmlns:m="http://schemas.openxmlformats.org/officeDocument/2006/math">
                      <m:r>
                        <a:rPr lang="pt-BR" i="1" dirty="0">
                          <a:solidFill>
                            <a:srgbClr val="4C4C4C"/>
                          </a:solidFill>
                          <a:latin typeface="Cambria Math" panose="02040503050406030204" pitchFamily="18" charset="0"/>
                        </a:rPr>
                        <m:t>​</m:t>
                      </m:r>
                      <m:r>
                        <a:rPr lang="pt-BR" i="1" dirty="0">
                          <a:solidFill>
                            <a:srgbClr val="4C4C4C"/>
                          </a:solidFill>
                          <a:latin typeface="Cambria Math" panose="02040503050406030204" pitchFamily="18" charset="0"/>
                        </a:rPr>
                        <m:t>𝐼</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 </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𝐻</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𝑂</m:t>
                      </m:r>
                      <m:r>
                        <a:rPr lang="pt-BR" i="1" dirty="0">
                          <a:solidFill>
                            <a:srgbClr val="4C4C4C"/>
                          </a:solidFill>
                          <a:latin typeface="Cambria Math" panose="02040503050406030204" pitchFamily="18" charset="0"/>
                        </a:rPr>
                        <m:t>+</m:t>
                      </m:r>
                      <m:r>
                        <a:rPr lang="pt-BR" i="1" dirty="0">
                          <a:solidFill>
                            <a:srgbClr val="4C4C4C"/>
                          </a:solidFill>
                          <a:latin typeface="Cambria Math" panose="02040503050406030204" pitchFamily="18" charset="0"/>
                        </a:rPr>
                        <m:t>𝑀</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𝑛</m:t>
                          </m:r>
                        </m:e>
                        <m:sup>
                          <m:r>
                            <a:rPr lang="pt-BR" i="1" dirty="0">
                              <a:solidFill>
                                <a:srgbClr val="4C4C4C"/>
                              </a:solidFill>
                              <a:latin typeface="Cambria Math" panose="02040503050406030204" pitchFamily="18" charset="0"/>
                            </a:rPr>
                            <m:t>2</m:t>
                          </m:r>
                          <m:r>
                            <a:rPr lang="en-US"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 ⇌ </m:t>
                      </m:r>
                      <m:r>
                        <a:rPr lang="pt-BR" i="1" dirty="0">
                          <a:solidFill>
                            <a:srgbClr val="4C4C4C"/>
                          </a:solidFill>
                          <a:latin typeface="Cambria Math" panose="02040503050406030204" pitchFamily="18" charset="0"/>
                        </a:rPr>
                        <m:t>𝐻𝐼</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 +</m:t>
                      </m:r>
                      <m:r>
                        <a:rPr lang="pt-BR" i="1" dirty="0">
                          <a:solidFill>
                            <a:srgbClr val="4C4C4C"/>
                          </a:solidFill>
                          <a:latin typeface="Cambria Math" panose="02040503050406030204" pitchFamily="18" charset="0"/>
                        </a:rPr>
                        <m:t>𝑀𝑛</m:t>
                      </m:r>
                      <m:sSubSup>
                        <m:sSubSupPr>
                          <m:ctrlPr>
                            <a:rPr lang="en-US" i="1" dirty="0">
                              <a:solidFill>
                                <a:srgbClr val="4C4C4C"/>
                              </a:solidFill>
                              <a:latin typeface="Cambria Math" panose="02040503050406030204" pitchFamily="18" charset="0"/>
                            </a:rPr>
                          </m:ctrlPr>
                        </m:sSubSupPr>
                        <m:e>
                          <m:d>
                            <m:dPr>
                              <m:ctrlPr>
                                <a:rPr lang="en-US" i="1" dirty="0">
                                  <a:solidFill>
                                    <a:srgbClr val="4C4C4C"/>
                                  </a:solidFill>
                                  <a:latin typeface="Cambria Math" panose="02040503050406030204" pitchFamily="18" charset="0"/>
                                </a:rPr>
                              </m:ctrlPr>
                            </m:dPr>
                            <m:e>
                              <m:r>
                                <a:rPr lang="pt-BR" i="1" dirty="0">
                                  <a:solidFill>
                                    <a:srgbClr val="4C4C4C"/>
                                  </a:solidFill>
                                  <a:latin typeface="Cambria Math" panose="02040503050406030204" pitchFamily="18" charset="0"/>
                                </a:rPr>
                                <m:t>𝑂𝐻</m:t>
                              </m:r>
                            </m:e>
                          </m:d>
                        </m:e>
                        <m:sub>
                          <m:r>
                            <a:rPr lang="pt-BR" i="1" dirty="0">
                              <a:solidFill>
                                <a:srgbClr val="4C4C4C"/>
                              </a:solidFill>
                              <a:latin typeface="Cambria Math" panose="02040503050406030204" pitchFamily="18" charset="0"/>
                            </a:rPr>
                            <m:t>2</m:t>
                          </m:r>
                        </m:sub>
                        <m:sup>
                          <m:r>
                            <a:rPr lang="pt-BR" i="1" dirty="0">
                              <a:solidFill>
                                <a:srgbClr val="4C4C4C"/>
                              </a:solidFill>
                              <a:latin typeface="Cambria Math" panose="02040503050406030204" pitchFamily="18" charset="0"/>
                            </a:rPr>
                            <m:t>+</m:t>
                          </m:r>
                        </m:sup>
                      </m:sSubSup>
                    </m:oMath>
                    <m:oMath xmlns:m="http://schemas.openxmlformats.org/officeDocument/2006/math">
                      <m:r>
                        <a:rPr lang="pt-BR" i="1" dirty="0">
                          <a:solidFill>
                            <a:srgbClr val="4C4C4C"/>
                          </a:solidFill>
                          <a:latin typeface="Cambria Math" panose="02040503050406030204" pitchFamily="18" charset="0"/>
                        </a:rPr>
                        <m:t>​</m:t>
                      </m:r>
                      <m:r>
                        <a:rPr lang="pt-BR" i="1" dirty="0">
                          <a:solidFill>
                            <a:srgbClr val="4C4C4C"/>
                          </a:solidFill>
                          <a:latin typeface="Cambria Math" panose="02040503050406030204" pitchFamily="18" charset="0"/>
                        </a:rPr>
                        <m:t>𝑀𝑛</m:t>
                      </m:r>
                      <m:sSubSup>
                        <m:sSubSupPr>
                          <m:ctrlPr>
                            <a:rPr lang="en-US" i="1" dirty="0">
                              <a:solidFill>
                                <a:srgbClr val="4C4C4C"/>
                              </a:solidFill>
                              <a:latin typeface="Cambria Math" panose="02040503050406030204" pitchFamily="18" charset="0"/>
                            </a:rPr>
                          </m:ctrlPr>
                        </m:sSubSupPr>
                        <m:e>
                          <m:d>
                            <m:dPr>
                              <m:ctrlPr>
                                <a:rPr lang="en-US" i="1" dirty="0">
                                  <a:solidFill>
                                    <a:srgbClr val="4C4C4C"/>
                                  </a:solidFill>
                                  <a:latin typeface="Cambria Math" panose="02040503050406030204" pitchFamily="18" charset="0"/>
                                </a:rPr>
                              </m:ctrlPr>
                            </m:dPr>
                            <m:e>
                              <m:r>
                                <a:rPr lang="pt-BR" i="1" dirty="0">
                                  <a:solidFill>
                                    <a:srgbClr val="4C4C4C"/>
                                  </a:solidFill>
                                  <a:latin typeface="Cambria Math" panose="02040503050406030204" pitchFamily="18" charset="0"/>
                                </a:rPr>
                                <m:t>𝑂𝐻</m:t>
                              </m:r>
                            </m:e>
                          </m:d>
                        </m:e>
                        <m:sub>
                          <m:r>
                            <a:rPr lang="pt-BR" i="1" dirty="0">
                              <a:solidFill>
                                <a:srgbClr val="4C4C4C"/>
                              </a:solidFill>
                              <a:latin typeface="Cambria Math" panose="02040503050406030204" pitchFamily="18" charset="0"/>
                            </a:rPr>
                            <m:t>2</m:t>
                          </m:r>
                        </m:sub>
                        <m:sup>
                          <m:r>
                            <a:rPr lang="pt-BR" i="1" dirty="0">
                              <a:solidFill>
                                <a:srgbClr val="4C4C4C"/>
                              </a:solidFill>
                              <a:latin typeface="Cambria Math" panose="02040503050406030204" pitchFamily="18" charset="0"/>
                            </a:rPr>
                            <m:t>+</m:t>
                          </m:r>
                        </m:sup>
                      </m:sSubSup>
                      <m:r>
                        <a:rPr lang="en-US" i="1" dirty="0">
                          <a:solidFill>
                            <a:srgbClr val="4C4C4C"/>
                          </a:solidFill>
                          <a:latin typeface="Cambria Math" panose="02040503050406030204" pitchFamily="18" charset="0"/>
                        </a:rPr>
                        <m:t>+</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𝐻</m:t>
                          </m:r>
                        </m:e>
                        <m:sub>
                          <m:r>
                            <a:rPr lang="pt-BR" i="1" dirty="0">
                              <a:solidFill>
                                <a:srgbClr val="4C4C4C"/>
                              </a:solidFill>
                              <a:latin typeface="Cambria Math" panose="02040503050406030204" pitchFamily="18" charset="0"/>
                            </a:rPr>
                            <m:t>2</m:t>
                          </m:r>
                        </m:sub>
                      </m:sSub>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 ⇀ </m:t>
                      </m:r>
                      <m:r>
                        <a:rPr lang="pt-BR" i="1" dirty="0">
                          <a:solidFill>
                            <a:srgbClr val="4C4C4C"/>
                          </a:solidFill>
                          <a:latin typeface="Cambria Math" panose="02040503050406030204" pitchFamily="18" charset="0"/>
                        </a:rPr>
                        <m:t>𝐻</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 +</m:t>
                      </m:r>
                      <m:r>
                        <a:rPr lang="pt-BR" i="1" dirty="0">
                          <a:solidFill>
                            <a:srgbClr val="4C4C4C"/>
                          </a:solidFill>
                          <a:latin typeface="Cambria Math" panose="02040503050406030204" pitchFamily="18" charset="0"/>
                        </a:rPr>
                        <m:t>𝑀</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𝑛</m:t>
                          </m:r>
                        </m:e>
                        <m:sup>
                          <m:r>
                            <a:rPr lang="pt-BR" i="1" dirty="0">
                              <a:solidFill>
                                <a:srgbClr val="4C4C4C"/>
                              </a:solidFill>
                              <a:latin typeface="Cambria Math" panose="02040503050406030204" pitchFamily="18" charset="0"/>
                            </a:rPr>
                            <m:t>2</m:t>
                          </m:r>
                          <m:r>
                            <a:rPr lang="en-US"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 </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𝐻</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𝑂</m:t>
                      </m:r>
                      <m:r>
                        <a:rPr lang="pt-BR" i="1" dirty="0">
                          <a:solidFill>
                            <a:srgbClr val="4C4C4C"/>
                          </a:solidFill>
                          <a:latin typeface="Cambria Math" panose="02040503050406030204" pitchFamily="18" charset="0"/>
                        </a:rPr>
                        <m:t>​</m:t>
                      </m:r>
                    </m:oMath>
                    <m:oMath xmlns:m="http://schemas.openxmlformats.org/officeDocument/2006/math">
                      <m:r>
                        <a:rPr lang="pt-BR" i="1" dirty="0">
                          <a:solidFill>
                            <a:srgbClr val="4C4C4C"/>
                          </a:solidFill>
                          <a:latin typeface="Cambria Math" panose="02040503050406030204" pitchFamily="18" charset="0"/>
                        </a:rPr>
                        <m:t>​2</m:t>
                      </m:r>
                      <m:r>
                        <a:rPr lang="pt-BR" i="1" dirty="0">
                          <a:solidFill>
                            <a:srgbClr val="4C4C4C"/>
                          </a:solidFill>
                          <a:latin typeface="Cambria Math" panose="02040503050406030204" pitchFamily="18" charset="0"/>
                        </a:rPr>
                        <m:t>𝐻</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 ⇀ </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𝐻</m:t>
                          </m:r>
                        </m:e>
                        <m:sub>
                          <m:r>
                            <a:rPr lang="pt-BR" i="1" dirty="0">
                              <a:solidFill>
                                <a:srgbClr val="4C4C4C"/>
                              </a:solidFill>
                              <a:latin typeface="Cambria Math" panose="02040503050406030204" pitchFamily="18" charset="0"/>
                            </a:rPr>
                            <m:t>2</m:t>
                          </m:r>
                        </m:sub>
                      </m:sSub>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oMath>
                    <m:oMath xmlns:m="http://schemas.openxmlformats.org/officeDocument/2006/math">
                      <m:r>
                        <a:rPr lang="pt-BR" i="1" dirty="0">
                          <a:solidFill>
                            <a:srgbClr val="4C4C4C"/>
                          </a:solidFill>
                          <a:latin typeface="Cambria Math" panose="02040503050406030204" pitchFamily="18" charset="0"/>
                        </a:rPr>
                        <m:t>​</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𝐼</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m:t>
                      </m:r>
                      <m:r>
                        <a:rPr lang="pt-BR" i="1" dirty="0">
                          <a:solidFill>
                            <a:srgbClr val="4C4C4C"/>
                          </a:solidFill>
                          <a:latin typeface="Cambria Math" panose="02040503050406030204" pitchFamily="18" charset="0"/>
                        </a:rPr>
                        <m:t>𝑀𝐴</m:t>
                      </m:r>
                      <m:r>
                        <a:rPr lang="pt-BR" i="1" dirty="0">
                          <a:solidFill>
                            <a:srgbClr val="4C4C4C"/>
                          </a:solidFill>
                          <a:latin typeface="Cambria Math" panose="02040503050406030204" pitchFamily="18" charset="0"/>
                        </a:rPr>
                        <m:t> ⇀ </m:t>
                      </m:r>
                      <m:r>
                        <a:rPr lang="pt-BR" i="1" dirty="0">
                          <a:solidFill>
                            <a:srgbClr val="4C4C4C"/>
                          </a:solidFill>
                          <a:latin typeface="Cambria Math" panose="02040503050406030204" pitchFamily="18" charset="0"/>
                        </a:rPr>
                        <m:t>𝐼𝑀𝐴</m:t>
                      </m:r>
                      <m:r>
                        <a:rPr lang="pt-BR" i="1" dirty="0">
                          <a:solidFill>
                            <a:srgbClr val="4C4C4C"/>
                          </a:solidFill>
                          <a:latin typeface="Cambria Math" panose="02040503050406030204" pitchFamily="18" charset="0"/>
                        </a:rPr>
                        <m:t>+ </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𝐻</m:t>
                          </m:r>
                        </m:e>
                        <m:sup>
                          <m:r>
                            <a:rPr lang="pt-BR"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𝐼</m:t>
                          </m:r>
                        </m:e>
                        <m:sup>
                          <m:r>
                            <a:rPr lang="pt-BR" i="1" dirty="0">
                              <a:solidFill>
                                <a:srgbClr val="4C4C4C"/>
                              </a:solidFill>
                              <a:latin typeface="Cambria Math" panose="02040503050406030204" pitchFamily="18" charset="0"/>
                            </a:rPr>
                            <m:t>−</m:t>
                          </m:r>
                        </m:sup>
                      </m:sSup>
                    </m:oMath>
                    <m:oMath xmlns:m="http://schemas.openxmlformats.org/officeDocument/2006/math">
                      <m:r>
                        <a:rPr lang="pt-BR" i="1" dirty="0">
                          <a:solidFill>
                            <a:srgbClr val="4C4C4C"/>
                          </a:solidFill>
                          <a:latin typeface="Cambria Math" panose="02040503050406030204" pitchFamily="18" charset="0"/>
                        </a:rPr>
                        <m:t>​</m:t>
                      </m:r>
                      <m:r>
                        <a:rPr lang="pt-BR" i="1" dirty="0">
                          <a:solidFill>
                            <a:srgbClr val="4C4C4C"/>
                          </a:solidFill>
                          <a:latin typeface="Cambria Math" panose="02040503050406030204" pitchFamily="18" charset="0"/>
                        </a:rPr>
                        <m:t>𝐻𝑂𝐼</m:t>
                      </m:r>
                      <m:r>
                        <a:rPr lang="pt-BR" i="1" dirty="0">
                          <a:solidFill>
                            <a:srgbClr val="4C4C4C"/>
                          </a:solidFill>
                          <a:latin typeface="Cambria Math" panose="02040503050406030204" pitchFamily="18" charset="0"/>
                        </a:rPr>
                        <m:t>+ </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𝐻</m:t>
                          </m:r>
                        </m:e>
                        <m:sub>
                          <m:r>
                            <a:rPr lang="pt-BR" i="1" dirty="0">
                              <a:solidFill>
                                <a:srgbClr val="4C4C4C"/>
                              </a:solidFill>
                              <a:latin typeface="Cambria Math" panose="02040503050406030204" pitchFamily="18" charset="0"/>
                            </a:rPr>
                            <m:t>2</m:t>
                          </m:r>
                        </m:sub>
                      </m:sSub>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 ⇀ </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𝑂</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 </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𝐻</m:t>
                          </m:r>
                        </m:e>
                        <m:sup>
                          <m:r>
                            <a:rPr lang="pt-BR"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m:t>
                      </m:r>
                      <m:sSup>
                        <m:sSupPr>
                          <m:ctrlPr>
                            <a:rPr lang="en-US" i="1" dirty="0">
                              <a:solidFill>
                                <a:srgbClr val="4C4C4C"/>
                              </a:solidFill>
                              <a:latin typeface="Cambria Math" panose="02040503050406030204" pitchFamily="18" charset="0"/>
                            </a:rPr>
                          </m:ctrlPr>
                        </m:sSupPr>
                        <m:e>
                          <m:r>
                            <a:rPr lang="pt-BR" i="1" dirty="0">
                              <a:solidFill>
                                <a:srgbClr val="4C4C4C"/>
                              </a:solidFill>
                              <a:latin typeface="Cambria Math" panose="02040503050406030204" pitchFamily="18" charset="0"/>
                            </a:rPr>
                            <m:t>𝐼</m:t>
                          </m:r>
                        </m:e>
                        <m:sup>
                          <m:r>
                            <a:rPr lang="pt-BR" i="1" dirty="0">
                              <a:solidFill>
                                <a:srgbClr val="4C4C4C"/>
                              </a:solidFill>
                              <a:latin typeface="Cambria Math" panose="02040503050406030204" pitchFamily="18" charset="0"/>
                            </a:rPr>
                            <m:t>−</m:t>
                          </m:r>
                        </m:sup>
                      </m:sSup>
                      <m:r>
                        <a:rPr lang="pt-BR" i="1" dirty="0">
                          <a:solidFill>
                            <a:srgbClr val="4C4C4C"/>
                          </a:solidFill>
                          <a:latin typeface="Cambria Math" panose="02040503050406030204" pitchFamily="18" charset="0"/>
                        </a:rPr>
                        <m:t>+ </m:t>
                      </m:r>
                      <m:sSub>
                        <m:sSubPr>
                          <m:ctrlPr>
                            <a:rPr lang="en-US" i="1" dirty="0">
                              <a:solidFill>
                                <a:srgbClr val="4C4C4C"/>
                              </a:solidFill>
                              <a:latin typeface="Cambria Math" panose="02040503050406030204" pitchFamily="18" charset="0"/>
                            </a:rPr>
                          </m:ctrlPr>
                        </m:sSubPr>
                        <m:e>
                          <m:r>
                            <a:rPr lang="pt-BR" i="1" dirty="0">
                              <a:solidFill>
                                <a:srgbClr val="4C4C4C"/>
                              </a:solidFill>
                              <a:latin typeface="Cambria Math" panose="02040503050406030204" pitchFamily="18" charset="0"/>
                            </a:rPr>
                            <m:t>𝐻</m:t>
                          </m:r>
                        </m:e>
                        <m:sub>
                          <m:r>
                            <a:rPr lang="pt-BR" i="1" dirty="0">
                              <a:solidFill>
                                <a:srgbClr val="4C4C4C"/>
                              </a:solidFill>
                              <a:latin typeface="Cambria Math" panose="02040503050406030204" pitchFamily="18" charset="0"/>
                            </a:rPr>
                            <m:t>2</m:t>
                          </m:r>
                        </m:sub>
                      </m:sSub>
                      <m:r>
                        <a:rPr lang="pt-BR" i="1" dirty="0">
                          <a:solidFill>
                            <a:srgbClr val="4C4C4C"/>
                          </a:solidFill>
                          <a:latin typeface="Cambria Math" panose="02040503050406030204" pitchFamily="18" charset="0"/>
                        </a:rPr>
                        <m:t>𝑂</m:t>
                      </m:r>
                      <m:r>
                        <a:rPr lang="pt-BR" i="1" dirty="0">
                          <a:solidFill>
                            <a:srgbClr val="4C4C4C"/>
                          </a:solidFill>
                          <a:latin typeface="Cambria Math" panose="02040503050406030204" pitchFamily="18" charset="0"/>
                        </a:rPr>
                        <m:t>​</m:t>
                      </m:r>
                    </m:oMath>
                  </m:oMathPara>
                </a14:m>
                <a:endParaRPr lang="en-IN" dirty="0"/>
              </a:p>
            </p:txBody>
          </p:sp>
        </mc:Choice>
        <mc:Fallback xmlns="">
          <p:sp>
            <p:nvSpPr>
              <p:cNvPr id="3" name="Rectangle 2"/>
              <p:cNvSpPr>
                <a:spLocks noRot="1" noChangeAspect="1" noMove="1" noResize="1" noEditPoints="1" noAdjustHandles="1" noChangeArrowheads="1" noChangeShapeType="1" noTextEdit="1"/>
              </p:cNvSpPr>
              <p:nvPr/>
            </p:nvSpPr>
            <p:spPr>
              <a:xfrm>
                <a:off x="946245" y="2120669"/>
                <a:ext cx="6096000" cy="4238148"/>
              </a:xfrm>
              <a:prstGeom prst="rect">
                <a:avLst/>
              </a:prstGeom>
              <a:blipFill rotWithShape="0">
                <a:blip r:embed="rId3"/>
                <a:stretch>
                  <a:fillRect/>
                </a:stretch>
              </a:blipFill>
            </p:spPr>
            <p:txBody>
              <a:bodyPr/>
              <a:lstStyle/>
              <a:p>
                <a:r>
                  <a:rPr lang="en-IN">
                    <a:noFill/>
                  </a:rPr>
                  <a:t> </a:t>
                </a:r>
              </a:p>
            </p:txBody>
          </p:sp>
        </mc:Fallback>
      </mc:AlternateContent>
      <p:sp>
        <p:nvSpPr>
          <p:cNvPr id="5" name="Title 1">
            <a:extLst>
              <a:ext uri="{FF2B5EF4-FFF2-40B4-BE49-F238E27FC236}">
                <a16:creationId xmlns:a16="http://schemas.microsoft.com/office/drawing/2014/main" xmlns="" id="{DBC755C2-F1BE-43F2-9AE9-8DC698410839}"/>
              </a:ext>
            </a:extLst>
          </p:cNvPr>
          <p:cNvSpPr txBox="1">
            <a:spLocks/>
          </p:cNvSpPr>
          <p:nvPr/>
        </p:nvSpPr>
        <p:spPr>
          <a:xfrm>
            <a:off x="0" y="986047"/>
            <a:ext cx="9144000" cy="6698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onstantia" panose="02030602050306030303" pitchFamily="18" charset="0"/>
              </a:rPr>
              <a:t>Briggs-Rauscher Reaction</a:t>
            </a:r>
            <a:endParaRPr lang="en-US" b="1" u="sng" dirty="0">
              <a:latin typeface="Constantia" panose="02030602050306030303" pitchFamily="18" charset="0"/>
            </a:endParaRPr>
          </a:p>
        </p:txBody>
      </p:sp>
    </p:spTree>
    <p:extLst>
      <p:ext uri="{BB962C8B-B14F-4D97-AF65-F5344CB8AC3E}">
        <p14:creationId xmlns:p14="http://schemas.microsoft.com/office/powerpoint/2010/main" val="3199392010"/>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0997" y="2324839"/>
            <a:ext cx="4726195" cy="3452177"/>
          </a:xfrm>
          <a:prstGeom prst="rect">
            <a:avLst/>
          </a:prstGeo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6976" r="4843"/>
          <a:stretch/>
        </p:blipFill>
        <p:spPr>
          <a:xfrm>
            <a:off x="4810259" y="2189107"/>
            <a:ext cx="3467637" cy="1819161"/>
          </a:xfrm>
          <a:prstGeom prst="rect">
            <a:avLst/>
          </a:prstGeom>
        </p:spPr>
      </p:pic>
      <p:sp>
        <p:nvSpPr>
          <p:cNvPr id="8" name="Rectangle 7"/>
          <p:cNvSpPr/>
          <p:nvPr/>
        </p:nvSpPr>
        <p:spPr>
          <a:xfrm>
            <a:off x="1294327" y="2479989"/>
            <a:ext cx="3277673" cy="540913"/>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cxnSp>
        <p:nvCxnSpPr>
          <p:cNvPr id="10" name="Straight Connector 9"/>
          <p:cNvCxnSpPr/>
          <p:nvPr/>
        </p:nvCxnSpPr>
        <p:spPr>
          <a:xfrm flipV="1">
            <a:off x="4572000" y="2189107"/>
            <a:ext cx="325191" cy="2908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4572000" y="3020901"/>
            <a:ext cx="333241" cy="90796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4905241" y="2197157"/>
            <a:ext cx="3372656" cy="1731705"/>
          </a:xfrm>
          <a:prstGeom prst="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sz="1350"/>
          </a:p>
        </p:txBody>
      </p:sp>
      <p:sp>
        <p:nvSpPr>
          <p:cNvPr id="9" name="Title 1">
            <a:extLst>
              <a:ext uri="{FF2B5EF4-FFF2-40B4-BE49-F238E27FC236}">
                <a16:creationId xmlns:a16="http://schemas.microsoft.com/office/drawing/2014/main" xmlns="" id="{DBC755C2-F1BE-43F2-9AE9-8DC698410839}"/>
              </a:ext>
            </a:extLst>
          </p:cNvPr>
          <p:cNvSpPr txBox="1">
            <a:spLocks/>
          </p:cNvSpPr>
          <p:nvPr/>
        </p:nvSpPr>
        <p:spPr>
          <a:xfrm>
            <a:off x="0" y="986047"/>
            <a:ext cx="9144000" cy="6698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onstantia" panose="02030602050306030303" pitchFamily="18" charset="0"/>
              </a:rPr>
              <a:t>Briggs-Rauscher Reaction</a:t>
            </a:r>
            <a:endParaRPr lang="en-US" b="1" u="sng" dirty="0">
              <a:latin typeface="Constantia" panose="02030602050306030303" pitchFamily="18" charset="0"/>
            </a:endParaRPr>
          </a:p>
        </p:txBody>
      </p:sp>
    </p:spTree>
    <p:extLst>
      <p:ext uri="{BB962C8B-B14F-4D97-AF65-F5344CB8AC3E}">
        <p14:creationId xmlns:p14="http://schemas.microsoft.com/office/powerpoint/2010/main" val="3381709774"/>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C755C2-F1BE-43F2-9AE9-8DC698410839}"/>
              </a:ext>
            </a:extLst>
          </p:cNvPr>
          <p:cNvSpPr txBox="1">
            <a:spLocks/>
          </p:cNvSpPr>
          <p:nvPr/>
        </p:nvSpPr>
        <p:spPr>
          <a:xfrm>
            <a:off x="0" y="986047"/>
            <a:ext cx="9144000" cy="66986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b="1" dirty="0">
                <a:latin typeface="Constantia" panose="02030602050306030303" pitchFamily="18" charset="0"/>
              </a:rPr>
              <a:t>Briggs-Rauscher Reaction</a:t>
            </a:r>
            <a:endParaRPr lang="en-US" b="1" u="sng" dirty="0">
              <a:latin typeface="Constantia" panose="02030602050306030303" pitchFamily="18" charset="0"/>
            </a:endParaRPr>
          </a:p>
        </p:txBody>
      </p:sp>
      <p:pic>
        <p:nvPicPr>
          <p:cNvPr id="7" name="Picture 6"/>
          <p:cNvPicPr/>
          <p:nvPr/>
        </p:nvPicPr>
        <p:blipFill>
          <a:blip r:embed="rId2" cstate="print">
            <a:extLst>
              <a:ext uri="{28A0092B-C50C-407E-A947-70E740481C1C}">
                <a14:useLocalDpi xmlns:a14="http://schemas.microsoft.com/office/drawing/2010/main" val="0"/>
              </a:ext>
            </a:extLst>
          </a:blip>
          <a:stretch>
            <a:fillRect/>
          </a:stretch>
        </p:blipFill>
        <p:spPr>
          <a:xfrm>
            <a:off x="1523845" y="2189573"/>
            <a:ext cx="4457700" cy="3343275"/>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1523845" y="3584212"/>
                <a:ext cx="2868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𝑘</m:t>
                          </m:r>
                        </m:e>
                        <m:sub>
                          <m:r>
                            <a:rPr lang="en-IN" i="1">
                              <a:latin typeface="Cambria Math" panose="02040503050406030204" pitchFamily="18" charset="0"/>
                            </a:rPr>
                            <m:t>4</m:t>
                          </m:r>
                        </m:sub>
                      </m:sSub>
                    </m:oMath>
                  </m:oMathPara>
                </a14:m>
                <a:endParaRPr lang="en-IN" dirty="0"/>
              </a:p>
            </p:txBody>
          </p:sp>
        </mc:Choice>
        <mc:Fallback xmlns="">
          <p:sp>
            <p:nvSpPr>
              <p:cNvPr id="8" name="TextBox 7"/>
              <p:cNvSpPr txBox="1">
                <a:spLocks noRot="1" noChangeAspect="1" noMove="1" noResize="1" noEditPoints="1" noAdjustHandles="1" noChangeArrowheads="1" noChangeShapeType="1" noTextEdit="1"/>
              </p:cNvSpPr>
              <p:nvPr/>
            </p:nvSpPr>
            <p:spPr>
              <a:xfrm>
                <a:off x="2031793" y="3635949"/>
                <a:ext cx="381451" cy="369332"/>
              </a:xfrm>
              <a:prstGeom prst="rect">
                <a:avLst/>
              </a:prstGeom>
              <a:blipFill rotWithShape="0">
                <a:blip r:embed="rId3"/>
                <a:stretch>
                  <a:fillRect l="-19048" r="-6349" b="-13115"/>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818425" y="5394349"/>
                <a:ext cx="18741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a:latin typeface="Cambria Math" panose="02040503050406030204" pitchFamily="18" charset="0"/>
                        </a:rPr>
                        <m:t>𝐹𝑟𝑒𝑞𝑢𝑒𝑛𝑐𝑦</m:t>
                      </m:r>
                      <m:r>
                        <a:rPr lang="en-IN" i="1">
                          <a:latin typeface="Cambria Math" panose="02040503050406030204" pitchFamily="18" charset="0"/>
                        </a:rPr>
                        <m:t> </m:t>
                      </m:r>
                      <m:r>
                        <a:rPr lang="en-IN" i="1">
                          <a:latin typeface="Cambria Math" panose="02040503050406030204" pitchFamily="18" charset="0"/>
                        </a:rPr>
                        <m:t>𝑓</m:t>
                      </m:r>
                      <m:r>
                        <a:rPr lang="en-US" i="1">
                          <a:latin typeface="Cambria Math" panose="02040503050406030204" pitchFamily="18" charset="0"/>
                        </a:rPr>
                        <m:t> (</m:t>
                      </m:r>
                      <m:r>
                        <a:rPr lang="en-US" i="1">
                          <a:latin typeface="Cambria Math" panose="02040503050406030204" pitchFamily="18" charset="0"/>
                        </a:rPr>
                        <m:t>𝐻𝑧</m:t>
                      </m:r>
                      <m:r>
                        <a:rPr lang="en-US" i="1">
                          <a:latin typeface="Cambria Math" panose="02040503050406030204" pitchFamily="18" charset="0"/>
                        </a:rPr>
                        <m:t>)</m:t>
                      </m:r>
                    </m:oMath>
                  </m:oMathPara>
                </a14:m>
                <a:endParaRPr lang="en-IN" dirty="0"/>
              </a:p>
            </p:txBody>
          </p:sp>
        </mc:Choice>
        <mc:Fallback xmlns="">
          <p:sp>
            <p:nvSpPr>
              <p:cNvPr id="9" name="TextBox 8"/>
              <p:cNvSpPr txBox="1">
                <a:spLocks noRot="1" noChangeAspect="1" noMove="1" noResize="1" noEditPoints="1" noAdjustHandles="1" noChangeArrowheads="1" noChangeShapeType="1" noTextEdit="1"/>
              </p:cNvSpPr>
              <p:nvPr/>
            </p:nvSpPr>
            <p:spPr>
              <a:xfrm>
                <a:off x="3757899" y="6049465"/>
                <a:ext cx="2491388" cy="369332"/>
              </a:xfrm>
              <a:prstGeom prst="rect">
                <a:avLst/>
              </a:prstGeom>
              <a:blipFill rotWithShape="0">
                <a:blip r:embed="rId4"/>
                <a:stretch>
                  <a:fillRect l="-3667" r="-3912" b="-34426"/>
                </a:stretch>
              </a:blipFill>
            </p:spPr>
            <p:txBody>
              <a:bodyPr/>
              <a:lstStyle/>
              <a:p>
                <a:r>
                  <a:rPr lang="en-IN">
                    <a:noFill/>
                  </a:rPr>
                  <a:t> </a:t>
                </a:r>
              </a:p>
            </p:txBody>
          </p:sp>
        </mc:Fallback>
      </mc:AlternateContent>
      <p:sp>
        <p:nvSpPr>
          <p:cNvPr id="4" name="TextBox 3"/>
          <p:cNvSpPr txBox="1"/>
          <p:nvPr/>
        </p:nvSpPr>
        <p:spPr>
          <a:xfrm>
            <a:off x="388698" y="3421323"/>
            <a:ext cx="1278191" cy="646331"/>
          </a:xfrm>
          <a:prstGeom prst="rect">
            <a:avLst/>
          </a:prstGeom>
          <a:noFill/>
        </p:spPr>
        <p:txBody>
          <a:bodyPr wrap="square" rtlCol="0">
            <a:spAutoFit/>
          </a:bodyPr>
          <a:lstStyle/>
          <a:p>
            <a:pPr algn="ctr"/>
            <a:r>
              <a:rPr lang="en-US" dirty="0">
                <a:latin typeface="Constantia" panose="02030602050306030303" pitchFamily="18" charset="0"/>
              </a:rPr>
              <a:t>Rate Constant</a:t>
            </a:r>
            <a:endParaRPr lang="en-IN" dirty="0">
              <a:latin typeface="Constantia" panose="02030602050306030303" pitchFamily="18" charset="0"/>
            </a:endParaRPr>
          </a:p>
        </p:txBody>
      </p:sp>
      <p:sp>
        <p:nvSpPr>
          <p:cNvPr id="10" name="Right Brace 9"/>
          <p:cNvSpPr/>
          <p:nvPr/>
        </p:nvSpPr>
        <p:spPr>
          <a:xfrm>
            <a:off x="5742298" y="3017009"/>
            <a:ext cx="378726" cy="165820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sz="1350"/>
          </a:p>
        </p:txBody>
      </p:sp>
      <p:sp>
        <p:nvSpPr>
          <p:cNvPr id="11" name="TextBox 10"/>
          <p:cNvSpPr txBox="1"/>
          <p:nvPr/>
        </p:nvSpPr>
        <p:spPr>
          <a:xfrm>
            <a:off x="6315502" y="3165154"/>
            <a:ext cx="2415654" cy="1384995"/>
          </a:xfrm>
          <a:prstGeom prst="rect">
            <a:avLst/>
          </a:prstGeom>
          <a:noFill/>
        </p:spPr>
        <p:txBody>
          <a:bodyPr wrap="square" rtlCol="0">
            <a:spAutoFit/>
          </a:bodyPr>
          <a:lstStyle/>
          <a:p>
            <a:pPr algn="ctr"/>
            <a:r>
              <a:rPr lang="en-US" sz="2100" dirty="0">
                <a:latin typeface="Constantia" panose="02030602050306030303" pitchFamily="18" charset="0"/>
              </a:rPr>
              <a:t>Frequency Combs Exist Only Under A Specific Range of Values</a:t>
            </a:r>
            <a:endParaRPr lang="en-IN" sz="2100" dirty="0">
              <a:latin typeface="Constantia" panose="02030602050306030303" pitchFamily="18" charset="0"/>
            </a:endParaRPr>
          </a:p>
        </p:txBody>
      </p:sp>
    </p:spTree>
    <p:extLst>
      <p:ext uri="{BB962C8B-B14F-4D97-AF65-F5344CB8AC3E}">
        <p14:creationId xmlns:p14="http://schemas.microsoft.com/office/powerpoint/2010/main" val="84735081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a:clrChange>
              <a:clrFrom>
                <a:srgbClr val="F0F0F0"/>
              </a:clrFrom>
              <a:clrTo>
                <a:srgbClr val="F0F0F0">
                  <a:alpha val="0"/>
                </a:srgbClr>
              </a:clrTo>
            </a:clrChange>
          </a:blip>
          <a:stretch>
            <a:fillRect/>
          </a:stretch>
        </p:blipFill>
        <p:spPr>
          <a:xfrm>
            <a:off x="4711561" y="2435731"/>
            <a:ext cx="4012820" cy="3073377"/>
          </a:xfrm>
          <a:prstGeom prst="rect">
            <a:avLst/>
          </a:prstGeom>
        </p:spPr>
      </p:pic>
      <p:sp>
        <p:nvSpPr>
          <p:cNvPr id="2" name="Title 1">
            <a:extLst>
              <a:ext uri="{FF2B5EF4-FFF2-40B4-BE49-F238E27FC236}">
                <a16:creationId xmlns:a16="http://schemas.microsoft.com/office/drawing/2014/main" xmlns="" id="{DBC755C2-F1BE-43F2-9AE9-8DC698410839}"/>
              </a:ext>
            </a:extLst>
          </p:cNvPr>
          <p:cNvSpPr txBox="1">
            <a:spLocks/>
          </p:cNvSpPr>
          <p:nvPr/>
        </p:nvSpPr>
        <p:spPr>
          <a:xfrm>
            <a:off x="0" y="639468"/>
            <a:ext cx="9144000" cy="111448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Constantia" panose="02030602050306030303" pitchFamily="18" charset="0"/>
              </a:rPr>
              <a:t>Similar Trend Shows Up in </a:t>
            </a:r>
          </a:p>
          <a:p>
            <a:pPr algn="ctr"/>
            <a:r>
              <a:rPr lang="en-US" b="1" dirty="0" err="1">
                <a:latin typeface="Constantia" panose="02030602050306030303" pitchFamily="18" charset="0"/>
              </a:rPr>
              <a:t>Belousov-Zhabotinsky</a:t>
            </a:r>
            <a:r>
              <a:rPr lang="en-US" b="1" dirty="0">
                <a:latin typeface="Constantia" panose="02030602050306030303" pitchFamily="18" charset="0"/>
              </a:rPr>
              <a:t> Reaction</a:t>
            </a:r>
            <a:endParaRPr lang="en-US" b="1" u="sng" dirty="0">
              <a:latin typeface="Constantia" panose="02030602050306030303" pitchFamily="18" charset="0"/>
            </a:endParaRPr>
          </a:p>
        </p:txBody>
      </p:sp>
      <mc:AlternateContent xmlns:mc="http://schemas.openxmlformats.org/markup-compatibility/2006" xmlns:a14="http://schemas.microsoft.com/office/drawing/2010/main">
        <mc:Choice Requires="a14">
          <p:sp>
            <p:nvSpPr>
              <p:cNvPr id="9" name="TextBox 8"/>
              <p:cNvSpPr txBox="1"/>
              <p:nvPr/>
            </p:nvSpPr>
            <p:spPr>
              <a:xfrm>
                <a:off x="5872161" y="5509108"/>
                <a:ext cx="18741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a:latin typeface="Cambria Math" panose="02040503050406030204" pitchFamily="18" charset="0"/>
                        </a:rPr>
                        <m:t>𝐹𝑟𝑒𝑞𝑢𝑒𝑛𝑐𝑦</m:t>
                      </m:r>
                      <m:r>
                        <a:rPr lang="en-IN" i="1">
                          <a:latin typeface="Cambria Math" panose="02040503050406030204" pitchFamily="18" charset="0"/>
                        </a:rPr>
                        <m:t> </m:t>
                      </m:r>
                      <m:r>
                        <a:rPr lang="en-IN" i="1">
                          <a:latin typeface="Cambria Math" panose="02040503050406030204" pitchFamily="18" charset="0"/>
                        </a:rPr>
                        <m:t>𝑓</m:t>
                      </m:r>
                      <m:r>
                        <a:rPr lang="en-US" i="1">
                          <a:latin typeface="Cambria Math" panose="02040503050406030204" pitchFamily="18" charset="0"/>
                        </a:rPr>
                        <m:t> (</m:t>
                      </m:r>
                      <m:r>
                        <a:rPr lang="en-US" i="1">
                          <a:latin typeface="Cambria Math" panose="02040503050406030204" pitchFamily="18" charset="0"/>
                        </a:rPr>
                        <m:t>𝐻𝑧</m:t>
                      </m:r>
                      <m:r>
                        <a:rPr lang="en-US" i="1">
                          <a:latin typeface="Cambria Math" panose="02040503050406030204" pitchFamily="18" charset="0"/>
                        </a:rPr>
                        <m:t>)</m:t>
                      </m:r>
                    </m:oMath>
                  </m:oMathPara>
                </a14:m>
                <a:endParaRPr lang="en-IN" dirty="0"/>
              </a:p>
            </p:txBody>
          </p:sp>
        </mc:Choice>
        <mc:Fallback xmlns="">
          <p:sp>
            <p:nvSpPr>
              <p:cNvPr id="9" name="TextBox 8"/>
              <p:cNvSpPr txBox="1">
                <a:spLocks noRot="1" noChangeAspect="1" noMove="1" noResize="1" noEditPoints="1" noAdjustHandles="1" noChangeArrowheads="1" noChangeShapeType="1" noTextEdit="1"/>
              </p:cNvSpPr>
              <p:nvPr/>
            </p:nvSpPr>
            <p:spPr>
              <a:xfrm>
                <a:off x="7829547" y="6202476"/>
                <a:ext cx="2491388" cy="369332"/>
              </a:xfrm>
              <a:prstGeom prst="rect">
                <a:avLst/>
              </a:prstGeom>
              <a:blipFill rotWithShape="0">
                <a:blip r:embed="rId3"/>
                <a:stretch>
                  <a:fillRect l="-3667" r="-3912" b="-3442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421921" y="3799295"/>
                <a:ext cx="530715"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4</m:t>
                          </m:r>
                        </m:sub>
                      </m:sSub>
                    </m:oMath>
                  </m:oMathPara>
                </a14:m>
                <a:endParaRPr lang="en-US" dirty="0">
                  <a:latin typeface="Constantia" panose="02030602050306030303"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895895" y="3922726"/>
                <a:ext cx="707620" cy="461665"/>
              </a:xfrm>
              <a:prstGeom prst="rect">
                <a:avLst/>
              </a:prstGeom>
              <a:blipFill rotWithShape="0">
                <a:blip r:embed="rId4"/>
                <a:stretch>
                  <a:fillRect b="-1316"/>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742301" y="2593844"/>
                <a:ext cx="3130268" cy="2757358"/>
              </a:xfrm>
              <a:prstGeom prst="rect">
                <a:avLst/>
              </a:prstGeom>
              <a:noFill/>
            </p:spPr>
            <p:txBody>
              <a:bodyPr wrap="square" lIns="0" tIns="0" rIns="0" bIns="0" rtlCol="0">
                <a:spAutoFit/>
              </a:bodyPr>
              <a:lstStyle/>
              <a:p>
                <a:pPr algn="ct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𝑑</m:t>
                          </m:r>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𝐻𝐵𝑟</m:t>
                              </m:r>
                              <m:sSub>
                                <m:sSubPr>
                                  <m:ctrlPr>
                                    <a:rPr lang="en-US" sz="1500" i="1">
                                      <a:latin typeface="Cambria Math" panose="02040503050406030204" pitchFamily="18" charset="0"/>
                                    </a:rPr>
                                  </m:ctrlPr>
                                </m:sSubPr>
                                <m:e>
                                  <m:r>
                                    <a:rPr lang="en-US" sz="1500" i="1">
                                      <a:latin typeface="Cambria Math" panose="02040503050406030204" pitchFamily="18" charset="0"/>
                                    </a:rPr>
                                    <m:t>𝑂</m:t>
                                  </m:r>
                                </m:e>
                                <m:sub>
                                  <m:r>
                                    <a:rPr lang="en-US" sz="1500" i="1">
                                      <a:latin typeface="Cambria Math" panose="02040503050406030204" pitchFamily="18" charset="0"/>
                                    </a:rPr>
                                    <m:t>2</m:t>
                                  </m:r>
                                </m:sub>
                              </m:sSub>
                            </m:e>
                          </m:d>
                        </m:num>
                        <m:den>
                          <m:r>
                            <a:rPr lang="en-US" sz="1500" i="1">
                              <a:latin typeface="Cambria Math" panose="02040503050406030204" pitchFamily="18" charset="0"/>
                            </a:rPr>
                            <m:t>𝑑𝑡</m:t>
                          </m:r>
                        </m:den>
                      </m:f>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𝑘</m:t>
                          </m:r>
                        </m:e>
                        <m:sub>
                          <m:r>
                            <a:rPr lang="en-US" sz="1500" i="1">
                              <a:latin typeface="Cambria Math" panose="02040503050406030204" pitchFamily="18" charset="0"/>
                            </a:rPr>
                            <m:t>1</m:t>
                          </m:r>
                        </m:sub>
                      </m:sSub>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𝐵</m:t>
                          </m:r>
                          <m:sSup>
                            <m:sSupPr>
                              <m:ctrlPr>
                                <a:rPr lang="en-US" sz="1500" i="1">
                                  <a:latin typeface="Cambria Math" panose="02040503050406030204" pitchFamily="18" charset="0"/>
                                </a:rPr>
                              </m:ctrlPr>
                            </m:sSupPr>
                            <m:e>
                              <m:r>
                                <a:rPr lang="en-US" sz="1500" i="1">
                                  <a:latin typeface="Cambria Math" panose="02040503050406030204" pitchFamily="18" charset="0"/>
                                </a:rPr>
                                <m:t>𝑟</m:t>
                              </m:r>
                            </m:e>
                            <m:sup>
                              <m:r>
                                <a:rPr lang="en-US" sz="1500" i="1">
                                  <a:latin typeface="Cambria Math" panose="02040503050406030204" pitchFamily="18" charset="0"/>
                                </a:rPr>
                                <m:t>−1</m:t>
                              </m:r>
                            </m:sup>
                          </m:sSup>
                        </m:e>
                      </m:d>
                      <m:r>
                        <a:rPr lang="en-US" sz="1500">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𝑘</m:t>
                          </m:r>
                        </m:e>
                        <m:sub>
                          <m:r>
                            <a:rPr lang="en-US" sz="1500" i="1">
                              <a:latin typeface="Cambria Math" panose="02040503050406030204" pitchFamily="18" charset="0"/>
                            </a:rPr>
                            <m:t>2</m:t>
                          </m:r>
                        </m:sub>
                      </m:sSub>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𝐻𝐵𝑟</m:t>
                          </m:r>
                          <m:sSub>
                            <m:sSubPr>
                              <m:ctrlPr>
                                <a:rPr lang="en-US" sz="1500" i="1">
                                  <a:latin typeface="Cambria Math" panose="02040503050406030204" pitchFamily="18" charset="0"/>
                                </a:rPr>
                              </m:ctrlPr>
                            </m:sSubPr>
                            <m:e>
                              <m:r>
                                <a:rPr lang="en-US" sz="1500" i="1">
                                  <a:latin typeface="Cambria Math" panose="02040503050406030204" pitchFamily="18" charset="0"/>
                                </a:rPr>
                                <m:t>𝑂</m:t>
                              </m:r>
                            </m:e>
                            <m:sub>
                              <m:r>
                                <a:rPr lang="en-US" sz="1500" i="1">
                                  <a:latin typeface="Cambria Math" panose="02040503050406030204" pitchFamily="18" charset="0"/>
                                </a:rPr>
                                <m:t>2</m:t>
                              </m:r>
                            </m:sub>
                          </m:sSub>
                        </m:e>
                      </m:d>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𝐵</m:t>
                          </m:r>
                          <m:sSup>
                            <m:sSupPr>
                              <m:ctrlPr>
                                <a:rPr lang="en-US" sz="1500" i="1">
                                  <a:latin typeface="Cambria Math" panose="02040503050406030204" pitchFamily="18" charset="0"/>
                                </a:rPr>
                              </m:ctrlPr>
                            </m:sSupPr>
                            <m:e>
                              <m:r>
                                <a:rPr lang="en-US" sz="1500" i="1">
                                  <a:latin typeface="Cambria Math" panose="02040503050406030204" pitchFamily="18" charset="0"/>
                                </a:rPr>
                                <m:t>𝑟</m:t>
                              </m:r>
                            </m:e>
                            <m:sup>
                              <m:r>
                                <a:rPr lang="en-US" sz="1500" i="1">
                                  <a:latin typeface="Cambria Math" panose="02040503050406030204" pitchFamily="18" charset="0"/>
                                </a:rPr>
                                <m:t>−1</m:t>
                              </m:r>
                            </m:sup>
                          </m:sSup>
                        </m:e>
                      </m:d>
                    </m:oMath>
                  </m:oMathPara>
                </a14:m>
                <a:endParaRPr lang="en-US" sz="1500" i="1" dirty="0">
                  <a:latin typeface="Cambria Math" panose="02040503050406030204" pitchFamily="18" charset="0"/>
                </a:endParaRPr>
              </a:p>
              <a:p>
                <a:pPr algn="ctr"/>
                <a14:m>
                  <m:oMath xmlns:m="http://schemas.openxmlformats.org/officeDocument/2006/math">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𝑘</m:t>
                        </m:r>
                      </m:e>
                      <m:sub>
                        <m:r>
                          <a:rPr lang="en-US" sz="1500" i="1">
                            <a:latin typeface="Cambria Math" panose="02040503050406030204" pitchFamily="18" charset="0"/>
                          </a:rPr>
                          <m:t>2</m:t>
                        </m:r>
                      </m:sub>
                    </m:sSub>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𝐻𝐵𝑟</m:t>
                        </m:r>
                        <m:sSub>
                          <m:sSubPr>
                            <m:ctrlPr>
                              <a:rPr lang="en-US" sz="1500" i="1">
                                <a:latin typeface="Cambria Math" panose="02040503050406030204" pitchFamily="18" charset="0"/>
                              </a:rPr>
                            </m:ctrlPr>
                          </m:sSubPr>
                          <m:e>
                            <m:r>
                              <a:rPr lang="en-US" sz="1500" i="1">
                                <a:latin typeface="Cambria Math" panose="02040503050406030204" pitchFamily="18" charset="0"/>
                              </a:rPr>
                              <m:t>𝑂</m:t>
                            </m:r>
                          </m:e>
                          <m:sub>
                            <m:r>
                              <a:rPr lang="en-US" sz="1500" i="1">
                                <a:latin typeface="Cambria Math" panose="02040503050406030204" pitchFamily="18" charset="0"/>
                              </a:rPr>
                              <m:t>2</m:t>
                            </m:r>
                          </m:sub>
                        </m:sSub>
                      </m:e>
                    </m:d>
                    <m:r>
                      <a:rPr lang="en-US" sz="1500" i="1">
                        <a:latin typeface="Cambria Math" panose="02040503050406030204" pitchFamily="18" charset="0"/>
                      </a:rPr>
                      <m:t>(1−</m:t>
                    </m:r>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𝐻𝐵𝑟</m:t>
                        </m:r>
                        <m:sSub>
                          <m:sSubPr>
                            <m:ctrlPr>
                              <a:rPr lang="en-US" sz="1500" i="1">
                                <a:latin typeface="Cambria Math" panose="02040503050406030204" pitchFamily="18" charset="0"/>
                              </a:rPr>
                            </m:ctrlPr>
                          </m:sSubPr>
                          <m:e>
                            <m:r>
                              <a:rPr lang="en-US" sz="1500" i="1">
                                <a:latin typeface="Cambria Math" panose="02040503050406030204" pitchFamily="18" charset="0"/>
                              </a:rPr>
                              <m:t>𝑂</m:t>
                            </m:r>
                          </m:e>
                          <m:sub>
                            <m:r>
                              <a:rPr lang="en-US" sz="1500" i="1">
                                <a:latin typeface="Cambria Math" panose="02040503050406030204" pitchFamily="18" charset="0"/>
                              </a:rPr>
                              <m:t>2</m:t>
                            </m:r>
                          </m:sub>
                        </m:sSub>
                      </m:e>
                    </m:d>
                  </m:oMath>
                </a14:m>
                <a:r>
                  <a:rPr lang="en-US" sz="1500" dirty="0"/>
                  <a:t>) </a:t>
                </a:r>
              </a:p>
              <a:p>
                <a:pPr algn="ctr"/>
                <a:endParaRPr lang="en-US" sz="1500" dirty="0"/>
              </a:p>
              <a:p>
                <a:pPr algn="ct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𝑑</m:t>
                          </m:r>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𝐵</m:t>
                              </m:r>
                              <m:sSup>
                                <m:sSupPr>
                                  <m:ctrlPr>
                                    <a:rPr lang="en-US" sz="1500" i="1">
                                      <a:latin typeface="Cambria Math" panose="02040503050406030204" pitchFamily="18" charset="0"/>
                                    </a:rPr>
                                  </m:ctrlPr>
                                </m:sSupPr>
                                <m:e>
                                  <m:r>
                                    <a:rPr lang="en-US" sz="1500" i="1">
                                      <a:latin typeface="Cambria Math" panose="02040503050406030204" pitchFamily="18" charset="0"/>
                                    </a:rPr>
                                    <m:t>𝑟</m:t>
                                  </m:r>
                                </m:e>
                                <m:sup>
                                  <m:r>
                                    <a:rPr lang="en-US" sz="1500" i="1">
                                      <a:latin typeface="Cambria Math" panose="02040503050406030204" pitchFamily="18" charset="0"/>
                                    </a:rPr>
                                    <m:t>−1</m:t>
                                  </m:r>
                                </m:sup>
                              </m:sSup>
                            </m:e>
                          </m:d>
                        </m:num>
                        <m:den>
                          <m:r>
                            <a:rPr lang="en-US" sz="1500" i="1">
                              <a:latin typeface="Cambria Math" panose="02040503050406030204" pitchFamily="18" charset="0"/>
                            </a:rPr>
                            <m:t>𝑑𝑡</m:t>
                          </m:r>
                        </m:den>
                      </m:f>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𝑘</m:t>
                          </m:r>
                        </m:e>
                        <m:sub>
                          <m:r>
                            <a:rPr lang="en-US" sz="1500" i="1">
                              <a:latin typeface="Cambria Math" panose="02040503050406030204" pitchFamily="18" charset="0"/>
                            </a:rPr>
                            <m:t>3</m:t>
                          </m:r>
                        </m:sub>
                      </m:sSub>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𝐵</m:t>
                          </m:r>
                          <m:sSup>
                            <m:sSupPr>
                              <m:ctrlPr>
                                <a:rPr lang="en-US" sz="1500" i="1">
                                  <a:latin typeface="Cambria Math" panose="02040503050406030204" pitchFamily="18" charset="0"/>
                                </a:rPr>
                              </m:ctrlPr>
                            </m:sSupPr>
                            <m:e>
                              <m:r>
                                <a:rPr lang="en-US" sz="1500" i="1">
                                  <a:latin typeface="Cambria Math" panose="02040503050406030204" pitchFamily="18" charset="0"/>
                                </a:rPr>
                                <m:t>𝑟</m:t>
                              </m:r>
                            </m:e>
                            <m:sup>
                              <m:r>
                                <a:rPr lang="en-US" sz="1500" i="1">
                                  <a:latin typeface="Cambria Math" panose="02040503050406030204" pitchFamily="18" charset="0"/>
                                </a:rPr>
                                <m:t>−1</m:t>
                              </m:r>
                            </m:sup>
                          </m:sSup>
                        </m:e>
                      </m:d>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𝑘</m:t>
                          </m:r>
                        </m:e>
                        <m:sub>
                          <m:r>
                            <a:rPr lang="en-US" sz="1500" i="1">
                              <a:latin typeface="Cambria Math" panose="02040503050406030204" pitchFamily="18" charset="0"/>
                            </a:rPr>
                            <m:t>4</m:t>
                          </m:r>
                        </m:sub>
                      </m:sSub>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𝐻𝐵𝑟</m:t>
                          </m:r>
                          <m:sSub>
                            <m:sSubPr>
                              <m:ctrlPr>
                                <a:rPr lang="en-US" sz="1500" i="1">
                                  <a:latin typeface="Cambria Math" panose="02040503050406030204" pitchFamily="18" charset="0"/>
                                </a:rPr>
                              </m:ctrlPr>
                            </m:sSubPr>
                            <m:e>
                              <m:r>
                                <a:rPr lang="en-US" sz="1500" i="1">
                                  <a:latin typeface="Cambria Math" panose="02040503050406030204" pitchFamily="18" charset="0"/>
                                </a:rPr>
                                <m:t>𝑂</m:t>
                              </m:r>
                            </m:e>
                            <m:sub>
                              <m:r>
                                <a:rPr lang="en-US" sz="1500" i="1">
                                  <a:latin typeface="Cambria Math" panose="02040503050406030204" pitchFamily="18" charset="0"/>
                                </a:rPr>
                                <m:t>2</m:t>
                              </m:r>
                            </m:sub>
                          </m:sSub>
                        </m:e>
                      </m:d>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𝐵</m:t>
                          </m:r>
                          <m:sSup>
                            <m:sSupPr>
                              <m:ctrlPr>
                                <a:rPr lang="en-US" sz="1500" i="1">
                                  <a:latin typeface="Cambria Math" panose="02040503050406030204" pitchFamily="18" charset="0"/>
                                </a:rPr>
                              </m:ctrlPr>
                            </m:sSupPr>
                            <m:e>
                              <m:r>
                                <a:rPr lang="en-US" sz="1500" i="1">
                                  <a:latin typeface="Cambria Math" panose="02040503050406030204" pitchFamily="18" charset="0"/>
                                </a:rPr>
                                <m:t>𝑟</m:t>
                              </m:r>
                            </m:e>
                            <m:sup>
                              <m:r>
                                <a:rPr lang="en-US" sz="1500" i="1">
                                  <a:latin typeface="Cambria Math" panose="02040503050406030204" pitchFamily="18" charset="0"/>
                                </a:rPr>
                                <m:t>−1</m:t>
                              </m:r>
                            </m:sup>
                          </m:sSup>
                        </m:e>
                      </m:d>
                      <m:r>
                        <a:rPr lang="en-US" sz="1500" i="1">
                          <a:latin typeface="Cambria Math" panose="02040503050406030204" pitchFamily="18" charset="0"/>
                        </a:rPr>
                        <m:t>+</m:t>
                      </m:r>
                      <m:sSub>
                        <m:sSubPr>
                          <m:ctrlPr>
                            <a:rPr lang="en-US" sz="1500" i="1">
                              <a:latin typeface="Cambria Math" panose="02040503050406030204" pitchFamily="18" charset="0"/>
                            </a:rPr>
                          </m:ctrlPr>
                        </m:sSubPr>
                        <m:e>
                          <m:r>
                            <a:rPr lang="en-US" sz="1500" i="1">
                              <a:latin typeface="Cambria Math" panose="02040503050406030204" pitchFamily="18" charset="0"/>
                            </a:rPr>
                            <m:t>𝑘</m:t>
                          </m:r>
                        </m:e>
                        <m:sub>
                          <m:r>
                            <a:rPr lang="en-US" sz="1500" i="1">
                              <a:latin typeface="Cambria Math" panose="02040503050406030204" pitchFamily="18" charset="0"/>
                            </a:rPr>
                            <m:t>5</m:t>
                          </m:r>
                        </m:sub>
                      </m:sSub>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𝐶</m:t>
                          </m:r>
                          <m:sSup>
                            <m:sSupPr>
                              <m:ctrlPr>
                                <a:rPr lang="en-US" sz="1500" i="1">
                                  <a:latin typeface="Cambria Math" panose="02040503050406030204" pitchFamily="18" charset="0"/>
                                </a:rPr>
                              </m:ctrlPr>
                            </m:sSupPr>
                            <m:e>
                              <m:r>
                                <a:rPr lang="en-US" sz="1500" i="1">
                                  <a:latin typeface="Cambria Math" panose="02040503050406030204" pitchFamily="18" charset="0"/>
                                </a:rPr>
                                <m:t>𝑒</m:t>
                              </m:r>
                            </m:e>
                            <m:sup>
                              <m:r>
                                <a:rPr lang="en-US" sz="1500" i="1">
                                  <a:latin typeface="Cambria Math" panose="02040503050406030204" pitchFamily="18" charset="0"/>
                                </a:rPr>
                                <m:t>4+</m:t>
                              </m:r>
                            </m:sup>
                          </m:sSup>
                        </m:e>
                      </m:d>
                    </m:oMath>
                  </m:oMathPara>
                </a14:m>
                <a:endParaRPr lang="en-US" sz="1500" i="1" dirty="0">
                  <a:latin typeface="Cambria Math" panose="02040503050406030204" pitchFamily="18" charset="0"/>
                </a:endParaRPr>
              </a:p>
              <a:p>
                <a:pPr algn="ctr"/>
                <a:endParaRPr lang="en-US" sz="1500" i="1" dirty="0">
                  <a:latin typeface="Cambria Math" panose="02040503050406030204" pitchFamily="18" charset="0"/>
                </a:endParaRPr>
              </a:p>
              <a:p>
                <a:pPr algn="ctr"/>
                <a14:m>
                  <m:oMathPara xmlns:m="http://schemas.openxmlformats.org/officeDocument/2006/math">
                    <m:oMathParaPr>
                      <m:jc m:val="centerGroup"/>
                    </m:oMathParaPr>
                    <m:oMath xmlns:m="http://schemas.openxmlformats.org/officeDocument/2006/math">
                      <m:f>
                        <m:fPr>
                          <m:ctrlPr>
                            <a:rPr lang="en-US" sz="1500" i="1">
                              <a:latin typeface="Cambria Math" panose="02040503050406030204" pitchFamily="18" charset="0"/>
                            </a:rPr>
                          </m:ctrlPr>
                        </m:fPr>
                        <m:num>
                          <m:r>
                            <a:rPr lang="en-US" sz="1500" i="1">
                              <a:latin typeface="Cambria Math" panose="02040503050406030204" pitchFamily="18" charset="0"/>
                            </a:rPr>
                            <m:t>𝑑</m:t>
                          </m:r>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𝐶</m:t>
                              </m:r>
                              <m:sSup>
                                <m:sSupPr>
                                  <m:ctrlPr>
                                    <a:rPr lang="en-US" sz="1500" i="1">
                                      <a:latin typeface="Cambria Math" panose="02040503050406030204" pitchFamily="18" charset="0"/>
                                    </a:rPr>
                                  </m:ctrlPr>
                                </m:sSupPr>
                                <m:e>
                                  <m:r>
                                    <a:rPr lang="en-US" sz="1500" i="1">
                                      <a:latin typeface="Cambria Math" panose="02040503050406030204" pitchFamily="18" charset="0"/>
                                    </a:rPr>
                                    <m:t>𝑒</m:t>
                                  </m:r>
                                </m:e>
                                <m:sup>
                                  <m:r>
                                    <a:rPr lang="en-US" sz="1500" i="1">
                                      <a:latin typeface="Cambria Math" panose="02040503050406030204" pitchFamily="18" charset="0"/>
                                    </a:rPr>
                                    <m:t>4+</m:t>
                                  </m:r>
                                </m:sup>
                              </m:sSup>
                            </m:e>
                          </m:d>
                        </m:num>
                        <m:den>
                          <m:r>
                            <a:rPr lang="en-US" sz="1500" i="1">
                              <a:latin typeface="Cambria Math" panose="02040503050406030204" pitchFamily="18" charset="0"/>
                            </a:rPr>
                            <m:t>𝑑𝑡</m:t>
                          </m:r>
                        </m:den>
                      </m:f>
                      <m:r>
                        <a:rPr lang="en-US" sz="1500" i="1">
                          <a:latin typeface="Cambria Math" panose="02040503050406030204" pitchFamily="18" charset="0"/>
                        </a:rPr>
                        <m:t>=</m:t>
                      </m:r>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𝐻𝐵𝑟</m:t>
                          </m:r>
                          <m:sSub>
                            <m:sSubPr>
                              <m:ctrlPr>
                                <a:rPr lang="en-US" sz="1500" i="1">
                                  <a:latin typeface="Cambria Math" panose="02040503050406030204" pitchFamily="18" charset="0"/>
                                </a:rPr>
                              </m:ctrlPr>
                            </m:sSubPr>
                            <m:e>
                              <m:r>
                                <a:rPr lang="en-US" sz="1500" i="1">
                                  <a:latin typeface="Cambria Math" panose="02040503050406030204" pitchFamily="18" charset="0"/>
                                </a:rPr>
                                <m:t>𝑂</m:t>
                              </m:r>
                            </m:e>
                            <m:sub>
                              <m:r>
                                <a:rPr lang="en-US" sz="1500" i="1">
                                  <a:latin typeface="Cambria Math" panose="02040503050406030204" pitchFamily="18" charset="0"/>
                                </a:rPr>
                                <m:t>2</m:t>
                              </m:r>
                            </m:sub>
                          </m:sSub>
                        </m:e>
                      </m:d>
                      <m:r>
                        <a:rPr lang="en-US" sz="1500" i="1">
                          <a:latin typeface="Cambria Math" panose="02040503050406030204" pitchFamily="18" charset="0"/>
                        </a:rPr>
                        <m:t>−</m:t>
                      </m:r>
                      <m:d>
                        <m:dPr>
                          <m:begChr m:val="["/>
                          <m:endChr m:val="]"/>
                          <m:ctrlPr>
                            <a:rPr lang="en-US" sz="1500" i="1">
                              <a:latin typeface="Cambria Math" panose="02040503050406030204" pitchFamily="18" charset="0"/>
                            </a:rPr>
                          </m:ctrlPr>
                        </m:dPr>
                        <m:e>
                          <m:r>
                            <a:rPr lang="en-US" sz="1500" i="1">
                              <a:latin typeface="Cambria Math" panose="02040503050406030204" pitchFamily="18" charset="0"/>
                            </a:rPr>
                            <m:t>𝐶</m:t>
                          </m:r>
                          <m:sSup>
                            <m:sSupPr>
                              <m:ctrlPr>
                                <a:rPr lang="en-US" sz="1500" i="1">
                                  <a:latin typeface="Cambria Math" panose="02040503050406030204" pitchFamily="18" charset="0"/>
                                </a:rPr>
                              </m:ctrlPr>
                            </m:sSupPr>
                            <m:e>
                              <m:r>
                                <a:rPr lang="en-US" sz="1500" i="1">
                                  <a:latin typeface="Cambria Math" panose="02040503050406030204" pitchFamily="18" charset="0"/>
                                </a:rPr>
                                <m:t>𝑒</m:t>
                              </m:r>
                            </m:e>
                            <m:sup>
                              <m:r>
                                <a:rPr lang="en-US" sz="1500" i="1">
                                  <a:latin typeface="Cambria Math" panose="02040503050406030204" pitchFamily="18" charset="0"/>
                                </a:rPr>
                                <m:t>4+</m:t>
                              </m:r>
                            </m:sup>
                          </m:sSup>
                        </m:e>
                      </m:d>
                    </m:oMath>
                  </m:oMathPara>
                </a14:m>
                <a:endParaRPr lang="en-IN" sz="1500" dirty="0"/>
              </a:p>
            </p:txBody>
          </p:sp>
        </mc:Choice>
        <mc:Fallback xmlns="">
          <p:sp>
            <p:nvSpPr>
              <p:cNvPr id="3" name="TextBox 2"/>
              <p:cNvSpPr txBox="1">
                <a:spLocks noRot="1" noChangeAspect="1" noMove="1" noResize="1" noEditPoints="1" noAdjustHandles="1" noChangeArrowheads="1" noChangeShapeType="1" noTextEdit="1"/>
              </p:cNvSpPr>
              <p:nvPr/>
            </p:nvSpPr>
            <p:spPr>
              <a:xfrm>
                <a:off x="989735" y="2315458"/>
                <a:ext cx="4173690" cy="3676199"/>
              </a:xfrm>
              <a:prstGeom prst="rect">
                <a:avLst/>
              </a:prstGeom>
              <a:blipFill rotWithShape="0">
                <a:blip r:embed="rId5"/>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3078344371"/>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p:nvPr/>
        </p:nvPicPr>
        <p:blipFill>
          <a:blip r:embed="rId2">
            <a:clrChange>
              <a:clrFrom>
                <a:srgbClr val="F0F0F0"/>
              </a:clrFrom>
              <a:clrTo>
                <a:srgbClr val="F0F0F0">
                  <a:alpha val="0"/>
                </a:srgbClr>
              </a:clrTo>
            </a:clrChange>
          </a:blip>
          <a:stretch>
            <a:fillRect/>
          </a:stretch>
        </p:blipFill>
        <p:spPr>
          <a:xfrm>
            <a:off x="4769515" y="2473360"/>
            <a:ext cx="4012820" cy="3073377"/>
          </a:xfrm>
          <a:prstGeom prst="rect">
            <a:avLst/>
          </a:prstGeom>
        </p:spPr>
      </p:pic>
      <p:sp>
        <p:nvSpPr>
          <p:cNvPr id="2" name="Title 1">
            <a:extLst>
              <a:ext uri="{FF2B5EF4-FFF2-40B4-BE49-F238E27FC236}">
                <a16:creationId xmlns:a16="http://schemas.microsoft.com/office/drawing/2014/main" xmlns="" id="{DBC755C2-F1BE-43F2-9AE9-8DC698410839}"/>
              </a:ext>
            </a:extLst>
          </p:cNvPr>
          <p:cNvSpPr txBox="1">
            <a:spLocks/>
          </p:cNvSpPr>
          <p:nvPr/>
        </p:nvSpPr>
        <p:spPr>
          <a:xfrm>
            <a:off x="0" y="574245"/>
            <a:ext cx="9144000" cy="108042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a:latin typeface="Constantia" panose="02030602050306030303" pitchFamily="18" charset="0"/>
              </a:rPr>
              <a:t>Frequency Combs for </a:t>
            </a:r>
          </a:p>
          <a:p>
            <a:pPr algn="ctr"/>
            <a:r>
              <a:rPr lang="en-US" b="1" dirty="0">
                <a:latin typeface="Constantia" panose="02030602050306030303" pitchFamily="18" charset="0"/>
              </a:rPr>
              <a:t>High-Precision Chemical Sensing</a:t>
            </a:r>
            <a:endParaRPr lang="en-US" b="1" u="sng" dirty="0">
              <a:latin typeface="Constantia" panose="02030602050306030303" pitchFamily="18" charset="0"/>
            </a:endParaRPr>
          </a:p>
        </p:txBody>
      </p:sp>
      <mc:AlternateContent xmlns:mc="http://schemas.openxmlformats.org/markup-compatibility/2006" xmlns:a14="http://schemas.microsoft.com/office/drawing/2010/main">
        <mc:Choice Requires="a14">
          <p:sp>
            <p:nvSpPr>
              <p:cNvPr id="9" name="TextBox 8"/>
              <p:cNvSpPr txBox="1"/>
              <p:nvPr/>
            </p:nvSpPr>
            <p:spPr>
              <a:xfrm>
                <a:off x="5930116" y="5546737"/>
                <a:ext cx="18741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a:latin typeface="Cambria Math" panose="02040503050406030204" pitchFamily="18" charset="0"/>
                        </a:rPr>
                        <m:t>𝐹𝑟𝑒𝑞𝑢𝑒𝑛𝑐𝑦</m:t>
                      </m:r>
                      <m:r>
                        <a:rPr lang="en-IN" i="1">
                          <a:latin typeface="Cambria Math" panose="02040503050406030204" pitchFamily="18" charset="0"/>
                        </a:rPr>
                        <m:t> </m:t>
                      </m:r>
                      <m:r>
                        <a:rPr lang="en-IN" i="1">
                          <a:latin typeface="Cambria Math" panose="02040503050406030204" pitchFamily="18" charset="0"/>
                        </a:rPr>
                        <m:t>𝑓</m:t>
                      </m:r>
                      <m:r>
                        <a:rPr lang="en-US" i="1">
                          <a:latin typeface="Cambria Math" panose="02040503050406030204" pitchFamily="18" charset="0"/>
                        </a:rPr>
                        <m:t> (</m:t>
                      </m:r>
                      <m:r>
                        <a:rPr lang="en-US" i="1">
                          <a:latin typeface="Cambria Math" panose="02040503050406030204" pitchFamily="18" charset="0"/>
                        </a:rPr>
                        <m:t>𝐻𝑧</m:t>
                      </m:r>
                      <m:r>
                        <a:rPr lang="en-US" i="1">
                          <a:latin typeface="Cambria Math" panose="02040503050406030204" pitchFamily="18" charset="0"/>
                        </a:rPr>
                        <m:t>)</m:t>
                      </m:r>
                    </m:oMath>
                  </m:oMathPara>
                </a14:m>
                <a:endParaRPr lang="en-IN" dirty="0"/>
              </a:p>
            </p:txBody>
          </p:sp>
        </mc:Choice>
        <mc:Fallback xmlns="">
          <p:sp>
            <p:nvSpPr>
              <p:cNvPr id="9" name="TextBox 8"/>
              <p:cNvSpPr txBox="1">
                <a:spLocks noRot="1" noChangeAspect="1" noMove="1" noResize="1" noEditPoints="1" noAdjustHandles="1" noChangeArrowheads="1" noChangeShapeType="1" noTextEdit="1"/>
              </p:cNvSpPr>
              <p:nvPr/>
            </p:nvSpPr>
            <p:spPr>
              <a:xfrm>
                <a:off x="7906820" y="6252648"/>
                <a:ext cx="2491388" cy="369332"/>
              </a:xfrm>
              <a:prstGeom prst="rect">
                <a:avLst/>
              </a:prstGeom>
              <a:blipFill rotWithShape="0">
                <a:blip r:embed="rId3"/>
                <a:stretch>
                  <a:fillRect l="-3667" r="-3912" b="-3500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4" name="TextBox 3"/>
              <p:cNvSpPr txBox="1"/>
              <p:nvPr/>
            </p:nvSpPr>
            <p:spPr>
              <a:xfrm>
                <a:off x="4479876" y="3836924"/>
                <a:ext cx="530715" cy="369332"/>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𝑘</m:t>
                          </m:r>
                        </m:e>
                        <m:sub>
                          <m:r>
                            <a:rPr lang="en-US" i="1">
                              <a:latin typeface="Cambria Math" panose="02040503050406030204" pitchFamily="18" charset="0"/>
                            </a:rPr>
                            <m:t>4</m:t>
                          </m:r>
                        </m:sub>
                      </m:sSub>
                    </m:oMath>
                  </m:oMathPara>
                </a14:m>
                <a:endParaRPr lang="en-US" dirty="0">
                  <a:latin typeface="Constantia" panose="02030602050306030303" pitchFamily="18" charset="0"/>
                </a:endParaRPr>
              </a:p>
            </p:txBody>
          </p:sp>
        </mc:Choice>
        <mc:Fallback xmlns="">
          <p:sp>
            <p:nvSpPr>
              <p:cNvPr id="4" name="TextBox 3"/>
              <p:cNvSpPr txBox="1">
                <a:spLocks noRot="1" noChangeAspect="1" noMove="1" noResize="1" noEditPoints="1" noAdjustHandles="1" noChangeArrowheads="1" noChangeShapeType="1" noTextEdit="1"/>
              </p:cNvSpPr>
              <p:nvPr/>
            </p:nvSpPr>
            <p:spPr>
              <a:xfrm>
                <a:off x="5973168" y="3972898"/>
                <a:ext cx="707620" cy="461665"/>
              </a:xfrm>
              <a:prstGeom prst="rect">
                <a:avLst/>
              </a:prstGeom>
              <a:blipFill rotWithShape="0">
                <a:blip r:embed="rId4"/>
                <a:stretch>
                  <a:fillRect b="-1333"/>
                </a:stretch>
              </a:blipFill>
            </p:spPr>
            <p:txBody>
              <a:bodyPr/>
              <a:lstStyle/>
              <a:p>
                <a:r>
                  <a:rPr lang="en-IN">
                    <a:noFill/>
                  </a:rPr>
                  <a:t> </a:t>
                </a:r>
              </a:p>
            </p:txBody>
          </p:sp>
        </mc:Fallback>
      </mc:AlternateContent>
      <p:pic>
        <p:nvPicPr>
          <p:cNvPr id="7" name="Picture 6"/>
          <p:cNvPicPr/>
          <p:nvPr/>
        </p:nvPicPr>
        <p:blipFill rotWithShape="1">
          <a:blip r:embed="rId5" cstate="print">
            <a:extLst>
              <a:ext uri="{28A0092B-C50C-407E-A947-70E740481C1C}">
                <a14:useLocalDpi xmlns:a14="http://schemas.microsoft.com/office/drawing/2010/main" val="0"/>
              </a:ext>
            </a:extLst>
          </a:blip>
          <a:srcRect t="9747"/>
          <a:stretch/>
        </p:blipFill>
        <p:spPr>
          <a:xfrm>
            <a:off x="209913" y="2667840"/>
            <a:ext cx="4457700" cy="3017396"/>
          </a:xfrm>
          <a:prstGeom prst="rect">
            <a:avLst/>
          </a:prstGeom>
        </p:spPr>
      </p:pic>
      <mc:AlternateContent xmlns:mc="http://schemas.openxmlformats.org/markup-compatibility/2006" xmlns:a14="http://schemas.microsoft.com/office/drawing/2010/main">
        <mc:Choice Requires="a14">
          <p:sp>
            <p:nvSpPr>
              <p:cNvPr id="8" name="TextBox 7"/>
              <p:cNvSpPr txBox="1"/>
              <p:nvPr/>
            </p:nvSpPr>
            <p:spPr>
              <a:xfrm>
                <a:off x="209913" y="3736600"/>
                <a:ext cx="286873"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IN" i="1">
                              <a:latin typeface="Cambria Math" panose="02040503050406030204" pitchFamily="18" charset="0"/>
                            </a:rPr>
                          </m:ctrlPr>
                        </m:sSubPr>
                        <m:e>
                          <m:r>
                            <a:rPr lang="en-IN" i="1">
                              <a:latin typeface="Cambria Math" panose="02040503050406030204" pitchFamily="18" charset="0"/>
                            </a:rPr>
                            <m:t>𝑘</m:t>
                          </m:r>
                        </m:e>
                        <m:sub>
                          <m:r>
                            <a:rPr lang="en-IN" i="1">
                              <a:latin typeface="Cambria Math" panose="02040503050406030204" pitchFamily="18" charset="0"/>
                            </a:rPr>
                            <m:t>4</m:t>
                          </m:r>
                        </m:sub>
                      </m:sSub>
                    </m:oMath>
                  </m:oMathPara>
                </a14:m>
                <a:endParaRPr lang="en-IN" dirty="0"/>
              </a:p>
            </p:txBody>
          </p:sp>
        </mc:Choice>
        <mc:Fallback xmlns="">
          <p:sp>
            <p:nvSpPr>
              <p:cNvPr id="8" name="TextBox 7"/>
              <p:cNvSpPr txBox="1">
                <a:spLocks noRot="1" noChangeAspect="1" noMove="1" noResize="1" noEditPoints="1" noAdjustHandles="1" noChangeArrowheads="1" noChangeShapeType="1" noTextEdit="1"/>
              </p:cNvSpPr>
              <p:nvPr/>
            </p:nvSpPr>
            <p:spPr>
              <a:xfrm>
                <a:off x="279884" y="3839132"/>
                <a:ext cx="381451" cy="369332"/>
              </a:xfrm>
              <a:prstGeom prst="rect">
                <a:avLst/>
              </a:prstGeom>
              <a:blipFill rotWithShape="0">
                <a:blip r:embed="rId6"/>
                <a:stretch>
                  <a:fillRect l="-19355" r="-8065" b="-15000"/>
                </a:stretch>
              </a:blipFill>
            </p:spPr>
            <p:txBody>
              <a:bodyPr/>
              <a:lstStyle/>
              <a:p>
                <a:r>
                  <a:rPr lang="en-IN">
                    <a:noFill/>
                  </a:rPr>
                  <a:t> </a:t>
                </a:r>
              </a:p>
            </p:txBody>
          </p:sp>
        </mc:Fallback>
      </mc:AlternateContent>
      <mc:AlternateContent xmlns:mc="http://schemas.openxmlformats.org/markup-compatibility/2006" xmlns:a14="http://schemas.microsoft.com/office/drawing/2010/main">
        <mc:Choice Requires="a14">
          <p:sp>
            <p:nvSpPr>
              <p:cNvPr id="10" name="TextBox 9"/>
              <p:cNvSpPr txBox="1"/>
              <p:nvPr/>
            </p:nvSpPr>
            <p:spPr>
              <a:xfrm>
                <a:off x="1504493" y="5546737"/>
                <a:ext cx="1874167"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IN" i="1">
                          <a:latin typeface="Cambria Math" panose="02040503050406030204" pitchFamily="18" charset="0"/>
                        </a:rPr>
                        <m:t>𝐹𝑟𝑒𝑞𝑢𝑒𝑛𝑐𝑦</m:t>
                      </m:r>
                      <m:r>
                        <a:rPr lang="en-IN" i="1">
                          <a:latin typeface="Cambria Math" panose="02040503050406030204" pitchFamily="18" charset="0"/>
                        </a:rPr>
                        <m:t> </m:t>
                      </m:r>
                      <m:r>
                        <a:rPr lang="en-IN" i="1">
                          <a:latin typeface="Cambria Math" panose="02040503050406030204" pitchFamily="18" charset="0"/>
                        </a:rPr>
                        <m:t>𝑓</m:t>
                      </m:r>
                      <m:r>
                        <a:rPr lang="en-US" i="1">
                          <a:latin typeface="Cambria Math" panose="02040503050406030204" pitchFamily="18" charset="0"/>
                        </a:rPr>
                        <m:t> (</m:t>
                      </m:r>
                      <m:r>
                        <a:rPr lang="en-US" i="1">
                          <a:latin typeface="Cambria Math" panose="02040503050406030204" pitchFamily="18" charset="0"/>
                        </a:rPr>
                        <m:t>𝐻𝑧</m:t>
                      </m:r>
                      <m:r>
                        <a:rPr lang="en-US" i="1">
                          <a:latin typeface="Cambria Math" panose="02040503050406030204" pitchFamily="18" charset="0"/>
                        </a:rPr>
                        <m:t>)</m:t>
                      </m:r>
                    </m:oMath>
                  </m:oMathPara>
                </a14:m>
                <a:endParaRPr lang="en-IN" dirty="0"/>
              </a:p>
            </p:txBody>
          </p:sp>
        </mc:Choice>
        <mc:Fallback xmlns="">
          <p:sp>
            <p:nvSpPr>
              <p:cNvPr id="10" name="TextBox 9"/>
              <p:cNvSpPr txBox="1">
                <a:spLocks noRot="1" noChangeAspect="1" noMove="1" noResize="1" noEditPoints="1" noAdjustHandles="1" noChangeArrowheads="1" noChangeShapeType="1" noTextEdit="1"/>
              </p:cNvSpPr>
              <p:nvPr/>
            </p:nvSpPr>
            <p:spPr>
              <a:xfrm>
                <a:off x="2005990" y="6252648"/>
                <a:ext cx="2491388" cy="369332"/>
              </a:xfrm>
              <a:prstGeom prst="rect">
                <a:avLst/>
              </a:prstGeom>
              <a:blipFill rotWithShape="0">
                <a:blip r:embed="rId7"/>
                <a:stretch>
                  <a:fillRect l="-3667" r="-3912" b="-35000"/>
                </a:stretch>
              </a:blipFill>
            </p:spPr>
            <p:txBody>
              <a:bodyPr/>
              <a:lstStyle/>
              <a:p>
                <a:r>
                  <a:rPr lang="en-IN">
                    <a:noFill/>
                  </a:rPr>
                  <a:t> </a:t>
                </a:r>
              </a:p>
            </p:txBody>
          </p:sp>
        </mc:Fallback>
      </mc:AlternateContent>
      <p:sp>
        <p:nvSpPr>
          <p:cNvPr id="5" name="TextBox 4"/>
          <p:cNvSpPr txBox="1"/>
          <p:nvPr/>
        </p:nvSpPr>
        <p:spPr>
          <a:xfrm>
            <a:off x="983667" y="2174920"/>
            <a:ext cx="3119868" cy="400110"/>
          </a:xfrm>
          <a:prstGeom prst="rect">
            <a:avLst/>
          </a:prstGeom>
          <a:noFill/>
        </p:spPr>
        <p:txBody>
          <a:bodyPr wrap="square" rtlCol="0">
            <a:spAutoFit/>
          </a:bodyPr>
          <a:lstStyle/>
          <a:p>
            <a:pPr algn="ctr"/>
            <a:r>
              <a:rPr lang="en-US" sz="2000" dirty="0" smtClean="0">
                <a:latin typeface="Constantia" panose="02030602050306030303" pitchFamily="18" charset="0"/>
              </a:rPr>
              <a:t>Briggs-Rauscher</a:t>
            </a:r>
            <a:endParaRPr lang="en-IN" sz="2000" dirty="0">
              <a:latin typeface="Constantia" panose="02030602050306030303" pitchFamily="18" charset="0"/>
            </a:endParaRPr>
          </a:p>
        </p:txBody>
      </p:sp>
      <p:sp>
        <p:nvSpPr>
          <p:cNvPr id="11" name="TextBox 10"/>
          <p:cNvSpPr txBox="1"/>
          <p:nvPr/>
        </p:nvSpPr>
        <p:spPr>
          <a:xfrm>
            <a:off x="5132416" y="2175805"/>
            <a:ext cx="3431855" cy="400110"/>
          </a:xfrm>
          <a:prstGeom prst="rect">
            <a:avLst/>
          </a:prstGeom>
          <a:noFill/>
        </p:spPr>
        <p:txBody>
          <a:bodyPr wrap="square" rtlCol="0">
            <a:spAutoFit/>
          </a:bodyPr>
          <a:lstStyle/>
          <a:p>
            <a:pPr algn="ctr"/>
            <a:r>
              <a:rPr lang="en-US" sz="2000" dirty="0" err="1" smtClean="0">
                <a:latin typeface="Constantia" panose="02030602050306030303" pitchFamily="18" charset="0"/>
              </a:rPr>
              <a:t>Belousov-Zhabotinsky</a:t>
            </a:r>
            <a:endParaRPr lang="en-IN" sz="2000" dirty="0">
              <a:latin typeface="Constantia" panose="02030602050306030303" pitchFamily="18" charset="0"/>
            </a:endParaRPr>
          </a:p>
        </p:txBody>
      </p:sp>
      <p:pic>
        <p:nvPicPr>
          <p:cNvPr id="2050" name="Picture 2" descr="What Is and Is Not a Chemical?"/>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880673" y="2785203"/>
            <a:ext cx="3573881" cy="2382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95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5ECC056-209F-4C84-A77A-083510F4ABF3}"/>
              </a:ext>
            </a:extLst>
          </p:cNvPr>
          <p:cNvSpPr txBox="1"/>
          <p:nvPr/>
        </p:nvSpPr>
        <p:spPr>
          <a:xfrm>
            <a:off x="116276" y="612844"/>
            <a:ext cx="8911447" cy="5632311"/>
          </a:xfrm>
          <a:prstGeom prst="rect">
            <a:avLst/>
          </a:prstGeom>
          <a:noFill/>
        </p:spPr>
        <p:txBody>
          <a:bodyPr wrap="square">
            <a:spAutoFit/>
          </a:bodyPr>
          <a:lstStyle/>
          <a:p>
            <a:pPr algn="ctr"/>
            <a:r>
              <a:rPr lang="en-US" sz="1200" dirty="0"/>
              <a:t>Photonics, MEMS, cavity </a:t>
            </a:r>
            <a:r>
              <a:rPr lang="en-US" sz="1200" dirty="0" err="1"/>
              <a:t>optomechanics</a:t>
            </a:r>
            <a:r>
              <a:rPr lang="en-US" sz="1200" dirty="0"/>
              <a:t>, frequency combs, metamaterials, </a:t>
            </a:r>
            <a:r>
              <a:rPr lang="en-US" sz="1200" dirty="0" err="1"/>
              <a:t>Floquet</a:t>
            </a:r>
            <a:r>
              <a:rPr lang="en-US" sz="1200" dirty="0"/>
              <a:t> systems, elastic waves, surface acoustic waves, bulk acoustic waves, nonlinear and statistical physics, condensed matter physics, quantum chaos, material nanoscience, physical chemistry and chemical physics, pump-probe spectroscopy, macromolecules, fluid mechanics, induced transparency, </a:t>
            </a:r>
            <a:r>
              <a:rPr lang="en-US" sz="1200" dirty="0" err="1"/>
              <a:t>femtochemistry</a:t>
            </a:r>
            <a:r>
              <a:rPr lang="en-US" sz="1200" dirty="0"/>
              <a:t>, quantum </a:t>
            </a:r>
            <a:r>
              <a:rPr lang="en-US" sz="1200" dirty="0" err="1"/>
              <a:t>magnonics</a:t>
            </a:r>
            <a:r>
              <a:rPr lang="en-US" sz="1200" dirty="0"/>
              <a:t>, nonlinear </a:t>
            </a:r>
            <a:r>
              <a:rPr lang="en-US" sz="1200" dirty="0" err="1"/>
              <a:t>phononics</a:t>
            </a:r>
            <a:r>
              <a:rPr lang="en-US" sz="1200" dirty="0"/>
              <a:t>, gravitational waves, string theory, quantum dynamics, ergodic theory, fluctuations, limit cycles, symmetry breaking, Einstein-de Haas effect, slow light, solid-state physics, quantum dots, attosecond science, mode locking, coherent states, quantum state preparation, stars, nonlinear susceptibilities, nuclear magnetic resonance (NMR), resonance, nanocrystals, synthetic dimensions, high-harmonic generation, general relativity, artificial intelligence, network science, stochastic resonance, dynamics, modulational instability, Brillouin scattering, complexity science, ultrafast phenomena, bifurcations, material processing, Morse oscillator, Lyapunov theory, galaxies, angular momentum, chemical kinetics, neuromorphic computing, squeezed states, vibrational relaxation, quantum transduction, phonon-plasmon coupling, dissipative quantum systems, Turing instability, precision measurement of resonance frequency, lattices, radio astronomy, frequency conversion, dark matter, periodically driven systems, quantum optics, equations of motion, noise, entropy, graphene, femtosecond pulses, topological phases of matter, frequency modulation, crystallography, ion traps, particle-vibration coupling, Faraday waves, thermal management, parametric phase transition, energy level splitting, hydrodynamics, spontaneous parametric down-conversion (SPDC), boson sampling, plasma physics, parametric resonances, internet-of-things, quantum electrodynamics (QED), entanglement, cluster state, cosmology, Bessel function, thermodynamics, shock waves, harmonic oscillator, quantum chemistry, chaos, amplitude modulation, mode-selective chemistry, equations of state, quantum biology, laser cooling, synthetic biology, Kerr effect, quantum materials, mode splitting, turbulence, giant resonance, topological insulators, </a:t>
            </a:r>
            <a:r>
              <a:rPr lang="en-US" sz="1200" dirty="0" err="1"/>
              <a:t>lightwave</a:t>
            </a:r>
            <a:r>
              <a:rPr lang="en-US" sz="1200" dirty="0"/>
              <a:t> astronomy, morphogenesis, </a:t>
            </a:r>
            <a:r>
              <a:rPr lang="en-US" sz="1200" dirty="0" err="1"/>
              <a:t>ultrasonics</a:t>
            </a:r>
            <a:r>
              <a:rPr lang="en-US" sz="1200" dirty="0"/>
              <a:t>, superconductivity, structural biology, ground-state properties, Raman spectroscopy, Anderson localization, Mott insulator, complex fluids, </a:t>
            </a:r>
            <a:r>
              <a:rPr lang="en-US" sz="1200" dirty="0" err="1"/>
              <a:t>anharmonic</a:t>
            </a:r>
            <a:r>
              <a:rPr lang="en-US" sz="1200" dirty="0"/>
              <a:t> oscillator, microwave-to-optics conversion, phase-coherence, graph theory, time-crystals, wave phenomena, oscillations, solitons, mathematical functions, differential equations, </a:t>
            </a:r>
            <a:r>
              <a:rPr lang="en-US" sz="1200" dirty="0" err="1"/>
              <a:t>nanoplasmonics</a:t>
            </a:r>
            <a:r>
              <a:rPr lang="en-US" sz="1200" dirty="0"/>
              <a:t>, acoustic solitons, nonlinear modal coupling, vibrational energy transfer, Hamiltonians, phonon spectroscopy, infrared spectroscopy, quantum gravity, DNA, phonon lasers, non-equilibrium chemistry, reaction-diffusion systems, mathematical physics, laser control of molecules, neutron stars, black holes, topological </a:t>
            </a:r>
            <a:r>
              <a:rPr lang="en-US" sz="1200" dirty="0" err="1"/>
              <a:t>phononics</a:t>
            </a:r>
            <a:r>
              <a:rPr lang="en-US" sz="1200" dirty="0"/>
              <a:t>, parametric interactions, nuclear physics, particle physics, Raman scattering, astrophysics, holography, electron microscopy, reaction-rate theory, quasiparticles, soft matter, structural biology, solid-state chemistry, proteins, electron-phonon interactions, atomic, mesoscopic &amp; optical physics (AMOP), </a:t>
            </a:r>
            <a:r>
              <a:rPr lang="en-US" sz="1200" dirty="0" err="1"/>
              <a:t>optofluidics</a:t>
            </a:r>
            <a:r>
              <a:rPr lang="en-US" sz="1200" dirty="0"/>
              <a:t>, phonon sources, Bose-Einstein condensates (BECs), band structure, trapped ions, optical lattices, pattern formation, optical tweezers, giant magnetoresistance, novel phases of matter, squeezing, two-level systems, quantum systems, time crystals, spintronics, quantum beating, strongly correlated systems, crystals, non-equilibrium phonon dynamics, molecules, nanomaterials, phonons, </a:t>
            </a:r>
            <a:r>
              <a:rPr lang="en-US" sz="1200" dirty="0" err="1"/>
              <a:t>thermoelectrics</a:t>
            </a:r>
            <a:r>
              <a:rPr lang="en-US" sz="1200" dirty="0"/>
              <a:t>, photovoltaics, chemical reactions, electrochemistry, catalysis, molecular electronics, synthetic chemistry, energy science, phase transitions, Fermi-Pasta-</a:t>
            </a:r>
            <a:r>
              <a:rPr lang="en-US" sz="1200" dirty="0" err="1"/>
              <a:t>Ulam</a:t>
            </a:r>
            <a:r>
              <a:rPr lang="en-US" sz="1200" dirty="0"/>
              <a:t> physics, measurement science, medical science, terahertz science, frequency conversion, quantum information science, molecular spectroscopy, vibrational spectroscopy, transistors, lasers, LEDs, solar cells, sensing, communications, and physics curriculum.</a:t>
            </a:r>
            <a:endParaRPr lang="en-US" sz="3200" dirty="0">
              <a:latin typeface="Constantia" panose="02030602050306030303" pitchFamily="18" charset="0"/>
            </a:endParaRPr>
          </a:p>
        </p:txBody>
      </p:sp>
      <p:sp>
        <p:nvSpPr>
          <p:cNvPr id="4" name="TextBox 3">
            <a:extLst>
              <a:ext uri="{FF2B5EF4-FFF2-40B4-BE49-F238E27FC236}">
                <a16:creationId xmlns:a16="http://schemas.microsoft.com/office/drawing/2014/main" xmlns="" id="{8CE41259-02ED-4B7F-86F0-63E068B10E9B}"/>
              </a:ext>
            </a:extLst>
          </p:cNvPr>
          <p:cNvSpPr txBox="1"/>
          <p:nvPr/>
        </p:nvSpPr>
        <p:spPr>
          <a:xfrm>
            <a:off x="766962" y="1351507"/>
            <a:ext cx="7610074" cy="4154984"/>
          </a:xfrm>
          <a:prstGeom prst="rect">
            <a:avLst/>
          </a:prstGeom>
          <a:solidFill>
            <a:schemeClr val="bg1"/>
          </a:solidFill>
          <a:ln w="28575">
            <a:solidFill>
              <a:schemeClr val="tx1"/>
            </a:solidFill>
          </a:ln>
        </p:spPr>
        <p:txBody>
          <a:bodyPr wrap="square" rtlCol="0">
            <a:spAutoFit/>
          </a:bodyPr>
          <a:lstStyle/>
          <a:p>
            <a:pPr algn="ctr"/>
            <a:r>
              <a:rPr lang="en-US" sz="4400" dirty="0" smtClean="0">
                <a:latin typeface="Constantia" panose="02030602050306030303" pitchFamily="18" charset="0"/>
              </a:rPr>
              <a:t>More Ideas On </a:t>
            </a:r>
          </a:p>
          <a:p>
            <a:pPr algn="ctr"/>
            <a:r>
              <a:rPr lang="en-US" sz="4400" b="1" dirty="0" err="1" smtClean="0">
                <a:latin typeface="Constantia" panose="02030602050306030303" pitchFamily="18" charset="0"/>
              </a:rPr>
              <a:t>Phononic</a:t>
            </a:r>
            <a:r>
              <a:rPr lang="en-US" sz="4400" b="1" dirty="0" smtClean="0">
                <a:latin typeface="Constantia" panose="02030602050306030303" pitchFamily="18" charset="0"/>
              </a:rPr>
              <a:t> Frequency Combs</a:t>
            </a:r>
            <a:r>
              <a:rPr lang="en-US" sz="4400" dirty="0" smtClean="0">
                <a:latin typeface="Constantia" panose="02030602050306030303" pitchFamily="18" charset="0"/>
              </a:rPr>
              <a:t> To Be Explored </a:t>
            </a:r>
          </a:p>
          <a:p>
            <a:pPr algn="ctr"/>
            <a:r>
              <a:rPr lang="en-US" sz="4400" dirty="0" smtClean="0">
                <a:latin typeface="Constantia" panose="02030602050306030303" pitchFamily="18" charset="0"/>
              </a:rPr>
              <a:t>@ </a:t>
            </a:r>
            <a:r>
              <a:rPr lang="en-US" sz="4400" b="1" dirty="0" smtClean="0">
                <a:latin typeface="Constantia" panose="02030602050306030303" pitchFamily="18" charset="0"/>
              </a:rPr>
              <a:t>Ahmedabad University</a:t>
            </a:r>
          </a:p>
          <a:p>
            <a:pPr algn="ctr"/>
            <a:r>
              <a:rPr lang="en-US" sz="4400" dirty="0" smtClean="0">
                <a:latin typeface="Constantia" panose="02030602050306030303" pitchFamily="18" charset="0"/>
              </a:rPr>
              <a:t>Including their</a:t>
            </a:r>
          </a:p>
          <a:p>
            <a:pPr algn="ctr"/>
            <a:r>
              <a:rPr lang="en-US" sz="4400" b="1" dirty="0" smtClean="0">
                <a:latin typeface="Constantia" panose="02030602050306030303" pitchFamily="18" charset="0"/>
              </a:rPr>
              <a:t>Quantum Properties</a:t>
            </a:r>
            <a:endParaRPr lang="en-US" sz="4400" b="1" dirty="0">
              <a:latin typeface="Constantia" panose="02030602050306030303" pitchFamily="18" charset="0"/>
            </a:endParaRPr>
          </a:p>
        </p:txBody>
      </p:sp>
    </p:spTree>
    <p:extLst>
      <p:ext uri="{BB962C8B-B14F-4D97-AF65-F5344CB8AC3E}">
        <p14:creationId xmlns:p14="http://schemas.microsoft.com/office/powerpoint/2010/main" val="189509686"/>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223CCA1-5C5A-4B32-8894-FFDFDB2EE781}"/>
              </a:ext>
            </a:extLst>
          </p:cNvPr>
          <p:cNvSpPr txBox="1"/>
          <p:nvPr/>
        </p:nvSpPr>
        <p:spPr>
          <a:xfrm>
            <a:off x="0" y="2368867"/>
            <a:ext cx="9144000" cy="2015936"/>
          </a:xfrm>
          <a:prstGeom prst="rect">
            <a:avLst/>
          </a:prstGeom>
          <a:noFill/>
        </p:spPr>
        <p:txBody>
          <a:bodyPr wrap="square" rtlCol="0">
            <a:spAutoFit/>
          </a:bodyPr>
          <a:lstStyle/>
          <a:p>
            <a:pPr algn="ctr"/>
            <a:r>
              <a:rPr lang="en-US" sz="4050" dirty="0">
                <a:latin typeface="Constantia" panose="02030602050306030303" pitchFamily="18" charset="0"/>
              </a:rPr>
              <a:t>Thank You So Much For </a:t>
            </a:r>
            <a:r>
              <a:rPr lang="en-US" sz="4050" dirty="0" smtClean="0">
                <a:latin typeface="Constantia" panose="02030602050306030303" pitchFamily="18" charset="0"/>
              </a:rPr>
              <a:t>Listening</a:t>
            </a:r>
          </a:p>
          <a:p>
            <a:pPr algn="ctr"/>
            <a:endParaRPr lang="en-US" sz="4050" dirty="0">
              <a:latin typeface="Constantia" panose="02030602050306030303" pitchFamily="18" charset="0"/>
            </a:endParaRPr>
          </a:p>
          <a:p>
            <a:pPr algn="ctr"/>
            <a:r>
              <a:rPr lang="en-US" sz="4400" b="1" dirty="0" smtClean="0">
                <a:latin typeface="Constantia" panose="02030602050306030303" pitchFamily="18" charset="0"/>
              </a:rPr>
              <a:t>Let’s Now Interact!</a:t>
            </a:r>
            <a:endParaRPr lang="en-US" sz="4400" b="1" dirty="0">
              <a:latin typeface="Constantia" panose="02030602050306030303" pitchFamily="18" charset="0"/>
            </a:endParaRPr>
          </a:p>
        </p:txBody>
      </p:sp>
    </p:spTree>
    <p:extLst>
      <p:ext uri="{BB962C8B-B14F-4D97-AF65-F5344CB8AC3E}">
        <p14:creationId xmlns:p14="http://schemas.microsoft.com/office/powerpoint/2010/main" val="526719190"/>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223CCA1-5C5A-4B32-8894-FFDFDB2EE781}"/>
              </a:ext>
            </a:extLst>
          </p:cNvPr>
          <p:cNvSpPr txBox="1"/>
          <p:nvPr/>
        </p:nvSpPr>
        <p:spPr>
          <a:xfrm>
            <a:off x="0" y="2791948"/>
            <a:ext cx="9144000" cy="1015663"/>
          </a:xfrm>
          <a:prstGeom prst="rect">
            <a:avLst/>
          </a:prstGeom>
          <a:noFill/>
        </p:spPr>
        <p:txBody>
          <a:bodyPr wrap="square" rtlCol="0">
            <a:spAutoFit/>
          </a:bodyPr>
          <a:lstStyle/>
          <a:p>
            <a:pPr algn="ctr"/>
            <a:r>
              <a:rPr lang="en-US" sz="6000" dirty="0" smtClean="0">
                <a:latin typeface="Constantia" panose="02030602050306030303" pitchFamily="18" charset="0"/>
              </a:rPr>
              <a:t>Appendix 1</a:t>
            </a:r>
            <a:endParaRPr lang="en-US" sz="6600" b="1" dirty="0">
              <a:latin typeface="Constantia" panose="02030602050306030303" pitchFamily="18" charset="0"/>
            </a:endParaRPr>
          </a:p>
        </p:txBody>
      </p:sp>
    </p:spTree>
    <p:extLst>
      <p:ext uri="{BB962C8B-B14F-4D97-AF65-F5344CB8AC3E}">
        <p14:creationId xmlns:p14="http://schemas.microsoft.com/office/powerpoint/2010/main" val="107126614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223CCA1-5C5A-4B32-8894-FFDFDB2EE781}"/>
              </a:ext>
            </a:extLst>
          </p:cNvPr>
          <p:cNvSpPr txBox="1"/>
          <p:nvPr/>
        </p:nvSpPr>
        <p:spPr>
          <a:xfrm>
            <a:off x="0" y="1062968"/>
            <a:ext cx="9144000" cy="4616648"/>
          </a:xfrm>
          <a:prstGeom prst="rect">
            <a:avLst/>
          </a:prstGeom>
          <a:noFill/>
        </p:spPr>
        <p:txBody>
          <a:bodyPr wrap="square" rtlCol="0">
            <a:spAutoFit/>
          </a:bodyPr>
          <a:lstStyle/>
          <a:p>
            <a:pPr algn="ctr"/>
            <a:r>
              <a:rPr lang="en-US" sz="3300" dirty="0">
                <a:latin typeface="Constantia" panose="02030602050306030303" pitchFamily="18" charset="0"/>
              </a:rPr>
              <a:t>Timeline</a:t>
            </a:r>
          </a:p>
          <a:p>
            <a:pPr algn="ctr"/>
            <a:endParaRPr lang="en-US" sz="3300" dirty="0">
              <a:latin typeface="Constantia" panose="02030602050306030303" pitchFamily="18" charset="0"/>
            </a:endParaRPr>
          </a:p>
          <a:p>
            <a:pPr algn="ctr"/>
            <a:r>
              <a:rPr lang="en-US" sz="2100" dirty="0">
                <a:latin typeface="Constantia" panose="02030602050306030303" pitchFamily="18" charset="0"/>
              </a:rPr>
              <a:t>Ganesan, Adarsh, and Ashwin A. </a:t>
            </a:r>
            <a:r>
              <a:rPr lang="en-US" sz="2100" dirty="0" err="1">
                <a:latin typeface="Constantia" panose="02030602050306030303" pitchFamily="18" charset="0"/>
              </a:rPr>
              <a:t>Seshia</a:t>
            </a:r>
            <a:r>
              <a:rPr lang="en-US" sz="2100" dirty="0">
                <a:latin typeface="Constantia" panose="02030602050306030303" pitchFamily="18" charset="0"/>
              </a:rPr>
              <a:t>. “Resonance tracking in a micromechanical resonator using </a:t>
            </a:r>
            <a:r>
              <a:rPr lang="en-US" sz="2100" dirty="0" err="1">
                <a:latin typeface="Constantia" panose="02030602050306030303" pitchFamily="18" charset="0"/>
              </a:rPr>
              <a:t>phononic</a:t>
            </a:r>
            <a:r>
              <a:rPr lang="en-US" sz="2100" dirty="0">
                <a:latin typeface="Constantia" panose="02030602050306030303" pitchFamily="18" charset="0"/>
              </a:rPr>
              <a:t> frequency combs." Scientific Reports 2019.</a:t>
            </a:r>
          </a:p>
          <a:p>
            <a:pPr algn="ctr"/>
            <a:endParaRPr lang="en-US" sz="3300" dirty="0">
              <a:latin typeface="Constantia" panose="02030602050306030303" pitchFamily="18" charset="0"/>
            </a:endParaRPr>
          </a:p>
          <a:p>
            <a:pPr algn="ctr"/>
            <a:r>
              <a:rPr lang="en-US" sz="3300" dirty="0" err="1">
                <a:latin typeface="Constantia" panose="02030602050306030303" pitchFamily="18" charset="0"/>
              </a:rPr>
              <a:t>Phononic</a:t>
            </a:r>
            <a:r>
              <a:rPr lang="en-US" sz="3300" dirty="0">
                <a:latin typeface="Constantia" panose="02030602050306030303" pitchFamily="18" charset="0"/>
              </a:rPr>
              <a:t> Frequency Combs Can Track The Resonance Frequency Of Micromechanical Resonator, Without The Need For An External Feedback Circuitry</a:t>
            </a:r>
          </a:p>
        </p:txBody>
      </p:sp>
    </p:spTree>
    <p:extLst>
      <p:ext uri="{BB962C8B-B14F-4D97-AF65-F5344CB8AC3E}">
        <p14:creationId xmlns:p14="http://schemas.microsoft.com/office/powerpoint/2010/main" val="1359612498"/>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 xmlns:a16="http://schemas.microsoft.com/office/drawing/2014/main" id="{D642F5F4-C34C-4613-917B-86E1684FCF48}"/>
              </a:ext>
            </a:extLst>
          </p:cNvPr>
          <p:cNvPicPr/>
          <p:nvPr/>
        </p:nvPicPr>
        <p:blipFill>
          <a:blip r:embed="rId2"/>
          <a:srcRect/>
          <a:stretch>
            <a:fillRect/>
          </a:stretch>
        </p:blipFill>
        <p:spPr bwMode="auto">
          <a:xfrm>
            <a:off x="2277869" y="4583572"/>
            <a:ext cx="4156786" cy="1371836"/>
          </a:xfrm>
          <a:prstGeom prst="rect">
            <a:avLst/>
          </a:prstGeom>
          <a:noFill/>
        </p:spPr>
      </p:pic>
      <p:sp>
        <p:nvSpPr>
          <p:cNvPr id="3" name="TextBox 2">
            <a:extLst>
              <a:ext uri="{FF2B5EF4-FFF2-40B4-BE49-F238E27FC236}">
                <a16:creationId xmlns="" xmlns:a16="http://schemas.microsoft.com/office/drawing/2014/main" id="{368F1D8E-18A2-4E1F-9939-12A3C0A32F37}"/>
              </a:ext>
            </a:extLst>
          </p:cNvPr>
          <p:cNvSpPr txBox="1"/>
          <p:nvPr/>
        </p:nvSpPr>
        <p:spPr>
          <a:xfrm>
            <a:off x="2216753" y="1022124"/>
            <a:ext cx="4243417" cy="523220"/>
          </a:xfrm>
          <a:prstGeom prst="rect">
            <a:avLst/>
          </a:prstGeom>
          <a:noFill/>
        </p:spPr>
        <p:txBody>
          <a:bodyPr wrap="square" rtlCol="0">
            <a:spAutoFit/>
          </a:bodyPr>
          <a:lstStyle/>
          <a:p>
            <a:pPr algn="ctr"/>
            <a:r>
              <a:rPr lang="en-US" sz="2800" dirty="0" smtClean="0">
                <a:latin typeface="Constantia" pitchFamily="18" charset="0"/>
              </a:rPr>
              <a:t>Conventional</a:t>
            </a:r>
            <a:endParaRPr lang="en-IN" sz="2800" dirty="0">
              <a:latin typeface="Constantia" pitchFamily="18" charset="0"/>
            </a:endParaRPr>
          </a:p>
        </p:txBody>
      </p:sp>
      <p:sp>
        <p:nvSpPr>
          <p:cNvPr id="4" name="TextBox 3">
            <a:extLst>
              <a:ext uri="{FF2B5EF4-FFF2-40B4-BE49-F238E27FC236}">
                <a16:creationId xmlns="" xmlns:a16="http://schemas.microsoft.com/office/drawing/2014/main" id="{EFEEF0FE-EA7B-400E-A28D-0CE30C018EA9}"/>
              </a:ext>
            </a:extLst>
          </p:cNvPr>
          <p:cNvSpPr txBox="1"/>
          <p:nvPr/>
        </p:nvSpPr>
        <p:spPr>
          <a:xfrm>
            <a:off x="1941716" y="4075518"/>
            <a:ext cx="4793490" cy="523220"/>
          </a:xfrm>
          <a:prstGeom prst="rect">
            <a:avLst/>
          </a:prstGeom>
          <a:noFill/>
        </p:spPr>
        <p:txBody>
          <a:bodyPr wrap="square" rtlCol="0">
            <a:spAutoFit/>
          </a:bodyPr>
          <a:lstStyle/>
          <a:p>
            <a:pPr algn="ctr"/>
            <a:r>
              <a:rPr lang="en-US" sz="2800" dirty="0" smtClean="0">
                <a:latin typeface="Constantia" pitchFamily="18" charset="0"/>
              </a:rPr>
              <a:t>Comb Based Approach</a:t>
            </a:r>
            <a:endParaRPr lang="en-IN" sz="2800" dirty="0">
              <a:latin typeface="Constantia" pitchFamily="18" charset="0"/>
            </a:endParaRPr>
          </a:p>
        </p:txBody>
      </p:sp>
      <p:pic>
        <p:nvPicPr>
          <p:cNvPr id="5" name="Picture 4">
            <a:extLst>
              <a:ext uri="{FF2B5EF4-FFF2-40B4-BE49-F238E27FC236}">
                <a16:creationId xmlns="" xmlns:a16="http://schemas.microsoft.com/office/drawing/2014/main" id="{C9CBFE9B-2A7F-4303-BE0C-FFAE761CCE2F}"/>
              </a:ext>
            </a:extLst>
          </p:cNvPr>
          <p:cNvPicPr/>
          <p:nvPr/>
        </p:nvPicPr>
        <p:blipFill>
          <a:blip r:embed="rId3"/>
          <a:srcRect l="2595" t="2941" r="2705" b="2941"/>
          <a:stretch>
            <a:fillRect/>
          </a:stretch>
        </p:blipFill>
        <p:spPr bwMode="auto">
          <a:xfrm>
            <a:off x="1782339" y="1469328"/>
            <a:ext cx="5286412" cy="2414378"/>
          </a:xfrm>
          <a:prstGeom prst="rect">
            <a:avLst/>
          </a:prstGeom>
          <a:noFill/>
        </p:spPr>
      </p:pic>
      <p:sp>
        <p:nvSpPr>
          <p:cNvPr id="6" name="Multiplication Sign 23">
            <a:extLst>
              <a:ext uri="{FF2B5EF4-FFF2-40B4-BE49-F238E27FC236}">
                <a16:creationId xmlns="" xmlns:a16="http://schemas.microsoft.com/office/drawing/2014/main" id="{640974BB-5A9C-4273-802B-06007A269935}"/>
              </a:ext>
            </a:extLst>
          </p:cNvPr>
          <p:cNvSpPr/>
          <p:nvPr/>
        </p:nvSpPr>
        <p:spPr>
          <a:xfrm>
            <a:off x="2559487" y="1200335"/>
            <a:ext cx="1891954" cy="1760049"/>
          </a:xfrm>
          <a:prstGeom prst="mathMultiply">
            <a:avLst/>
          </a:prstGeom>
          <a:solidFill>
            <a:srgbClr val="C00000">
              <a:alpha val="6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7" name="Multiplication Sign 24">
            <a:extLst>
              <a:ext uri="{FF2B5EF4-FFF2-40B4-BE49-F238E27FC236}">
                <a16:creationId xmlns="" xmlns:a16="http://schemas.microsoft.com/office/drawing/2014/main" id="{E26D6142-AA75-4EFB-A8A2-83016A91345F}"/>
              </a:ext>
            </a:extLst>
          </p:cNvPr>
          <p:cNvSpPr/>
          <p:nvPr/>
        </p:nvSpPr>
        <p:spPr>
          <a:xfrm>
            <a:off x="3023904" y="2498760"/>
            <a:ext cx="1891954" cy="1760049"/>
          </a:xfrm>
          <a:prstGeom prst="mathMultiply">
            <a:avLst/>
          </a:prstGeom>
          <a:solidFill>
            <a:srgbClr val="C00000">
              <a:alpha val="66000"/>
            </a:srgb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8" name="Rectangle 7"/>
          <p:cNvSpPr/>
          <p:nvPr/>
        </p:nvSpPr>
        <p:spPr>
          <a:xfrm>
            <a:off x="6478824" y="6277820"/>
            <a:ext cx="2426242" cy="369332"/>
          </a:xfrm>
          <a:prstGeom prst="rect">
            <a:avLst/>
          </a:prstGeom>
        </p:spPr>
        <p:txBody>
          <a:bodyPr wrap="none">
            <a:spAutoFit/>
          </a:bodyPr>
          <a:lstStyle/>
          <a:p>
            <a:r>
              <a:rPr lang="en-US" dirty="0" smtClean="0">
                <a:latin typeface="Constantia" panose="02030602050306030303" pitchFamily="18" charset="0"/>
              </a:rPr>
              <a:t>Scientific Reports 2019</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7"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sources for Reporters | NIS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92807" y="606133"/>
            <a:ext cx="6709247" cy="5758772"/>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p:cNvSpPr/>
          <p:nvPr/>
        </p:nvSpPr>
        <p:spPr>
          <a:xfrm>
            <a:off x="2135639" y="2498651"/>
            <a:ext cx="4847017" cy="372140"/>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280432475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223CCA1-5C5A-4B32-8894-FFDFDB2EE781}"/>
              </a:ext>
            </a:extLst>
          </p:cNvPr>
          <p:cNvSpPr txBox="1"/>
          <p:nvPr/>
        </p:nvSpPr>
        <p:spPr>
          <a:xfrm>
            <a:off x="0" y="1062968"/>
            <a:ext cx="9144000" cy="4616648"/>
          </a:xfrm>
          <a:prstGeom prst="rect">
            <a:avLst/>
          </a:prstGeom>
          <a:noFill/>
        </p:spPr>
        <p:txBody>
          <a:bodyPr wrap="square" rtlCol="0">
            <a:spAutoFit/>
          </a:bodyPr>
          <a:lstStyle/>
          <a:p>
            <a:pPr algn="ctr"/>
            <a:r>
              <a:rPr lang="en-US" sz="3300" dirty="0">
                <a:latin typeface="Constantia" panose="02030602050306030303" pitchFamily="18" charset="0"/>
              </a:rPr>
              <a:t>Timeline</a:t>
            </a:r>
          </a:p>
          <a:p>
            <a:pPr algn="ctr"/>
            <a:endParaRPr lang="en-US" sz="3300" dirty="0">
              <a:latin typeface="Constantia" panose="02030602050306030303" pitchFamily="18" charset="0"/>
            </a:endParaRPr>
          </a:p>
          <a:p>
            <a:pPr algn="ctr"/>
            <a:r>
              <a:rPr lang="en-US" sz="2100" dirty="0">
                <a:latin typeface="Constantia" panose="02030602050306030303" pitchFamily="18" charset="0"/>
              </a:rPr>
              <a:t>Ganesan, Adarsh, and Ashwin A. </a:t>
            </a:r>
            <a:r>
              <a:rPr lang="en-US" sz="2100" dirty="0" err="1">
                <a:latin typeface="Constantia" panose="02030602050306030303" pitchFamily="18" charset="0"/>
              </a:rPr>
              <a:t>Seshia</a:t>
            </a:r>
            <a:r>
              <a:rPr lang="en-US" sz="2100" dirty="0">
                <a:latin typeface="Constantia" panose="02030602050306030303" pitchFamily="18" charset="0"/>
              </a:rPr>
              <a:t>. “Resonance tracking in a micromechanical resonator using </a:t>
            </a:r>
            <a:r>
              <a:rPr lang="en-US" sz="2100" dirty="0" err="1">
                <a:latin typeface="Constantia" panose="02030602050306030303" pitchFamily="18" charset="0"/>
              </a:rPr>
              <a:t>phononic</a:t>
            </a:r>
            <a:r>
              <a:rPr lang="en-US" sz="2100" dirty="0">
                <a:latin typeface="Constantia" panose="02030602050306030303" pitchFamily="18" charset="0"/>
              </a:rPr>
              <a:t> frequency combs." Scientific Reports 2019.</a:t>
            </a:r>
          </a:p>
          <a:p>
            <a:pPr algn="ctr"/>
            <a:endParaRPr lang="en-US" sz="3300" dirty="0">
              <a:latin typeface="Constantia" panose="02030602050306030303" pitchFamily="18" charset="0"/>
            </a:endParaRPr>
          </a:p>
          <a:p>
            <a:pPr algn="ctr"/>
            <a:r>
              <a:rPr lang="en-US" sz="3300" dirty="0" err="1">
                <a:latin typeface="Constantia" panose="02030602050306030303" pitchFamily="18" charset="0"/>
              </a:rPr>
              <a:t>Phononic</a:t>
            </a:r>
            <a:r>
              <a:rPr lang="en-US" sz="3300" dirty="0">
                <a:latin typeface="Constantia" panose="02030602050306030303" pitchFamily="18" charset="0"/>
              </a:rPr>
              <a:t> Frequency Combs Can Track The Resonance Frequency Of Micromechanical Resonator, Without The Need For An External Feedback Circuitry</a:t>
            </a:r>
          </a:p>
        </p:txBody>
      </p:sp>
    </p:spTree>
    <p:extLst>
      <p:ext uri="{BB962C8B-B14F-4D97-AF65-F5344CB8AC3E}">
        <p14:creationId xmlns:p14="http://schemas.microsoft.com/office/powerpoint/2010/main" val="1359612498"/>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223CCA1-5C5A-4B32-8894-FFDFDB2EE781}"/>
              </a:ext>
            </a:extLst>
          </p:cNvPr>
          <p:cNvSpPr txBox="1"/>
          <p:nvPr/>
        </p:nvSpPr>
        <p:spPr>
          <a:xfrm>
            <a:off x="0" y="2791948"/>
            <a:ext cx="9144000" cy="1015663"/>
          </a:xfrm>
          <a:prstGeom prst="rect">
            <a:avLst/>
          </a:prstGeom>
          <a:noFill/>
        </p:spPr>
        <p:txBody>
          <a:bodyPr wrap="square" rtlCol="0">
            <a:spAutoFit/>
          </a:bodyPr>
          <a:lstStyle/>
          <a:p>
            <a:pPr algn="ctr"/>
            <a:r>
              <a:rPr lang="en-US" sz="6000" dirty="0" smtClean="0">
                <a:latin typeface="Constantia" panose="02030602050306030303" pitchFamily="18" charset="0"/>
              </a:rPr>
              <a:t>Appendix 2</a:t>
            </a:r>
            <a:endParaRPr lang="en-US" sz="6600" b="1" dirty="0">
              <a:latin typeface="Constantia" panose="02030602050306030303" pitchFamily="18" charset="0"/>
            </a:endParaRPr>
          </a:p>
        </p:txBody>
      </p:sp>
    </p:spTree>
    <p:extLst>
      <p:ext uri="{BB962C8B-B14F-4D97-AF65-F5344CB8AC3E}">
        <p14:creationId xmlns:p14="http://schemas.microsoft.com/office/powerpoint/2010/main" val="140584864"/>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E5B5980-5B58-4D51-928A-39CC39238A79}"/>
              </a:ext>
            </a:extLst>
          </p:cNvPr>
          <p:cNvSpPr txBox="1"/>
          <p:nvPr/>
        </p:nvSpPr>
        <p:spPr>
          <a:xfrm>
            <a:off x="0" y="520321"/>
            <a:ext cx="9143998" cy="1323439"/>
          </a:xfrm>
          <a:prstGeom prst="rect">
            <a:avLst/>
          </a:prstGeom>
          <a:noFill/>
        </p:spPr>
        <p:txBody>
          <a:bodyPr wrap="square" rtlCol="0">
            <a:spAutoFit/>
          </a:bodyPr>
          <a:lstStyle/>
          <a:p>
            <a:pPr algn="ctr"/>
            <a:r>
              <a:rPr lang="en-US" sz="4000" dirty="0" err="1" smtClean="0">
                <a:latin typeface="Constantia" panose="02030602050306030303" pitchFamily="18" charset="0"/>
              </a:rPr>
              <a:t>Phononic</a:t>
            </a:r>
            <a:r>
              <a:rPr lang="en-US" sz="4000" dirty="0" smtClean="0">
                <a:latin typeface="Constantia" panose="02030602050306030303" pitchFamily="18" charset="0"/>
              </a:rPr>
              <a:t> Frequency Combs &amp; </a:t>
            </a:r>
          </a:p>
          <a:p>
            <a:pPr algn="ctr"/>
            <a:r>
              <a:rPr lang="en-US" sz="4000" dirty="0" smtClean="0">
                <a:latin typeface="Constantia" panose="02030602050306030303" pitchFamily="18" charset="0"/>
              </a:rPr>
              <a:t>Resonant Sensing</a:t>
            </a:r>
            <a:endParaRPr lang="en-US" sz="4800" dirty="0">
              <a:latin typeface="Constantia" panose="02030602050306030303" pitchFamily="18" charset="0"/>
            </a:endParaRPr>
          </a:p>
        </p:txBody>
      </p:sp>
      <p:pic>
        <p:nvPicPr>
          <p:cNvPr id="7" name="Picture 6">
            <a:extLst>
              <a:ext uri="{FF2B5EF4-FFF2-40B4-BE49-F238E27FC236}">
                <a16:creationId xmlns="" xmlns:a16="http://schemas.microsoft.com/office/drawing/2014/main" id="{80A5EC94-784B-4007-81AA-EB8672F2D119}"/>
              </a:ext>
            </a:extLst>
          </p:cNvPr>
          <p:cNvPicPr>
            <a:picLocks noChangeAspect="1"/>
          </p:cNvPicPr>
          <p:nvPr/>
        </p:nvPicPr>
        <p:blipFill rotWithShape="1">
          <a:blip r:embed="rId2"/>
          <a:srcRect l="8792" t="25788" r="6213"/>
          <a:stretch/>
        </p:blipFill>
        <p:spPr>
          <a:xfrm>
            <a:off x="1566315" y="2040119"/>
            <a:ext cx="2851437" cy="1661850"/>
          </a:xfrm>
          <a:prstGeom prst="rect">
            <a:avLst/>
          </a:prstGeom>
        </p:spPr>
      </p:pic>
      <mc:AlternateContent xmlns:mc="http://schemas.openxmlformats.org/markup-compatibility/2006" xmlns:a14="http://schemas.microsoft.com/office/drawing/2010/main">
        <mc:Choice Requires="a14">
          <p:graphicFrame>
            <p:nvGraphicFramePr>
              <p:cNvPr id="8" name="Table 7"/>
              <p:cNvGraphicFramePr>
                <a:graphicFrameLocks noGrp="1"/>
              </p:cNvGraphicFramePr>
              <p:nvPr>
                <p:extLst/>
              </p:nvPr>
            </p:nvGraphicFramePr>
            <p:xfrm>
              <a:off x="245660" y="4104804"/>
              <a:ext cx="5492750" cy="961361"/>
            </p:xfrm>
            <a:graphic>
              <a:graphicData uri="http://schemas.openxmlformats.org/drawingml/2006/table">
                <a:tbl>
                  <a:tblPr firstRow="1" firstCol="1" bandRow="1">
                    <a:tableStyleId>{2D5ABB26-0587-4C30-8999-92F81FD0307C}</a:tableStyleId>
                  </a:tblPr>
                  <a:tblGrid>
                    <a:gridCol w="5492750"/>
                  </a:tblGrid>
                  <a:tr h="515680">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IN" sz="2000" i="1">
                                        <a:effectLst/>
                                        <a:latin typeface="Cambria Math" panose="02040503050406030204" pitchFamily="18" charset="0"/>
                                      </a:rPr>
                                    </m:ctrlPr>
                                  </m:sSubPr>
                                  <m:e>
                                    <m:acc>
                                      <m:accPr>
                                        <m:chr m:val="̈"/>
                                        <m:ctrlPr>
                                          <a:rPr lang="en-IN" sz="2000" i="1">
                                            <a:effectLst/>
                                            <a:latin typeface="Cambria Math" panose="02040503050406030204" pitchFamily="18" charset="0"/>
                                          </a:rPr>
                                        </m:ctrlPr>
                                      </m:accPr>
                                      <m:e>
                                        <m:r>
                                          <a:rPr lang="en-US" sz="2000">
                                            <a:effectLst/>
                                            <a:latin typeface="Cambria Math" panose="02040503050406030204" pitchFamily="18" charset="0"/>
                                          </a:rPr>
                                          <m:t>𝑥</m:t>
                                        </m:r>
                                      </m:e>
                                    </m:acc>
                                  </m:e>
                                  <m:sub>
                                    <m:r>
                                      <a:rPr lang="en-US" sz="2000">
                                        <a:effectLst/>
                                        <a:latin typeface="Cambria Math" panose="02040503050406030204" pitchFamily="18" charset="0"/>
                                      </a:rPr>
                                      <m:t>1</m:t>
                                    </m:r>
                                  </m:sub>
                                </m:sSub>
                                <m:r>
                                  <a:rPr lang="en-US" sz="2000">
                                    <a:effectLst/>
                                    <a:latin typeface="Cambria Math" panose="02040503050406030204" pitchFamily="18" charset="0"/>
                                  </a:rPr>
                                  <m:t>+2</m:t>
                                </m:r>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𝛾</m:t>
                                    </m:r>
                                  </m:e>
                                  <m:sub>
                                    <m:r>
                                      <a:rPr lang="en-US" sz="2000">
                                        <a:effectLst/>
                                        <a:latin typeface="Cambria Math" panose="02040503050406030204" pitchFamily="18" charset="0"/>
                                      </a:rPr>
                                      <m:t>1</m:t>
                                    </m:r>
                                  </m:sub>
                                </m:sSub>
                                <m:sSub>
                                  <m:sSubPr>
                                    <m:ctrlPr>
                                      <a:rPr lang="en-IN" sz="2000" i="1">
                                        <a:effectLst/>
                                        <a:latin typeface="Cambria Math" panose="02040503050406030204" pitchFamily="18" charset="0"/>
                                      </a:rPr>
                                    </m:ctrlPr>
                                  </m:sSubPr>
                                  <m:e>
                                    <m:acc>
                                      <m:accPr>
                                        <m:chr m:val="̇"/>
                                        <m:ctrlPr>
                                          <a:rPr lang="en-IN" sz="2000" i="1">
                                            <a:effectLst/>
                                            <a:latin typeface="Cambria Math" panose="02040503050406030204" pitchFamily="18" charset="0"/>
                                          </a:rPr>
                                        </m:ctrlPr>
                                      </m:accPr>
                                      <m:e>
                                        <m:r>
                                          <a:rPr lang="en-US" sz="2000">
                                            <a:effectLst/>
                                            <a:latin typeface="Cambria Math" panose="02040503050406030204" pitchFamily="18" charset="0"/>
                                          </a:rPr>
                                          <m:t>𝑥</m:t>
                                        </m:r>
                                      </m:e>
                                    </m:acc>
                                  </m:e>
                                  <m:sub>
                                    <m:r>
                                      <a:rPr lang="en-US" sz="2000">
                                        <a:effectLst/>
                                        <a:latin typeface="Cambria Math" panose="02040503050406030204" pitchFamily="18" charset="0"/>
                                      </a:rPr>
                                      <m:t>1</m:t>
                                    </m:r>
                                  </m:sub>
                                </m:sSub>
                                <m:r>
                                  <a:rPr lang="en-US" sz="2000">
                                    <a:effectLst/>
                                    <a:latin typeface="Cambria Math" panose="02040503050406030204" pitchFamily="18" charset="0"/>
                                  </a:rPr>
                                  <m:t>+</m:t>
                                </m:r>
                                <m:sSubSup>
                                  <m:sSubSupPr>
                                    <m:ctrlPr>
                                      <a:rPr lang="en-IN" sz="2000" i="1">
                                        <a:effectLst/>
                                        <a:latin typeface="Cambria Math" panose="02040503050406030204" pitchFamily="18" charset="0"/>
                                      </a:rPr>
                                    </m:ctrlPr>
                                  </m:sSubSupPr>
                                  <m:e>
                                    <m:r>
                                      <a:rPr lang="en-US" sz="2000">
                                        <a:effectLst/>
                                        <a:latin typeface="Cambria Math" panose="02040503050406030204" pitchFamily="18" charset="0"/>
                                      </a:rPr>
                                      <m:t>𝜔</m:t>
                                    </m:r>
                                  </m:e>
                                  <m:sub>
                                    <m:r>
                                      <a:rPr lang="en-US" sz="2000">
                                        <a:effectLst/>
                                        <a:latin typeface="Cambria Math" panose="02040503050406030204" pitchFamily="18" charset="0"/>
                                      </a:rPr>
                                      <m:t>1</m:t>
                                    </m:r>
                                  </m:sub>
                                  <m:sup>
                                    <m:r>
                                      <a:rPr lang="en-US" sz="2000">
                                        <a:effectLst/>
                                        <a:latin typeface="Cambria Math" panose="02040503050406030204" pitchFamily="18" charset="0"/>
                                      </a:rPr>
                                      <m:t>2</m:t>
                                    </m:r>
                                  </m:sup>
                                </m:sSubSup>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𝑥</m:t>
                                    </m:r>
                                  </m:e>
                                  <m:sub>
                                    <m:r>
                                      <a:rPr lang="en-US" sz="2000">
                                        <a:effectLst/>
                                        <a:latin typeface="Cambria Math" panose="02040503050406030204" pitchFamily="18" charset="0"/>
                                      </a:rPr>
                                      <m:t>1</m:t>
                                    </m:r>
                                  </m:sub>
                                </m:sSub>
                                <m:r>
                                  <a:rPr lang="en-US" sz="2000">
                                    <a:effectLst/>
                                    <a:latin typeface="Cambria Math" panose="02040503050406030204" pitchFamily="18" charset="0"/>
                                  </a:rPr>
                                  <m:t>+</m:t>
                                </m:r>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𝛼</m:t>
                                    </m:r>
                                  </m:e>
                                  <m:sub>
                                    <m:r>
                                      <a:rPr lang="en-US" sz="2000">
                                        <a:effectLst/>
                                        <a:latin typeface="Cambria Math" panose="02040503050406030204" pitchFamily="18" charset="0"/>
                                      </a:rPr>
                                      <m:t>22</m:t>
                                    </m:r>
                                  </m:sub>
                                </m:sSub>
                                <m:sSubSup>
                                  <m:sSubSupPr>
                                    <m:ctrlPr>
                                      <a:rPr lang="en-IN" sz="2000" i="1">
                                        <a:effectLst/>
                                        <a:latin typeface="Cambria Math" panose="02040503050406030204" pitchFamily="18" charset="0"/>
                                      </a:rPr>
                                    </m:ctrlPr>
                                  </m:sSubSupPr>
                                  <m:e>
                                    <m:r>
                                      <a:rPr lang="en-US" sz="2000">
                                        <a:effectLst/>
                                        <a:latin typeface="Cambria Math" panose="02040503050406030204" pitchFamily="18" charset="0"/>
                                      </a:rPr>
                                      <m:t>𝑥</m:t>
                                    </m:r>
                                  </m:e>
                                  <m:sub>
                                    <m:r>
                                      <a:rPr lang="en-US" sz="2000">
                                        <a:effectLst/>
                                        <a:latin typeface="Cambria Math" panose="02040503050406030204" pitchFamily="18" charset="0"/>
                                      </a:rPr>
                                      <m:t>2</m:t>
                                    </m:r>
                                  </m:sub>
                                  <m:sup>
                                    <m:r>
                                      <a:rPr lang="en-US" sz="2000">
                                        <a:effectLst/>
                                        <a:latin typeface="Cambria Math" panose="02040503050406030204" pitchFamily="18" charset="0"/>
                                      </a:rPr>
                                      <m:t>2</m:t>
                                    </m:r>
                                  </m:sup>
                                </m:sSubSup>
                                <m:r>
                                  <a:rPr lang="en-US" sz="2000">
                                    <a:effectLst/>
                                    <a:latin typeface="Cambria Math" panose="02040503050406030204" pitchFamily="18" charset="0"/>
                                  </a:rPr>
                                  <m:t>=</m:t>
                                </m:r>
                                <m:r>
                                  <a:rPr lang="en-US" sz="2000">
                                    <a:effectLst/>
                                    <a:latin typeface="Cambria Math" panose="02040503050406030204" pitchFamily="18" charset="0"/>
                                  </a:rPr>
                                  <m:t>𝐹𝑐𝑜𝑠</m:t>
                                </m:r>
                                <m:d>
                                  <m:dPr>
                                    <m:ctrlPr>
                                      <a:rPr lang="en-IN" sz="2000" i="1">
                                        <a:effectLst/>
                                        <a:latin typeface="Cambria Math" panose="02040503050406030204" pitchFamily="18" charset="0"/>
                                      </a:rPr>
                                    </m:ctrlPr>
                                  </m:dPr>
                                  <m:e>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𝜔</m:t>
                                        </m:r>
                                      </m:e>
                                      <m:sub>
                                        <m:r>
                                          <a:rPr lang="en-US" sz="2000">
                                            <a:effectLst/>
                                            <a:latin typeface="Cambria Math" panose="02040503050406030204" pitchFamily="18" charset="0"/>
                                          </a:rPr>
                                          <m:t>𝐷</m:t>
                                        </m:r>
                                      </m:sub>
                                    </m:sSub>
                                    <m:r>
                                      <a:rPr lang="en-US" sz="2000">
                                        <a:effectLst/>
                                        <a:latin typeface="Cambria Math" panose="02040503050406030204" pitchFamily="18" charset="0"/>
                                      </a:rPr>
                                      <m:t>𝑡</m:t>
                                    </m:r>
                                  </m:e>
                                </m:d>
                              </m:oMath>
                            </m:oMathPara>
                          </a14:m>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r>
                  <a:tr h="44568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IN" sz="2000" i="1">
                                        <a:effectLst/>
                                        <a:latin typeface="Cambria Math" panose="02040503050406030204" pitchFamily="18" charset="0"/>
                                      </a:rPr>
                                    </m:ctrlPr>
                                  </m:sSubPr>
                                  <m:e>
                                    <m:acc>
                                      <m:accPr>
                                        <m:chr m:val="̈"/>
                                        <m:ctrlPr>
                                          <a:rPr lang="en-IN" sz="2000" i="1">
                                            <a:effectLst/>
                                            <a:latin typeface="Cambria Math" panose="02040503050406030204" pitchFamily="18" charset="0"/>
                                          </a:rPr>
                                        </m:ctrlPr>
                                      </m:accPr>
                                      <m:e>
                                        <m:r>
                                          <a:rPr lang="en-US" sz="2000">
                                            <a:effectLst/>
                                            <a:latin typeface="Cambria Math" panose="02040503050406030204" pitchFamily="18" charset="0"/>
                                          </a:rPr>
                                          <m:t>𝑥</m:t>
                                        </m:r>
                                      </m:e>
                                    </m:acc>
                                  </m:e>
                                  <m:sub>
                                    <m:r>
                                      <a:rPr lang="en-US" sz="2000">
                                        <a:effectLst/>
                                        <a:latin typeface="Cambria Math" panose="02040503050406030204" pitchFamily="18" charset="0"/>
                                      </a:rPr>
                                      <m:t>2</m:t>
                                    </m:r>
                                  </m:sub>
                                </m:sSub>
                                <m:r>
                                  <a:rPr lang="en-US" sz="2000">
                                    <a:effectLst/>
                                    <a:latin typeface="Cambria Math" panose="02040503050406030204" pitchFamily="18" charset="0"/>
                                  </a:rPr>
                                  <m:t>+2</m:t>
                                </m:r>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𝛾</m:t>
                                    </m:r>
                                  </m:e>
                                  <m:sub>
                                    <m:r>
                                      <a:rPr lang="en-US" sz="2000">
                                        <a:effectLst/>
                                        <a:latin typeface="Cambria Math" panose="02040503050406030204" pitchFamily="18" charset="0"/>
                                      </a:rPr>
                                      <m:t>2</m:t>
                                    </m:r>
                                  </m:sub>
                                </m:sSub>
                                <m:sSub>
                                  <m:sSubPr>
                                    <m:ctrlPr>
                                      <a:rPr lang="en-IN" sz="2000" i="1">
                                        <a:effectLst/>
                                        <a:latin typeface="Cambria Math" panose="02040503050406030204" pitchFamily="18" charset="0"/>
                                      </a:rPr>
                                    </m:ctrlPr>
                                  </m:sSubPr>
                                  <m:e>
                                    <m:acc>
                                      <m:accPr>
                                        <m:chr m:val="̇"/>
                                        <m:ctrlPr>
                                          <a:rPr lang="en-IN" sz="2000" i="1">
                                            <a:effectLst/>
                                            <a:latin typeface="Cambria Math" panose="02040503050406030204" pitchFamily="18" charset="0"/>
                                          </a:rPr>
                                        </m:ctrlPr>
                                      </m:accPr>
                                      <m:e>
                                        <m:r>
                                          <a:rPr lang="en-US" sz="2000">
                                            <a:effectLst/>
                                            <a:latin typeface="Cambria Math" panose="02040503050406030204" pitchFamily="18" charset="0"/>
                                          </a:rPr>
                                          <m:t>𝑥</m:t>
                                        </m:r>
                                      </m:e>
                                    </m:acc>
                                  </m:e>
                                  <m:sub>
                                    <m:r>
                                      <a:rPr lang="en-US" sz="2000">
                                        <a:effectLst/>
                                        <a:latin typeface="Cambria Math" panose="02040503050406030204" pitchFamily="18" charset="0"/>
                                      </a:rPr>
                                      <m:t>2</m:t>
                                    </m:r>
                                  </m:sub>
                                </m:sSub>
                                <m:r>
                                  <a:rPr lang="en-US" sz="2000">
                                    <a:effectLst/>
                                    <a:latin typeface="Cambria Math" panose="02040503050406030204" pitchFamily="18" charset="0"/>
                                  </a:rPr>
                                  <m:t>+</m:t>
                                </m:r>
                                <m:sSubSup>
                                  <m:sSubSupPr>
                                    <m:ctrlPr>
                                      <a:rPr lang="en-IN" sz="2000" i="1">
                                        <a:effectLst/>
                                        <a:latin typeface="Cambria Math" panose="02040503050406030204" pitchFamily="18" charset="0"/>
                                      </a:rPr>
                                    </m:ctrlPr>
                                  </m:sSubSupPr>
                                  <m:e>
                                    <m:r>
                                      <a:rPr lang="en-US" sz="2000">
                                        <a:effectLst/>
                                        <a:latin typeface="Cambria Math" panose="02040503050406030204" pitchFamily="18" charset="0"/>
                                      </a:rPr>
                                      <m:t>𝜔</m:t>
                                    </m:r>
                                  </m:e>
                                  <m:sub>
                                    <m:r>
                                      <a:rPr lang="en-US" sz="2000">
                                        <a:effectLst/>
                                        <a:latin typeface="Cambria Math" panose="02040503050406030204" pitchFamily="18" charset="0"/>
                                      </a:rPr>
                                      <m:t>2</m:t>
                                    </m:r>
                                  </m:sub>
                                  <m:sup>
                                    <m:r>
                                      <a:rPr lang="en-US" sz="2000">
                                        <a:effectLst/>
                                        <a:latin typeface="Cambria Math" panose="02040503050406030204" pitchFamily="18" charset="0"/>
                                      </a:rPr>
                                      <m:t>2</m:t>
                                    </m:r>
                                  </m:sup>
                                </m:sSubSup>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𝑥</m:t>
                                    </m:r>
                                  </m:e>
                                  <m:sub>
                                    <m:r>
                                      <a:rPr lang="en-US" sz="2000">
                                        <a:effectLst/>
                                        <a:latin typeface="Cambria Math" panose="02040503050406030204" pitchFamily="18" charset="0"/>
                                      </a:rPr>
                                      <m:t>2</m:t>
                                    </m:r>
                                  </m:sub>
                                </m:sSub>
                                <m:r>
                                  <a:rPr lang="en-US" sz="2000">
                                    <a:effectLst/>
                                    <a:latin typeface="Cambria Math" panose="02040503050406030204" pitchFamily="18" charset="0"/>
                                  </a:rPr>
                                  <m:t>+</m:t>
                                </m:r>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𝛼</m:t>
                                    </m:r>
                                  </m:e>
                                  <m:sub>
                                    <m:r>
                                      <a:rPr lang="en-US" sz="2000">
                                        <a:effectLst/>
                                        <a:latin typeface="Cambria Math" panose="02040503050406030204" pitchFamily="18" charset="0"/>
                                      </a:rPr>
                                      <m:t>12</m:t>
                                    </m:r>
                                  </m:sub>
                                </m:sSub>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𝑥</m:t>
                                    </m:r>
                                  </m:e>
                                  <m:sub>
                                    <m:r>
                                      <a:rPr lang="en-US" sz="2000">
                                        <a:effectLst/>
                                        <a:latin typeface="Cambria Math" panose="02040503050406030204" pitchFamily="18" charset="0"/>
                                      </a:rPr>
                                      <m:t>1</m:t>
                                    </m:r>
                                  </m:sub>
                                </m:sSub>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𝑥</m:t>
                                    </m:r>
                                  </m:e>
                                  <m:sub>
                                    <m:r>
                                      <a:rPr lang="en-US" sz="2000">
                                        <a:effectLst/>
                                        <a:latin typeface="Cambria Math" panose="02040503050406030204" pitchFamily="18" charset="0"/>
                                      </a:rPr>
                                      <m:t>2</m:t>
                                    </m:r>
                                  </m:sub>
                                </m:sSub>
                                <m:r>
                                  <a:rPr lang="en-US" sz="2000">
                                    <a:effectLst/>
                                    <a:latin typeface="Cambria Math" panose="02040503050406030204" pitchFamily="18" charset="0"/>
                                  </a:rPr>
                                  <m:t>=0</m:t>
                                </m:r>
                              </m:oMath>
                            </m:oMathPara>
                          </a14:m>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bl>
              </a:graphicData>
            </a:graphic>
          </p:graphicFrame>
        </mc:Choice>
        <mc:Fallback xmlns="">
          <p:graphicFrame>
            <p:nvGraphicFramePr>
              <p:cNvPr id="8" name="Table 7"/>
              <p:cNvGraphicFramePr>
                <a:graphicFrameLocks noGrp="1"/>
              </p:cNvGraphicFramePr>
              <p:nvPr>
                <p:extLst>
                  <p:ext uri="{D42A27DB-BD31-4B8C-83A1-F6EECF244321}">
                    <p14:modId xmlns:p14="http://schemas.microsoft.com/office/powerpoint/2010/main" val="3430745659"/>
                  </p:ext>
                </p:extLst>
              </p:nvPr>
            </p:nvGraphicFramePr>
            <p:xfrm>
              <a:off x="245660" y="4104804"/>
              <a:ext cx="5492750" cy="961361"/>
            </p:xfrm>
            <a:graphic>
              <a:graphicData uri="http://schemas.openxmlformats.org/drawingml/2006/table">
                <a:tbl>
                  <a:tblPr firstRow="1" firstCol="1" bandRow="1">
                    <a:tableStyleId>{2D5ABB26-0587-4C30-8999-92F81FD0307C}</a:tableStyleId>
                  </a:tblPr>
                  <a:tblGrid>
                    <a:gridCol w="5492750"/>
                  </a:tblGrid>
                  <a:tr h="515680">
                    <a:tc>
                      <a:txBody>
                        <a:bodyPr/>
                        <a:lstStyle/>
                        <a:p>
                          <a:endParaRPr lang="en-US"/>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blipFill rotWithShape="0">
                          <a:blip r:embed="rId3"/>
                          <a:stretch>
                            <a:fillRect b="-87059"/>
                          </a:stretch>
                        </a:blipFill>
                      </a:tcPr>
                    </a:tc>
                  </a:tr>
                  <a:tr h="445681">
                    <a:tc>
                      <a:txBody>
                        <a:bodyPr/>
                        <a:lstStyle/>
                        <a:p>
                          <a:endParaRPr lang="en-US"/>
                        </a:p>
                      </a:txBody>
                      <a:tcPr marL="68580" marR="68580" marT="0" marB="0">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rotWithShape="0">
                          <a:blip r:embed="rId3"/>
                          <a:stretch>
                            <a:fillRect t="-114865"/>
                          </a:stretch>
                        </a:blipFill>
                      </a:tcPr>
                    </a:tc>
                  </a:tr>
                </a:tbl>
              </a:graphicData>
            </a:graphic>
          </p:graphicFrame>
        </mc:Fallback>
      </mc:AlternateContent>
      <mc:AlternateContent xmlns:mc="http://schemas.openxmlformats.org/markup-compatibility/2006" xmlns:a14="http://schemas.microsoft.com/office/drawing/2010/main">
        <mc:Choice Requires="a14">
          <p:sp>
            <p:nvSpPr>
              <p:cNvPr id="9" name="TextBox 8"/>
              <p:cNvSpPr txBox="1"/>
              <p:nvPr/>
            </p:nvSpPr>
            <p:spPr>
              <a:xfrm>
                <a:off x="116233" y="5282875"/>
                <a:ext cx="5751603" cy="1015663"/>
              </a:xfrm>
              <a:prstGeom prst="rect">
                <a:avLst/>
              </a:prstGeom>
              <a:noFill/>
            </p:spPr>
            <p:txBody>
              <a:bodyPr wrap="square" rtlCol="0">
                <a:spAutoFit/>
              </a:bodyPr>
              <a:lstStyle/>
              <a:p>
                <a:pPr algn="ctr"/>
                <a14:m>
                  <m:oMath xmlns:m="http://schemas.openxmlformats.org/officeDocument/2006/math">
                    <m:sSub>
                      <m:sSubPr>
                        <m:ctrlPr>
                          <a:rPr lang="en-IN" sz="2000" b="0" i="1" smtClean="0">
                            <a:latin typeface="Cambria Math" panose="02040503050406030204" pitchFamily="18" charset="0"/>
                            <a:ea typeface="Cambria Math" panose="02040503050406030204" pitchFamily="18" charset="0"/>
                          </a:rPr>
                        </m:ctrlPr>
                      </m:sSubPr>
                      <m:e>
                        <m:r>
                          <a:rPr lang="en-IN" sz="2000" i="1" smtClean="0">
                            <a:latin typeface="Cambria Math" panose="02040503050406030204" pitchFamily="18" charset="0"/>
                            <a:ea typeface="Cambria Math" panose="02040503050406030204" pitchFamily="18" charset="0"/>
                          </a:rPr>
                          <m:t>𝜔</m:t>
                        </m:r>
                      </m:e>
                      <m:sub>
                        <m:r>
                          <a:rPr lang="en-IN" sz="2000" b="0" i="1" smtClean="0">
                            <a:latin typeface="Cambria Math" panose="02040503050406030204" pitchFamily="18" charset="0"/>
                            <a:ea typeface="Cambria Math" panose="02040503050406030204" pitchFamily="18" charset="0"/>
                          </a:rPr>
                          <m:t>1</m:t>
                        </m:r>
                      </m:sub>
                    </m:sSub>
                  </m:oMath>
                </a14:m>
                <a:r>
                  <a:rPr lang="en-IN" sz="2000" dirty="0" smtClean="0">
                    <a:latin typeface="Constantia" panose="02030602050306030303" pitchFamily="18" charset="0"/>
                  </a:rPr>
                  <a:t> and </a:t>
                </a:r>
                <a14:m>
                  <m:oMath xmlns:m="http://schemas.openxmlformats.org/officeDocument/2006/math">
                    <m:sSub>
                      <m:sSubPr>
                        <m:ctrlPr>
                          <a:rPr lang="en-IN" sz="2000" b="0" i="1" smtClean="0">
                            <a:latin typeface="Cambria Math" panose="02040503050406030204" pitchFamily="18" charset="0"/>
                            <a:ea typeface="Cambria Math" panose="02040503050406030204" pitchFamily="18" charset="0"/>
                          </a:rPr>
                        </m:ctrlPr>
                      </m:sSubPr>
                      <m:e>
                        <m:r>
                          <a:rPr lang="en-IN" sz="2000" i="1" smtClean="0">
                            <a:latin typeface="Cambria Math" panose="02040503050406030204" pitchFamily="18" charset="0"/>
                            <a:ea typeface="Cambria Math" panose="02040503050406030204" pitchFamily="18" charset="0"/>
                          </a:rPr>
                          <m:t>𝜔</m:t>
                        </m:r>
                      </m:e>
                      <m:sub>
                        <m:r>
                          <a:rPr lang="en-IN" sz="2000" b="0" i="1" smtClean="0">
                            <a:latin typeface="Cambria Math" panose="02040503050406030204" pitchFamily="18" charset="0"/>
                            <a:ea typeface="Cambria Math" panose="02040503050406030204" pitchFamily="18" charset="0"/>
                          </a:rPr>
                          <m:t>2</m:t>
                        </m:r>
                      </m:sub>
                    </m:sSub>
                  </m:oMath>
                </a14:m>
                <a:r>
                  <a:rPr lang="en-IN" sz="2000" dirty="0" smtClean="0">
                    <a:latin typeface="Constantia" panose="02030602050306030303" pitchFamily="18" charset="0"/>
                  </a:rPr>
                  <a:t> are the resonance frequencies</a:t>
                </a:r>
              </a:p>
              <a:p>
                <a:pPr algn="ctr"/>
                <a14:m>
                  <m:oMath xmlns:m="http://schemas.openxmlformats.org/officeDocument/2006/math">
                    <m:sSub>
                      <m:sSubPr>
                        <m:ctrlPr>
                          <a:rPr lang="en-IN" sz="2000" i="1">
                            <a:latin typeface="Cambria Math" panose="02040503050406030204" pitchFamily="18" charset="0"/>
                          </a:rPr>
                        </m:ctrlPr>
                      </m:sSubPr>
                      <m:e>
                        <m:r>
                          <a:rPr lang="en-US" sz="2000">
                            <a:latin typeface="Cambria Math" panose="02040503050406030204" pitchFamily="18" charset="0"/>
                          </a:rPr>
                          <m:t>𝛾</m:t>
                        </m:r>
                      </m:e>
                      <m:sub>
                        <m:r>
                          <a:rPr lang="en-US" sz="2000">
                            <a:latin typeface="Cambria Math" panose="02040503050406030204" pitchFamily="18" charset="0"/>
                          </a:rPr>
                          <m:t>1</m:t>
                        </m:r>
                      </m:sub>
                    </m:sSub>
                  </m:oMath>
                </a14:m>
                <a:r>
                  <a:rPr lang="en-IN" sz="2000" dirty="0" smtClean="0">
                    <a:latin typeface="Constantia" panose="02030602050306030303" pitchFamily="18" charset="0"/>
                  </a:rPr>
                  <a:t> and </a:t>
                </a:r>
                <a14:m>
                  <m:oMath xmlns:m="http://schemas.openxmlformats.org/officeDocument/2006/math">
                    <m:sSub>
                      <m:sSubPr>
                        <m:ctrlPr>
                          <a:rPr lang="en-IN" sz="2000" i="1">
                            <a:latin typeface="Cambria Math" panose="02040503050406030204" pitchFamily="18" charset="0"/>
                          </a:rPr>
                        </m:ctrlPr>
                      </m:sSubPr>
                      <m:e>
                        <m:r>
                          <a:rPr lang="en-US" sz="2000">
                            <a:latin typeface="Cambria Math" panose="02040503050406030204" pitchFamily="18" charset="0"/>
                          </a:rPr>
                          <m:t>𝛾</m:t>
                        </m:r>
                      </m:e>
                      <m:sub>
                        <m:r>
                          <a:rPr lang="en-IN" sz="2000" b="0" i="0" smtClean="0">
                            <a:latin typeface="Cambria Math" panose="02040503050406030204" pitchFamily="18" charset="0"/>
                          </a:rPr>
                          <m:t>2</m:t>
                        </m:r>
                      </m:sub>
                    </m:sSub>
                  </m:oMath>
                </a14:m>
                <a:r>
                  <a:rPr lang="en-IN" sz="2000" dirty="0" smtClean="0">
                    <a:latin typeface="Constantia" panose="02030602050306030303" pitchFamily="18" charset="0"/>
                  </a:rPr>
                  <a:t> are damping coefficients</a:t>
                </a:r>
              </a:p>
              <a:p>
                <a:pPr algn="ctr"/>
                <a14:m>
                  <m:oMath xmlns:m="http://schemas.openxmlformats.org/officeDocument/2006/math">
                    <m:sSub>
                      <m:sSubPr>
                        <m:ctrlPr>
                          <a:rPr lang="en-IN" sz="2000" i="1">
                            <a:latin typeface="Cambria Math" panose="02040503050406030204" pitchFamily="18" charset="0"/>
                          </a:rPr>
                        </m:ctrlPr>
                      </m:sSubPr>
                      <m:e>
                        <m:r>
                          <a:rPr lang="en-US" sz="2000">
                            <a:latin typeface="Cambria Math" panose="02040503050406030204" pitchFamily="18" charset="0"/>
                          </a:rPr>
                          <m:t>𝛼</m:t>
                        </m:r>
                      </m:e>
                      <m:sub>
                        <m:r>
                          <a:rPr lang="en-US" sz="2000">
                            <a:latin typeface="Cambria Math" panose="02040503050406030204" pitchFamily="18" charset="0"/>
                          </a:rPr>
                          <m:t>12</m:t>
                        </m:r>
                      </m:sub>
                    </m:sSub>
                  </m:oMath>
                </a14:m>
                <a:r>
                  <a:rPr lang="en-IN" sz="2000" dirty="0" smtClean="0">
                    <a:latin typeface="Constantia" panose="02030602050306030303" pitchFamily="18" charset="0"/>
                  </a:rPr>
                  <a:t> and </a:t>
                </a:r>
                <a14:m>
                  <m:oMath xmlns:m="http://schemas.openxmlformats.org/officeDocument/2006/math">
                    <m:sSub>
                      <m:sSubPr>
                        <m:ctrlPr>
                          <a:rPr lang="en-IN" sz="2000" i="1">
                            <a:latin typeface="Cambria Math" panose="02040503050406030204" pitchFamily="18" charset="0"/>
                          </a:rPr>
                        </m:ctrlPr>
                      </m:sSubPr>
                      <m:e>
                        <m:r>
                          <a:rPr lang="en-US" sz="2000">
                            <a:latin typeface="Cambria Math" panose="02040503050406030204" pitchFamily="18" charset="0"/>
                          </a:rPr>
                          <m:t>𝛼</m:t>
                        </m:r>
                      </m:e>
                      <m:sub>
                        <m:r>
                          <a:rPr lang="en-IN" sz="2000" b="0" i="0" smtClean="0">
                            <a:latin typeface="Cambria Math" panose="02040503050406030204" pitchFamily="18" charset="0"/>
                          </a:rPr>
                          <m:t>2</m:t>
                        </m:r>
                        <m:r>
                          <a:rPr lang="en-US" sz="2000">
                            <a:latin typeface="Cambria Math" panose="02040503050406030204" pitchFamily="18" charset="0"/>
                          </a:rPr>
                          <m:t>2</m:t>
                        </m:r>
                      </m:sub>
                    </m:sSub>
                  </m:oMath>
                </a14:m>
                <a:r>
                  <a:rPr lang="en-IN" sz="2000" dirty="0" smtClean="0">
                    <a:latin typeface="Constantia" panose="02030602050306030303" pitchFamily="18" charset="0"/>
                  </a:rPr>
                  <a:t> are coupling coefficients</a:t>
                </a:r>
                <a:endParaRPr lang="en-IN" sz="2000" dirty="0">
                  <a:latin typeface="Constantia" panose="02030602050306030303" pitchFamily="18" charset="0"/>
                </a:endParaRPr>
              </a:p>
            </p:txBody>
          </p:sp>
        </mc:Choice>
        <mc:Fallback xmlns="">
          <p:sp>
            <p:nvSpPr>
              <p:cNvPr id="9" name="TextBox 8"/>
              <p:cNvSpPr txBox="1">
                <a:spLocks noRot="1" noChangeAspect="1" noMove="1" noResize="1" noEditPoints="1" noAdjustHandles="1" noChangeArrowheads="1" noChangeShapeType="1" noTextEdit="1"/>
              </p:cNvSpPr>
              <p:nvPr/>
            </p:nvSpPr>
            <p:spPr>
              <a:xfrm>
                <a:off x="116233" y="5282875"/>
                <a:ext cx="5751603" cy="1015663"/>
              </a:xfrm>
              <a:prstGeom prst="rect">
                <a:avLst/>
              </a:prstGeom>
              <a:blipFill rotWithShape="0">
                <a:blip r:embed="rId4"/>
                <a:stretch>
                  <a:fillRect t="-3614" b="-10241"/>
                </a:stretch>
              </a:blipFill>
            </p:spPr>
            <p:txBody>
              <a:bodyPr/>
              <a:lstStyle/>
              <a:p>
                <a:r>
                  <a:rPr lang="en-IN">
                    <a:noFill/>
                  </a:rPr>
                  <a:t> </a:t>
                </a:r>
              </a:p>
            </p:txBody>
          </p:sp>
        </mc:Fallback>
      </mc:AlternateContent>
      <p:sp>
        <p:nvSpPr>
          <p:cNvPr id="10" name="TextBox 9"/>
          <p:cNvSpPr txBox="1"/>
          <p:nvPr/>
        </p:nvSpPr>
        <p:spPr>
          <a:xfrm>
            <a:off x="5970422" y="5375207"/>
            <a:ext cx="2743200" cy="830997"/>
          </a:xfrm>
          <a:prstGeom prst="rect">
            <a:avLst/>
          </a:prstGeom>
          <a:noFill/>
        </p:spPr>
        <p:txBody>
          <a:bodyPr wrap="square" rtlCol="0">
            <a:spAutoFit/>
          </a:bodyPr>
          <a:lstStyle/>
          <a:p>
            <a:pPr algn="ctr"/>
            <a:r>
              <a:rPr lang="en-US" sz="2400" dirty="0" smtClean="0">
                <a:latin typeface="Constantia" panose="02030602050306030303" pitchFamily="18" charset="0"/>
              </a:rPr>
              <a:t>Multiple Sensing Variables</a:t>
            </a:r>
            <a:endParaRPr lang="en-IN" sz="2400" dirty="0">
              <a:latin typeface="Constantia" panose="02030602050306030303" pitchFamily="18" charset="0"/>
            </a:endParaRPr>
          </a:p>
        </p:txBody>
      </p:sp>
      <p:sp>
        <p:nvSpPr>
          <p:cNvPr id="11" name="Right Brace 10"/>
          <p:cNvSpPr/>
          <p:nvPr/>
        </p:nvSpPr>
        <p:spPr>
          <a:xfrm>
            <a:off x="5500048" y="5282875"/>
            <a:ext cx="238362" cy="1015663"/>
          </a:xfrm>
          <a:prstGeom prst="rightBrace">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IN"/>
          </a:p>
        </p:txBody>
      </p:sp>
      <p:sp>
        <p:nvSpPr>
          <p:cNvPr id="12" name="Rectangle 11">
            <a:extLst>
              <a:ext uri="{FF2B5EF4-FFF2-40B4-BE49-F238E27FC236}">
                <a16:creationId xmlns="" xmlns:a16="http://schemas.microsoft.com/office/drawing/2014/main" id="{493F71B0-591B-420F-A914-DEAAB6E3B5F7}"/>
              </a:ext>
            </a:extLst>
          </p:cNvPr>
          <p:cNvSpPr/>
          <p:nvPr/>
        </p:nvSpPr>
        <p:spPr>
          <a:xfrm>
            <a:off x="408350" y="1937962"/>
            <a:ext cx="8327297" cy="1884054"/>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smtClean="0">
                <a:solidFill>
                  <a:schemeClr val="tx1"/>
                </a:solidFill>
                <a:latin typeface="Constantia" panose="02030602050306030303" pitchFamily="18" charset="0"/>
              </a:rPr>
              <a:t>Multiple Sensing Variables Enable Sensing of Multiple Stimuli </a:t>
            </a:r>
            <a:endParaRPr lang="en-US" sz="4050" dirty="0">
              <a:latin typeface="Constantia" panose="02030602050306030303" pitchFamily="18" charset="0"/>
            </a:endParaRPr>
          </a:p>
        </p:txBody>
      </p:sp>
    </p:spTree>
    <p:extLst>
      <p:ext uri="{BB962C8B-B14F-4D97-AF65-F5344CB8AC3E}">
        <p14:creationId xmlns:p14="http://schemas.microsoft.com/office/powerpoint/2010/main" val="94808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animBg="1"/>
      <p:bldP spid="12" grpId="0" animBg="1"/>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70863" y="3387379"/>
            <a:ext cx="3905912" cy="3094616"/>
          </a:xfrm>
          <a:prstGeom prst="rect">
            <a:avLst/>
          </a:prstGeom>
          <a:noFill/>
        </p:spPr>
      </p:pic>
      <p:pic>
        <p:nvPicPr>
          <p:cNvPr id="3" name="Picture 2"/>
          <p:cNvPicPr/>
          <p:nvPr/>
        </p:nvPicPr>
        <p:blipFill rotWithShape="1">
          <a:blip r:embed="rId3" cstate="print">
            <a:extLst>
              <a:ext uri="{28A0092B-C50C-407E-A947-70E740481C1C}">
                <a14:useLocalDpi xmlns:a14="http://schemas.microsoft.com/office/drawing/2010/main" val="0"/>
              </a:ext>
            </a:extLst>
          </a:blip>
          <a:srcRect b="2926"/>
          <a:stretch/>
        </p:blipFill>
        <p:spPr bwMode="auto">
          <a:xfrm>
            <a:off x="971836" y="6618"/>
            <a:ext cx="6689728" cy="3557963"/>
          </a:xfrm>
          <a:prstGeom prst="rect">
            <a:avLst/>
          </a:prstGeom>
          <a:noFill/>
          <a:ln>
            <a:noFill/>
          </a:ln>
          <a:extLst>
            <a:ext uri="{53640926-AAD7-44D8-BBD7-CCE9431645EC}">
              <a14:shadowObscured xmlns:a14="http://schemas.microsoft.com/office/drawing/2010/main"/>
            </a:ext>
          </a:extLst>
        </p:spPr>
      </p:pic>
      <p:pic>
        <p:nvPicPr>
          <p:cNvPr id="4" name="Picture 3"/>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27043" y="3534212"/>
            <a:ext cx="3838802" cy="2938258"/>
          </a:xfrm>
          <a:prstGeom prst="rect">
            <a:avLst/>
          </a:prstGeom>
          <a:noFill/>
        </p:spPr>
      </p:pic>
      <p:sp>
        <p:nvSpPr>
          <p:cNvPr id="5" name="Rectangle 4"/>
          <p:cNvSpPr/>
          <p:nvPr/>
        </p:nvSpPr>
        <p:spPr>
          <a:xfrm>
            <a:off x="4572000" y="6488668"/>
            <a:ext cx="4572000" cy="369332"/>
          </a:xfrm>
          <a:prstGeom prst="rect">
            <a:avLst/>
          </a:prstGeom>
        </p:spPr>
        <p:txBody>
          <a:bodyPr>
            <a:spAutoFit/>
          </a:bodyPr>
          <a:lstStyle/>
          <a:p>
            <a:pPr algn="r"/>
            <a:r>
              <a:rPr lang="en-US" dirty="0">
                <a:latin typeface="Constantia" panose="02030602050306030303" pitchFamily="18" charset="0"/>
              </a:rPr>
              <a:t>IEEE Sensors 2019</a:t>
            </a:r>
          </a:p>
        </p:txBody>
      </p:sp>
    </p:spTree>
    <p:extLst>
      <p:ext uri="{BB962C8B-B14F-4D97-AF65-F5344CB8AC3E}">
        <p14:creationId xmlns:p14="http://schemas.microsoft.com/office/powerpoint/2010/main" val="1512626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B223CCA1-5C5A-4B32-8894-FFDFDB2EE781}"/>
              </a:ext>
            </a:extLst>
          </p:cNvPr>
          <p:cNvSpPr txBox="1"/>
          <p:nvPr/>
        </p:nvSpPr>
        <p:spPr>
          <a:xfrm>
            <a:off x="0" y="2791948"/>
            <a:ext cx="9144000" cy="1015663"/>
          </a:xfrm>
          <a:prstGeom prst="rect">
            <a:avLst/>
          </a:prstGeom>
          <a:noFill/>
        </p:spPr>
        <p:txBody>
          <a:bodyPr wrap="square" rtlCol="0">
            <a:spAutoFit/>
          </a:bodyPr>
          <a:lstStyle/>
          <a:p>
            <a:pPr algn="ctr"/>
            <a:r>
              <a:rPr lang="en-US" sz="6000" dirty="0" smtClean="0">
                <a:latin typeface="Constantia" panose="02030602050306030303" pitchFamily="18" charset="0"/>
              </a:rPr>
              <a:t>Appendix 3</a:t>
            </a:r>
            <a:endParaRPr lang="en-US" sz="6600" b="1" dirty="0">
              <a:latin typeface="Constantia" panose="02030602050306030303" pitchFamily="18" charset="0"/>
            </a:endParaRPr>
          </a:p>
        </p:txBody>
      </p:sp>
    </p:spTree>
    <p:extLst>
      <p:ext uri="{BB962C8B-B14F-4D97-AF65-F5344CB8AC3E}">
        <p14:creationId xmlns:p14="http://schemas.microsoft.com/office/powerpoint/2010/main" val="143172122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AE8954E8-E6CB-4E92-BBB1-A188A647FBAF}"/>
                  </a:ext>
                </a:extLst>
              </p:cNvPr>
              <p:cNvSpPr txBox="1"/>
              <p:nvPr/>
            </p:nvSpPr>
            <p:spPr>
              <a:xfrm>
                <a:off x="851745" y="1256408"/>
                <a:ext cx="7222318" cy="10375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100" i="1" smtClean="0">
                          <a:latin typeface="Cambria Math"/>
                        </a:rPr>
                        <m:t>𝐻</m:t>
                      </m:r>
                      <m:r>
                        <a:rPr lang="en-GB" sz="2100" i="1" smtClean="0">
                          <a:latin typeface="Cambria Math"/>
                        </a:rPr>
                        <m:t>=</m:t>
                      </m:r>
                      <m:nary>
                        <m:naryPr>
                          <m:chr m:val="∑"/>
                          <m:ctrlPr>
                            <a:rPr lang="en-GB" sz="2100" i="1">
                              <a:latin typeface="Cambria Math" panose="02040503050406030204" pitchFamily="18" charset="0"/>
                            </a:rPr>
                          </m:ctrlPr>
                        </m:naryPr>
                        <m:sub>
                          <m:r>
                            <m:rPr>
                              <m:brk m:alnAt="23"/>
                            </m:rPr>
                            <a:rPr lang="en-GB" sz="2100" i="1">
                              <a:latin typeface="Cambria Math"/>
                            </a:rPr>
                            <m:t>𝑖</m:t>
                          </m:r>
                          <m:r>
                            <a:rPr lang="en-GB" sz="2100" i="1">
                              <a:latin typeface="Cambria Math"/>
                            </a:rPr>
                            <m:t>=1</m:t>
                          </m:r>
                        </m:sub>
                        <m:sup>
                          <m:r>
                            <a:rPr lang="en-US" sz="2100" i="1">
                              <a:latin typeface="Cambria Math" panose="02040503050406030204" pitchFamily="18" charset="0"/>
                            </a:rPr>
                            <m:t>𝑁</m:t>
                          </m:r>
                          <m:r>
                            <a:rPr lang="en-US" sz="2100" i="1">
                              <a:latin typeface="Cambria Math" panose="02040503050406030204" pitchFamily="18" charset="0"/>
                            </a:rPr>
                            <m:t>=2</m:t>
                          </m:r>
                        </m:sup>
                        <m:e>
                          <m:d>
                            <m:dPr>
                              <m:begChr m:val="["/>
                              <m:endChr m:val="]"/>
                              <m:ctrlPr>
                                <a:rPr lang="en-GB" sz="2100" i="1">
                                  <a:latin typeface="Cambria Math" panose="02040503050406030204" pitchFamily="18" charset="0"/>
                                </a:rPr>
                              </m:ctrlPr>
                            </m:dPr>
                            <m:e>
                              <m:f>
                                <m:fPr>
                                  <m:ctrlPr>
                                    <a:rPr lang="en-GB" sz="2100" i="1">
                                      <a:latin typeface="Cambria Math" panose="02040503050406030204" pitchFamily="18" charset="0"/>
                                    </a:rPr>
                                  </m:ctrlPr>
                                </m:fPr>
                                <m:num>
                                  <m:sSubSup>
                                    <m:sSubSupPr>
                                      <m:ctrlPr>
                                        <a:rPr lang="en-GB" sz="2100" i="1">
                                          <a:latin typeface="Cambria Math" panose="02040503050406030204" pitchFamily="18" charset="0"/>
                                        </a:rPr>
                                      </m:ctrlPr>
                                    </m:sSubSupPr>
                                    <m:e>
                                      <m:r>
                                        <a:rPr lang="en-GB" sz="2100" i="1">
                                          <a:latin typeface="Cambria Math"/>
                                        </a:rPr>
                                        <m:t>𝑃</m:t>
                                      </m:r>
                                    </m:e>
                                    <m:sub>
                                      <m:r>
                                        <a:rPr lang="en-GB" sz="2100" i="1">
                                          <a:latin typeface="Cambria Math"/>
                                        </a:rPr>
                                        <m:t>𝑖</m:t>
                                      </m:r>
                                    </m:sub>
                                    <m:sup>
                                      <m:r>
                                        <a:rPr lang="en-GB" sz="2100" i="1">
                                          <a:latin typeface="Cambria Math"/>
                                        </a:rPr>
                                        <m:t>2</m:t>
                                      </m:r>
                                    </m:sup>
                                  </m:sSubSup>
                                </m:num>
                                <m:den>
                                  <m:r>
                                    <a:rPr lang="en-GB" sz="2100" i="1">
                                      <a:latin typeface="Cambria Math"/>
                                    </a:rPr>
                                    <m:t>2</m:t>
                                  </m:r>
                                </m:den>
                              </m:f>
                              <m:r>
                                <a:rPr lang="en-GB" sz="2100" i="1">
                                  <a:latin typeface="Cambria Math"/>
                                </a:rPr>
                                <m:t>+</m:t>
                              </m:r>
                              <m:f>
                                <m:fPr>
                                  <m:ctrlPr>
                                    <a:rPr lang="en-GB" sz="2100" i="1">
                                      <a:latin typeface="Cambria Math" panose="02040503050406030204" pitchFamily="18" charset="0"/>
                                      <a:ea typeface="Cambria Math"/>
                                    </a:rPr>
                                  </m:ctrlPr>
                                </m:fPr>
                                <m:num>
                                  <m:sSubSup>
                                    <m:sSubSupPr>
                                      <m:ctrlPr>
                                        <a:rPr lang="en-GB" sz="2100" i="1">
                                          <a:latin typeface="Cambria Math" panose="02040503050406030204" pitchFamily="18" charset="0"/>
                                          <a:ea typeface="Cambria Math"/>
                                        </a:rPr>
                                      </m:ctrlPr>
                                    </m:sSubSupPr>
                                    <m:e>
                                      <m:r>
                                        <a:rPr lang="en-GB" sz="2100" i="1">
                                          <a:latin typeface="Cambria Math"/>
                                          <a:ea typeface="Cambria Math"/>
                                        </a:rPr>
                                        <m:t>𝜔</m:t>
                                      </m:r>
                                    </m:e>
                                    <m:sub>
                                      <m:r>
                                        <a:rPr lang="en-GB" sz="2100" i="1">
                                          <a:latin typeface="Cambria Math"/>
                                          <a:ea typeface="Cambria Math"/>
                                        </a:rPr>
                                        <m:t>𝑖</m:t>
                                      </m:r>
                                    </m:sub>
                                    <m:sup>
                                      <m:r>
                                        <a:rPr lang="en-GB" sz="2100" i="1">
                                          <a:latin typeface="Cambria Math"/>
                                          <a:ea typeface="Cambria Math"/>
                                        </a:rPr>
                                        <m:t>2</m:t>
                                      </m:r>
                                    </m:sup>
                                  </m:sSubSup>
                                  <m:sSubSup>
                                    <m:sSubSupPr>
                                      <m:ctrlPr>
                                        <a:rPr lang="en-GB" sz="2100" i="1">
                                          <a:latin typeface="Cambria Math" panose="02040503050406030204" pitchFamily="18" charset="0"/>
                                          <a:ea typeface="Cambria Math"/>
                                        </a:rPr>
                                      </m:ctrlPr>
                                    </m:sSubSupPr>
                                    <m:e>
                                      <m:r>
                                        <a:rPr lang="en-GB" sz="2100" i="1">
                                          <a:latin typeface="Cambria Math"/>
                                          <a:ea typeface="Cambria Math"/>
                                        </a:rPr>
                                        <m:t>𝑄</m:t>
                                      </m:r>
                                    </m:e>
                                    <m:sub>
                                      <m:r>
                                        <a:rPr lang="en-GB" sz="2100" i="1">
                                          <a:latin typeface="Cambria Math"/>
                                          <a:ea typeface="Cambria Math"/>
                                        </a:rPr>
                                        <m:t>𝑖</m:t>
                                      </m:r>
                                    </m:sub>
                                    <m:sup>
                                      <m:r>
                                        <a:rPr lang="en-GB" sz="2100" i="1">
                                          <a:latin typeface="Cambria Math"/>
                                          <a:ea typeface="Cambria Math"/>
                                        </a:rPr>
                                        <m:t>2</m:t>
                                      </m:r>
                                    </m:sup>
                                  </m:sSubSup>
                                </m:num>
                                <m:den>
                                  <m:r>
                                    <a:rPr lang="en-GB" sz="2100" i="1">
                                      <a:latin typeface="Cambria Math"/>
                                      <a:ea typeface="Cambria Math"/>
                                    </a:rPr>
                                    <m:t>2</m:t>
                                  </m:r>
                                </m:den>
                              </m:f>
                              <m:r>
                                <a:rPr lang="en-GB" sz="2100" i="1">
                                  <a:latin typeface="Cambria Math"/>
                                  <a:ea typeface="Cambria Math"/>
                                </a:rPr>
                                <m:t>+</m:t>
                              </m:r>
                              <m:sSub>
                                <m:sSubPr>
                                  <m:ctrlPr>
                                    <a:rPr lang="en-GB" sz="2100" i="1">
                                      <a:latin typeface="Cambria Math" panose="02040503050406030204" pitchFamily="18" charset="0"/>
                                      <a:ea typeface="Cambria Math"/>
                                    </a:rPr>
                                  </m:ctrlPr>
                                </m:sSubPr>
                                <m:e>
                                  <m:r>
                                    <a:rPr lang="en-US" sz="2100" b="0" i="1" smtClean="0">
                                      <a:latin typeface="Cambria Math" panose="02040503050406030204" pitchFamily="18" charset="0"/>
                                      <a:ea typeface="Cambria Math"/>
                                    </a:rPr>
                                    <m:t>𝐴</m:t>
                                  </m:r>
                                </m:e>
                                <m:sub>
                                  <m:r>
                                    <a:rPr lang="en-GB" sz="2100" i="1">
                                      <a:latin typeface="Cambria Math"/>
                                      <a:ea typeface="Cambria Math"/>
                                    </a:rPr>
                                    <m:t>𝑖</m:t>
                                  </m:r>
                                </m:sub>
                              </m:sSub>
                              <m:func>
                                <m:funcPr>
                                  <m:ctrlPr>
                                    <a:rPr lang="en-GB" sz="2100" i="1">
                                      <a:latin typeface="Cambria Math" panose="02040503050406030204" pitchFamily="18" charset="0"/>
                                      <a:ea typeface="Cambria Math"/>
                                    </a:rPr>
                                  </m:ctrlPr>
                                </m:funcPr>
                                <m:fName>
                                  <m:r>
                                    <m:rPr>
                                      <m:sty m:val="p"/>
                                    </m:rPr>
                                    <a:rPr lang="en-GB" sz="2100">
                                      <a:latin typeface="Cambria Math"/>
                                      <a:ea typeface="Cambria Math"/>
                                    </a:rPr>
                                    <m:t>cos</m:t>
                                  </m:r>
                                </m:fName>
                                <m:e>
                                  <m:d>
                                    <m:dPr>
                                      <m:ctrlPr>
                                        <a:rPr lang="en-GB" sz="2100" i="1">
                                          <a:latin typeface="Cambria Math" panose="02040503050406030204" pitchFamily="18" charset="0"/>
                                          <a:ea typeface="Cambria Math"/>
                                        </a:rPr>
                                      </m:ctrlPr>
                                    </m:dPr>
                                    <m:e>
                                      <m:sSub>
                                        <m:sSubPr>
                                          <m:ctrlPr>
                                            <a:rPr lang="en-GB" sz="2100" i="1">
                                              <a:latin typeface="Cambria Math" panose="02040503050406030204" pitchFamily="18" charset="0"/>
                                              <a:ea typeface="Cambria Math"/>
                                            </a:rPr>
                                          </m:ctrlPr>
                                        </m:sSubPr>
                                        <m:e>
                                          <m:r>
                                            <a:rPr lang="en-GB" sz="2100" i="1">
                                              <a:latin typeface="Cambria Math"/>
                                              <a:ea typeface="Cambria Math"/>
                                            </a:rPr>
                                            <m:t>𝜔</m:t>
                                          </m:r>
                                        </m:e>
                                        <m:sub>
                                          <m:r>
                                            <a:rPr lang="en-US" sz="2100" i="1">
                                              <a:latin typeface="Cambria Math" panose="02040503050406030204" pitchFamily="18" charset="0"/>
                                              <a:ea typeface="Cambria Math"/>
                                            </a:rPr>
                                            <m:t>𝐷</m:t>
                                          </m:r>
                                        </m:sub>
                                      </m:sSub>
                                      <m:r>
                                        <a:rPr lang="en-GB" sz="2100" i="1">
                                          <a:latin typeface="Cambria Math"/>
                                          <a:ea typeface="Cambria Math"/>
                                        </a:rPr>
                                        <m:t>𝑡</m:t>
                                      </m:r>
                                    </m:e>
                                  </m:d>
                                </m:e>
                              </m:func>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e>
                          </m:d>
                        </m:e>
                      </m:nary>
                      <m:r>
                        <a:rPr lang="en-GB" sz="2100" i="1">
                          <a:latin typeface="Cambria Math"/>
                        </a:rPr>
                        <m:t>+</m:t>
                      </m:r>
                      <m:nary>
                        <m:naryPr>
                          <m:chr m:val="∑"/>
                          <m:supHide m:val="on"/>
                          <m:ctrlPr>
                            <a:rPr lang="en-GB" sz="2100" i="1">
                              <a:latin typeface="Cambria Math" panose="02040503050406030204" pitchFamily="18" charset="0"/>
                            </a:rPr>
                          </m:ctrlPr>
                        </m:naryPr>
                        <m:sub>
                          <m:r>
                            <m:rPr>
                              <m:brk m:alnAt="7"/>
                            </m:rPr>
                            <a:rPr lang="en-GB" sz="2100" i="1">
                              <a:latin typeface="Cambria Math"/>
                            </a:rPr>
                            <m:t>𝑖</m:t>
                          </m:r>
                          <m:r>
                            <a:rPr lang="en-GB" sz="2100" i="1">
                              <a:latin typeface="Cambria Math"/>
                            </a:rPr>
                            <m:t>,</m:t>
                          </m:r>
                          <m:r>
                            <a:rPr lang="en-GB" sz="2100" i="1">
                              <a:latin typeface="Cambria Math"/>
                            </a:rPr>
                            <m:t>𝑗</m:t>
                          </m:r>
                          <m:r>
                            <a:rPr lang="en-GB" sz="2100" i="1">
                              <a:latin typeface="Cambria Math"/>
                            </a:rPr>
                            <m:t>,</m:t>
                          </m:r>
                          <m:r>
                            <a:rPr lang="en-GB" sz="2100" i="1">
                              <a:latin typeface="Cambria Math"/>
                            </a:rPr>
                            <m:t>𝑘</m:t>
                          </m:r>
                        </m:sub>
                        <m:sup/>
                        <m:e>
                          <m:sSub>
                            <m:sSubPr>
                              <m:ctrlPr>
                                <a:rPr lang="en-GB" sz="2100" i="1">
                                  <a:latin typeface="Cambria Math" panose="02040503050406030204" pitchFamily="18" charset="0"/>
                                  <a:ea typeface="Cambria Math"/>
                                </a:rPr>
                              </m:ctrlPr>
                            </m:sSubPr>
                            <m:e>
                              <m:r>
                                <a:rPr lang="en-GB" sz="2100" i="1">
                                  <a:latin typeface="Cambria Math" panose="02040503050406030204" pitchFamily="18" charset="0"/>
                                  <a:ea typeface="Cambria Math" panose="02040503050406030204" pitchFamily="18" charset="0"/>
                                </a:rPr>
                                <m:t>𝛼</m:t>
                              </m:r>
                            </m:e>
                            <m:sub>
                              <m:r>
                                <a:rPr lang="en-GB" sz="2100" i="1">
                                  <a:latin typeface="Cambria Math"/>
                                  <a:ea typeface="Cambria Math"/>
                                </a:rPr>
                                <m:t>𝑖𝑗𝑘</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𝑗</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𝑘</m:t>
                              </m:r>
                            </m:sub>
                          </m:sSub>
                        </m:e>
                      </m:nary>
                    </m:oMath>
                  </m:oMathPara>
                </a14:m>
                <a:endParaRPr lang="en-GB" sz="2100" dirty="0"/>
              </a:p>
            </p:txBody>
          </p:sp>
        </mc:Choice>
        <mc:Fallback xmlns="">
          <p:sp>
            <p:nvSpPr>
              <p:cNvPr id="29" name="TextBox 28">
                <a:extLst>
                  <a:ext uri="{FF2B5EF4-FFF2-40B4-BE49-F238E27FC236}">
                    <a16:creationId xmlns:a16="http://schemas.microsoft.com/office/drawing/2014/main" xmlns="" xmlns:a14="http://schemas.microsoft.com/office/drawing/2010/main" id="{AE8954E8-E6CB-4E92-BBB1-A188A647FBAF}"/>
                  </a:ext>
                </a:extLst>
              </p:cNvPr>
              <p:cNvSpPr txBox="1">
                <a:spLocks noRot="1" noChangeAspect="1" noMove="1" noResize="1" noEditPoints="1" noAdjustHandles="1" noChangeArrowheads="1" noChangeShapeType="1" noTextEdit="1"/>
              </p:cNvSpPr>
              <p:nvPr/>
            </p:nvSpPr>
            <p:spPr>
              <a:xfrm>
                <a:off x="851745" y="1256408"/>
                <a:ext cx="7222318" cy="1037592"/>
              </a:xfrm>
              <a:prstGeom prst="rect">
                <a:avLst/>
              </a:prstGeom>
              <a:blipFill>
                <a:blip r:embed="rId14"/>
                <a:stretch>
                  <a:fillRect/>
                </a:stretch>
              </a:blipFill>
            </p:spPr>
            <p:txBody>
              <a:bodyPr/>
              <a:lstStyle/>
              <a:p>
                <a:r>
                  <a:rPr lang="en-US">
                    <a:noFill/>
                  </a:rPr>
                  <a:t> </a:t>
                </a:r>
              </a:p>
            </p:txBody>
          </p:sp>
        </mc:Fallback>
      </mc:AlternateContent>
      <p:sp>
        <p:nvSpPr>
          <p:cNvPr id="30" name="TextBox 29">
            <a:extLst>
              <a:ext uri="{FF2B5EF4-FFF2-40B4-BE49-F238E27FC236}">
                <a16:creationId xmlns="" xmlns:a16="http://schemas.microsoft.com/office/drawing/2014/main" id="{92322A38-992F-429A-B4A7-631DB768FCA6}"/>
              </a:ext>
            </a:extLst>
          </p:cNvPr>
          <p:cNvSpPr txBox="1"/>
          <p:nvPr/>
        </p:nvSpPr>
        <p:spPr>
          <a:xfrm>
            <a:off x="3551658" y="5818648"/>
            <a:ext cx="5469381" cy="369332"/>
          </a:xfrm>
          <a:prstGeom prst="rect">
            <a:avLst/>
          </a:prstGeom>
          <a:noFill/>
        </p:spPr>
        <p:txBody>
          <a:bodyPr wrap="square" rtlCol="0">
            <a:spAutoFit/>
          </a:bodyPr>
          <a:lstStyle/>
          <a:p>
            <a:pPr algn="r"/>
            <a:r>
              <a:rPr lang="en-US" i="1" dirty="0">
                <a:latin typeface="Constantia" panose="02030602050306030303" pitchFamily="18" charset="0"/>
              </a:rPr>
              <a:t>Z. Qi, C. </a:t>
            </a:r>
            <a:r>
              <a:rPr lang="en-US" i="1" dirty="0" err="1">
                <a:latin typeface="Constantia" panose="02030602050306030303" pitchFamily="18" charset="0"/>
              </a:rPr>
              <a:t>Menyuk</a:t>
            </a:r>
            <a:r>
              <a:rPr lang="en-US" i="1" dirty="0">
                <a:latin typeface="Constantia" panose="02030602050306030303" pitchFamily="18" charset="0"/>
              </a:rPr>
              <a:t>, J. Gorman &amp; A. Ganesan, APL 2020 </a:t>
            </a:r>
          </a:p>
        </p:txBody>
      </p:sp>
      <mc:AlternateContent xmlns:mc="http://schemas.openxmlformats.org/markup-compatibility/2006" xmlns:a14="http://schemas.microsoft.com/office/drawing/2010/main">
        <mc:Choice Requires="a14">
          <p:graphicFrame>
            <p:nvGraphicFramePr>
              <p:cNvPr id="6" name="Table 5"/>
              <p:cNvGraphicFramePr>
                <a:graphicFrameLocks noGrp="1"/>
              </p:cNvGraphicFramePr>
              <p:nvPr>
                <p:extLst>
                  <p:ext uri="{D42A27DB-BD31-4B8C-83A1-F6EECF244321}">
                    <p14:modId xmlns:p14="http://schemas.microsoft.com/office/powerpoint/2010/main" val="1400651067"/>
                  </p:ext>
                </p:extLst>
              </p:nvPr>
            </p:nvGraphicFramePr>
            <p:xfrm>
              <a:off x="1258392" y="2658139"/>
              <a:ext cx="6520831" cy="961361"/>
            </p:xfrm>
            <a:graphic>
              <a:graphicData uri="http://schemas.openxmlformats.org/drawingml/2006/table">
                <a:tbl>
                  <a:tblPr firstRow="1" firstCol="1" bandRow="1">
                    <a:tableStyleId>{2D5ABB26-0587-4C30-8999-92F81FD0307C}</a:tableStyleId>
                  </a:tblPr>
                  <a:tblGrid>
                    <a:gridCol w="6520831"/>
                  </a:tblGrid>
                  <a:tr h="515680">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IN" sz="2000" i="1">
                                        <a:effectLst/>
                                        <a:latin typeface="Cambria Math" panose="02040503050406030204" pitchFamily="18" charset="0"/>
                                      </a:rPr>
                                    </m:ctrlPr>
                                  </m:sSubPr>
                                  <m:e>
                                    <m:acc>
                                      <m:accPr>
                                        <m:chr m:val="̈"/>
                                        <m:ctrlPr>
                                          <a:rPr lang="en-IN" sz="2000" i="1">
                                            <a:effectLst/>
                                            <a:latin typeface="Cambria Math" panose="02040503050406030204" pitchFamily="18" charset="0"/>
                                          </a:rPr>
                                        </m:ctrlPr>
                                      </m:accPr>
                                      <m:e>
                                        <m:r>
                                          <a:rPr lang="en-US" sz="2000">
                                            <a:effectLst/>
                                            <a:latin typeface="Cambria Math" panose="02040503050406030204" pitchFamily="18" charset="0"/>
                                          </a:rPr>
                                          <m:t>𝑥</m:t>
                                        </m:r>
                                      </m:e>
                                    </m:acc>
                                  </m:e>
                                  <m:sub>
                                    <m:r>
                                      <a:rPr lang="en-US" sz="2000">
                                        <a:effectLst/>
                                        <a:latin typeface="Cambria Math" panose="02040503050406030204" pitchFamily="18" charset="0"/>
                                      </a:rPr>
                                      <m:t>1</m:t>
                                    </m:r>
                                  </m:sub>
                                </m:sSub>
                                <m:r>
                                  <a:rPr lang="en-US" sz="2000">
                                    <a:effectLst/>
                                    <a:latin typeface="Cambria Math" panose="02040503050406030204" pitchFamily="18" charset="0"/>
                                  </a:rPr>
                                  <m:t>+2</m:t>
                                </m:r>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𝛾</m:t>
                                    </m:r>
                                  </m:e>
                                  <m:sub>
                                    <m:r>
                                      <a:rPr lang="en-US" sz="2000">
                                        <a:effectLst/>
                                        <a:latin typeface="Cambria Math" panose="02040503050406030204" pitchFamily="18" charset="0"/>
                                      </a:rPr>
                                      <m:t>1</m:t>
                                    </m:r>
                                  </m:sub>
                                </m:sSub>
                                <m:sSub>
                                  <m:sSubPr>
                                    <m:ctrlPr>
                                      <a:rPr lang="en-IN" sz="2000" i="1">
                                        <a:effectLst/>
                                        <a:latin typeface="Cambria Math" panose="02040503050406030204" pitchFamily="18" charset="0"/>
                                      </a:rPr>
                                    </m:ctrlPr>
                                  </m:sSubPr>
                                  <m:e>
                                    <m:acc>
                                      <m:accPr>
                                        <m:chr m:val="̇"/>
                                        <m:ctrlPr>
                                          <a:rPr lang="en-IN" sz="2000" i="1">
                                            <a:effectLst/>
                                            <a:latin typeface="Cambria Math" panose="02040503050406030204" pitchFamily="18" charset="0"/>
                                          </a:rPr>
                                        </m:ctrlPr>
                                      </m:accPr>
                                      <m:e>
                                        <m:r>
                                          <a:rPr lang="en-US" sz="2000">
                                            <a:effectLst/>
                                            <a:latin typeface="Cambria Math" panose="02040503050406030204" pitchFamily="18" charset="0"/>
                                          </a:rPr>
                                          <m:t>𝑥</m:t>
                                        </m:r>
                                      </m:e>
                                    </m:acc>
                                  </m:e>
                                  <m:sub>
                                    <m:r>
                                      <a:rPr lang="en-US" sz="2000">
                                        <a:effectLst/>
                                        <a:latin typeface="Cambria Math" panose="02040503050406030204" pitchFamily="18" charset="0"/>
                                      </a:rPr>
                                      <m:t>1</m:t>
                                    </m:r>
                                  </m:sub>
                                </m:sSub>
                                <m:r>
                                  <a:rPr lang="en-US" sz="2000">
                                    <a:effectLst/>
                                    <a:latin typeface="Cambria Math" panose="02040503050406030204" pitchFamily="18" charset="0"/>
                                  </a:rPr>
                                  <m:t>+</m:t>
                                </m:r>
                                <m:sSubSup>
                                  <m:sSubSupPr>
                                    <m:ctrlPr>
                                      <a:rPr lang="en-IN" sz="2000" i="1">
                                        <a:effectLst/>
                                        <a:latin typeface="Cambria Math" panose="02040503050406030204" pitchFamily="18" charset="0"/>
                                      </a:rPr>
                                    </m:ctrlPr>
                                  </m:sSubSupPr>
                                  <m:e>
                                    <m:r>
                                      <a:rPr lang="en-US" sz="2000">
                                        <a:effectLst/>
                                        <a:latin typeface="Cambria Math" panose="02040503050406030204" pitchFamily="18" charset="0"/>
                                      </a:rPr>
                                      <m:t>𝜔</m:t>
                                    </m:r>
                                  </m:e>
                                  <m:sub>
                                    <m:r>
                                      <a:rPr lang="en-US" sz="2000">
                                        <a:effectLst/>
                                        <a:latin typeface="Cambria Math" panose="02040503050406030204" pitchFamily="18" charset="0"/>
                                      </a:rPr>
                                      <m:t>1</m:t>
                                    </m:r>
                                  </m:sub>
                                  <m:sup>
                                    <m:r>
                                      <a:rPr lang="en-US" sz="2000">
                                        <a:effectLst/>
                                        <a:latin typeface="Cambria Math" panose="02040503050406030204" pitchFamily="18" charset="0"/>
                                      </a:rPr>
                                      <m:t>2</m:t>
                                    </m:r>
                                  </m:sup>
                                </m:sSubSup>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𝑥</m:t>
                                    </m:r>
                                  </m:e>
                                  <m:sub>
                                    <m:r>
                                      <a:rPr lang="en-US" sz="2000">
                                        <a:effectLst/>
                                        <a:latin typeface="Cambria Math" panose="02040503050406030204" pitchFamily="18" charset="0"/>
                                      </a:rPr>
                                      <m:t>1</m:t>
                                    </m:r>
                                  </m:sub>
                                </m:sSub>
                                <m:r>
                                  <a:rPr lang="en-US" sz="2000">
                                    <a:effectLst/>
                                    <a:latin typeface="Cambria Math" panose="02040503050406030204" pitchFamily="18" charset="0"/>
                                  </a:rPr>
                                  <m:t>+</m:t>
                                </m:r>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𝛼</m:t>
                                    </m:r>
                                  </m:e>
                                  <m:sub>
                                    <m:r>
                                      <a:rPr lang="en-US" sz="2000">
                                        <a:effectLst/>
                                        <a:latin typeface="Cambria Math" panose="02040503050406030204" pitchFamily="18" charset="0"/>
                                      </a:rPr>
                                      <m:t>22</m:t>
                                    </m:r>
                                  </m:sub>
                                </m:sSub>
                                <m:sSubSup>
                                  <m:sSubSupPr>
                                    <m:ctrlPr>
                                      <a:rPr lang="en-IN" sz="2000" i="1">
                                        <a:effectLst/>
                                        <a:latin typeface="Cambria Math" panose="02040503050406030204" pitchFamily="18" charset="0"/>
                                      </a:rPr>
                                    </m:ctrlPr>
                                  </m:sSubSupPr>
                                  <m:e>
                                    <m:r>
                                      <a:rPr lang="en-US" sz="2000">
                                        <a:effectLst/>
                                        <a:latin typeface="Cambria Math" panose="02040503050406030204" pitchFamily="18" charset="0"/>
                                      </a:rPr>
                                      <m:t>𝑥</m:t>
                                    </m:r>
                                  </m:e>
                                  <m:sub>
                                    <m:r>
                                      <a:rPr lang="en-US" sz="2000">
                                        <a:effectLst/>
                                        <a:latin typeface="Cambria Math" panose="02040503050406030204" pitchFamily="18" charset="0"/>
                                      </a:rPr>
                                      <m:t>2</m:t>
                                    </m:r>
                                  </m:sub>
                                  <m:sup>
                                    <m:r>
                                      <a:rPr lang="en-US" sz="2000">
                                        <a:effectLst/>
                                        <a:latin typeface="Cambria Math" panose="02040503050406030204" pitchFamily="18" charset="0"/>
                                      </a:rPr>
                                      <m:t>2</m:t>
                                    </m:r>
                                  </m:sup>
                                </m:sSubSup>
                                <m:r>
                                  <a:rPr lang="en-US" sz="2000">
                                    <a:effectLst/>
                                    <a:latin typeface="Cambria Math" panose="02040503050406030204" pitchFamily="18" charset="0"/>
                                  </a:rPr>
                                  <m:t>=</m:t>
                                </m:r>
                                <m:r>
                                  <a:rPr lang="en-US" sz="2000">
                                    <a:effectLst/>
                                    <a:latin typeface="Cambria Math" panose="02040503050406030204" pitchFamily="18" charset="0"/>
                                  </a:rPr>
                                  <m:t>𝐹𝑐𝑜𝑠</m:t>
                                </m:r>
                                <m:d>
                                  <m:dPr>
                                    <m:ctrlPr>
                                      <a:rPr lang="en-IN" sz="2000" i="1">
                                        <a:effectLst/>
                                        <a:latin typeface="Cambria Math" panose="02040503050406030204" pitchFamily="18" charset="0"/>
                                      </a:rPr>
                                    </m:ctrlPr>
                                  </m:dPr>
                                  <m:e>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𝜔</m:t>
                                        </m:r>
                                      </m:e>
                                      <m:sub>
                                        <m:r>
                                          <a:rPr lang="en-US" sz="2000">
                                            <a:effectLst/>
                                            <a:latin typeface="Cambria Math" panose="02040503050406030204" pitchFamily="18" charset="0"/>
                                          </a:rPr>
                                          <m:t>𝐷</m:t>
                                        </m:r>
                                      </m:sub>
                                    </m:sSub>
                                    <m:r>
                                      <a:rPr lang="en-US" sz="2000">
                                        <a:effectLst/>
                                        <a:latin typeface="Cambria Math" panose="02040503050406030204" pitchFamily="18" charset="0"/>
                                      </a:rPr>
                                      <m:t>𝑡</m:t>
                                    </m:r>
                                  </m:e>
                                </m:d>
                              </m:oMath>
                            </m:oMathPara>
                          </a14:m>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68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IN" sz="2000" i="1">
                                        <a:effectLst/>
                                        <a:latin typeface="Cambria Math" panose="02040503050406030204" pitchFamily="18" charset="0"/>
                                      </a:rPr>
                                    </m:ctrlPr>
                                  </m:sSubPr>
                                  <m:e>
                                    <m:acc>
                                      <m:accPr>
                                        <m:chr m:val="̈"/>
                                        <m:ctrlPr>
                                          <a:rPr lang="en-IN" sz="2000" i="1">
                                            <a:effectLst/>
                                            <a:latin typeface="Cambria Math" panose="02040503050406030204" pitchFamily="18" charset="0"/>
                                          </a:rPr>
                                        </m:ctrlPr>
                                      </m:accPr>
                                      <m:e>
                                        <m:r>
                                          <a:rPr lang="en-US" sz="2000">
                                            <a:effectLst/>
                                            <a:latin typeface="Cambria Math" panose="02040503050406030204" pitchFamily="18" charset="0"/>
                                          </a:rPr>
                                          <m:t>𝑥</m:t>
                                        </m:r>
                                      </m:e>
                                    </m:acc>
                                  </m:e>
                                  <m:sub>
                                    <m:r>
                                      <a:rPr lang="en-US" sz="2000">
                                        <a:effectLst/>
                                        <a:latin typeface="Cambria Math" panose="02040503050406030204" pitchFamily="18" charset="0"/>
                                      </a:rPr>
                                      <m:t>2</m:t>
                                    </m:r>
                                  </m:sub>
                                </m:sSub>
                                <m:r>
                                  <a:rPr lang="en-US" sz="2000">
                                    <a:effectLst/>
                                    <a:latin typeface="Cambria Math" panose="02040503050406030204" pitchFamily="18" charset="0"/>
                                  </a:rPr>
                                  <m:t>+2</m:t>
                                </m:r>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𝛾</m:t>
                                    </m:r>
                                  </m:e>
                                  <m:sub>
                                    <m:r>
                                      <a:rPr lang="en-US" sz="2000">
                                        <a:effectLst/>
                                        <a:latin typeface="Cambria Math" panose="02040503050406030204" pitchFamily="18" charset="0"/>
                                      </a:rPr>
                                      <m:t>2</m:t>
                                    </m:r>
                                  </m:sub>
                                </m:sSub>
                                <m:sSub>
                                  <m:sSubPr>
                                    <m:ctrlPr>
                                      <a:rPr lang="en-IN" sz="2000" i="1">
                                        <a:effectLst/>
                                        <a:latin typeface="Cambria Math" panose="02040503050406030204" pitchFamily="18" charset="0"/>
                                      </a:rPr>
                                    </m:ctrlPr>
                                  </m:sSubPr>
                                  <m:e>
                                    <m:acc>
                                      <m:accPr>
                                        <m:chr m:val="̇"/>
                                        <m:ctrlPr>
                                          <a:rPr lang="en-IN" sz="2000" i="1">
                                            <a:effectLst/>
                                            <a:latin typeface="Cambria Math" panose="02040503050406030204" pitchFamily="18" charset="0"/>
                                          </a:rPr>
                                        </m:ctrlPr>
                                      </m:accPr>
                                      <m:e>
                                        <m:r>
                                          <a:rPr lang="en-US" sz="2000">
                                            <a:effectLst/>
                                            <a:latin typeface="Cambria Math" panose="02040503050406030204" pitchFamily="18" charset="0"/>
                                          </a:rPr>
                                          <m:t>𝑥</m:t>
                                        </m:r>
                                      </m:e>
                                    </m:acc>
                                  </m:e>
                                  <m:sub>
                                    <m:r>
                                      <a:rPr lang="en-US" sz="2000">
                                        <a:effectLst/>
                                        <a:latin typeface="Cambria Math" panose="02040503050406030204" pitchFamily="18" charset="0"/>
                                      </a:rPr>
                                      <m:t>2</m:t>
                                    </m:r>
                                  </m:sub>
                                </m:sSub>
                                <m:r>
                                  <a:rPr lang="en-US" sz="2000">
                                    <a:effectLst/>
                                    <a:latin typeface="Cambria Math" panose="02040503050406030204" pitchFamily="18" charset="0"/>
                                  </a:rPr>
                                  <m:t>+</m:t>
                                </m:r>
                                <m:sSubSup>
                                  <m:sSubSupPr>
                                    <m:ctrlPr>
                                      <a:rPr lang="en-IN" sz="2000" i="1">
                                        <a:effectLst/>
                                        <a:latin typeface="Cambria Math" panose="02040503050406030204" pitchFamily="18" charset="0"/>
                                      </a:rPr>
                                    </m:ctrlPr>
                                  </m:sSubSupPr>
                                  <m:e>
                                    <m:r>
                                      <a:rPr lang="en-US" sz="2000">
                                        <a:effectLst/>
                                        <a:latin typeface="Cambria Math" panose="02040503050406030204" pitchFamily="18" charset="0"/>
                                      </a:rPr>
                                      <m:t>𝜔</m:t>
                                    </m:r>
                                  </m:e>
                                  <m:sub>
                                    <m:r>
                                      <a:rPr lang="en-US" sz="2000">
                                        <a:effectLst/>
                                        <a:latin typeface="Cambria Math" panose="02040503050406030204" pitchFamily="18" charset="0"/>
                                      </a:rPr>
                                      <m:t>2</m:t>
                                    </m:r>
                                  </m:sub>
                                  <m:sup>
                                    <m:r>
                                      <a:rPr lang="en-US" sz="2000">
                                        <a:effectLst/>
                                        <a:latin typeface="Cambria Math" panose="02040503050406030204" pitchFamily="18" charset="0"/>
                                      </a:rPr>
                                      <m:t>2</m:t>
                                    </m:r>
                                  </m:sup>
                                </m:sSubSup>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𝑥</m:t>
                                    </m:r>
                                  </m:e>
                                  <m:sub>
                                    <m:r>
                                      <a:rPr lang="en-US" sz="2000">
                                        <a:effectLst/>
                                        <a:latin typeface="Cambria Math" panose="02040503050406030204" pitchFamily="18" charset="0"/>
                                      </a:rPr>
                                      <m:t>2</m:t>
                                    </m:r>
                                  </m:sub>
                                </m:sSub>
                                <m:r>
                                  <a:rPr lang="en-US" sz="2000">
                                    <a:effectLst/>
                                    <a:latin typeface="Cambria Math" panose="02040503050406030204" pitchFamily="18" charset="0"/>
                                  </a:rPr>
                                  <m:t>+</m:t>
                                </m:r>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𝛼</m:t>
                                    </m:r>
                                  </m:e>
                                  <m:sub>
                                    <m:r>
                                      <a:rPr lang="en-US" sz="2000">
                                        <a:effectLst/>
                                        <a:latin typeface="Cambria Math" panose="02040503050406030204" pitchFamily="18" charset="0"/>
                                      </a:rPr>
                                      <m:t>12</m:t>
                                    </m:r>
                                  </m:sub>
                                </m:sSub>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𝑥</m:t>
                                    </m:r>
                                  </m:e>
                                  <m:sub>
                                    <m:r>
                                      <a:rPr lang="en-US" sz="2000">
                                        <a:effectLst/>
                                        <a:latin typeface="Cambria Math" panose="02040503050406030204" pitchFamily="18" charset="0"/>
                                      </a:rPr>
                                      <m:t>1</m:t>
                                    </m:r>
                                  </m:sub>
                                </m:sSub>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𝑥</m:t>
                                    </m:r>
                                  </m:e>
                                  <m:sub>
                                    <m:r>
                                      <a:rPr lang="en-US" sz="2000">
                                        <a:effectLst/>
                                        <a:latin typeface="Cambria Math" panose="02040503050406030204" pitchFamily="18" charset="0"/>
                                      </a:rPr>
                                      <m:t>2</m:t>
                                    </m:r>
                                  </m:sub>
                                </m:sSub>
                                <m:r>
                                  <a:rPr lang="en-US" sz="2000">
                                    <a:effectLst/>
                                    <a:latin typeface="Cambria Math" panose="02040503050406030204" pitchFamily="18" charset="0"/>
                                  </a:rPr>
                                  <m:t>=0</m:t>
                                </m:r>
                              </m:oMath>
                            </m:oMathPara>
                          </a14:m>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6" name="Table 5"/>
              <p:cNvGraphicFramePr>
                <a:graphicFrameLocks noGrp="1"/>
              </p:cNvGraphicFramePr>
              <p:nvPr>
                <p:extLst>
                  <p:ext uri="{D42A27DB-BD31-4B8C-83A1-F6EECF244321}">
                    <p14:modId xmlns:p14="http://schemas.microsoft.com/office/powerpoint/2010/main" val="1400651067"/>
                  </p:ext>
                </p:extLst>
              </p:nvPr>
            </p:nvGraphicFramePr>
            <p:xfrm>
              <a:off x="1258392" y="2658139"/>
              <a:ext cx="6520831" cy="961361"/>
            </p:xfrm>
            <a:graphic>
              <a:graphicData uri="http://schemas.openxmlformats.org/drawingml/2006/table">
                <a:tbl>
                  <a:tblPr firstRow="1" firstCol="1" bandRow="1">
                    <a:tableStyleId>{2D5ABB26-0587-4C30-8999-92F81FD0307C}</a:tableStyleId>
                  </a:tblPr>
                  <a:tblGrid>
                    <a:gridCol w="6520831"/>
                  </a:tblGrid>
                  <a:tr h="515680">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rotWithShape="0">
                          <a:blip r:embed="rId15"/>
                          <a:stretch>
                            <a:fillRect l="-93" t="-1176" r="-187" b="-88235"/>
                          </a:stretch>
                        </a:blipFill>
                      </a:tcPr>
                    </a:tc>
                  </a:tr>
                  <a:tr h="44568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rotWithShape="0">
                          <a:blip r:embed="rId15"/>
                          <a:stretch>
                            <a:fillRect l="-93" t="-117808" r="-187" b="-2740"/>
                          </a:stretch>
                        </a:blipFill>
                      </a:tcPr>
                    </a:tc>
                  </a:tr>
                </a:tbl>
              </a:graphicData>
            </a:graphic>
          </p:graphicFrame>
        </mc:Fallback>
      </mc:AlternateContent>
      <mc:AlternateContent xmlns:mc="http://schemas.openxmlformats.org/markup-compatibility/2006" xmlns:a14="http://schemas.microsoft.com/office/drawing/2010/main">
        <mc:Choice Requires="a14">
          <p:sp>
            <p:nvSpPr>
              <p:cNvPr id="2" name="TextBox 1"/>
              <p:cNvSpPr txBox="1"/>
              <p:nvPr/>
            </p:nvSpPr>
            <p:spPr>
              <a:xfrm>
                <a:off x="1258392" y="4029740"/>
                <a:ext cx="6520831" cy="1323439"/>
              </a:xfrm>
              <a:prstGeom prst="rect">
                <a:avLst/>
              </a:prstGeom>
              <a:noFill/>
            </p:spPr>
            <p:txBody>
              <a:bodyPr wrap="square" rtlCol="0">
                <a:spAutoFit/>
              </a:bodyPr>
              <a:lstStyle/>
              <a:p>
                <a:pPr algn="ctr"/>
                <a14:m>
                  <m:oMath xmlns:m="http://schemas.openxmlformats.org/officeDocument/2006/math">
                    <m:sSub>
                      <m:sSubPr>
                        <m:ctrlPr>
                          <a:rPr lang="en-IN" sz="2000" b="0" i="1" smtClean="0">
                            <a:latin typeface="Cambria Math" panose="02040503050406030204" pitchFamily="18" charset="0"/>
                            <a:ea typeface="Cambria Math" panose="02040503050406030204" pitchFamily="18" charset="0"/>
                          </a:rPr>
                        </m:ctrlPr>
                      </m:sSubPr>
                      <m:e>
                        <m:r>
                          <a:rPr lang="en-IN" sz="2000" i="1" smtClean="0">
                            <a:latin typeface="Cambria Math" panose="02040503050406030204" pitchFamily="18" charset="0"/>
                            <a:ea typeface="Cambria Math" panose="02040503050406030204" pitchFamily="18" charset="0"/>
                          </a:rPr>
                          <m:t>𝜔</m:t>
                        </m:r>
                      </m:e>
                      <m:sub>
                        <m:r>
                          <a:rPr lang="en-IN" sz="2000" b="0" i="1" smtClean="0">
                            <a:latin typeface="Cambria Math" panose="02040503050406030204" pitchFamily="18" charset="0"/>
                            <a:ea typeface="Cambria Math" panose="02040503050406030204" pitchFamily="18" charset="0"/>
                          </a:rPr>
                          <m:t>1</m:t>
                        </m:r>
                      </m:sub>
                    </m:sSub>
                  </m:oMath>
                </a14:m>
                <a:r>
                  <a:rPr lang="en-IN" sz="2000" dirty="0" smtClean="0">
                    <a:latin typeface="Constantia" panose="02030602050306030303" pitchFamily="18" charset="0"/>
                  </a:rPr>
                  <a:t> and </a:t>
                </a:r>
                <a14:m>
                  <m:oMath xmlns:m="http://schemas.openxmlformats.org/officeDocument/2006/math">
                    <m:sSub>
                      <m:sSubPr>
                        <m:ctrlPr>
                          <a:rPr lang="en-IN" sz="2000" b="0" i="1" smtClean="0">
                            <a:latin typeface="Cambria Math" panose="02040503050406030204" pitchFamily="18" charset="0"/>
                            <a:ea typeface="Cambria Math" panose="02040503050406030204" pitchFamily="18" charset="0"/>
                          </a:rPr>
                        </m:ctrlPr>
                      </m:sSubPr>
                      <m:e>
                        <m:r>
                          <a:rPr lang="en-IN" sz="2000" i="1" smtClean="0">
                            <a:latin typeface="Cambria Math" panose="02040503050406030204" pitchFamily="18" charset="0"/>
                            <a:ea typeface="Cambria Math" panose="02040503050406030204" pitchFamily="18" charset="0"/>
                          </a:rPr>
                          <m:t>𝜔</m:t>
                        </m:r>
                      </m:e>
                      <m:sub>
                        <m:r>
                          <a:rPr lang="en-IN" sz="2000" b="0" i="1" smtClean="0">
                            <a:latin typeface="Cambria Math" panose="02040503050406030204" pitchFamily="18" charset="0"/>
                            <a:ea typeface="Cambria Math" panose="02040503050406030204" pitchFamily="18" charset="0"/>
                          </a:rPr>
                          <m:t>2</m:t>
                        </m:r>
                      </m:sub>
                    </m:sSub>
                  </m:oMath>
                </a14:m>
                <a:r>
                  <a:rPr lang="en-IN" sz="2000" dirty="0" smtClean="0">
                    <a:latin typeface="Constantia" panose="02030602050306030303" pitchFamily="18" charset="0"/>
                  </a:rPr>
                  <a:t> are the resonance frequencies</a:t>
                </a:r>
              </a:p>
              <a:p>
                <a:pPr algn="ctr"/>
                <a14:m>
                  <m:oMath xmlns:m="http://schemas.openxmlformats.org/officeDocument/2006/math">
                    <m:sSub>
                      <m:sSubPr>
                        <m:ctrlPr>
                          <a:rPr lang="en-IN" sz="2000" i="1">
                            <a:latin typeface="Cambria Math" panose="02040503050406030204" pitchFamily="18" charset="0"/>
                          </a:rPr>
                        </m:ctrlPr>
                      </m:sSubPr>
                      <m:e>
                        <m:r>
                          <a:rPr lang="en-US" sz="2000">
                            <a:latin typeface="Cambria Math" panose="02040503050406030204" pitchFamily="18" charset="0"/>
                          </a:rPr>
                          <m:t>𝛾</m:t>
                        </m:r>
                      </m:e>
                      <m:sub>
                        <m:r>
                          <a:rPr lang="en-US" sz="2000">
                            <a:latin typeface="Cambria Math" panose="02040503050406030204" pitchFamily="18" charset="0"/>
                          </a:rPr>
                          <m:t>1</m:t>
                        </m:r>
                      </m:sub>
                    </m:sSub>
                  </m:oMath>
                </a14:m>
                <a:r>
                  <a:rPr lang="en-IN" sz="2000" dirty="0" smtClean="0">
                    <a:latin typeface="Constantia" panose="02030602050306030303" pitchFamily="18" charset="0"/>
                  </a:rPr>
                  <a:t> and </a:t>
                </a:r>
                <a14:m>
                  <m:oMath xmlns:m="http://schemas.openxmlformats.org/officeDocument/2006/math">
                    <m:sSub>
                      <m:sSubPr>
                        <m:ctrlPr>
                          <a:rPr lang="en-IN" sz="2000" i="1">
                            <a:latin typeface="Cambria Math" panose="02040503050406030204" pitchFamily="18" charset="0"/>
                          </a:rPr>
                        </m:ctrlPr>
                      </m:sSubPr>
                      <m:e>
                        <m:r>
                          <a:rPr lang="en-US" sz="2000">
                            <a:latin typeface="Cambria Math" panose="02040503050406030204" pitchFamily="18" charset="0"/>
                          </a:rPr>
                          <m:t>𝛾</m:t>
                        </m:r>
                      </m:e>
                      <m:sub>
                        <m:r>
                          <a:rPr lang="en-IN" sz="2000" b="0" i="0" smtClean="0">
                            <a:latin typeface="Cambria Math" panose="02040503050406030204" pitchFamily="18" charset="0"/>
                          </a:rPr>
                          <m:t>2</m:t>
                        </m:r>
                      </m:sub>
                    </m:sSub>
                  </m:oMath>
                </a14:m>
                <a:r>
                  <a:rPr lang="en-IN" sz="2000" dirty="0" smtClean="0">
                    <a:latin typeface="Constantia" panose="02030602050306030303" pitchFamily="18" charset="0"/>
                  </a:rPr>
                  <a:t> are damping coefficients</a:t>
                </a:r>
              </a:p>
              <a:p>
                <a:pPr algn="ctr"/>
                <a14:m>
                  <m:oMath xmlns:m="http://schemas.openxmlformats.org/officeDocument/2006/math">
                    <m:sSub>
                      <m:sSubPr>
                        <m:ctrlPr>
                          <a:rPr lang="en-IN" sz="2000" i="1">
                            <a:latin typeface="Cambria Math" panose="02040503050406030204" pitchFamily="18" charset="0"/>
                          </a:rPr>
                        </m:ctrlPr>
                      </m:sSubPr>
                      <m:e>
                        <m:r>
                          <a:rPr lang="en-US" sz="2000">
                            <a:latin typeface="Cambria Math" panose="02040503050406030204" pitchFamily="18" charset="0"/>
                          </a:rPr>
                          <m:t>𝛼</m:t>
                        </m:r>
                      </m:e>
                      <m:sub>
                        <m:r>
                          <a:rPr lang="en-US" sz="2000">
                            <a:latin typeface="Cambria Math" panose="02040503050406030204" pitchFamily="18" charset="0"/>
                          </a:rPr>
                          <m:t>12</m:t>
                        </m:r>
                      </m:sub>
                    </m:sSub>
                  </m:oMath>
                </a14:m>
                <a:r>
                  <a:rPr lang="en-IN" sz="2000" dirty="0" smtClean="0">
                    <a:latin typeface="Constantia" panose="02030602050306030303" pitchFamily="18" charset="0"/>
                  </a:rPr>
                  <a:t> and </a:t>
                </a:r>
                <a14:m>
                  <m:oMath xmlns:m="http://schemas.openxmlformats.org/officeDocument/2006/math">
                    <m:sSub>
                      <m:sSubPr>
                        <m:ctrlPr>
                          <a:rPr lang="en-IN" sz="2000" i="1">
                            <a:latin typeface="Cambria Math" panose="02040503050406030204" pitchFamily="18" charset="0"/>
                          </a:rPr>
                        </m:ctrlPr>
                      </m:sSubPr>
                      <m:e>
                        <m:r>
                          <a:rPr lang="en-US" sz="2000">
                            <a:latin typeface="Cambria Math" panose="02040503050406030204" pitchFamily="18" charset="0"/>
                          </a:rPr>
                          <m:t>𝛼</m:t>
                        </m:r>
                      </m:e>
                      <m:sub>
                        <m:r>
                          <a:rPr lang="en-IN" sz="2000" b="0" i="0" smtClean="0">
                            <a:latin typeface="Cambria Math" panose="02040503050406030204" pitchFamily="18" charset="0"/>
                          </a:rPr>
                          <m:t>2</m:t>
                        </m:r>
                        <m:r>
                          <a:rPr lang="en-US" sz="2000">
                            <a:latin typeface="Cambria Math" panose="02040503050406030204" pitchFamily="18" charset="0"/>
                          </a:rPr>
                          <m:t>2</m:t>
                        </m:r>
                      </m:sub>
                    </m:sSub>
                  </m:oMath>
                </a14:m>
                <a:r>
                  <a:rPr lang="en-IN" sz="2000" dirty="0" smtClean="0">
                    <a:latin typeface="Constantia" panose="02030602050306030303" pitchFamily="18" charset="0"/>
                  </a:rPr>
                  <a:t> are coupling coefficients</a:t>
                </a:r>
              </a:p>
              <a:p>
                <a:pPr algn="ctr"/>
                <a14:m>
                  <m:oMath xmlns:m="http://schemas.openxmlformats.org/officeDocument/2006/math">
                    <m:r>
                      <a:rPr lang="en-US" sz="2000">
                        <a:latin typeface="Cambria Math" panose="02040503050406030204" pitchFamily="18" charset="0"/>
                      </a:rPr>
                      <m:t>𝐹𝑐𝑜𝑠</m:t>
                    </m:r>
                    <m:d>
                      <m:dPr>
                        <m:ctrlPr>
                          <a:rPr lang="en-IN" sz="2000" i="1">
                            <a:latin typeface="Cambria Math" panose="02040503050406030204" pitchFamily="18" charset="0"/>
                          </a:rPr>
                        </m:ctrlPr>
                      </m:dPr>
                      <m:e>
                        <m:sSub>
                          <m:sSubPr>
                            <m:ctrlPr>
                              <a:rPr lang="en-IN" sz="2000" i="1">
                                <a:latin typeface="Cambria Math" panose="02040503050406030204" pitchFamily="18" charset="0"/>
                              </a:rPr>
                            </m:ctrlPr>
                          </m:sSubPr>
                          <m:e>
                            <m:r>
                              <a:rPr lang="en-US" sz="2000">
                                <a:latin typeface="Cambria Math" panose="02040503050406030204" pitchFamily="18" charset="0"/>
                              </a:rPr>
                              <m:t>𝜔</m:t>
                            </m:r>
                          </m:e>
                          <m:sub>
                            <m:r>
                              <a:rPr lang="en-US" sz="2000">
                                <a:latin typeface="Cambria Math" panose="02040503050406030204" pitchFamily="18" charset="0"/>
                              </a:rPr>
                              <m:t>𝐷</m:t>
                            </m:r>
                          </m:sub>
                        </m:sSub>
                        <m:r>
                          <a:rPr lang="en-US" sz="2000">
                            <a:latin typeface="Cambria Math" panose="02040503050406030204" pitchFamily="18" charset="0"/>
                          </a:rPr>
                          <m:t>𝑡</m:t>
                        </m:r>
                      </m:e>
                    </m:d>
                  </m:oMath>
                </a14:m>
                <a:r>
                  <a:rPr lang="en-IN" sz="2000" dirty="0" smtClean="0">
                    <a:latin typeface="Constantia" panose="02030602050306030303" pitchFamily="18" charset="0"/>
                  </a:rPr>
                  <a:t> is the driving force per unit mass</a:t>
                </a:r>
                <a:endParaRPr lang="en-IN" sz="2000" dirty="0">
                  <a:latin typeface="Constantia" panose="02030602050306030303" pitchFamily="18" charset="0"/>
                </a:endParaRPr>
              </a:p>
            </p:txBody>
          </p:sp>
        </mc:Choice>
        <mc:Fallback xmlns="">
          <p:sp>
            <p:nvSpPr>
              <p:cNvPr id="2" name="TextBox 1"/>
              <p:cNvSpPr txBox="1">
                <a:spLocks noRot="1" noChangeAspect="1" noMove="1" noResize="1" noEditPoints="1" noAdjustHandles="1" noChangeArrowheads="1" noChangeShapeType="1" noTextEdit="1"/>
              </p:cNvSpPr>
              <p:nvPr/>
            </p:nvSpPr>
            <p:spPr>
              <a:xfrm>
                <a:off x="1258392" y="4029740"/>
                <a:ext cx="6520831" cy="1323439"/>
              </a:xfrm>
              <a:prstGeom prst="rect">
                <a:avLst/>
              </a:prstGeom>
              <a:blipFill rotWithShape="0">
                <a:blip r:embed="rId16"/>
                <a:stretch>
                  <a:fillRect t="-2304" b="-7373"/>
                </a:stretch>
              </a:blipFill>
            </p:spPr>
            <p:txBody>
              <a:bodyPr/>
              <a:lstStyle/>
              <a:p>
                <a:r>
                  <a:rPr lang="en-IN">
                    <a:noFill/>
                  </a:rPr>
                  <a:t> </a:t>
                </a:r>
              </a:p>
            </p:txBody>
          </p:sp>
        </mc:Fallback>
      </mc:AlternateContent>
    </p:spTree>
    <p:extLst>
      <p:ext uri="{BB962C8B-B14F-4D97-AF65-F5344CB8AC3E}">
        <p14:creationId xmlns:p14="http://schemas.microsoft.com/office/powerpoint/2010/main" val="3076235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2" grpId="0"/>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AE8954E8-E6CB-4E92-BBB1-A188A647FBAF}"/>
                  </a:ext>
                </a:extLst>
              </p:cNvPr>
              <p:cNvSpPr txBox="1"/>
              <p:nvPr/>
            </p:nvSpPr>
            <p:spPr>
              <a:xfrm>
                <a:off x="851745" y="1256408"/>
                <a:ext cx="7222318" cy="10375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100" i="1" smtClean="0">
                          <a:latin typeface="Cambria Math"/>
                        </a:rPr>
                        <m:t>𝐻</m:t>
                      </m:r>
                      <m:r>
                        <a:rPr lang="en-GB" sz="2100" i="1" smtClean="0">
                          <a:latin typeface="Cambria Math"/>
                        </a:rPr>
                        <m:t>=</m:t>
                      </m:r>
                      <m:nary>
                        <m:naryPr>
                          <m:chr m:val="∑"/>
                          <m:ctrlPr>
                            <a:rPr lang="en-GB" sz="2100" i="1">
                              <a:latin typeface="Cambria Math" panose="02040503050406030204" pitchFamily="18" charset="0"/>
                            </a:rPr>
                          </m:ctrlPr>
                        </m:naryPr>
                        <m:sub>
                          <m:r>
                            <m:rPr>
                              <m:brk m:alnAt="23"/>
                            </m:rPr>
                            <a:rPr lang="en-GB" sz="2100" i="1">
                              <a:latin typeface="Cambria Math"/>
                            </a:rPr>
                            <m:t>𝑖</m:t>
                          </m:r>
                          <m:r>
                            <a:rPr lang="en-GB" sz="2100" i="1">
                              <a:latin typeface="Cambria Math"/>
                            </a:rPr>
                            <m:t>=1</m:t>
                          </m:r>
                        </m:sub>
                        <m:sup>
                          <m:r>
                            <a:rPr lang="en-US" sz="2100" i="1">
                              <a:latin typeface="Cambria Math" panose="02040503050406030204" pitchFamily="18" charset="0"/>
                            </a:rPr>
                            <m:t>𝑁</m:t>
                          </m:r>
                          <m:r>
                            <a:rPr lang="en-US" sz="2100" i="1">
                              <a:latin typeface="Cambria Math" panose="02040503050406030204" pitchFamily="18" charset="0"/>
                            </a:rPr>
                            <m:t>=2</m:t>
                          </m:r>
                        </m:sup>
                        <m:e>
                          <m:d>
                            <m:dPr>
                              <m:begChr m:val="["/>
                              <m:endChr m:val="]"/>
                              <m:ctrlPr>
                                <a:rPr lang="en-GB" sz="2100" i="1">
                                  <a:latin typeface="Cambria Math" panose="02040503050406030204" pitchFamily="18" charset="0"/>
                                </a:rPr>
                              </m:ctrlPr>
                            </m:dPr>
                            <m:e>
                              <m:f>
                                <m:fPr>
                                  <m:ctrlPr>
                                    <a:rPr lang="en-GB" sz="2100" i="1">
                                      <a:latin typeface="Cambria Math" panose="02040503050406030204" pitchFamily="18" charset="0"/>
                                    </a:rPr>
                                  </m:ctrlPr>
                                </m:fPr>
                                <m:num>
                                  <m:sSubSup>
                                    <m:sSubSupPr>
                                      <m:ctrlPr>
                                        <a:rPr lang="en-GB" sz="2100" i="1">
                                          <a:latin typeface="Cambria Math" panose="02040503050406030204" pitchFamily="18" charset="0"/>
                                        </a:rPr>
                                      </m:ctrlPr>
                                    </m:sSubSupPr>
                                    <m:e>
                                      <m:r>
                                        <a:rPr lang="en-GB" sz="2100" i="1">
                                          <a:latin typeface="Cambria Math"/>
                                        </a:rPr>
                                        <m:t>𝑃</m:t>
                                      </m:r>
                                    </m:e>
                                    <m:sub>
                                      <m:r>
                                        <a:rPr lang="en-GB" sz="2100" i="1">
                                          <a:latin typeface="Cambria Math"/>
                                        </a:rPr>
                                        <m:t>𝑖</m:t>
                                      </m:r>
                                    </m:sub>
                                    <m:sup>
                                      <m:r>
                                        <a:rPr lang="en-GB" sz="2100" i="1">
                                          <a:latin typeface="Cambria Math"/>
                                        </a:rPr>
                                        <m:t>2</m:t>
                                      </m:r>
                                    </m:sup>
                                  </m:sSubSup>
                                </m:num>
                                <m:den>
                                  <m:r>
                                    <a:rPr lang="en-GB" sz="2100" i="1">
                                      <a:latin typeface="Cambria Math"/>
                                    </a:rPr>
                                    <m:t>2</m:t>
                                  </m:r>
                                </m:den>
                              </m:f>
                              <m:r>
                                <a:rPr lang="en-GB" sz="2100" i="1">
                                  <a:latin typeface="Cambria Math"/>
                                </a:rPr>
                                <m:t>+</m:t>
                              </m:r>
                              <m:f>
                                <m:fPr>
                                  <m:ctrlPr>
                                    <a:rPr lang="en-GB" sz="2100" i="1">
                                      <a:latin typeface="Cambria Math" panose="02040503050406030204" pitchFamily="18" charset="0"/>
                                      <a:ea typeface="Cambria Math"/>
                                    </a:rPr>
                                  </m:ctrlPr>
                                </m:fPr>
                                <m:num>
                                  <m:sSubSup>
                                    <m:sSubSupPr>
                                      <m:ctrlPr>
                                        <a:rPr lang="en-GB" sz="2100" i="1">
                                          <a:latin typeface="Cambria Math" panose="02040503050406030204" pitchFamily="18" charset="0"/>
                                          <a:ea typeface="Cambria Math"/>
                                        </a:rPr>
                                      </m:ctrlPr>
                                    </m:sSubSupPr>
                                    <m:e>
                                      <m:r>
                                        <a:rPr lang="en-GB" sz="2100" i="1">
                                          <a:latin typeface="Cambria Math"/>
                                          <a:ea typeface="Cambria Math"/>
                                        </a:rPr>
                                        <m:t>𝜔</m:t>
                                      </m:r>
                                    </m:e>
                                    <m:sub>
                                      <m:r>
                                        <a:rPr lang="en-GB" sz="2100" i="1">
                                          <a:latin typeface="Cambria Math"/>
                                          <a:ea typeface="Cambria Math"/>
                                        </a:rPr>
                                        <m:t>𝑖</m:t>
                                      </m:r>
                                    </m:sub>
                                    <m:sup>
                                      <m:r>
                                        <a:rPr lang="en-GB" sz="2100" i="1">
                                          <a:latin typeface="Cambria Math"/>
                                          <a:ea typeface="Cambria Math"/>
                                        </a:rPr>
                                        <m:t>2</m:t>
                                      </m:r>
                                    </m:sup>
                                  </m:sSubSup>
                                  <m:sSubSup>
                                    <m:sSubSupPr>
                                      <m:ctrlPr>
                                        <a:rPr lang="en-GB" sz="2100" i="1">
                                          <a:latin typeface="Cambria Math" panose="02040503050406030204" pitchFamily="18" charset="0"/>
                                          <a:ea typeface="Cambria Math"/>
                                        </a:rPr>
                                      </m:ctrlPr>
                                    </m:sSubSupPr>
                                    <m:e>
                                      <m:r>
                                        <a:rPr lang="en-GB" sz="2100" i="1">
                                          <a:latin typeface="Cambria Math"/>
                                          <a:ea typeface="Cambria Math"/>
                                        </a:rPr>
                                        <m:t>𝑄</m:t>
                                      </m:r>
                                    </m:e>
                                    <m:sub>
                                      <m:r>
                                        <a:rPr lang="en-GB" sz="2100" i="1">
                                          <a:latin typeface="Cambria Math"/>
                                          <a:ea typeface="Cambria Math"/>
                                        </a:rPr>
                                        <m:t>𝑖</m:t>
                                      </m:r>
                                    </m:sub>
                                    <m:sup>
                                      <m:r>
                                        <a:rPr lang="en-GB" sz="2100" i="1">
                                          <a:latin typeface="Cambria Math"/>
                                          <a:ea typeface="Cambria Math"/>
                                        </a:rPr>
                                        <m:t>2</m:t>
                                      </m:r>
                                    </m:sup>
                                  </m:sSubSup>
                                </m:num>
                                <m:den>
                                  <m:r>
                                    <a:rPr lang="en-GB" sz="2100" i="1">
                                      <a:latin typeface="Cambria Math"/>
                                      <a:ea typeface="Cambria Math"/>
                                    </a:rPr>
                                    <m:t>2</m:t>
                                  </m:r>
                                </m:den>
                              </m:f>
                              <m:r>
                                <a:rPr lang="en-GB" sz="2100" i="1">
                                  <a:latin typeface="Cambria Math"/>
                                  <a:ea typeface="Cambria Math"/>
                                </a:rPr>
                                <m:t>+</m:t>
                              </m:r>
                              <m:sSub>
                                <m:sSubPr>
                                  <m:ctrlPr>
                                    <a:rPr lang="en-GB" sz="2100" i="1">
                                      <a:latin typeface="Cambria Math" panose="02040503050406030204" pitchFamily="18" charset="0"/>
                                      <a:ea typeface="Cambria Math"/>
                                    </a:rPr>
                                  </m:ctrlPr>
                                </m:sSubPr>
                                <m:e>
                                  <m:r>
                                    <a:rPr lang="en-US" sz="2100" b="0" i="1" smtClean="0">
                                      <a:latin typeface="Cambria Math" panose="02040503050406030204" pitchFamily="18" charset="0"/>
                                      <a:ea typeface="Cambria Math"/>
                                    </a:rPr>
                                    <m:t>𝐴</m:t>
                                  </m:r>
                                </m:e>
                                <m:sub>
                                  <m:r>
                                    <a:rPr lang="en-GB" sz="2100" i="1">
                                      <a:latin typeface="Cambria Math"/>
                                      <a:ea typeface="Cambria Math"/>
                                    </a:rPr>
                                    <m:t>𝑖</m:t>
                                  </m:r>
                                </m:sub>
                              </m:sSub>
                              <m:func>
                                <m:funcPr>
                                  <m:ctrlPr>
                                    <a:rPr lang="en-GB" sz="2100" i="1">
                                      <a:latin typeface="Cambria Math" panose="02040503050406030204" pitchFamily="18" charset="0"/>
                                      <a:ea typeface="Cambria Math"/>
                                    </a:rPr>
                                  </m:ctrlPr>
                                </m:funcPr>
                                <m:fName>
                                  <m:r>
                                    <m:rPr>
                                      <m:sty m:val="p"/>
                                    </m:rPr>
                                    <a:rPr lang="en-GB" sz="2100">
                                      <a:latin typeface="Cambria Math"/>
                                      <a:ea typeface="Cambria Math"/>
                                    </a:rPr>
                                    <m:t>cos</m:t>
                                  </m:r>
                                </m:fName>
                                <m:e>
                                  <m:d>
                                    <m:dPr>
                                      <m:ctrlPr>
                                        <a:rPr lang="en-GB" sz="2100" i="1">
                                          <a:latin typeface="Cambria Math" panose="02040503050406030204" pitchFamily="18" charset="0"/>
                                          <a:ea typeface="Cambria Math"/>
                                        </a:rPr>
                                      </m:ctrlPr>
                                    </m:dPr>
                                    <m:e>
                                      <m:sSub>
                                        <m:sSubPr>
                                          <m:ctrlPr>
                                            <a:rPr lang="en-GB" sz="2100" i="1">
                                              <a:latin typeface="Cambria Math" panose="02040503050406030204" pitchFamily="18" charset="0"/>
                                              <a:ea typeface="Cambria Math"/>
                                            </a:rPr>
                                          </m:ctrlPr>
                                        </m:sSubPr>
                                        <m:e>
                                          <m:r>
                                            <a:rPr lang="en-GB" sz="2100" i="1">
                                              <a:latin typeface="Cambria Math"/>
                                              <a:ea typeface="Cambria Math"/>
                                            </a:rPr>
                                            <m:t>𝜔</m:t>
                                          </m:r>
                                        </m:e>
                                        <m:sub>
                                          <m:r>
                                            <a:rPr lang="en-US" sz="2100" i="1">
                                              <a:latin typeface="Cambria Math" panose="02040503050406030204" pitchFamily="18" charset="0"/>
                                              <a:ea typeface="Cambria Math"/>
                                            </a:rPr>
                                            <m:t>𝐷</m:t>
                                          </m:r>
                                        </m:sub>
                                      </m:sSub>
                                      <m:r>
                                        <a:rPr lang="en-GB" sz="2100" i="1">
                                          <a:latin typeface="Cambria Math"/>
                                          <a:ea typeface="Cambria Math"/>
                                        </a:rPr>
                                        <m:t>𝑡</m:t>
                                      </m:r>
                                    </m:e>
                                  </m:d>
                                </m:e>
                              </m:func>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e>
                          </m:d>
                        </m:e>
                      </m:nary>
                      <m:r>
                        <a:rPr lang="en-GB" sz="2100" i="1">
                          <a:latin typeface="Cambria Math"/>
                        </a:rPr>
                        <m:t>+</m:t>
                      </m:r>
                      <m:nary>
                        <m:naryPr>
                          <m:chr m:val="∑"/>
                          <m:supHide m:val="on"/>
                          <m:ctrlPr>
                            <a:rPr lang="en-GB" sz="2100" i="1">
                              <a:latin typeface="Cambria Math" panose="02040503050406030204" pitchFamily="18" charset="0"/>
                            </a:rPr>
                          </m:ctrlPr>
                        </m:naryPr>
                        <m:sub>
                          <m:r>
                            <m:rPr>
                              <m:brk m:alnAt="7"/>
                            </m:rPr>
                            <a:rPr lang="en-GB" sz="2100" i="1">
                              <a:latin typeface="Cambria Math"/>
                            </a:rPr>
                            <m:t>𝑖</m:t>
                          </m:r>
                          <m:r>
                            <a:rPr lang="en-GB" sz="2100" i="1">
                              <a:latin typeface="Cambria Math"/>
                            </a:rPr>
                            <m:t>,</m:t>
                          </m:r>
                          <m:r>
                            <a:rPr lang="en-GB" sz="2100" i="1">
                              <a:latin typeface="Cambria Math"/>
                            </a:rPr>
                            <m:t>𝑗</m:t>
                          </m:r>
                          <m:r>
                            <a:rPr lang="en-GB" sz="2100" i="1">
                              <a:latin typeface="Cambria Math"/>
                            </a:rPr>
                            <m:t>,</m:t>
                          </m:r>
                          <m:r>
                            <a:rPr lang="en-GB" sz="2100" i="1">
                              <a:latin typeface="Cambria Math"/>
                            </a:rPr>
                            <m:t>𝑘</m:t>
                          </m:r>
                        </m:sub>
                        <m:sup/>
                        <m:e>
                          <m:sSub>
                            <m:sSubPr>
                              <m:ctrlPr>
                                <a:rPr lang="en-GB" sz="2100" i="1">
                                  <a:latin typeface="Cambria Math" panose="02040503050406030204" pitchFamily="18" charset="0"/>
                                  <a:ea typeface="Cambria Math"/>
                                </a:rPr>
                              </m:ctrlPr>
                            </m:sSubPr>
                            <m:e>
                              <m:r>
                                <a:rPr lang="en-GB" sz="2100" i="1">
                                  <a:latin typeface="Cambria Math" panose="02040503050406030204" pitchFamily="18" charset="0"/>
                                  <a:ea typeface="Cambria Math" panose="02040503050406030204" pitchFamily="18" charset="0"/>
                                </a:rPr>
                                <m:t>𝛼</m:t>
                              </m:r>
                            </m:e>
                            <m:sub>
                              <m:r>
                                <a:rPr lang="en-GB" sz="2100" i="1">
                                  <a:latin typeface="Cambria Math"/>
                                  <a:ea typeface="Cambria Math"/>
                                </a:rPr>
                                <m:t>𝑖𝑗𝑘</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𝑗</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𝑘</m:t>
                              </m:r>
                            </m:sub>
                          </m:sSub>
                        </m:e>
                      </m:nary>
                    </m:oMath>
                  </m:oMathPara>
                </a14:m>
                <a:endParaRPr lang="en-GB" sz="2100" dirty="0"/>
              </a:p>
            </p:txBody>
          </p:sp>
        </mc:Choice>
        <mc:Fallback xmlns="">
          <p:sp>
            <p:nvSpPr>
              <p:cNvPr id="29" name="TextBox 28">
                <a:extLst>
                  <a:ext uri="{FF2B5EF4-FFF2-40B4-BE49-F238E27FC236}">
                    <a16:creationId xmlns:a16="http://schemas.microsoft.com/office/drawing/2014/main" xmlns="" xmlns:a14="http://schemas.microsoft.com/office/drawing/2010/main" id="{AE8954E8-E6CB-4E92-BBB1-A188A647FBAF}"/>
                  </a:ext>
                </a:extLst>
              </p:cNvPr>
              <p:cNvSpPr txBox="1">
                <a:spLocks noRot="1" noChangeAspect="1" noMove="1" noResize="1" noEditPoints="1" noAdjustHandles="1" noChangeArrowheads="1" noChangeShapeType="1" noTextEdit="1"/>
              </p:cNvSpPr>
              <p:nvPr/>
            </p:nvSpPr>
            <p:spPr>
              <a:xfrm>
                <a:off x="851745" y="1256408"/>
                <a:ext cx="7222318" cy="1037592"/>
              </a:xfrm>
              <a:prstGeom prst="rect">
                <a:avLst/>
              </a:prstGeom>
              <a:blipFill>
                <a:blip r:embed="rId14"/>
                <a:stretch>
                  <a:fillRect/>
                </a:stretch>
              </a:blipFill>
            </p:spPr>
            <p:txBody>
              <a:bodyPr/>
              <a:lstStyle/>
              <a:p>
                <a:r>
                  <a:rPr lang="en-US">
                    <a:noFill/>
                  </a:rPr>
                  <a:t> </a:t>
                </a:r>
              </a:p>
            </p:txBody>
          </p:sp>
        </mc:Fallback>
      </mc:AlternateContent>
      <p:sp>
        <p:nvSpPr>
          <p:cNvPr id="30" name="TextBox 29">
            <a:extLst>
              <a:ext uri="{FF2B5EF4-FFF2-40B4-BE49-F238E27FC236}">
                <a16:creationId xmlns="" xmlns:a16="http://schemas.microsoft.com/office/drawing/2014/main" id="{92322A38-992F-429A-B4A7-631DB768FCA6}"/>
              </a:ext>
            </a:extLst>
          </p:cNvPr>
          <p:cNvSpPr txBox="1"/>
          <p:nvPr/>
        </p:nvSpPr>
        <p:spPr>
          <a:xfrm>
            <a:off x="3551658" y="5818648"/>
            <a:ext cx="5469381" cy="369332"/>
          </a:xfrm>
          <a:prstGeom prst="rect">
            <a:avLst/>
          </a:prstGeom>
          <a:noFill/>
        </p:spPr>
        <p:txBody>
          <a:bodyPr wrap="square" rtlCol="0">
            <a:spAutoFit/>
          </a:bodyPr>
          <a:lstStyle/>
          <a:p>
            <a:pPr algn="r"/>
            <a:r>
              <a:rPr lang="en-US" i="1" dirty="0">
                <a:latin typeface="Constantia" panose="02030602050306030303" pitchFamily="18" charset="0"/>
              </a:rPr>
              <a:t>Z. Qi, C. </a:t>
            </a:r>
            <a:r>
              <a:rPr lang="en-US" i="1" dirty="0" err="1">
                <a:latin typeface="Constantia" panose="02030602050306030303" pitchFamily="18" charset="0"/>
              </a:rPr>
              <a:t>Menyuk</a:t>
            </a:r>
            <a:r>
              <a:rPr lang="en-US" i="1" dirty="0">
                <a:latin typeface="Constantia" panose="02030602050306030303" pitchFamily="18" charset="0"/>
              </a:rPr>
              <a:t>, J. Gorman &amp; A. Ganesan, APL 2020 </a:t>
            </a:r>
          </a:p>
        </p:txBody>
      </p:sp>
      <mc:AlternateContent xmlns:mc="http://schemas.openxmlformats.org/markup-compatibility/2006" xmlns:a14="http://schemas.microsoft.com/office/drawing/2010/main">
        <mc:Choice Requires="a14">
          <p:graphicFrame>
            <p:nvGraphicFramePr>
              <p:cNvPr id="31" name="Table 30"/>
              <p:cNvGraphicFramePr>
                <a:graphicFrameLocks noGrp="1"/>
              </p:cNvGraphicFramePr>
              <p:nvPr>
                <p:extLst>
                  <p:ext uri="{D42A27DB-BD31-4B8C-83A1-F6EECF244321}">
                    <p14:modId xmlns:p14="http://schemas.microsoft.com/office/powerpoint/2010/main" val="3480320207"/>
                  </p:ext>
                </p:extLst>
              </p:nvPr>
            </p:nvGraphicFramePr>
            <p:xfrm>
              <a:off x="1258392" y="4127038"/>
              <a:ext cx="6520831" cy="1444422"/>
            </p:xfrm>
            <a:graphic>
              <a:graphicData uri="http://schemas.openxmlformats.org/drawingml/2006/table">
                <a:tbl>
                  <a:tblPr firstRow="1" firstCol="1" bandRow="1">
                    <a:tableStyleId>{2D5ABB26-0587-4C30-8999-92F81FD0307C}</a:tableStyleId>
                  </a:tblPr>
                  <a:tblGrid>
                    <a:gridCol w="6520831"/>
                  </a:tblGrid>
                  <a:tr h="72221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n-IN" sz="2000" i="1" kern="1200" smtClean="0">
                                        <a:solidFill>
                                          <a:schemeClr val="tx1"/>
                                        </a:solidFill>
                                        <a:effectLst/>
                                        <a:latin typeface="Cambria Math" panose="02040503050406030204" pitchFamily="18" charset="0"/>
                                        <a:ea typeface="+mn-ea"/>
                                        <a:cs typeface="+mn-cs"/>
                                      </a:rPr>
                                    </m:ctrlPr>
                                  </m:fPr>
                                  <m:num>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num>
                                  <m:den>
                                    <m:r>
                                      <a:rPr lang="en-US" sz="2000" i="1" kern="1200">
                                        <a:solidFill>
                                          <a:schemeClr val="tx1"/>
                                        </a:solidFill>
                                        <a:effectLst/>
                                        <a:latin typeface="Cambria Math" panose="02040503050406030204" pitchFamily="18" charset="0"/>
                                        <a:ea typeface="+mn-ea"/>
                                        <a:cs typeface="+mn-cs"/>
                                      </a:rPr>
                                      <m:t>𝜕𝜏</m:t>
                                    </m:r>
                                  </m:den>
                                </m:f>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𝑖𝑓</m:t>
                                </m:r>
                                <m:r>
                                  <a:rPr lang="en-US" sz="2000" i="1" kern="1200">
                                    <a:solidFill>
                                      <a:schemeClr val="tx1"/>
                                    </a:solidFill>
                                    <a:effectLst/>
                                    <a:latin typeface="Cambria Math" panose="02040503050406030204" pitchFamily="18" charset="0"/>
                                    <a:ea typeface="+mn-ea"/>
                                    <a:cs typeface="+mn-cs"/>
                                  </a:rPr>
                                  <m:t>−(1+</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m:rPr>
                                        <m:sty m:val="p"/>
                                      </m:rPr>
                                      <a:rPr lang="en-US" sz="2000" kern="1200">
                                        <a:solidFill>
                                          <a:schemeClr val="tx1"/>
                                        </a:solidFill>
                                        <a:effectLst/>
                                        <a:latin typeface="Cambria Math" panose="02040503050406030204" pitchFamily="18" charset="0"/>
                                        <a:ea typeface="+mn-ea"/>
                                        <a:cs typeface="+mn-cs"/>
                                      </a:rPr>
                                      <m:t>Δ</m:t>
                                    </m:r>
                                  </m:e>
                                  <m:sub>
                                    <m:r>
                                      <a:rPr lang="en-US" sz="2000" i="1" kern="1200">
                                        <a:solidFill>
                                          <a:schemeClr val="tx1"/>
                                        </a:solidFill>
                                        <a:effectLst/>
                                        <a:latin typeface="Cambria Math" panose="02040503050406030204" pitchFamily="18" charset="0"/>
                                        <a:ea typeface="+mn-ea"/>
                                        <a:cs typeface="+mn-cs"/>
                                      </a:rPr>
                                      <m:t>1</m:t>
                                    </m:r>
                                  </m:sub>
                                </m:sSub>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m:t>
                                </m:r>
                                <m:sSubSup>
                                  <m:sSubSupPr>
                                    <m:ctrlPr>
                                      <a:rPr lang="en-IN" sz="2000" i="1" kern="1200">
                                        <a:solidFill>
                                          <a:schemeClr val="tx1"/>
                                        </a:solidFill>
                                        <a:effectLst/>
                                        <a:latin typeface="Cambria Math" panose="02040503050406030204" pitchFamily="18" charset="0"/>
                                        <a:ea typeface="+mn-ea"/>
                                        <a:cs typeface="+mn-cs"/>
                                      </a:rPr>
                                    </m:ctrlPr>
                                  </m:sSubSup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up>
                                    <m:r>
                                      <a:rPr lang="en-US" sz="2000" i="1" kern="1200">
                                        <a:solidFill>
                                          <a:schemeClr val="tx1"/>
                                        </a:solidFill>
                                        <a:effectLst/>
                                        <a:latin typeface="Cambria Math" panose="02040503050406030204" pitchFamily="18" charset="0"/>
                                        <a:ea typeface="+mn-ea"/>
                                        <a:cs typeface="+mn-cs"/>
                                      </a:rPr>
                                      <m:t>2</m:t>
                                    </m:r>
                                  </m:sup>
                                </m:sSubSup>
                              </m:oMath>
                            </m:oMathPara>
                          </a14:m>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72221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n-IN" sz="2000" i="1" kern="1200" smtClean="0">
                                        <a:solidFill>
                                          <a:schemeClr val="tx1"/>
                                        </a:solidFill>
                                        <a:effectLst/>
                                        <a:latin typeface="Cambria Math" panose="02040503050406030204" pitchFamily="18" charset="0"/>
                                        <a:ea typeface="+mn-ea"/>
                                        <a:cs typeface="+mn-cs"/>
                                      </a:rPr>
                                    </m:ctrlPr>
                                  </m:fPr>
                                  <m:num>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Sub>
                                  </m:num>
                                  <m:den>
                                    <m:r>
                                      <a:rPr lang="en-US" sz="2000" i="1" kern="1200">
                                        <a:solidFill>
                                          <a:schemeClr val="tx1"/>
                                        </a:solidFill>
                                        <a:effectLst/>
                                        <a:latin typeface="Cambria Math" panose="02040503050406030204" pitchFamily="18" charset="0"/>
                                        <a:ea typeface="+mn-ea"/>
                                        <a:cs typeface="+mn-cs"/>
                                      </a:rPr>
                                      <m:t>𝜕𝜏</m:t>
                                    </m:r>
                                  </m:den>
                                </m:f>
                                <m:r>
                                  <a:rPr lang="en-US" sz="2000" i="1" kern="1200">
                                    <a:solidFill>
                                      <a:schemeClr val="tx1"/>
                                    </a:solidFill>
                                    <a:effectLst/>
                                    <a:latin typeface="Cambria Math" panose="02040503050406030204" pitchFamily="18" charset="0"/>
                                    <a:ea typeface="+mn-ea"/>
                                    <a:cs typeface="+mn-cs"/>
                                  </a:rPr>
                                  <m:t>=−</m:t>
                                </m:r>
                                <m:d>
                                  <m:dPr>
                                    <m:ctrlPr>
                                      <a:rPr lang="en-IN" sz="2000" i="1" kern="1200">
                                        <a:solidFill>
                                          <a:schemeClr val="tx1"/>
                                        </a:solidFill>
                                        <a:effectLst/>
                                        <a:latin typeface="Cambria Math" panose="02040503050406030204" pitchFamily="18" charset="0"/>
                                        <a:ea typeface="+mn-ea"/>
                                        <a:cs typeface="+mn-cs"/>
                                      </a:rPr>
                                    </m:ctrlPr>
                                  </m:dPr>
                                  <m:e>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𝛾</m:t>
                                        </m:r>
                                      </m:e>
                                      <m:sub>
                                        <m:r>
                                          <a:rPr lang="en-US" sz="2000" i="1" kern="1200">
                                            <a:solidFill>
                                              <a:schemeClr val="tx1"/>
                                            </a:solidFill>
                                            <a:effectLst/>
                                            <a:latin typeface="Cambria Math" panose="02040503050406030204" pitchFamily="18" charset="0"/>
                                            <a:ea typeface="+mn-ea"/>
                                            <a:cs typeface="+mn-cs"/>
                                          </a:rPr>
                                          <m:t>21</m:t>
                                        </m:r>
                                      </m:sub>
                                    </m:sSub>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m:rPr>
                                            <m:sty m:val="p"/>
                                          </m:rPr>
                                          <a:rPr lang="en-US" sz="2000" kern="1200">
                                            <a:solidFill>
                                              <a:schemeClr val="tx1"/>
                                            </a:solidFill>
                                            <a:effectLst/>
                                            <a:latin typeface="Cambria Math" panose="02040503050406030204" pitchFamily="18" charset="0"/>
                                            <a:ea typeface="+mn-ea"/>
                                            <a:cs typeface="+mn-cs"/>
                                          </a:rPr>
                                          <m:t>Δ</m:t>
                                        </m:r>
                                      </m:e>
                                      <m:sub>
                                        <m:r>
                                          <a:rPr lang="en-US" sz="2000" i="1" kern="1200">
                                            <a:solidFill>
                                              <a:schemeClr val="tx1"/>
                                            </a:solidFill>
                                            <a:effectLst/>
                                            <a:latin typeface="Cambria Math" panose="02040503050406030204" pitchFamily="18" charset="0"/>
                                            <a:ea typeface="+mn-ea"/>
                                            <a:cs typeface="+mn-cs"/>
                                          </a:rPr>
                                          <m:t>2</m:t>
                                        </m:r>
                                      </m:sub>
                                    </m:sSub>
                                  </m:e>
                                </m:d>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Sub>
                                <m:r>
                                  <a:rPr lang="en-US" sz="2000" i="1" kern="1200">
                                    <a:solidFill>
                                      <a:schemeClr val="tx1"/>
                                    </a:solidFill>
                                    <a:effectLst/>
                                    <a:latin typeface="Cambria Math" panose="02040503050406030204" pitchFamily="18" charset="0"/>
                                    <a:ea typeface="+mn-ea"/>
                                    <a:cs typeface="+mn-cs"/>
                                  </a:rPr>
                                  <m:t>+2</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sSubSup>
                                  <m:sSubSupPr>
                                    <m:ctrlPr>
                                      <a:rPr lang="en-IN" sz="2000" i="1" kern="1200">
                                        <a:solidFill>
                                          <a:schemeClr val="tx1"/>
                                        </a:solidFill>
                                        <a:effectLst/>
                                        <a:latin typeface="Cambria Math" panose="02040503050406030204" pitchFamily="18" charset="0"/>
                                        <a:ea typeface="+mn-ea"/>
                                        <a:cs typeface="+mn-cs"/>
                                      </a:rPr>
                                    </m:ctrlPr>
                                  </m:sSubSup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up>
                                    <m:r>
                                      <a:rPr lang="en-US" sz="2000" i="1" kern="1200">
                                        <a:solidFill>
                                          <a:schemeClr val="tx1"/>
                                        </a:solidFill>
                                        <a:effectLst/>
                                        <a:latin typeface="Cambria Math" panose="02040503050406030204" pitchFamily="18" charset="0"/>
                                        <a:ea typeface="+mn-ea"/>
                                        <a:cs typeface="+mn-cs"/>
                                      </a:rPr>
                                      <m:t>∗</m:t>
                                    </m:r>
                                  </m:sup>
                                </m:sSubSup>
                              </m:oMath>
                            </m:oMathPara>
                          </a14:m>
                          <a:endParaRPr lang="en-IN"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31" name="Table 30"/>
              <p:cNvGraphicFramePr>
                <a:graphicFrameLocks noGrp="1"/>
              </p:cNvGraphicFramePr>
              <p:nvPr>
                <p:extLst>
                  <p:ext uri="{D42A27DB-BD31-4B8C-83A1-F6EECF244321}">
                    <p14:modId xmlns:p14="http://schemas.microsoft.com/office/powerpoint/2010/main" val="3480320207"/>
                  </p:ext>
                </p:extLst>
              </p:nvPr>
            </p:nvGraphicFramePr>
            <p:xfrm>
              <a:off x="1258392" y="4127038"/>
              <a:ext cx="6520831" cy="1444422"/>
            </p:xfrm>
            <a:graphic>
              <a:graphicData uri="http://schemas.openxmlformats.org/drawingml/2006/table">
                <a:tbl>
                  <a:tblPr firstRow="1" firstCol="1" bandRow="1">
                    <a:tableStyleId>{2D5ABB26-0587-4C30-8999-92F81FD0307C}</a:tableStyleId>
                  </a:tblPr>
                  <a:tblGrid>
                    <a:gridCol w="6520831"/>
                  </a:tblGrid>
                  <a:tr h="72221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rotWithShape="0">
                          <a:blip r:embed="rId15"/>
                          <a:stretch>
                            <a:fillRect l="-93" t="-1681" r="-187" b="-101681"/>
                          </a:stretch>
                        </a:blipFill>
                      </a:tcPr>
                    </a:tc>
                  </a:tr>
                  <a:tr h="72221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rotWithShape="0">
                          <a:blip r:embed="rId15"/>
                          <a:stretch>
                            <a:fillRect l="-93" t="-102542" r="-187" b="-2542"/>
                          </a:stretch>
                        </a:blipFill>
                      </a:tcPr>
                    </a:tc>
                  </a:tr>
                </a:tbl>
              </a:graphicData>
            </a:graphic>
          </p:graphicFrame>
        </mc:Fallback>
      </mc:AlternateContent>
      <p:sp>
        <p:nvSpPr>
          <p:cNvPr id="21" name="Down Arrow 20"/>
          <p:cNvSpPr/>
          <p:nvPr/>
        </p:nvSpPr>
        <p:spPr>
          <a:xfrm>
            <a:off x="4300839" y="3619501"/>
            <a:ext cx="435935" cy="507538"/>
          </a:xfrm>
          <a:prstGeom prst="downArrow">
            <a:avLst>
              <a:gd name="adj1" fmla="val 15854"/>
              <a:gd name="adj2" fmla="val 32927"/>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a14="http://schemas.microsoft.com/office/drawing/2010/main">
        <mc:Choice Requires="a14">
          <p:graphicFrame>
            <p:nvGraphicFramePr>
              <p:cNvPr id="32" name="Table 31"/>
              <p:cNvGraphicFramePr>
                <a:graphicFrameLocks noGrp="1"/>
              </p:cNvGraphicFramePr>
              <p:nvPr>
                <p:extLst>
                  <p:ext uri="{D42A27DB-BD31-4B8C-83A1-F6EECF244321}">
                    <p14:modId xmlns:p14="http://schemas.microsoft.com/office/powerpoint/2010/main" val="803987"/>
                  </p:ext>
                </p:extLst>
              </p:nvPr>
            </p:nvGraphicFramePr>
            <p:xfrm>
              <a:off x="1258392" y="2658139"/>
              <a:ext cx="6520831" cy="961361"/>
            </p:xfrm>
            <a:graphic>
              <a:graphicData uri="http://schemas.openxmlformats.org/drawingml/2006/table">
                <a:tbl>
                  <a:tblPr firstRow="1" firstCol="1" bandRow="1">
                    <a:tableStyleId>{2D5ABB26-0587-4C30-8999-92F81FD0307C}</a:tableStyleId>
                  </a:tblPr>
                  <a:tblGrid>
                    <a:gridCol w="6520831"/>
                  </a:tblGrid>
                  <a:tr h="515680">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IN" sz="2000" i="1">
                                        <a:effectLst/>
                                        <a:latin typeface="Cambria Math" panose="02040503050406030204" pitchFamily="18" charset="0"/>
                                      </a:rPr>
                                    </m:ctrlPr>
                                  </m:sSubPr>
                                  <m:e>
                                    <m:acc>
                                      <m:accPr>
                                        <m:chr m:val="̈"/>
                                        <m:ctrlPr>
                                          <a:rPr lang="en-IN" sz="2000" i="1">
                                            <a:effectLst/>
                                            <a:latin typeface="Cambria Math" panose="02040503050406030204" pitchFamily="18" charset="0"/>
                                          </a:rPr>
                                        </m:ctrlPr>
                                      </m:accPr>
                                      <m:e>
                                        <m:r>
                                          <a:rPr lang="en-US" sz="2000">
                                            <a:effectLst/>
                                            <a:latin typeface="Cambria Math" panose="02040503050406030204" pitchFamily="18" charset="0"/>
                                          </a:rPr>
                                          <m:t>𝑥</m:t>
                                        </m:r>
                                      </m:e>
                                    </m:acc>
                                  </m:e>
                                  <m:sub>
                                    <m:r>
                                      <a:rPr lang="en-US" sz="2000">
                                        <a:effectLst/>
                                        <a:latin typeface="Cambria Math" panose="02040503050406030204" pitchFamily="18" charset="0"/>
                                      </a:rPr>
                                      <m:t>1</m:t>
                                    </m:r>
                                  </m:sub>
                                </m:sSub>
                                <m:r>
                                  <a:rPr lang="en-US" sz="2000">
                                    <a:effectLst/>
                                    <a:latin typeface="Cambria Math" panose="02040503050406030204" pitchFamily="18" charset="0"/>
                                  </a:rPr>
                                  <m:t>+2</m:t>
                                </m:r>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𝛾</m:t>
                                    </m:r>
                                  </m:e>
                                  <m:sub>
                                    <m:r>
                                      <a:rPr lang="en-US" sz="2000">
                                        <a:effectLst/>
                                        <a:latin typeface="Cambria Math" panose="02040503050406030204" pitchFamily="18" charset="0"/>
                                      </a:rPr>
                                      <m:t>1</m:t>
                                    </m:r>
                                  </m:sub>
                                </m:sSub>
                                <m:sSub>
                                  <m:sSubPr>
                                    <m:ctrlPr>
                                      <a:rPr lang="en-IN" sz="2000" i="1">
                                        <a:effectLst/>
                                        <a:latin typeface="Cambria Math" panose="02040503050406030204" pitchFamily="18" charset="0"/>
                                      </a:rPr>
                                    </m:ctrlPr>
                                  </m:sSubPr>
                                  <m:e>
                                    <m:acc>
                                      <m:accPr>
                                        <m:chr m:val="̇"/>
                                        <m:ctrlPr>
                                          <a:rPr lang="en-IN" sz="2000" i="1">
                                            <a:effectLst/>
                                            <a:latin typeface="Cambria Math" panose="02040503050406030204" pitchFamily="18" charset="0"/>
                                          </a:rPr>
                                        </m:ctrlPr>
                                      </m:accPr>
                                      <m:e>
                                        <m:r>
                                          <a:rPr lang="en-US" sz="2000">
                                            <a:effectLst/>
                                            <a:latin typeface="Cambria Math" panose="02040503050406030204" pitchFamily="18" charset="0"/>
                                          </a:rPr>
                                          <m:t>𝑥</m:t>
                                        </m:r>
                                      </m:e>
                                    </m:acc>
                                  </m:e>
                                  <m:sub>
                                    <m:r>
                                      <a:rPr lang="en-US" sz="2000">
                                        <a:effectLst/>
                                        <a:latin typeface="Cambria Math" panose="02040503050406030204" pitchFamily="18" charset="0"/>
                                      </a:rPr>
                                      <m:t>1</m:t>
                                    </m:r>
                                  </m:sub>
                                </m:sSub>
                                <m:r>
                                  <a:rPr lang="en-US" sz="2000">
                                    <a:effectLst/>
                                    <a:latin typeface="Cambria Math" panose="02040503050406030204" pitchFamily="18" charset="0"/>
                                  </a:rPr>
                                  <m:t>+</m:t>
                                </m:r>
                                <m:sSubSup>
                                  <m:sSubSupPr>
                                    <m:ctrlPr>
                                      <a:rPr lang="en-IN" sz="2000" i="1">
                                        <a:effectLst/>
                                        <a:latin typeface="Cambria Math" panose="02040503050406030204" pitchFamily="18" charset="0"/>
                                      </a:rPr>
                                    </m:ctrlPr>
                                  </m:sSubSupPr>
                                  <m:e>
                                    <m:r>
                                      <a:rPr lang="en-US" sz="2000">
                                        <a:effectLst/>
                                        <a:latin typeface="Cambria Math" panose="02040503050406030204" pitchFamily="18" charset="0"/>
                                      </a:rPr>
                                      <m:t>𝜔</m:t>
                                    </m:r>
                                  </m:e>
                                  <m:sub>
                                    <m:r>
                                      <a:rPr lang="en-US" sz="2000">
                                        <a:effectLst/>
                                        <a:latin typeface="Cambria Math" panose="02040503050406030204" pitchFamily="18" charset="0"/>
                                      </a:rPr>
                                      <m:t>1</m:t>
                                    </m:r>
                                  </m:sub>
                                  <m:sup>
                                    <m:r>
                                      <a:rPr lang="en-US" sz="2000">
                                        <a:effectLst/>
                                        <a:latin typeface="Cambria Math" panose="02040503050406030204" pitchFamily="18" charset="0"/>
                                      </a:rPr>
                                      <m:t>2</m:t>
                                    </m:r>
                                  </m:sup>
                                </m:sSubSup>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𝑥</m:t>
                                    </m:r>
                                  </m:e>
                                  <m:sub>
                                    <m:r>
                                      <a:rPr lang="en-US" sz="2000">
                                        <a:effectLst/>
                                        <a:latin typeface="Cambria Math" panose="02040503050406030204" pitchFamily="18" charset="0"/>
                                      </a:rPr>
                                      <m:t>1</m:t>
                                    </m:r>
                                  </m:sub>
                                </m:sSub>
                                <m:r>
                                  <a:rPr lang="en-US" sz="2000">
                                    <a:effectLst/>
                                    <a:latin typeface="Cambria Math" panose="02040503050406030204" pitchFamily="18" charset="0"/>
                                  </a:rPr>
                                  <m:t>+</m:t>
                                </m:r>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𝛼</m:t>
                                    </m:r>
                                  </m:e>
                                  <m:sub>
                                    <m:r>
                                      <a:rPr lang="en-US" sz="2000">
                                        <a:effectLst/>
                                        <a:latin typeface="Cambria Math" panose="02040503050406030204" pitchFamily="18" charset="0"/>
                                      </a:rPr>
                                      <m:t>22</m:t>
                                    </m:r>
                                  </m:sub>
                                </m:sSub>
                                <m:sSubSup>
                                  <m:sSubSupPr>
                                    <m:ctrlPr>
                                      <a:rPr lang="en-IN" sz="2000" i="1">
                                        <a:effectLst/>
                                        <a:latin typeface="Cambria Math" panose="02040503050406030204" pitchFamily="18" charset="0"/>
                                      </a:rPr>
                                    </m:ctrlPr>
                                  </m:sSubSupPr>
                                  <m:e>
                                    <m:r>
                                      <a:rPr lang="en-US" sz="2000">
                                        <a:effectLst/>
                                        <a:latin typeface="Cambria Math" panose="02040503050406030204" pitchFamily="18" charset="0"/>
                                      </a:rPr>
                                      <m:t>𝑥</m:t>
                                    </m:r>
                                  </m:e>
                                  <m:sub>
                                    <m:r>
                                      <a:rPr lang="en-US" sz="2000">
                                        <a:effectLst/>
                                        <a:latin typeface="Cambria Math" panose="02040503050406030204" pitchFamily="18" charset="0"/>
                                      </a:rPr>
                                      <m:t>2</m:t>
                                    </m:r>
                                  </m:sub>
                                  <m:sup>
                                    <m:r>
                                      <a:rPr lang="en-US" sz="2000">
                                        <a:effectLst/>
                                        <a:latin typeface="Cambria Math" panose="02040503050406030204" pitchFamily="18" charset="0"/>
                                      </a:rPr>
                                      <m:t>2</m:t>
                                    </m:r>
                                  </m:sup>
                                </m:sSubSup>
                                <m:r>
                                  <a:rPr lang="en-US" sz="2000">
                                    <a:effectLst/>
                                    <a:latin typeface="Cambria Math" panose="02040503050406030204" pitchFamily="18" charset="0"/>
                                  </a:rPr>
                                  <m:t>=</m:t>
                                </m:r>
                                <m:r>
                                  <a:rPr lang="en-US" sz="2000">
                                    <a:effectLst/>
                                    <a:latin typeface="Cambria Math" panose="02040503050406030204" pitchFamily="18" charset="0"/>
                                  </a:rPr>
                                  <m:t>𝐹𝑐𝑜𝑠</m:t>
                                </m:r>
                                <m:d>
                                  <m:dPr>
                                    <m:ctrlPr>
                                      <a:rPr lang="en-IN" sz="2000" i="1">
                                        <a:effectLst/>
                                        <a:latin typeface="Cambria Math" panose="02040503050406030204" pitchFamily="18" charset="0"/>
                                      </a:rPr>
                                    </m:ctrlPr>
                                  </m:dPr>
                                  <m:e>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𝜔</m:t>
                                        </m:r>
                                      </m:e>
                                      <m:sub>
                                        <m:r>
                                          <a:rPr lang="en-US" sz="2000">
                                            <a:effectLst/>
                                            <a:latin typeface="Cambria Math" panose="02040503050406030204" pitchFamily="18" charset="0"/>
                                          </a:rPr>
                                          <m:t>𝐷</m:t>
                                        </m:r>
                                      </m:sub>
                                    </m:sSub>
                                    <m:r>
                                      <a:rPr lang="en-US" sz="2000">
                                        <a:effectLst/>
                                        <a:latin typeface="Cambria Math" panose="02040503050406030204" pitchFamily="18" charset="0"/>
                                      </a:rPr>
                                      <m:t>𝑡</m:t>
                                    </m:r>
                                  </m:e>
                                </m:d>
                              </m:oMath>
                            </m:oMathPara>
                          </a14:m>
                          <a:endParaRPr lang="en-IN"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44568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sSub>
                                  <m:sSubPr>
                                    <m:ctrlPr>
                                      <a:rPr lang="en-IN" sz="2000" i="1">
                                        <a:effectLst/>
                                        <a:latin typeface="Cambria Math" panose="02040503050406030204" pitchFamily="18" charset="0"/>
                                      </a:rPr>
                                    </m:ctrlPr>
                                  </m:sSubPr>
                                  <m:e>
                                    <m:acc>
                                      <m:accPr>
                                        <m:chr m:val="̈"/>
                                        <m:ctrlPr>
                                          <a:rPr lang="en-IN" sz="2000" i="1">
                                            <a:effectLst/>
                                            <a:latin typeface="Cambria Math" panose="02040503050406030204" pitchFamily="18" charset="0"/>
                                          </a:rPr>
                                        </m:ctrlPr>
                                      </m:accPr>
                                      <m:e>
                                        <m:r>
                                          <a:rPr lang="en-US" sz="2000">
                                            <a:effectLst/>
                                            <a:latin typeface="Cambria Math" panose="02040503050406030204" pitchFamily="18" charset="0"/>
                                          </a:rPr>
                                          <m:t>𝑥</m:t>
                                        </m:r>
                                      </m:e>
                                    </m:acc>
                                  </m:e>
                                  <m:sub>
                                    <m:r>
                                      <a:rPr lang="en-US" sz="2000">
                                        <a:effectLst/>
                                        <a:latin typeface="Cambria Math" panose="02040503050406030204" pitchFamily="18" charset="0"/>
                                      </a:rPr>
                                      <m:t>2</m:t>
                                    </m:r>
                                  </m:sub>
                                </m:sSub>
                                <m:r>
                                  <a:rPr lang="en-US" sz="2000">
                                    <a:effectLst/>
                                    <a:latin typeface="Cambria Math" panose="02040503050406030204" pitchFamily="18" charset="0"/>
                                  </a:rPr>
                                  <m:t>+2</m:t>
                                </m:r>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𝛾</m:t>
                                    </m:r>
                                  </m:e>
                                  <m:sub>
                                    <m:r>
                                      <a:rPr lang="en-US" sz="2000">
                                        <a:effectLst/>
                                        <a:latin typeface="Cambria Math" panose="02040503050406030204" pitchFamily="18" charset="0"/>
                                      </a:rPr>
                                      <m:t>2</m:t>
                                    </m:r>
                                  </m:sub>
                                </m:sSub>
                                <m:sSub>
                                  <m:sSubPr>
                                    <m:ctrlPr>
                                      <a:rPr lang="en-IN" sz="2000" i="1">
                                        <a:effectLst/>
                                        <a:latin typeface="Cambria Math" panose="02040503050406030204" pitchFamily="18" charset="0"/>
                                      </a:rPr>
                                    </m:ctrlPr>
                                  </m:sSubPr>
                                  <m:e>
                                    <m:acc>
                                      <m:accPr>
                                        <m:chr m:val="̇"/>
                                        <m:ctrlPr>
                                          <a:rPr lang="en-IN" sz="2000" i="1">
                                            <a:effectLst/>
                                            <a:latin typeface="Cambria Math" panose="02040503050406030204" pitchFamily="18" charset="0"/>
                                          </a:rPr>
                                        </m:ctrlPr>
                                      </m:accPr>
                                      <m:e>
                                        <m:r>
                                          <a:rPr lang="en-US" sz="2000">
                                            <a:effectLst/>
                                            <a:latin typeface="Cambria Math" panose="02040503050406030204" pitchFamily="18" charset="0"/>
                                          </a:rPr>
                                          <m:t>𝑥</m:t>
                                        </m:r>
                                      </m:e>
                                    </m:acc>
                                  </m:e>
                                  <m:sub>
                                    <m:r>
                                      <a:rPr lang="en-US" sz="2000">
                                        <a:effectLst/>
                                        <a:latin typeface="Cambria Math" panose="02040503050406030204" pitchFamily="18" charset="0"/>
                                      </a:rPr>
                                      <m:t>2</m:t>
                                    </m:r>
                                  </m:sub>
                                </m:sSub>
                                <m:r>
                                  <a:rPr lang="en-US" sz="2000">
                                    <a:effectLst/>
                                    <a:latin typeface="Cambria Math" panose="02040503050406030204" pitchFamily="18" charset="0"/>
                                  </a:rPr>
                                  <m:t>+</m:t>
                                </m:r>
                                <m:sSubSup>
                                  <m:sSubSupPr>
                                    <m:ctrlPr>
                                      <a:rPr lang="en-IN" sz="2000" i="1">
                                        <a:effectLst/>
                                        <a:latin typeface="Cambria Math" panose="02040503050406030204" pitchFamily="18" charset="0"/>
                                      </a:rPr>
                                    </m:ctrlPr>
                                  </m:sSubSupPr>
                                  <m:e>
                                    <m:r>
                                      <a:rPr lang="en-US" sz="2000">
                                        <a:effectLst/>
                                        <a:latin typeface="Cambria Math" panose="02040503050406030204" pitchFamily="18" charset="0"/>
                                      </a:rPr>
                                      <m:t>𝜔</m:t>
                                    </m:r>
                                  </m:e>
                                  <m:sub>
                                    <m:r>
                                      <a:rPr lang="en-US" sz="2000">
                                        <a:effectLst/>
                                        <a:latin typeface="Cambria Math" panose="02040503050406030204" pitchFamily="18" charset="0"/>
                                      </a:rPr>
                                      <m:t>2</m:t>
                                    </m:r>
                                  </m:sub>
                                  <m:sup>
                                    <m:r>
                                      <a:rPr lang="en-US" sz="2000">
                                        <a:effectLst/>
                                        <a:latin typeface="Cambria Math" panose="02040503050406030204" pitchFamily="18" charset="0"/>
                                      </a:rPr>
                                      <m:t>2</m:t>
                                    </m:r>
                                  </m:sup>
                                </m:sSubSup>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𝑥</m:t>
                                    </m:r>
                                  </m:e>
                                  <m:sub>
                                    <m:r>
                                      <a:rPr lang="en-US" sz="2000">
                                        <a:effectLst/>
                                        <a:latin typeface="Cambria Math" panose="02040503050406030204" pitchFamily="18" charset="0"/>
                                      </a:rPr>
                                      <m:t>2</m:t>
                                    </m:r>
                                  </m:sub>
                                </m:sSub>
                                <m:r>
                                  <a:rPr lang="en-US" sz="2000">
                                    <a:effectLst/>
                                    <a:latin typeface="Cambria Math" panose="02040503050406030204" pitchFamily="18" charset="0"/>
                                  </a:rPr>
                                  <m:t>+</m:t>
                                </m:r>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𝛼</m:t>
                                    </m:r>
                                  </m:e>
                                  <m:sub>
                                    <m:r>
                                      <a:rPr lang="en-US" sz="2000">
                                        <a:effectLst/>
                                        <a:latin typeface="Cambria Math" panose="02040503050406030204" pitchFamily="18" charset="0"/>
                                      </a:rPr>
                                      <m:t>12</m:t>
                                    </m:r>
                                  </m:sub>
                                </m:sSub>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𝑥</m:t>
                                    </m:r>
                                  </m:e>
                                  <m:sub>
                                    <m:r>
                                      <a:rPr lang="en-US" sz="2000">
                                        <a:effectLst/>
                                        <a:latin typeface="Cambria Math" panose="02040503050406030204" pitchFamily="18" charset="0"/>
                                      </a:rPr>
                                      <m:t>1</m:t>
                                    </m:r>
                                  </m:sub>
                                </m:sSub>
                                <m:sSub>
                                  <m:sSubPr>
                                    <m:ctrlPr>
                                      <a:rPr lang="en-IN" sz="2000" i="1">
                                        <a:effectLst/>
                                        <a:latin typeface="Cambria Math" panose="02040503050406030204" pitchFamily="18" charset="0"/>
                                      </a:rPr>
                                    </m:ctrlPr>
                                  </m:sSubPr>
                                  <m:e>
                                    <m:r>
                                      <a:rPr lang="en-US" sz="2000">
                                        <a:effectLst/>
                                        <a:latin typeface="Cambria Math" panose="02040503050406030204" pitchFamily="18" charset="0"/>
                                      </a:rPr>
                                      <m:t>𝑥</m:t>
                                    </m:r>
                                  </m:e>
                                  <m:sub>
                                    <m:r>
                                      <a:rPr lang="en-US" sz="2000">
                                        <a:effectLst/>
                                        <a:latin typeface="Cambria Math" panose="02040503050406030204" pitchFamily="18" charset="0"/>
                                      </a:rPr>
                                      <m:t>2</m:t>
                                    </m:r>
                                  </m:sub>
                                </m:sSub>
                                <m:r>
                                  <a:rPr lang="en-US" sz="2000">
                                    <a:effectLst/>
                                    <a:latin typeface="Cambria Math" panose="02040503050406030204" pitchFamily="18" charset="0"/>
                                  </a:rPr>
                                  <m:t>=0</m:t>
                                </m:r>
                              </m:oMath>
                            </m:oMathPara>
                          </a14:m>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32" name="Table 31"/>
              <p:cNvGraphicFramePr>
                <a:graphicFrameLocks noGrp="1"/>
              </p:cNvGraphicFramePr>
              <p:nvPr>
                <p:extLst>
                  <p:ext uri="{D42A27DB-BD31-4B8C-83A1-F6EECF244321}">
                    <p14:modId xmlns:p14="http://schemas.microsoft.com/office/powerpoint/2010/main" val="803987"/>
                  </p:ext>
                </p:extLst>
              </p:nvPr>
            </p:nvGraphicFramePr>
            <p:xfrm>
              <a:off x="1258392" y="2658139"/>
              <a:ext cx="6520831" cy="961361"/>
            </p:xfrm>
            <a:graphic>
              <a:graphicData uri="http://schemas.openxmlformats.org/drawingml/2006/table">
                <a:tbl>
                  <a:tblPr firstRow="1" firstCol="1" bandRow="1">
                    <a:tableStyleId>{2D5ABB26-0587-4C30-8999-92F81FD0307C}</a:tableStyleId>
                  </a:tblPr>
                  <a:tblGrid>
                    <a:gridCol w="6520831"/>
                  </a:tblGrid>
                  <a:tr h="515680">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rotWithShape="0">
                          <a:blip r:embed="rId16"/>
                          <a:stretch>
                            <a:fillRect l="-93" t="-1176" r="-187" b="-88235"/>
                          </a:stretch>
                        </a:blipFill>
                      </a:tcPr>
                    </a:tc>
                  </a:tr>
                  <a:tr h="44568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rotWithShape="0">
                          <a:blip r:embed="rId16"/>
                          <a:stretch>
                            <a:fillRect l="-93" t="-117808" r="-187" b="-2740"/>
                          </a:stretch>
                        </a:blipFill>
                      </a:tcPr>
                    </a:tc>
                  </a:tr>
                </a:tbl>
              </a:graphicData>
            </a:graphic>
          </p:graphicFrame>
        </mc:Fallback>
      </mc:AlternateContent>
      <p:sp>
        <p:nvSpPr>
          <p:cNvPr id="35" name="TextBox 34"/>
          <p:cNvSpPr txBox="1"/>
          <p:nvPr/>
        </p:nvSpPr>
        <p:spPr>
          <a:xfrm>
            <a:off x="1473958" y="3695184"/>
            <a:ext cx="2279176" cy="369332"/>
          </a:xfrm>
          <a:prstGeom prst="rect">
            <a:avLst/>
          </a:prstGeom>
          <a:noFill/>
        </p:spPr>
        <p:txBody>
          <a:bodyPr wrap="square" rtlCol="0">
            <a:spAutoFit/>
          </a:bodyPr>
          <a:lstStyle/>
          <a:p>
            <a:pPr algn="ctr"/>
            <a:r>
              <a:rPr lang="en-IN" dirty="0" smtClean="0">
                <a:latin typeface="Constantia" panose="02030602050306030303" pitchFamily="18" charset="0"/>
              </a:rPr>
              <a:t>Transformation</a:t>
            </a:r>
            <a:endParaRPr lang="en-IN" dirty="0">
              <a:latin typeface="Constantia" panose="02030602050306030303" pitchFamily="18" charset="0"/>
            </a:endParaRPr>
          </a:p>
        </p:txBody>
      </p:sp>
      <p:sp>
        <p:nvSpPr>
          <p:cNvPr id="42" name="TextBox 41"/>
          <p:cNvSpPr txBox="1"/>
          <p:nvPr/>
        </p:nvSpPr>
        <p:spPr>
          <a:xfrm>
            <a:off x="4769556" y="3695184"/>
            <a:ext cx="3033583" cy="369332"/>
          </a:xfrm>
          <a:prstGeom prst="rect">
            <a:avLst/>
          </a:prstGeom>
          <a:noFill/>
        </p:spPr>
        <p:txBody>
          <a:bodyPr wrap="square" rtlCol="0">
            <a:spAutoFit/>
          </a:bodyPr>
          <a:lstStyle/>
          <a:p>
            <a:pPr algn="ctr"/>
            <a:r>
              <a:rPr lang="en-IN" dirty="0" smtClean="0">
                <a:latin typeface="Constantia" panose="02030602050306030303" pitchFamily="18" charset="0"/>
              </a:rPr>
              <a:t>Approximation</a:t>
            </a:r>
            <a:endParaRPr lang="en-IN" dirty="0">
              <a:latin typeface="Constantia" panose="02030602050306030303" pitchFamily="18" charset="0"/>
            </a:endParaRPr>
          </a:p>
        </p:txBody>
      </p:sp>
    </p:spTree>
    <p:extLst>
      <p:ext uri="{BB962C8B-B14F-4D97-AF65-F5344CB8AC3E}">
        <p14:creationId xmlns:p14="http://schemas.microsoft.com/office/powerpoint/2010/main" val="24110389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42" grpId="0"/>
    </p:bld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AE8954E8-E6CB-4E92-BBB1-A188A647FBAF}"/>
                  </a:ext>
                </a:extLst>
              </p:cNvPr>
              <p:cNvSpPr txBox="1"/>
              <p:nvPr/>
            </p:nvSpPr>
            <p:spPr>
              <a:xfrm>
                <a:off x="851745" y="1256408"/>
                <a:ext cx="7222318" cy="10375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100" i="1" smtClean="0">
                          <a:latin typeface="Cambria Math"/>
                        </a:rPr>
                        <m:t>𝐻</m:t>
                      </m:r>
                      <m:r>
                        <a:rPr lang="en-GB" sz="2100" i="1" smtClean="0">
                          <a:latin typeface="Cambria Math"/>
                        </a:rPr>
                        <m:t>=</m:t>
                      </m:r>
                      <m:nary>
                        <m:naryPr>
                          <m:chr m:val="∑"/>
                          <m:ctrlPr>
                            <a:rPr lang="en-GB" sz="2100" i="1">
                              <a:latin typeface="Cambria Math" panose="02040503050406030204" pitchFamily="18" charset="0"/>
                            </a:rPr>
                          </m:ctrlPr>
                        </m:naryPr>
                        <m:sub>
                          <m:r>
                            <m:rPr>
                              <m:brk m:alnAt="23"/>
                            </m:rPr>
                            <a:rPr lang="en-GB" sz="2100" i="1">
                              <a:latin typeface="Cambria Math"/>
                            </a:rPr>
                            <m:t>𝑖</m:t>
                          </m:r>
                          <m:r>
                            <a:rPr lang="en-GB" sz="2100" i="1">
                              <a:latin typeface="Cambria Math"/>
                            </a:rPr>
                            <m:t>=1</m:t>
                          </m:r>
                        </m:sub>
                        <m:sup>
                          <m:r>
                            <a:rPr lang="en-US" sz="2100" i="1">
                              <a:latin typeface="Cambria Math" panose="02040503050406030204" pitchFamily="18" charset="0"/>
                            </a:rPr>
                            <m:t>𝑁</m:t>
                          </m:r>
                          <m:r>
                            <a:rPr lang="en-US" sz="2100" i="1">
                              <a:latin typeface="Cambria Math" panose="02040503050406030204" pitchFamily="18" charset="0"/>
                            </a:rPr>
                            <m:t>=2</m:t>
                          </m:r>
                        </m:sup>
                        <m:e>
                          <m:d>
                            <m:dPr>
                              <m:begChr m:val="["/>
                              <m:endChr m:val="]"/>
                              <m:ctrlPr>
                                <a:rPr lang="en-GB" sz="2100" i="1">
                                  <a:latin typeface="Cambria Math" panose="02040503050406030204" pitchFamily="18" charset="0"/>
                                </a:rPr>
                              </m:ctrlPr>
                            </m:dPr>
                            <m:e>
                              <m:f>
                                <m:fPr>
                                  <m:ctrlPr>
                                    <a:rPr lang="en-GB" sz="2100" i="1">
                                      <a:latin typeface="Cambria Math" panose="02040503050406030204" pitchFamily="18" charset="0"/>
                                    </a:rPr>
                                  </m:ctrlPr>
                                </m:fPr>
                                <m:num>
                                  <m:sSubSup>
                                    <m:sSubSupPr>
                                      <m:ctrlPr>
                                        <a:rPr lang="en-GB" sz="2100" i="1">
                                          <a:latin typeface="Cambria Math" panose="02040503050406030204" pitchFamily="18" charset="0"/>
                                        </a:rPr>
                                      </m:ctrlPr>
                                    </m:sSubSupPr>
                                    <m:e>
                                      <m:r>
                                        <a:rPr lang="en-GB" sz="2100" i="1">
                                          <a:latin typeface="Cambria Math"/>
                                        </a:rPr>
                                        <m:t>𝑃</m:t>
                                      </m:r>
                                    </m:e>
                                    <m:sub>
                                      <m:r>
                                        <a:rPr lang="en-GB" sz="2100" i="1">
                                          <a:latin typeface="Cambria Math"/>
                                        </a:rPr>
                                        <m:t>𝑖</m:t>
                                      </m:r>
                                    </m:sub>
                                    <m:sup>
                                      <m:r>
                                        <a:rPr lang="en-GB" sz="2100" i="1">
                                          <a:latin typeface="Cambria Math"/>
                                        </a:rPr>
                                        <m:t>2</m:t>
                                      </m:r>
                                    </m:sup>
                                  </m:sSubSup>
                                </m:num>
                                <m:den>
                                  <m:r>
                                    <a:rPr lang="en-GB" sz="2100" i="1">
                                      <a:latin typeface="Cambria Math"/>
                                    </a:rPr>
                                    <m:t>2</m:t>
                                  </m:r>
                                </m:den>
                              </m:f>
                              <m:r>
                                <a:rPr lang="en-GB" sz="2100" i="1">
                                  <a:latin typeface="Cambria Math"/>
                                </a:rPr>
                                <m:t>+</m:t>
                              </m:r>
                              <m:f>
                                <m:fPr>
                                  <m:ctrlPr>
                                    <a:rPr lang="en-GB" sz="2100" i="1">
                                      <a:latin typeface="Cambria Math" panose="02040503050406030204" pitchFamily="18" charset="0"/>
                                      <a:ea typeface="Cambria Math"/>
                                    </a:rPr>
                                  </m:ctrlPr>
                                </m:fPr>
                                <m:num>
                                  <m:sSubSup>
                                    <m:sSubSupPr>
                                      <m:ctrlPr>
                                        <a:rPr lang="en-GB" sz="2100" i="1">
                                          <a:latin typeface="Cambria Math" panose="02040503050406030204" pitchFamily="18" charset="0"/>
                                          <a:ea typeface="Cambria Math"/>
                                        </a:rPr>
                                      </m:ctrlPr>
                                    </m:sSubSupPr>
                                    <m:e>
                                      <m:r>
                                        <a:rPr lang="en-GB" sz="2100" i="1">
                                          <a:latin typeface="Cambria Math"/>
                                          <a:ea typeface="Cambria Math"/>
                                        </a:rPr>
                                        <m:t>𝜔</m:t>
                                      </m:r>
                                    </m:e>
                                    <m:sub>
                                      <m:r>
                                        <a:rPr lang="en-GB" sz="2100" i="1">
                                          <a:latin typeface="Cambria Math"/>
                                          <a:ea typeface="Cambria Math"/>
                                        </a:rPr>
                                        <m:t>𝑖</m:t>
                                      </m:r>
                                    </m:sub>
                                    <m:sup>
                                      <m:r>
                                        <a:rPr lang="en-GB" sz="2100" i="1">
                                          <a:latin typeface="Cambria Math"/>
                                          <a:ea typeface="Cambria Math"/>
                                        </a:rPr>
                                        <m:t>2</m:t>
                                      </m:r>
                                    </m:sup>
                                  </m:sSubSup>
                                  <m:sSubSup>
                                    <m:sSubSupPr>
                                      <m:ctrlPr>
                                        <a:rPr lang="en-GB" sz="2100" i="1">
                                          <a:latin typeface="Cambria Math" panose="02040503050406030204" pitchFamily="18" charset="0"/>
                                          <a:ea typeface="Cambria Math"/>
                                        </a:rPr>
                                      </m:ctrlPr>
                                    </m:sSubSupPr>
                                    <m:e>
                                      <m:r>
                                        <a:rPr lang="en-GB" sz="2100" i="1">
                                          <a:latin typeface="Cambria Math"/>
                                          <a:ea typeface="Cambria Math"/>
                                        </a:rPr>
                                        <m:t>𝑄</m:t>
                                      </m:r>
                                    </m:e>
                                    <m:sub>
                                      <m:r>
                                        <a:rPr lang="en-GB" sz="2100" i="1">
                                          <a:latin typeface="Cambria Math"/>
                                          <a:ea typeface="Cambria Math"/>
                                        </a:rPr>
                                        <m:t>𝑖</m:t>
                                      </m:r>
                                    </m:sub>
                                    <m:sup>
                                      <m:r>
                                        <a:rPr lang="en-GB" sz="2100" i="1">
                                          <a:latin typeface="Cambria Math"/>
                                          <a:ea typeface="Cambria Math"/>
                                        </a:rPr>
                                        <m:t>2</m:t>
                                      </m:r>
                                    </m:sup>
                                  </m:sSubSup>
                                </m:num>
                                <m:den>
                                  <m:r>
                                    <a:rPr lang="en-GB" sz="2100" i="1">
                                      <a:latin typeface="Cambria Math"/>
                                      <a:ea typeface="Cambria Math"/>
                                    </a:rPr>
                                    <m:t>2</m:t>
                                  </m:r>
                                </m:den>
                              </m:f>
                              <m:r>
                                <a:rPr lang="en-GB" sz="2100" i="1">
                                  <a:latin typeface="Cambria Math"/>
                                  <a:ea typeface="Cambria Math"/>
                                </a:rPr>
                                <m:t>+</m:t>
                              </m:r>
                              <m:sSub>
                                <m:sSubPr>
                                  <m:ctrlPr>
                                    <a:rPr lang="en-GB" sz="2100" i="1">
                                      <a:latin typeface="Cambria Math" panose="02040503050406030204" pitchFamily="18" charset="0"/>
                                      <a:ea typeface="Cambria Math"/>
                                    </a:rPr>
                                  </m:ctrlPr>
                                </m:sSubPr>
                                <m:e>
                                  <m:r>
                                    <a:rPr lang="en-US" sz="2100" b="0" i="1" smtClean="0">
                                      <a:latin typeface="Cambria Math" panose="02040503050406030204" pitchFamily="18" charset="0"/>
                                      <a:ea typeface="Cambria Math"/>
                                    </a:rPr>
                                    <m:t>𝐴</m:t>
                                  </m:r>
                                </m:e>
                                <m:sub>
                                  <m:r>
                                    <a:rPr lang="en-GB" sz="2100" i="1">
                                      <a:latin typeface="Cambria Math"/>
                                      <a:ea typeface="Cambria Math"/>
                                    </a:rPr>
                                    <m:t>𝑖</m:t>
                                  </m:r>
                                </m:sub>
                              </m:sSub>
                              <m:func>
                                <m:funcPr>
                                  <m:ctrlPr>
                                    <a:rPr lang="en-GB" sz="2100" i="1">
                                      <a:latin typeface="Cambria Math" panose="02040503050406030204" pitchFamily="18" charset="0"/>
                                      <a:ea typeface="Cambria Math"/>
                                    </a:rPr>
                                  </m:ctrlPr>
                                </m:funcPr>
                                <m:fName>
                                  <m:r>
                                    <m:rPr>
                                      <m:sty m:val="p"/>
                                    </m:rPr>
                                    <a:rPr lang="en-GB" sz="2100">
                                      <a:latin typeface="Cambria Math"/>
                                      <a:ea typeface="Cambria Math"/>
                                    </a:rPr>
                                    <m:t>cos</m:t>
                                  </m:r>
                                </m:fName>
                                <m:e>
                                  <m:d>
                                    <m:dPr>
                                      <m:ctrlPr>
                                        <a:rPr lang="en-GB" sz="2100" i="1">
                                          <a:latin typeface="Cambria Math" panose="02040503050406030204" pitchFamily="18" charset="0"/>
                                          <a:ea typeface="Cambria Math"/>
                                        </a:rPr>
                                      </m:ctrlPr>
                                    </m:dPr>
                                    <m:e>
                                      <m:sSub>
                                        <m:sSubPr>
                                          <m:ctrlPr>
                                            <a:rPr lang="en-GB" sz="2100" i="1">
                                              <a:latin typeface="Cambria Math" panose="02040503050406030204" pitchFamily="18" charset="0"/>
                                              <a:ea typeface="Cambria Math"/>
                                            </a:rPr>
                                          </m:ctrlPr>
                                        </m:sSubPr>
                                        <m:e>
                                          <m:r>
                                            <a:rPr lang="en-GB" sz="2100" i="1">
                                              <a:latin typeface="Cambria Math"/>
                                              <a:ea typeface="Cambria Math"/>
                                            </a:rPr>
                                            <m:t>𝜔</m:t>
                                          </m:r>
                                        </m:e>
                                        <m:sub>
                                          <m:r>
                                            <a:rPr lang="en-US" sz="2100" i="1">
                                              <a:latin typeface="Cambria Math" panose="02040503050406030204" pitchFamily="18" charset="0"/>
                                              <a:ea typeface="Cambria Math"/>
                                            </a:rPr>
                                            <m:t>𝐷</m:t>
                                          </m:r>
                                        </m:sub>
                                      </m:sSub>
                                      <m:r>
                                        <a:rPr lang="en-GB" sz="2100" i="1">
                                          <a:latin typeface="Cambria Math"/>
                                          <a:ea typeface="Cambria Math"/>
                                        </a:rPr>
                                        <m:t>𝑡</m:t>
                                      </m:r>
                                    </m:e>
                                  </m:d>
                                </m:e>
                              </m:func>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e>
                          </m:d>
                        </m:e>
                      </m:nary>
                      <m:r>
                        <a:rPr lang="en-GB" sz="2100" i="1">
                          <a:latin typeface="Cambria Math"/>
                        </a:rPr>
                        <m:t>+</m:t>
                      </m:r>
                      <m:nary>
                        <m:naryPr>
                          <m:chr m:val="∑"/>
                          <m:supHide m:val="on"/>
                          <m:ctrlPr>
                            <a:rPr lang="en-GB" sz="2100" i="1">
                              <a:latin typeface="Cambria Math" panose="02040503050406030204" pitchFamily="18" charset="0"/>
                            </a:rPr>
                          </m:ctrlPr>
                        </m:naryPr>
                        <m:sub>
                          <m:r>
                            <m:rPr>
                              <m:brk m:alnAt="7"/>
                            </m:rPr>
                            <a:rPr lang="en-GB" sz="2100" i="1">
                              <a:latin typeface="Cambria Math"/>
                            </a:rPr>
                            <m:t>𝑖</m:t>
                          </m:r>
                          <m:r>
                            <a:rPr lang="en-GB" sz="2100" i="1">
                              <a:latin typeface="Cambria Math"/>
                            </a:rPr>
                            <m:t>,</m:t>
                          </m:r>
                          <m:r>
                            <a:rPr lang="en-GB" sz="2100" i="1">
                              <a:latin typeface="Cambria Math"/>
                            </a:rPr>
                            <m:t>𝑗</m:t>
                          </m:r>
                          <m:r>
                            <a:rPr lang="en-GB" sz="2100" i="1">
                              <a:latin typeface="Cambria Math"/>
                            </a:rPr>
                            <m:t>,</m:t>
                          </m:r>
                          <m:r>
                            <a:rPr lang="en-GB" sz="2100" i="1">
                              <a:latin typeface="Cambria Math"/>
                            </a:rPr>
                            <m:t>𝑘</m:t>
                          </m:r>
                        </m:sub>
                        <m:sup/>
                        <m:e>
                          <m:sSub>
                            <m:sSubPr>
                              <m:ctrlPr>
                                <a:rPr lang="en-GB" sz="2100" i="1">
                                  <a:latin typeface="Cambria Math" panose="02040503050406030204" pitchFamily="18" charset="0"/>
                                  <a:ea typeface="Cambria Math"/>
                                </a:rPr>
                              </m:ctrlPr>
                            </m:sSubPr>
                            <m:e>
                              <m:r>
                                <a:rPr lang="en-GB" sz="2100" i="1">
                                  <a:latin typeface="Cambria Math" panose="02040503050406030204" pitchFamily="18" charset="0"/>
                                  <a:ea typeface="Cambria Math" panose="02040503050406030204" pitchFamily="18" charset="0"/>
                                </a:rPr>
                                <m:t>𝛼</m:t>
                              </m:r>
                            </m:e>
                            <m:sub>
                              <m:r>
                                <a:rPr lang="en-GB" sz="2100" i="1">
                                  <a:latin typeface="Cambria Math"/>
                                  <a:ea typeface="Cambria Math"/>
                                </a:rPr>
                                <m:t>𝑖𝑗𝑘</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𝑗</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𝑘</m:t>
                              </m:r>
                            </m:sub>
                          </m:sSub>
                        </m:e>
                      </m:nary>
                    </m:oMath>
                  </m:oMathPara>
                </a14:m>
                <a:endParaRPr lang="en-GB" sz="2100" dirty="0"/>
              </a:p>
            </p:txBody>
          </p:sp>
        </mc:Choice>
        <mc:Fallback xmlns="">
          <p:sp>
            <p:nvSpPr>
              <p:cNvPr id="29" name="TextBox 28">
                <a:extLst>
                  <a:ext uri="{FF2B5EF4-FFF2-40B4-BE49-F238E27FC236}">
                    <a16:creationId xmlns:a16="http://schemas.microsoft.com/office/drawing/2014/main" xmlns="" xmlns:a14="http://schemas.microsoft.com/office/drawing/2010/main" id="{AE8954E8-E6CB-4E92-BBB1-A188A647FBAF}"/>
                  </a:ext>
                </a:extLst>
              </p:cNvPr>
              <p:cNvSpPr txBox="1">
                <a:spLocks noRot="1" noChangeAspect="1" noMove="1" noResize="1" noEditPoints="1" noAdjustHandles="1" noChangeArrowheads="1" noChangeShapeType="1" noTextEdit="1"/>
              </p:cNvSpPr>
              <p:nvPr/>
            </p:nvSpPr>
            <p:spPr>
              <a:xfrm>
                <a:off x="851745" y="1256408"/>
                <a:ext cx="7222318" cy="103759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 name="Table 30"/>
              <p:cNvGraphicFramePr>
                <a:graphicFrameLocks noGrp="1"/>
              </p:cNvGraphicFramePr>
              <p:nvPr>
                <p:extLst>
                  <p:ext uri="{D42A27DB-BD31-4B8C-83A1-F6EECF244321}">
                    <p14:modId xmlns:p14="http://schemas.microsoft.com/office/powerpoint/2010/main" val="3961631868"/>
                  </p:ext>
                </p:extLst>
              </p:nvPr>
            </p:nvGraphicFramePr>
            <p:xfrm>
              <a:off x="1202488" y="2532152"/>
              <a:ext cx="6520831" cy="1444422"/>
            </p:xfrm>
            <a:graphic>
              <a:graphicData uri="http://schemas.openxmlformats.org/drawingml/2006/table">
                <a:tbl>
                  <a:tblPr firstRow="1" firstCol="1" bandRow="1">
                    <a:tableStyleId>{2D5ABB26-0587-4C30-8999-92F81FD0307C}</a:tableStyleId>
                  </a:tblPr>
                  <a:tblGrid>
                    <a:gridCol w="6520831"/>
                  </a:tblGrid>
                  <a:tr h="72221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n-IN" sz="2000" i="1" kern="1200" smtClean="0">
                                        <a:solidFill>
                                          <a:schemeClr val="tx1"/>
                                        </a:solidFill>
                                        <a:effectLst/>
                                        <a:latin typeface="Cambria Math" panose="02040503050406030204" pitchFamily="18" charset="0"/>
                                        <a:ea typeface="+mn-ea"/>
                                        <a:cs typeface="+mn-cs"/>
                                      </a:rPr>
                                    </m:ctrlPr>
                                  </m:fPr>
                                  <m:num>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num>
                                  <m:den>
                                    <m:r>
                                      <a:rPr lang="en-US" sz="2000" i="1" kern="1200">
                                        <a:solidFill>
                                          <a:schemeClr val="tx1"/>
                                        </a:solidFill>
                                        <a:effectLst/>
                                        <a:latin typeface="Cambria Math" panose="02040503050406030204" pitchFamily="18" charset="0"/>
                                        <a:ea typeface="+mn-ea"/>
                                        <a:cs typeface="+mn-cs"/>
                                      </a:rPr>
                                      <m:t>𝜕𝜏</m:t>
                                    </m:r>
                                  </m:den>
                                </m:f>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𝑖𝑓</m:t>
                                </m:r>
                                <m:r>
                                  <a:rPr lang="en-US" sz="2000" i="1" kern="1200">
                                    <a:solidFill>
                                      <a:schemeClr val="tx1"/>
                                    </a:solidFill>
                                    <a:effectLst/>
                                    <a:latin typeface="Cambria Math" panose="02040503050406030204" pitchFamily="18" charset="0"/>
                                    <a:ea typeface="+mn-ea"/>
                                    <a:cs typeface="+mn-cs"/>
                                  </a:rPr>
                                  <m:t>−(1+</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m:rPr>
                                        <m:sty m:val="p"/>
                                      </m:rPr>
                                      <a:rPr lang="en-US" sz="2000" kern="1200">
                                        <a:solidFill>
                                          <a:schemeClr val="tx1"/>
                                        </a:solidFill>
                                        <a:effectLst/>
                                        <a:latin typeface="Cambria Math" panose="02040503050406030204" pitchFamily="18" charset="0"/>
                                        <a:ea typeface="+mn-ea"/>
                                        <a:cs typeface="+mn-cs"/>
                                      </a:rPr>
                                      <m:t>Δ</m:t>
                                    </m:r>
                                  </m:e>
                                  <m:sub>
                                    <m:r>
                                      <a:rPr lang="en-US" sz="2000" i="1" kern="1200">
                                        <a:solidFill>
                                          <a:schemeClr val="tx1"/>
                                        </a:solidFill>
                                        <a:effectLst/>
                                        <a:latin typeface="Cambria Math" panose="02040503050406030204" pitchFamily="18" charset="0"/>
                                        <a:ea typeface="+mn-ea"/>
                                        <a:cs typeface="+mn-cs"/>
                                      </a:rPr>
                                      <m:t>1</m:t>
                                    </m:r>
                                  </m:sub>
                                </m:sSub>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m:t>
                                </m:r>
                                <m:sSubSup>
                                  <m:sSubSupPr>
                                    <m:ctrlPr>
                                      <a:rPr lang="en-IN" sz="2000" i="1" kern="1200">
                                        <a:solidFill>
                                          <a:schemeClr val="tx1"/>
                                        </a:solidFill>
                                        <a:effectLst/>
                                        <a:latin typeface="Cambria Math" panose="02040503050406030204" pitchFamily="18" charset="0"/>
                                        <a:ea typeface="+mn-ea"/>
                                        <a:cs typeface="+mn-cs"/>
                                      </a:rPr>
                                    </m:ctrlPr>
                                  </m:sSubSup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up>
                                    <m:r>
                                      <a:rPr lang="en-US" sz="2000" i="1" kern="1200">
                                        <a:solidFill>
                                          <a:schemeClr val="tx1"/>
                                        </a:solidFill>
                                        <a:effectLst/>
                                        <a:latin typeface="Cambria Math" panose="02040503050406030204" pitchFamily="18" charset="0"/>
                                        <a:ea typeface="+mn-ea"/>
                                        <a:cs typeface="+mn-cs"/>
                                      </a:rPr>
                                      <m:t>2</m:t>
                                    </m:r>
                                  </m:sup>
                                </m:sSubSup>
                              </m:oMath>
                            </m:oMathPara>
                          </a14:m>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72221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n-IN" sz="2000" i="1" kern="1200" smtClean="0">
                                        <a:solidFill>
                                          <a:schemeClr val="tx1"/>
                                        </a:solidFill>
                                        <a:effectLst/>
                                        <a:latin typeface="Cambria Math" panose="02040503050406030204" pitchFamily="18" charset="0"/>
                                        <a:ea typeface="+mn-ea"/>
                                        <a:cs typeface="+mn-cs"/>
                                      </a:rPr>
                                    </m:ctrlPr>
                                  </m:fPr>
                                  <m:num>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Sub>
                                  </m:num>
                                  <m:den>
                                    <m:r>
                                      <a:rPr lang="en-US" sz="2000" i="1" kern="1200">
                                        <a:solidFill>
                                          <a:schemeClr val="tx1"/>
                                        </a:solidFill>
                                        <a:effectLst/>
                                        <a:latin typeface="Cambria Math" panose="02040503050406030204" pitchFamily="18" charset="0"/>
                                        <a:ea typeface="+mn-ea"/>
                                        <a:cs typeface="+mn-cs"/>
                                      </a:rPr>
                                      <m:t>𝜕𝜏</m:t>
                                    </m:r>
                                  </m:den>
                                </m:f>
                                <m:r>
                                  <a:rPr lang="en-US" sz="2000" i="1" kern="1200">
                                    <a:solidFill>
                                      <a:schemeClr val="tx1"/>
                                    </a:solidFill>
                                    <a:effectLst/>
                                    <a:latin typeface="Cambria Math" panose="02040503050406030204" pitchFamily="18" charset="0"/>
                                    <a:ea typeface="+mn-ea"/>
                                    <a:cs typeface="+mn-cs"/>
                                  </a:rPr>
                                  <m:t>=−</m:t>
                                </m:r>
                                <m:d>
                                  <m:dPr>
                                    <m:ctrlPr>
                                      <a:rPr lang="en-IN" sz="2000" i="1" kern="1200">
                                        <a:solidFill>
                                          <a:schemeClr val="tx1"/>
                                        </a:solidFill>
                                        <a:effectLst/>
                                        <a:latin typeface="Cambria Math" panose="02040503050406030204" pitchFamily="18" charset="0"/>
                                        <a:ea typeface="+mn-ea"/>
                                        <a:cs typeface="+mn-cs"/>
                                      </a:rPr>
                                    </m:ctrlPr>
                                  </m:dPr>
                                  <m:e>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𝛾</m:t>
                                        </m:r>
                                      </m:e>
                                      <m:sub>
                                        <m:r>
                                          <a:rPr lang="en-US" sz="2000" i="1" kern="1200">
                                            <a:solidFill>
                                              <a:schemeClr val="tx1"/>
                                            </a:solidFill>
                                            <a:effectLst/>
                                            <a:latin typeface="Cambria Math" panose="02040503050406030204" pitchFamily="18" charset="0"/>
                                            <a:ea typeface="+mn-ea"/>
                                            <a:cs typeface="+mn-cs"/>
                                          </a:rPr>
                                          <m:t>21</m:t>
                                        </m:r>
                                      </m:sub>
                                    </m:sSub>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m:rPr>
                                            <m:sty m:val="p"/>
                                          </m:rPr>
                                          <a:rPr lang="en-US" sz="2000" kern="1200">
                                            <a:solidFill>
                                              <a:schemeClr val="tx1"/>
                                            </a:solidFill>
                                            <a:effectLst/>
                                            <a:latin typeface="Cambria Math" panose="02040503050406030204" pitchFamily="18" charset="0"/>
                                            <a:ea typeface="+mn-ea"/>
                                            <a:cs typeface="+mn-cs"/>
                                          </a:rPr>
                                          <m:t>Δ</m:t>
                                        </m:r>
                                      </m:e>
                                      <m:sub>
                                        <m:r>
                                          <a:rPr lang="en-US" sz="2000" i="1" kern="1200">
                                            <a:solidFill>
                                              <a:schemeClr val="tx1"/>
                                            </a:solidFill>
                                            <a:effectLst/>
                                            <a:latin typeface="Cambria Math" panose="02040503050406030204" pitchFamily="18" charset="0"/>
                                            <a:ea typeface="+mn-ea"/>
                                            <a:cs typeface="+mn-cs"/>
                                          </a:rPr>
                                          <m:t>2</m:t>
                                        </m:r>
                                      </m:sub>
                                    </m:sSub>
                                  </m:e>
                                </m:d>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Sub>
                                <m:r>
                                  <a:rPr lang="en-US" sz="2000" i="1" kern="1200">
                                    <a:solidFill>
                                      <a:schemeClr val="tx1"/>
                                    </a:solidFill>
                                    <a:effectLst/>
                                    <a:latin typeface="Cambria Math" panose="02040503050406030204" pitchFamily="18" charset="0"/>
                                    <a:ea typeface="+mn-ea"/>
                                    <a:cs typeface="+mn-cs"/>
                                  </a:rPr>
                                  <m:t>+2</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sSubSup>
                                  <m:sSubSupPr>
                                    <m:ctrlPr>
                                      <a:rPr lang="en-IN" sz="2000" i="1" kern="1200">
                                        <a:solidFill>
                                          <a:schemeClr val="tx1"/>
                                        </a:solidFill>
                                        <a:effectLst/>
                                        <a:latin typeface="Cambria Math" panose="02040503050406030204" pitchFamily="18" charset="0"/>
                                        <a:ea typeface="+mn-ea"/>
                                        <a:cs typeface="+mn-cs"/>
                                      </a:rPr>
                                    </m:ctrlPr>
                                  </m:sSubSup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up>
                                    <m:r>
                                      <a:rPr lang="en-US" sz="2000" i="1" kern="1200">
                                        <a:solidFill>
                                          <a:schemeClr val="tx1"/>
                                        </a:solidFill>
                                        <a:effectLst/>
                                        <a:latin typeface="Cambria Math" panose="02040503050406030204" pitchFamily="18" charset="0"/>
                                        <a:ea typeface="+mn-ea"/>
                                        <a:cs typeface="+mn-cs"/>
                                      </a:rPr>
                                      <m:t>∗</m:t>
                                    </m:r>
                                  </m:sup>
                                </m:sSubSup>
                              </m:oMath>
                            </m:oMathPara>
                          </a14:m>
                          <a:endParaRPr lang="en-IN"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31" name="Table 30"/>
              <p:cNvGraphicFramePr>
                <a:graphicFrameLocks noGrp="1"/>
              </p:cNvGraphicFramePr>
              <p:nvPr>
                <p:extLst>
                  <p:ext uri="{D42A27DB-BD31-4B8C-83A1-F6EECF244321}">
                    <p14:modId xmlns:p14="http://schemas.microsoft.com/office/powerpoint/2010/main" val="3961631868"/>
                  </p:ext>
                </p:extLst>
              </p:nvPr>
            </p:nvGraphicFramePr>
            <p:xfrm>
              <a:off x="1202488" y="2532152"/>
              <a:ext cx="6520831" cy="1444422"/>
            </p:xfrm>
            <a:graphic>
              <a:graphicData uri="http://schemas.openxmlformats.org/drawingml/2006/table">
                <a:tbl>
                  <a:tblPr firstRow="1" firstCol="1" bandRow="1">
                    <a:tableStyleId>{2D5ABB26-0587-4C30-8999-92F81FD0307C}</a:tableStyleId>
                  </a:tblPr>
                  <a:tblGrid>
                    <a:gridCol w="6520831"/>
                  </a:tblGrid>
                  <a:tr h="72221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rotWithShape="0">
                          <a:blip r:embed="rId15"/>
                          <a:stretch>
                            <a:fillRect l="-93" t="-840" r="-280" b="-101681"/>
                          </a:stretch>
                        </a:blipFill>
                      </a:tcPr>
                    </a:tc>
                  </a:tr>
                  <a:tr h="72221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rotWithShape="0">
                          <a:blip r:embed="rId15"/>
                          <a:stretch>
                            <a:fillRect l="-93" t="-100840" r="-280" b="-1681"/>
                          </a:stretch>
                        </a:blipFill>
                      </a:tcPr>
                    </a:tc>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1258392" y="4157336"/>
                <a:ext cx="6520831" cy="1631216"/>
              </a:xfrm>
              <a:prstGeom prst="rect">
                <a:avLst/>
              </a:prstGeom>
              <a:noFill/>
            </p:spPr>
            <p:txBody>
              <a:bodyPr wrap="square" rtlCol="0">
                <a:spAutoFit/>
              </a:bodyPr>
              <a:lstStyle/>
              <a:p>
                <a:pPr algn="ctr"/>
                <a14:m>
                  <m:oMath xmlns:m="http://schemas.openxmlformats.org/officeDocument/2006/math">
                    <m:sSub>
                      <m:sSubPr>
                        <m:ctrlPr>
                          <a:rPr lang="en-IN" sz="2000" i="1" smtClean="0">
                            <a:latin typeface="Cambria Math" panose="02040503050406030204" pitchFamily="18" charset="0"/>
                          </a:rPr>
                        </m:ctrlPr>
                      </m:sSubPr>
                      <m:e>
                        <m:r>
                          <m:rPr>
                            <m:sty m:val="p"/>
                          </m:rPr>
                          <a:rPr lang="en-US" sz="2000">
                            <a:latin typeface="Cambria Math" panose="02040503050406030204" pitchFamily="18" charset="0"/>
                          </a:rPr>
                          <m:t>Δ</m:t>
                        </m:r>
                      </m:e>
                      <m:sub>
                        <m:r>
                          <a:rPr lang="en-US" sz="2000" i="1">
                            <a:latin typeface="Cambria Math" panose="02040503050406030204" pitchFamily="18" charset="0"/>
                          </a:rPr>
                          <m:t>1</m:t>
                        </m:r>
                      </m:sub>
                    </m:sSub>
                  </m:oMath>
                </a14:m>
                <a:r>
                  <a:rPr lang="en-IN" sz="2000" dirty="0" smtClean="0">
                    <a:latin typeface="Constantia" panose="02030602050306030303" pitchFamily="18" charset="0"/>
                  </a:rPr>
                  <a:t> corresponds to the detuning of </a:t>
                </a:r>
              </a:p>
              <a:p>
                <a:pPr algn="ctr"/>
                <a:r>
                  <a:rPr lang="en-IN" sz="2000" dirty="0" smtClean="0">
                    <a:latin typeface="Constantia" panose="02030602050306030303" pitchFamily="18" charset="0"/>
                  </a:rPr>
                  <a:t>resonance mode 1 from drive frequency </a:t>
                </a:r>
                <a14:m>
                  <m:oMath xmlns:m="http://schemas.openxmlformats.org/officeDocument/2006/math">
                    <m:d>
                      <m:dPr>
                        <m:ctrlPr>
                          <a:rPr lang="en-IN" sz="2000" b="0" i="1" smtClean="0">
                            <a:latin typeface="Cambria Math" panose="02040503050406030204" pitchFamily="18" charset="0"/>
                            <a:ea typeface="Cambria Math" panose="02040503050406030204" pitchFamily="18" charset="0"/>
                          </a:rPr>
                        </m:ctrlPr>
                      </m:dPr>
                      <m:e>
                        <m:sSub>
                          <m:sSubPr>
                            <m:ctrlPr>
                              <a:rPr lang="en-IN" sz="2000" b="0" i="1" smtClean="0">
                                <a:latin typeface="Cambria Math" panose="02040503050406030204" pitchFamily="18" charset="0"/>
                                <a:ea typeface="Cambria Math" panose="02040503050406030204" pitchFamily="18" charset="0"/>
                              </a:rPr>
                            </m:ctrlPr>
                          </m:sSubPr>
                          <m:e>
                            <m:r>
                              <a:rPr lang="en-IN" sz="2000" i="1" smtClean="0">
                                <a:latin typeface="Cambria Math" panose="02040503050406030204" pitchFamily="18" charset="0"/>
                                <a:ea typeface="Cambria Math" panose="02040503050406030204" pitchFamily="18" charset="0"/>
                              </a:rPr>
                              <m:t>𝜔</m:t>
                            </m:r>
                          </m:e>
                          <m:sub>
                            <m:r>
                              <a:rPr lang="en-IN" sz="2000" b="0" i="1" smtClean="0">
                                <a:latin typeface="Cambria Math" panose="02040503050406030204" pitchFamily="18" charset="0"/>
                                <a:ea typeface="Cambria Math" panose="02040503050406030204" pitchFamily="18" charset="0"/>
                              </a:rPr>
                              <m:t>𝐷</m:t>
                            </m:r>
                          </m:sub>
                        </m:sSub>
                        <m:r>
                          <a:rPr lang="en-IN" sz="2000" b="0" i="1" smtClean="0">
                            <a:latin typeface="Cambria Math" panose="02040503050406030204" pitchFamily="18" charset="0"/>
                            <a:ea typeface="Cambria Math" panose="02040503050406030204" pitchFamily="18" charset="0"/>
                          </a:rPr>
                          <m:t>−</m:t>
                        </m:r>
                        <m:sSub>
                          <m:sSubPr>
                            <m:ctrlPr>
                              <a:rPr lang="en-IN" sz="2000" b="0" i="1" smtClean="0">
                                <a:latin typeface="Cambria Math" panose="02040503050406030204" pitchFamily="18" charset="0"/>
                                <a:ea typeface="Cambria Math" panose="02040503050406030204" pitchFamily="18" charset="0"/>
                              </a:rPr>
                            </m:ctrlPr>
                          </m:sSubPr>
                          <m:e>
                            <m:r>
                              <a:rPr lang="en-IN" sz="2000" b="0" i="1" smtClean="0">
                                <a:latin typeface="Cambria Math" panose="02040503050406030204" pitchFamily="18" charset="0"/>
                                <a:ea typeface="Cambria Math" panose="02040503050406030204" pitchFamily="18" charset="0"/>
                              </a:rPr>
                              <m:t>𝜔</m:t>
                            </m:r>
                          </m:e>
                          <m:sub>
                            <m:r>
                              <a:rPr lang="en-IN" sz="2000" b="0" i="1" smtClean="0">
                                <a:latin typeface="Cambria Math" panose="02040503050406030204" pitchFamily="18" charset="0"/>
                                <a:ea typeface="Cambria Math" panose="02040503050406030204" pitchFamily="18" charset="0"/>
                              </a:rPr>
                              <m:t>1</m:t>
                            </m:r>
                          </m:sub>
                        </m:sSub>
                      </m:e>
                    </m:d>
                  </m:oMath>
                </a14:m>
                <a:r>
                  <a:rPr lang="en-IN" sz="2000" dirty="0" smtClean="0">
                    <a:latin typeface="Constantia" panose="02030602050306030303" pitchFamily="18" charset="0"/>
                  </a:rPr>
                  <a:t> </a:t>
                </a:r>
              </a:p>
              <a:p>
                <a:pPr algn="ctr"/>
                <a14:m>
                  <m:oMath xmlns:m="http://schemas.openxmlformats.org/officeDocument/2006/math">
                    <m:sSub>
                      <m:sSubPr>
                        <m:ctrlPr>
                          <a:rPr lang="en-IN" sz="2000" i="1">
                            <a:latin typeface="Cambria Math" panose="02040503050406030204" pitchFamily="18" charset="0"/>
                          </a:rPr>
                        </m:ctrlPr>
                      </m:sSubPr>
                      <m:e>
                        <m:r>
                          <m:rPr>
                            <m:sty m:val="p"/>
                          </m:rPr>
                          <a:rPr lang="en-US" sz="2000">
                            <a:latin typeface="Cambria Math" panose="02040503050406030204" pitchFamily="18" charset="0"/>
                          </a:rPr>
                          <m:t>Δ</m:t>
                        </m:r>
                      </m:e>
                      <m:sub>
                        <m:r>
                          <a:rPr lang="en-IN" sz="2000" b="0" i="1" smtClean="0">
                            <a:latin typeface="Cambria Math" panose="02040503050406030204" pitchFamily="18" charset="0"/>
                          </a:rPr>
                          <m:t>2</m:t>
                        </m:r>
                      </m:sub>
                    </m:sSub>
                  </m:oMath>
                </a14:m>
                <a:r>
                  <a:rPr lang="en-IN" sz="2000" dirty="0" smtClean="0">
                    <a:latin typeface="Cambria Math" panose="02040503050406030204" pitchFamily="18" charset="0"/>
                  </a:rPr>
                  <a:t> </a:t>
                </a:r>
                <a:r>
                  <a:rPr lang="en-IN" sz="2000" dirty="0" smtClean="0">
                    <a:latin typeface="Constantia" panose="02030602050306030303" pitchFamily="18" charset="0"/>
                  </a:rPr>
                  <a:t>corresponds </a:t>
                </a:r>
                <a:r>
                  <a:rPr lang="en-IN" sz="2000" dirty="0">
                    <a:latin typeface="Constantia" panose="02030602050306030303" pitchFamily="18" charset="0"/>
                  </a:rPr>
                  <a:t>to the detuning </a:t>
                </a:r>
                <a:r>
                  <a:rPr lang="en-IN" sz="2000" dirty="0" smtClean="0">
                    <a:latin typeface="Constantia" panose="02030602050306030303" pitchFamily="18" charset="0"/>
                  </a:rPr>
                  <a:t>between </a:t>
                </a:r>
              </a:p>
              <a:p>
                <a:pPr algn="ctr"/>
                <a:r>
                  <a:rPr lang="en-IN" sz="2000" dirty="0" smtClean="0">
                    <a:latin typeface="Constantia" panose="02030602050306030303" pitchFamily="18" charset="0"/>
                  </a:rPr>
                  <a:t>resonance modes </a:t>
                </a:r>
                <a:r>
                  <a:rPr lang="en-IN" sz="2000" dirty="0">
                    <a:latin typeface="Constantia" panose="02030602050306030303" pitchFamily="18" charset="0"/>
                  </a:rPr>
                  <a:t>1 </a:t>
                </a:r>
                <a:r>
                  <a:rPr lang="en-IN" sz="2000" dirty="0" smtClean="0">
                    <a:latin typeface="Constantia" panose="02030602050306030303" pitchFamily="18" charset="0"/>
                  </a:rPr>
                  <a:t>and 2 </a:t>
                </a:r>
                <a14:m>
                  <m:oMath xmlns:m="http://schemas.openxmlformats.org/officeDocument/2006/math">
                    <m:d>
                      <m:dPr>
                        <m:ctrlPr>
                          <a:rPr lang="en-IN" sz="2000" i="1">
                            <a:latin typeface="Cambria Math" panose="02040503050406030204" pitchFamily="18" charset="0"/>
                            <a:ea typeface="Cambria Math" panose="02040503050406030204" pitchFamily="18" charset="0"/>
                          </a:rPr>
                        </m:ctrlPr>
                      </m:dPr>
                      <m:e>
                        <m:sSub>
                          <m:sSubPr>
                            <m:ctrlPr>
                              <a:rPr lang="en-IN" sz="2000" i="1">
                                <a:latin typeface="Cambria Math" panose="02040503050406030204" pitchFamily="18" charset="0"/>
                                <a:ea typeface="Cambria Math" panose="02040503050406030204" pitchFamily="18" charset="0"/>
                              </a:rPr>
                            </m:ctrlPr>
                          </m:sSubPr>
                          <m:e>
                            <m:r>
                              <a:rPr lang="en-IN" sz="2000" i="1">
                                <a:latin typeface="Cambria Math" panose="02040503050406030204" pitchFamily="18" charset="0"/>
                                <a:ea typeface="Cambria Math" panose="02040503050406030204" pitchFamily="18" charset="0"/>
                              </a:rPr>
                              <m:t>𝜔</m:t>
                            </m:r>
                          </m:e>
                          <m:sub>
                            <m:r>
                              <a:rPr lang="en-IN" sz="2000" b="0" i="1" smtClean="0">
                                <a:latin typeface="Cambria Math" panose="02040503050406030204" pitchFamily="18" charset="0"/>
                                <a:ea typeface="Cambria Math" panose="02040503050406030204" pitchFamily="18" charset="0"/>
                              </a:rPr>
                              <m:t>1</m:t>
                            </m:r>
                          </m:sub>
                        </m:sSub>
                        <m:r>
                          <a:rPr lang="en-IN" sz="2000" i="1">
                            <a:latin typeface="Cambria Math" panose="02040503050406030204" pitchFamily="18" charset="0"/>
                            <a:ea typeface="Cambria Math" panose="02040503050406030204" pitchFamily="18" charset="0"/>
                          </a:rPr>
                          <m:t>−</m:t>
                        </m:r>
                        <m:sSub>
                          <m:sSubPr>
                            <m:ctrlPr>
                              <a:rPr lang="en-IN" sz="2000" i="1">
                                <a:latin typeface="Cambria Math" panose="02040503050406030204" pitchFamily="18" charset="0"/>
                                <a:ea typeface="Cambria Math" panose="02040503050406030204" pitchFamily="18" charset="0"/>
                              </a:rPr>
                            </m:ctrlPr>
                          </m:sSubPr>
                          <m:e>
                            <m:r>
                              <a:rPr lang="en-IN" sz="2000" b="0" i="1" smtClean="0">
                                <a:latin typeface="Cambria Math" panose="02040503050406030204" pitchFamily="18" charset="0"/>
                                <a:ea typeface="Cambria Math" panose="02040503050406030204" pitchFamily="18" charset="0"/>
                              </a:rPr>
                              <m:t>2</m:t>
                            </m:r>
                            <m:r>
                              <a:rPr lang="en-IN" sz="2000" i="1">
                                <a:latin typeface="Cambria Math" panose="02040503050406030204" pitchFamily="18" charset="0"/>
                                <a:ea typeface="Cambria Math" panose="02040503050406030204" pitchFamily="18" charset="0"/>
                              </a:rPr>
                              <m:t>𝜔</m:t>
                            </m:r>
                          </m:e>
                          <m:sub>
                            <m:r>
                              <a:rPr lang="en-IN" sz="2000" b="0" i="1" smtClean="0">
                                <a:latin typeface="Cambria Math" panose="02040503050406030204" pitchFamily="18" charset="0"/>
                                <a:ea typeface="Cambria Math" panose="02040503050406030204" pitchFamily="18" charset="0"/>
                              </a:rPr>
                              <m:t>2</m:t>
                            </m:r>
                          </m:sub>
                        </m:sSub>
                      </m:e>
                    </m:d>
                  </m:oMath>
                </a14:m>
                <a:endParaRPr lang="en-IN" sz="2000" dirty="0" smtClean="0">
                  <a:latin typeface="Constantia" panose="02030602050306030303" pitchFamily="18" charset="0"/>
                </a:endParaRPr>
              </a:p>
              <a:p>
                <a:pPr algn="ctr"/>
                <a14:m>
                  <m:oMath xmlns:m="http://schemas.openxmlformats.org/officeDocument/2006/math">
                    <m:r>
                      <a:rPr lang="en-US" sz="2000" i="1">
                        <a:latin typeface="Cambria Math" panose="02040503050406030204" pitchFamily="18" charset="0"/>
                      </a:rPr>
                      <m:t>𝑓</m:t>
                    </m:r>
                  </m:oMath>
                </a14:m>
                <a:r>
                  <a:rPr lang="en-IN" sz="2000" dirty="0" smtClean="0">
                    <a:latin typeface="Constantia" panose="02030602050306030303" pitchFamily="18" charset="0"/>
                  </a:rPr>
                  <a:t> is the driving force field</a:t>
                </a:r>
                <a:endParaRPr lang="en-IN" sz="2000" dirty="0">
                  <a:latin typeface="Constantia" panose="02030602050306030303"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258392" y="4157336"/>
                <a:ext cx="6520831" cy="1631216"/>
              </a:xfrm>
              <a:prstGeom prst="rect">
                <a:avLst/>
              </a:prstGeom>
              <a:blipFill rotWithShape="0">
                <a:blip r:embed="rId16"/>
                <a:stretch>
                  <a:fillRect t="-2239" b="-5597"/>
                </a:stretch>
              </a:blipFill>
            </p:spPr>
            <p:txBody>
              <a:bodyPr/>
              <a:lstStyle/>
              <a:p>
                <a:r>
                  <a:rPr lang="en-IN">
                    <a:noFill/>
                  </a:rPr>
                  <a:t> </a:t>
                </a:r>
              </a:p>
            </p:txBody>
          </p:sp>
        </mc:Fallback>
      </mc:AlternateContent>
    </p:spTree>
    <p:extLst>
      <p:ext uri="{BB962C8B-B14F-4D97-AF65-F5344CB8AC3E}">
        <p14:creationId xmlns:p14="http://schemas.microsoft.com/office/powerpoint/2010/main" val="684806664"/>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AE8954E8-E6CB-4E92-BBB1-A188A647FBAF}"/>
                  </a:ext>
                </a:extLst>
              </p:cNvPr>
              <p:cNvSpPr txBox="1"/>
              <p:nvPr/>
            </p:nvSpPr>
            <p:spPr>
              <a:xfrm>
                <a:off x="851745" y="1256408"/>
                <a:ext cx="7222318" cy="10375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100" i="1" smtClean="0">
                          <a:latin typeface="Cambria Math"/>
                        </a:rPr>
                        <m:t>𝐻</m:t>
                      </m:r>
                      <m:r>
                        <a:rPr lang="en-GB" sz="2100" i="1" smtClean="0">
                          <a:latin typeface="Cambria Math"/>
                        </a:rPr>
                        <m:t>=</m:t>
                      </m:r>
                      <m:nary>
                        <m:naryPr>
                          <m:chr m:val="∑"/>
                          <m:ctrlPr>
                            <a:rPr lang="en-GB" sz="2100" i="1">
                              <a:latin typeface="Cambria Math" panose="02040503050406030204" pitchFamily="18" charset="0"/>
                            </a:rPr>
                          </m:ctrlPr>
                        </m:naryPr>
                        <m:sub>
                          <m:r>
                            <m:rPr>
                              <m:brk m:alnAt="23"/>
                            </m:rPr>
                            <a:rPr lang="en-GB" sz="2100" i="1">
                              <a:latin typeface="Cambria Math"/>
                            </a:rPr>
                            <m:t>𝑖</m:t>
                          </m:r>
                          <m:r>
                            <a:rPr lang="en-GB" sz="2100" i="1">
                              <a:latin typeface="Cambria Math"/>
                            </a:rPr>
                            <m:t>=1</m:t>
                          </m:r>
                        </m:sub>
                        <m:sup>
                          <m:r>
                            <a:rPr lang="en-US" sz="2100" i="1">
                              <a:latin typeface="Cambria Math" panose="02040503050406030204" pitchFamily="18" charset="0"/>
                            </a:rPr>
                            <m:t>𝑁</m:t>
                          </m:r>
                          <m:r>
                            <a:rPr lang="en-US" sz="2100" i="1">
                              <a:latin typeface="Cambria Math" panose="02040503050406030204" pitchFamily="18" charset="0"/>
                            </a:rPr>
                            <m:t>=2</m:t>
                          </m:r>
                        </m:sup>
                        <m:e>
                          <m:d>
                            <m:dPr>
                              <m:begChr m:val="["/>
                              <m:endChr m:val="]"/>
                              <m:ctrlPr>
                                <a:rPr lang="en-GB" sz="2100" i="1">
                                  <a:latin typeface="Cambria Math" panose="02040503050406030204" pitchFamily="18" charset="0"/>
                                </a:rPr>
                              </m:ctrlPr>
                            </m:dPr>
                            <m:e>
                              <m:f>
                                <m:fPr>
                                  <m:ctrlPr>
                                    <a:rPr lang="en-GB" sz="2100" i="1">
                                      <a:latin typeface="Cambria Math" panose="02040503050406030204" pitchFamily="18" charset="0"/>
                                    </a:rPr>
                                  </m:ctrlPr>
                                </m:fPr>
                                <m:num>
                                  <m:sSubSup>
                                    <m:sSubSupPr>
                                      <m:ctrlPr>
                                        <a:rPr lang="en-GB" sz="2100" i="1">
                                          <a:latin typeface="Cambria Math" panose="02040503050406030204" pitchFamily="18" charset="0"/>
                                        </a:rPr>
                                      </m:ctrlPr>
                                    </m:sSubSupPr>
                                    <m:e>
                                      <m:r>
                                        <a:rPr lang="en-GB" sz="2100" i="1">
                                          <a:latin typeface="Cambria Math"/>
                                        </a:rPr>
                                        <m:t>𝑃</m:t>
                                      </m:r>
                                    </m:e>
                                    <m:sub>
                                      <m:r>
                                        <a:rPr lang="en-GB" sz="2100" i="1">
                                          <a:latin typeface="Cambria Math"/>
                                        </a:rPr>
                                        <m:t>𝑖</m:t>
                                      </m:r>
                                    </m:sub>
                                    <m:sup>
                                      <m:r>
                                        <a:rPr lang="en-GB" sz="2100" i="1">
                                          <a:latin typeface="Cambria Math"/>
                                        </a:rPr>
                                        <m:t>2</m:t>
                                      </m:r>
                                    </m:sup>
                                  </m:sSubSup>
                                </m:num>
                                <m:den>
                                  <m:r>
                                    <a:rPr lang="en-GB" sz="2100" i="1">
                                      <a:latin typeface="Cambria Math"/>
                                    </a:rPr>
                                    <m:t>2</m:t>
                                  </m:r>
                                </m:den>
                              </m:f>
                              <m:r>
                                <a:rPr lang="en-GB" sz="2100" i="1">
                                  <a:latin typeface="Cambria Math"/>
                                </a:rPr>
                                <m:t>+</m:t>
                              </m:r>
                              <m:f>
                                <m:fPr>
                                  <m:ctrlPr>
                                    <a:rPr lang="en-GB" sz="2100" i="1">
                                      <a:latin typeface="Cambria Math" panose="02040503050406030204" pitchFamily="18" charset="0"/>
                                      <a:ea typeface="Cambria Math"/>
                                    </a:rPr>
                                  </m:ctrlPr>
                                </m:fPr>
                                <m:num>
                                  <m:sSubSup>
                                    <m:sSubSupPr>
                                      <m:ctrlPr>
                                        <a:rPr lang="en-GB" sz="2100" i="1">
                                          <a:latin typeface="Cambria Math" panose="02040503050406030204" pitchFamily="18" charset="0"/>
                                          <a:ea typeface="Cambria Math"/>
                                        </a:rPr>
                                      </m:ctrlPr>
                                    </m:sSubSupPr>
                                    <m:e>
                                      <m:r>
                                        <a:rPr lang="en-GB" sz="2100" i="1">
                                          <a:latin typeface="Cambria Math"/>
                                          <a:ea typeface="Cambria Math"/>
                                        </a:rPr>
                                        <m:t>𝜔</m:t>
                                      </m:r>
                                    </m:e>
                                    <m:sub>
                                      <m:r>
                                        <a:rPr lang="en-GB" sz="2100" i="1">
                                          <a:latin typeface="Cambria Math"/>
                                          <a:ea typeface="Cambria Math"/>
                                        </a:rPr>
                                        <m:t>𝑖</m:t>
                                      </m:r>
                                    </m:sub>
                                    <m:sup>
                                      <m:r>
                                        <a:rPr lang="en-GB" sz="2100" i="1">
                                          <a:latin typeface="Cambria Math"/>
                                          <a:ea typeface="Cambria Math"/>
                                        </a:rPr>
                                        <m:t>2</m:t>
                                      </m:r>
                                    </m:sup>
                                  </m:sSubSup>
                                  <m:sSubSup>
                                    <m:sSubSupPr>
                                      <m:ctrlPr>
                                        <a:rPr lang="en-GB" sz="2100" i="1">
                                          <a:latin typeface="Cambria Math" panose="02040503050406030204" pitchFamily="18" charset="0"/>
                                          <a:ea typeface="Cambria Math"/>
                                        </a:rPr>
                                      </m:ctrlPr>
                                    </m:sSubSupPr>
                                    <m:e>
                                      <m:r>
                                        <a:rPr lang="en-GB" sz="2100" i="1">
                                          <a:latin typeface="Cambria Math"/>
                                          <a:ea typeface="Cambria Math"/>
                                        </a:rPr>
                                        <m:t>𝑄</m:t>
                                      </m:r>
                                    </m:e>
                                    <m:sub>
                                      <m:r>
                                        <a:rPr lang="en-GB" sz="2100" i="1">
                                          <a:latin typeface="Cambria Math"/>
                                          <a:ea typeface="Cambria Math"/>
                                        </a:rPr>
                                        <m:t>𝑖</m:t>
                                      </m:r>
                                    </m:sub>
                                    <m:sup>
                                      <m:r>
                                        <a:rPr lang="en-GB" sz="2100" i="1">
                                          <a:latin typeface="Cambria Math"/>
                                          <a:ea typeface="Cambria Math"/>
                                        </a:rPr>
                                        <m:t>2</m:t>
                                      </m:r>
                                    </m:sup>
                                  </m:sSubSup>
                                </m:num>
                                <m:den>
                                  <m:r>
                                    <a:rPr lang="en-GB" sz="2100" i="1">
                                      <a:latin typeface="Cambria Math"/>
                                      <a:ea typeface="Cambria Math"/>
                                    </a:rPr>
                                    <m:t>2</m:t>
                                  </m:r>
                                </m:den>
                              </m:f>
                              <m:r>
                                <a:rPr lang="en-GB" sz="2100" i="1">
                                  <a:latin typeface="Cambria Math"/>
                                  <a:ea typeface="Cambria Math"/>
                                </a:rPr>
                                <m:t>+</m:t>
                              </m:r>
                              <m:sSub>
                                <m:sSubPr>
                                  <m:ctrlPr>
                                    <a:rPr lang="en-GB" sz="2100" i="1">
                                      <a:latin typeface="Cambria Math" panose="02040503050406030204" pitchFamily="18" charset="0"/>
                                      <a:ea typeface="Cambria Math"/>
                                    </a:rPr>
                                  </m:ctrlPr>
                                </m:sSubPr>
                                <m:e>
                                  <m:r>
                                    <a:rPr lang="en-US" sz="2100" b="0" i="1" smtClean="0">
                                      <a:latin typeface="Cambria Math" panose="02040503050406030204" pitchFamily="18" charset="0"/>
                                      <a:ea typeface="Cambria Math"/>
                                    </a:rPr>
                                    <m:t>𝐴</m:t>
                                  </m:r>
                                </m:e>
                                <m:sub>
                                  <m:r>
                                    <a:rPr lang="en-GB" sz="2100" i="1">
                                      <a:latin typeface="Cambria Math"/>
                                      <a:ea typeface="Cambria Math"/>
                                    </a:rPr>
                                    <m:t>𝑖</m:t>
                                  </m:r>
                                </m:sub>
                              </m:sSub>
                              <m:func>
                                <m:funcPr>
                                  <m:ctrlPr>
                                    <a:rPr lang="en-GB" sz="2100" i="1">
                                      <a:latin typeface="Cambria Math" panose="02040503050406030204" pitchFamily="18" charset="0"/>
                                      <a:ea typeface="Cambria Math"/>
                                    </a:rPr>
                                  </m:ctrlPr>
                                </m:funcPr>
                                <m:fName>
                                  <m:r>
                                    <m:rPr>
                                      <m:sty m:val="p"/>
                                    </m:rPr>
                                    <a:rPr lang="en-GB" sz="2100">
                                      <a:latin typeface="Cambria Math"/>
                                      <a:ea typeface="Cambria Math"/>
                                    </a:rPr>
                                    <m:t>cos</m:t>
                                  </m:r>
                                </m:fName>
                                <m:e>
                                  <m:d>
                                    <m:dPr>
                                      <m:ctrlPr>
                                        <a:rPr lang="en-GB" sz="2100" i="1">
                                          <a:latin typeface="Cambria Math" panose="02040503050406030204" pitchFamily="18" charset="0"/>
                                          <a:ea typeface="Cambria Math"/>
                                        </a:rPr>
                                      </m:ctrlPr>
                                    </m:dPr>
                                    <m:e>
                                      <m:sSub>
                                        <m:sSubPr>
                                          <m:ctrlPr>
                                            <a:rPr lang="en-GB" sz="2100" i="1">
                                              <a:latin typeface="Cambria Math" panose="02040503050406030204" pitchFamily="18" charset="0"/>
                                              <a:ea typeface="Cambria Math"/>
                                            </a:rPr>
                                          </m:ctrlPr>
                                        </m:sSubPr>
                                        <m:e>
                                          <m:r>
                                            <a:rPr lang="en-GB" sz="2100" i="1">
                                              <a:latin typeface="Cambria Math"/>
                                              <a:ea typeface="Cambria Math"/>
                                            </a:rPr>
                                            <m:t>𝜔</m:t>
                                          </m:r>
                                        </m:e>
                                        <m:sub>
                                          <m:r>
                                            <a:rPr lang="en-US" sz="2100" i="1">
                                              <a:latin typeface="Cambria Math" panose="02040503050406030204" pitchFamily="18" charset="0"/>
                                              <a:ea typeface="Cambria Math"/>
                                            </a:rPr>
                                            <m:t>𝐷</m:t>
                                          </m:r>
                                        </m:sub>
                                      </m:sSub>
                                      <m:r>
                                        <a:rPr lang="en-GB" sz="2100" i="1">
                                          <a:latin typeface="Cambria Math"/>
                                          <a:ea typeface="Cambria Math"/>
                                        </a:rPr>
                                        <m:t>𝑡</m:t>
                                      </m:r>
                                    </m:e>
                                  </m:d>
                                </m:e>
                              </m:func>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e>
                          </m:d>
                        </m:e>
                      </m:nary>
                      <m:r>
                        <a:rPr lang="en-GB" sz="2100" i="1">
                          <a:latin typeface="Cambria Math"/>
                        </a:rPr>
                        <m:t>+</m:t>
                      </m:r>
                      <m:nary>
                        <m:naryPr>
                          <m:chr m:val="∑"/>
                          <m:supHide m:val="on"/>
                          <m:ctrlPr>
                            <a:rPr lang="en-GB" sz="2100" i="1">
                              <a:latin typeface="Cambria Math" panose="02040503050406030204" pitchFamily="18" charset="0"/>
                            </a:rPr>
                          </m:ctrlPr>
                        </m:naryPr>
                        <m:sub>
                          <m:r>
                            <m:rPr>
                              <m:brk m:alnAt="7"/>
                            </m:rPr>
                            <a:rPr lang="en-GB" sz="2100" i="1">
                              <a:latin typeface="Cambria Math"/>
                            </a:rPr>
                            <m:t>𝑖</m:t>
                          </m:r>
                          <m:r>
                            <a:rPr lang="en-GB" sz="2100" i="1">
                              <a:latin typeface="Cambria Math"/>
                            </a:rPr>
                            <m:t>,</m:t>
                          </m:r>
                          <m:r>
                            <a:rPr lang="en-GB" sz="2100" i="1">
                              <a:latin typeface="Cambria Math"/>
                            </a:rPr>
                            <m:t>𝑗</m:t>
                          </m:r>
                          <m:r>
                            <a:rPr lang="en-GB" sz="2100" i="1">
                              <a:latin typeface="Cambria Math"/>
                            </a:rPr>
                            <m:t>,</m:t>
                          </m:r>
                          <m:r>
                            <a:rPr lang="en-GB" sz="2100" i="1">
                              <a:latin typeface="Cambria Math"/>
                            </a:rPr>
                            <m:t>𝑘</m:t>
                          </m:r>
                        </m:sub>
                        <m:sup/>
                        <m:e>
                          <m:sSub>
                            <m:sSubPr>
                              <m:ctrlPr>
                                <a:rPr lang="en-GB" sz="2100" i="1">
                                  <a:latin typeface="Cambria Math" panose="02040503050406030204" pitchFamily="18" charset="0"/>
                                  <a:ea typeface="Cambria Math"/>
                                </a:rPr>
                              </m:ctrlPr>
                            </m:sSubPr>
                            <m:e>
                              <m:r>
                                <a:rPr lang="en-GB" sz="2100" i="1">
                                  <a:latin typeface="Cambria Math" panose="02040503050406030204" pitchFamily="18" charset="0"/>
                                  <a:ea typeface="Cambria Math" panose="02040503050406030204" pitchFamily="18" charset="0"/>
                                </a:rPr>
                                <m:t>𝛼</m:t>
                              </m:r>
                            </m:e>
                            <m:sub>
                              <m:r>
                                <a:rPr lang="en-GB" sz="2100" i="1">
                                  <a:latin typeface="Cambria Math"/>
                                  <a:ea typeface="Cambria Math"/>
                                </a:rPr>
                                <m:t>𝑖𝑗𝑘</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𝑗</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𝑘</m:t>
                              </m:r>
                            </m:sub>
                          </m:sSub>
                        </m:e>
                      </m:nary>
                    </m:oMath>
                  </m:oMathPara>
                </a14:m>
                <a:endParaRPr lang="en-GB" sz="2100" dirty="0"/>
              </a:p>
            </p:txBody>
          </p:sp>
        </mc:Choice>
        <mc:Fallback xmlns="">
          <p:sp>
            <p:nvSpPr>
              <p:cNvPr id="29" name="TextBox 28">
                <a:extLst>
                  <a:ext uri="{FF2B5EF4-FFF2-40B4-BE49-F238E27FC236}">
                    <a16:creationId xmlns:a16="http://schemas.microsoft.com/office/drawing/2014/main" xmlns="" xmlns:a14="http://schemas.microsoft.com/office/drawing/2010/main" id="{AE8954E8-E6CB-4E92-BBB1-A188A647FBAF}"/>
                  </a:ext>
                </a:extLst>
              </p:cNvPr>
              <p:cNvSpPr txBox="1">
                <a:spLocks noRot="1" noChangeAspect="1" noMove="1" noResize="1" noEditPoints="1" noAdjustHandles="1" noChangeArrowheads="1" noChangeShapeType="1" noTextEdit="1"/>
              </p:cNvSpPr>
              <p:nvPr/>
            </p:nvSpPr>
            <p:spPr>
              <a:xfrm>
                <a:off x="851745" y="1256408"/>
                <a:ext cx="7222318" cy="103759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 name="Table 30"/>
              <p:cNvGraphicFramePr>
                <a:graphicFrameLocks noGrp="1"/>
              </p:cNvGraphicFramePr>
              <p:nvPr/>
            </p:nvGraphicFramePr>
            <p:xfrm>
              <a:off x="1202488" y="2532152"/>
              <a:ext cx="6520831" cy="1444422"/>
            </p:xfrm>
            <a:graphic>
              <a:graphicData uri="http://schemas.openxmlformats.org/drawingml/2006/table">
                <a:tbl>
                  <a:tblPr firstRow="1" firstCol="1" bandRow="1">
                    <a:tableStyleId>{2D5ABB26-0587-4C30-8999-92F81FD0307C}</a:tableStyleId>
                  </a:tblPr>
                  <a:tblGrid>
                    <a:gridCol w="6520831"/>
                  </a:tblGrid>
                  <a:tr h="72221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n-IN" sz="2000" i="1" kern="1200" smtClean="0">
                                        <a:solidFill>
                                          <a:schemeClr val="tx1"/>
                                        </a:solidFill>
                                        <a:effectLst/>
                                        <a:latin typeface="Cambria Math" panose="02040503050406030204" pitchFamily="18" charset="0"/>
                                        <a:ea typeface="+mn-ea"/>
                                        <a:cs typeface="+mn-cs"/>
                                      </a:rPr>
                                    </m:ctrlPr>
                                  </m:fPr>
                                  <m:num>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num>
                                  <m:den>
                                    <m:r>
                                      <a:rPr lang="en-US" sz="2000" i="1" kern="1200">
                                        <a:solidFill>
                                          <a:schemeClr val="tx1"/>
                                        </a:solidFill>
                                        <a:effectLst/>
                                        <a:latin typeface="Cambria Math" panose="02040503050406030204" pitchFamily="18" charset="0"/>
                                        <a:ea typeface="+mn-ea"/>
                                        <a:cs typeface="+mn-cs"/>
                                      </a:rPr>
                                      <m:t>𝜕𝜏</m:t>
                                    </m:r>
                                  </m:den>
                                </m:f>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𝑖𝑓</m:t>
                                </m:r>
                                <m:r>
                                  <a:rPr lang="en-US" sz="2000" i="1" kern="1200">
                                    <a:solidFill>
                                      <a:schemeClr val="tx1"/>
                                    </a:solidFill>
                                    <a:effectLst/>
                                    <a:latin typeface="Cambria Math" panose="02040503050406030204" pitchFamily="18" charset="0"/>
                                    <a:ea typeface="+mn-ea"/>
                                    <a:cs typeface="+mn-cs"/>
                                  </a:rPr>
                                  <m:t>−(1+</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m:rPr>
                                        <m:sty m:val="p"/>
                                      </m:rPr>
                                      <a:rPr lang="en-US" sz="2000" kern="1200">
                                        <a:solidFill>
                                          <a:schemeClr val="tx1"/>
                                        </a:solidFill>
                                        <a:effectLst/>
                                        <a:latin typeface="Cambria Math" panose="02040503050406030204" pitchFamily="18" charset="0"/>
                                        <a:ea typeface="+mn-ea"/>
                                        <a:cs typeface="+mn-cs"/>
                                      </a:rPr>
                                      <m:t>Δ</m:t>
                                    </m:r>
                                  </m:e>
                                  <m:sub>
                                    <m:r>
                                      <a:rPr lang="en-US" sz="2000" i="1" kern="1200">
                                        <a:solidFill>
                                          <a:schemeClr val="tx1"/>
                                        </a:solidFill>
                                        <a:effectLst/>
                                        <a:latin typeface="Cambria Math" panose="02040503050406030204" pitchFamily="18" charset="0"/>
                                        <a:ea typeface="+mn-ea"/>
                                        <a:cs typeface="+mn-cs"/>
                                      </a:rPr>
                                      <m:t>1</m:t>
                                    </m:r>
                                  </m:sub>
                                </m:sSub>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m:t>
                                </m:r>
                                <m:sSubSup>
                                  <m:sSubSupPr>
                                    <m:ctrlPr>
                                      <a:rPr lang="en-IN" sz="2000" i="1" kern="1200">
                                        <a:solidFill>
                                          <a:schemeClr val="tx1"/>
                                        </a:solidFill>
                                        <a:effectLst/>
                                        <a:latin typeface="Cambria Math" panose="02040503050406030204" pitchFamily="18" charset="0"/>
                                        <a:ea typeface="+mn-ea"/>
                                        <a:cs typeface="+mn-cs"/>
                                      </a:rPr>
                                    </m:ctrlPr>
                                  </m:sSubSup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up>
                                    <m:r>
                                      <a:rPr lang="en-US" sz="2000" i="1" kern="1200">
                                        <a:solidFill>
                                          <a:schemeClr val="tx1"/>
                                        </a:solidFill>
                                        <a:effectLst/>
                                        <a:latin typeface="Cambria Math" panose="02040503050406030204" pitchFamily="18" charset="0"/>
                                        <a:ea typeface="+mn-ea"/>
                                        <a:cs typeface="+mn-cs"/>
                                      </a:rPr>
                                      <m:t>2</m:t>
                                    </m:r>
                                  </m:sup>
                                </m:sSubSup>
                              </m:oMath>
                            </m:oMathPara>
                          </a14:m>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72221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n-IN" sz="2000" i="1" kern="1200" smtClean="0">
                                        <a:solidFill>
                                          <a:schemeClr val="tx1"/>
                                        </a:solidFill>
                                        <a:effectLst/>
                                        <a:latin typeface="Cambria Math" panose="02040503050406030204" pitchFamily="18" charset="0"/>
                                        <a:ea typeface="+mn-ea"/>
                                        <a:cs typeface="+mn-cs"/>
                                      </a:rPr>
                                    </m:ctrlPr>
                                  </m:fPr>
                                  <m:num>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Sub>
                                  </m:num>
                                  <m:den>
                                    <m:r>
                                      <a:rPr lang="en-US" sz="2000" i="1" kern="1200">
                                        <a:solidFill>
                                          <a:schemeClr val="tx1"/>
                                        </a:solidFill>
                                        <a:effectLst/>
                                        <a:latin typeface="Cambria Math" panose="02040503050406030204" pitchFamily="18" charset="0"/>
                                        <a:ea typeface="+mn-ea"/>
                                        <a:cs typeface="+mn-cs"/>
                                      </a:rPr>
                                      <m:t>𝜕𝜏</m:t>
                                    </m:r>
                                  </m:den>
                                </m:f>
                                <m:r>
                                  <a:rPr lang="en-US" sz="2000" i="1" kern="1200">
                                    <a:solidFill>
                                      <a:schemeClr val="tx1"/>
                                    </a:solidFill>
                                    <a:effectLst/>
                                    <a:latin typeface="Cambria Math" panose="02040503050406030204" pitchFamily="18" charset="0"/>
                                    <a:ea typeface="+mn-ea"/>
                                    <a:cs typeface="+mn-cs"/>
                                  </a:rPr>
                                  <m:t>=−</m:t>
                                </m:r>
                                <m:d>
                                  <m:dPr>
                                    <m:ctrlPr>
                                      <a:rPr lang="en-IN" sz="2000" i="1" kern="1200">
                                        <a:solidFill>
                                          <a:schemeClr val="tx1"/>
                                        </a:solidFill>
                                        <a:effectLst/>
                                        <a:latin typeface="Cambria Math" panose="02040503050406030204" pitchFamily="18" charset="0"/>
                                        <a:ea typeface="+mn-ea"/>
                                        <a:cs typeface="+mn-cs"/>
                                      </a:rPr>
                                    </m:ctrlPr>
                                  </m:dPr>
                                  <m:e>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𝛾</m:t>
                                        </m:r>
                                      </m:e>
                                      <m:sub>
                                        <m:r>
                                          <a:rPr lang="en-US" sz="2000" i="1" kern="1200">
                                            <a:solidFill>
                                              <a:schemeClr val="tx1"/>
                                            </a:solidFill>
                                            <a:effectLst/>
                                            <a:latin typeface="Cambria Math" panose="02040503050406030204" pitchFamily="18" charset="0"/>
                                            <a:ea typeface="+mn-ea"/>
                                            <a:cs typeface="+mn-cs"/>
                                          </a:rPr>
                                          <m:t>21</m:t>
                                        </m:r>
                                      </m:sub>
                                    </m:sSub>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m:rPr>
                                            <m:sty m:val="p"/>
                                          </m:rPr>
                                          <a:rPr lang="en-US" sz="2000" kern="1200">
                                            <a:solidFill>
                                              <a:schemeClr val="tx1"/>
                                            </a:solidFill>
                                            <a:effectLst/>
                                            <a:latin typeface="Cambria Math" panose="02040503050406030204" pitchFamily="18" charset="0"/>
                                            <a:ea typeface="+mn-ea"/>
                                            <a:cs typeface="+mn-cs"/>
                                          </a:rPr>
                                          <m:t>Δ</m:t>
                                        </m:r>
                                      </m:e>
                                      <m:sub>
                                        <m:r>
                                          <a:rPr lang="en-US" sz="2000" i="1" kern="1200">
                                            <a:solidFill>
                                              <a:schemeClr val="tx1"/>
                                            </a:solidFill>
                                            <a:effectLst/>
                                            <a:latin typeface="Cambria Math" panose="02040503050406030204" pitchFamily="18" charset="0"/>
                                            <a:ea typeface="+mn-ea"/>
                                            <a:cs typeface="+mn-cs"/>
                                          </a:rPr>
                                          <m:t>2</m:t>
                                        </m:r>
                                      </m:sub>
                                    </m:sSub>
                                  </m:e>
                                </m:d>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Sub>
                                <m:r>
                                  <a:rPr lang="en-US" sz="2000" i="1" kern="1200">
                                    <a:solidFill>
                                      <a:schemeClr val="tx1"/>
                                    </a:solidFill>
                                    <a:effectLst/>
                                    <a:latin typeface="Cambria Math" panose="02040503050406030204" pitchFamily="18" charset="0"/>
                                    <a:ea typeface="+mn-ea"/>
                                    <a:cs typeface="+mn-cs"/>
                                  </a:rPr>
                                  <m:t>+2</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sSubSup>
                                  <m:sSubSupPr>
                                    <m:ctrlPr>
                                      <a:rPr lang="en-IN" sz="2000" i="1" kern="1200">
                                        <a:solidFill>
                                          <a:schemeClr val="tx1"/>
                                        </a:solidFill>
                                        <a:effectLst/>
                                        <a:latin typeface="Cambria Math" panose="02040503050406030204" pitchFamily="18" charset="0"/>
                                        <a:ea typeface="+mn-ea"/>
                                        <a:cs typeface="+mn-cs"/>
                                      </a:rPr>
                                    </m:ctrlPr>
                                  </m:sSubSup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up>
                                    <m:r>
                                      <a:rPr lang="en-US" sz="2000" i="1" kern="1200">
                                        <a:solidFill>
                                          <a:schemeClr val="tx1"/>
                                        </a:solidFill>
                                        <a:effectLst/>
                                        <a:latin typeface="Cambria Math" panose="02040503050406030204" pitchFamily="18" charset="0"/>
                                        <a:ea typeface="+mn-ea"/>
                                        <a:cs typeface="+mn-cs"/>
                                      </a:rPr>
                                      <m:t>∗</m:t>
                                    </m:r>
                                  </m:sup>
                                </m:sSubSup>
                              </m:oMath>
                            </m:oMathPara>
                          </a14:m>
                          <a:endParaRPr lang="en-IN"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31" name="Table 30"/>
              <p:cNvGraphicFramePr>
                <a:graphicFrameLocks noGrp="1"/>
              </p:cNvGraphicFramePr>
              <p:nvPr/>
            </p:nvGraphicFramePr>
            <p:xfrm>
              <a:off x="1202488" y="2532152"/>
              <a:ext cx="6520831" cy="1444422"/>
            </p:xfrm>
            <a:graphic>
              <a:graphicData uri="http://schemas.openxmlformats.org/drawingml/2006/table">
                <a:tbl>
                  <a:tblPr firstRow="1" firstCol="1" bandRow="1">
                    <a:tableStyleId>{2D5ABB26-0587-4C30-8999-92F81FD0307C}</a:tableStyleId>
                  </a:tblPr>
                  <a:tblGrid>
                    <a:gridCol w="6520831"/>
                  </a:tblGrid>
                  <a:tr h="72221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rotWithShape="0">
                          <a:blip r:embed="rId15"/>
                          <a:stretch>
                            <a:fillRect l="-93" t="-840" r="-280" b="-101681"/>
                          </a:stretch>
                        </a:blipFill>
                      </a:tcPr>
                    </a:tc>
                  </a:tr>
                  <a:tr h="72221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rotWithShape="0">
                          <a:blip r:embed="rId15"/>
                          <a:stretch>
                            <a:fillRect l="-93" t="-100840" r="-280" b="-1681"/>
                          </a:stretch>
                        </a:blipFill>
                      </a:tcPr>
                    </a:tc>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1258392" y="4157336"/>
                <a:ext cx="6520831" cy="852669"/>
              </a:xfrm>
              <a:prstGeom prst="rect">
                <a:avLst/>
              </a:prstGeom>
              <a:noFill/>
            </p:spPr>
            <p:txBody>
              <a:bodyPr wrap="square" rtlCol="0">
                <a:spAutoFit/>
              </a:bodyPr>
              <a:lstStyle/>
              <a:p>
                <a:pPr algn="ctr"/>
                <a:r>
                  <a:rPr lang="en-IN" sz="2000" dirty="0" smtClean="0">
                    <a:latin typeface="Constantia" panose="02030602050306030303" pitchFamily="18" charset="0"/>
                  </a:rPr>
                  <a:t>Parametric resonance </a:t>
                </a:r>
                <a:r>
                  <a:rPr lang="en-IN" sz="2000" dirty="0">
                    <a:latin typeface="Constantia" panose="02030602050306030303" pitchFamily="18" charset="0"/>
                  </a:rPr>
                  <a:t>r</a:t>
                </a:r>
                <a:r>
                  <a:rPr lang="en-IN" sz="2000" dirty="0" smtClean="0">
                    <a:latin typeface="Constantia" panose="02030602050306030303" pitchFamily="18" charset="0"/>
                  </a:rPr>
                  <a:t>epresents the steady-state scenario i.e. </a:t>
                </a:r>
                <a14:m>
                  <m:oMath xmlns:m="http://schemas.openxmlformats.org/officeDocument/2006/math">
                    <m:f>
                      <m:fPr>
                        <m:ctrlPr>
                          <a:rPr lang="en-IN" sz="2000" i="1">
                            <a:latin typeface="Cambria Math" panose="02040503050406030204" pitchFamily="18" charset="0"/>
                          </a:rPr>
                        </m:ctrlPr>
                      </m:fPr>
                      <m:num>
                        <m:r>
                          <a:rPr lang="en-US" sz="2000" i="1">
                            <a:latin typeface="Cambria Math" panose="02040503050406030204" pitchFamily="18" charset="0"/>
                          </a:rPr>
                          <m:t>𝜕</m:t>
                        </m:r>
                        <m:sSub>
                          <m:sSubPr>
                            <m:ctrlPr>
                              <a:rPr lang="en-IN"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num>
                      <m:den>
                        <m:r>
                          <a:rPr lang="en-US" sz="2000" i="1">
                            <a:latin typeface="Cambria Math" panose="02040503050406030204" pitchFamily="18" charset="0"/>
                          </a:rPr>
                          <m:t>𝜕𝜏</m:t>
                        </m:r>
                      </m:den>
                    </m:f>
                    <m:r>
                      <a:rPr lang="en-IN" sz="2000" b="0" i="0" smtClean="0">
                        <a:latin typeface="Cambria Math" panose="02040503050406030204" pitchFamily="18" charset="0"/>
                      </a:rPr>
                      <m:t>=</m:t>
                    </m:r>
                    <m:f>
                      <m:fPr>
                        <m:ctrlPr>
                          <a:rPr lang="en-IN" sz="2000" i="1">
                            <a:latin typeface="Cambria Math" panose="02040503050406030204" pitchFamily="18" charset="0"/>
                          </a:rPr>
                        </m:ctrlPr>
                      </m:fPr>
                      <m:num>
                        <m:r>
                          <a:rPr lang="en-US" sz="2000" i="1">
                            <a:latin typeface="Cambria Math" panose="02040503050406030204" pitchFamily="18" charset="0"/>
                          </a:rPr>
                          <m:t>𝜕</m:t>
                        </m:r>
                        <m:sSub>
                          <m:sSubPr>
                            <m:ctrlPr>
                              <a:rPr lang="en-IN" sz="2000" i="1" smtClean="0">
                                <a:latin typeface="Cambria Math" panose="02040503050406030204" pitchFamily="18" charset="0"/>
                              </a:rPr>
                            </m:ctrlPr>
                          </m:sSubPr>
                          <m:e>
                            <m:r>
                              <a:rPr lang="en-US" sz="2000" i="1">
                                <a:latin typeface="Cambria Math" panose="02040503050406030204" pitchFamily="18" charset="0"/>
                              </a:rPr>
                              <m:t>𝜓</m:t>
                            </m:r>
                          </m:e>
                          <m:sub>
                            <m:r>
                              <a:rPr lang="en-IN" sz="2000" b="0" i="1" smtClean="0">
                                <a:latin typeface="Cambria Math" panose="02040503050406030204" pitchFamily="18" charset="0"/>
                              </a:rPr>
                              <m:t>2</m:t>
                            </m:r>
                          </m:sub>
                        </m:sSub>
                      </m:num>
                      <m:den>
                        <m:r>
                          <a:rPr lang="en-US" sz="2000" i="1">
                            <a:latin typeface="Cambria Math" panose="02040503050406030204" pitchFamily="18" charset="0"/>
                          </a:rPr>
                          <m:t>𝜕𝜏</m:t>
                        </m:r>
                      </m:den>
                    </m:f>
                    <m:r>
                      <a:rPr lang="en-IN" sz="2000" b="0" i="1" smtClean="0">
                        <a:latin typeface="Cambria Math" panose="02040503050406030204" pitchFamily="18" charset="0"/>
                      </a:rPr>
                      <m:t>=0</m:t>
                    </m:r>
                  </m:oMath>
                </a14:m>
                <a:endParaRPr lang="en-IN" sz="2000" dirty="0">
                  <a:latin typeface="Constantia" panose="02030602050306030303"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258392" y="4157336"/>
                <a:ext cx="6520831" cy="852669"/>
              </a:xfrm>
              <a:prstGeom prst="rect">
                <a:avLst/>
              </a:prstGeom>
              <a:blipFill rotWithShape="0">
                <a:blip r:embed="rId16"/>
                <a:stretch>
                  <a:fillRect l="-561" t="-4286" r="-1589" b="-4286"/>
                </a:stretch>
              </a:blipFill>
            </p:spPr>
            <p:txBody>
              <a:bodyPr/>
              <a:lstStyle/>
              <a:p>
                <a:r>
                  <a:rPr lang="en-IN">
                    <a:noFill/>
                  </a:rPr>
                  <a:t> </a:t>
                </a:r>
              </a:p>
            </p:txBody>
          </p:sp>
        </mc:Fallback>
      </mc:AlternateContent>
    </p:spTree>
    <p:extLst>
      <p:ext uri="{BB962C8B-B14F-4D97-AF65-F5344CB8AC3E}">
        <p14:creationId xmlns:p14="http://schemas.microsoft.com/office/powerpoint/2010/main" val="134633884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AE8954E8-E6CB-4E92-BBB1-A188A647FBAF}"/>
                  </a:ext>
                </a:extLst>
              </p:cNvPr>
              <p:cNvSpPr txBox="1"/>
              <p:nvPr/>
            </p:nvSpPr>
            <p:spPr>
              <a:xfrm>
                <a:off x="851745" y="1256408"/>
                <a:ext cx="7222318" cy="10375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100" i="1" smtClean="0">
                          <a:latin typeface="Cambria Math"/>
                        </a:rPr>
                        <m:t>𝐻</m:t>
                      </m:r>
                      <m:r>
                        <a:rPr lang="en-GB" sz="2100" i="1" smtClean="0">
                          <a:latin typeface="Cambria Math"/>
                        </a:rPr>
                        <m:t>=</m:t>
                      </m:r>
                      <m:nary>
                        <m:naryPr>
                          <m:chr m:val="∑"/>
                          <m:ctrlPr>
                            <a:rPr lang="en-GB" sz="2100" i="1">
                              <a:latin typeface="Cambria Math" panose="02040503050406030204" pitchFamily="18" charset="0"/>
                            </a:rPr>
                          </m:ctrlPr>
                        </m:naryPr>
                        <m:sub>
                          <m:r>
                            <m:rPr>
                              <m:brk m:alnAt="23"/>
                            </m:rPr>
                            <a:rPr lang="en-GB" sz="2100" i="1">
                              <a:latin typeface="Cambria Math"/>
                            </a:rPr>
                            <m:t>𝑖</m:t>
                          </m:r>
                          <m:r>
                            <a:rPr lang="en-GB" sz="2100" i="1">
                              <a:latin typeface="Cambria Math"/>
                            </a:rPr>
                            <m:t>=1</m:t>
                          </m:r>
                        </m:sub>
                        <m:sup>
                          <m:r>
                            <a:rPr lang="en-US" sz="2100" i="1">
                              <a:latin typeface="Cambria Math" panose="02040503050406030204" pitchFamily="18" charset="0"/>
                            </a:rPr>
                            <m:t>𝑁</m:t>
                          </m:r>
                          <m:r>
                            <a:rPr lang="en-US" sz="2100" i="1">
                              <a:latin typeface="Cambria Math" panose="02040503050406030204" pitchFamily="18" charset="0"/>
                            </a:rPr>
                            <m:t>=2</m:t>
                          </m:r>
                        </m:sup>
                        <m:e>
                          <m:d>
                            <m:dPr>
                              <m:begChr m:val="["/>
                              <m:endChr m:val="]"/>
                              <m:ctrlPr>
                                <a:rPr lang="en-GB" sz="2100" i="1">
                                  <a:latin typeface="Cambria Math" panose="02040503050406030204" pitchFamily="18" charset="0"/>
                                </a:rPr>
                              </m:ctrlPr>
                            </m:dPr>
                            <m:e>
                              <m:f>
                                <m:fPr>
                                  <m:ctrlPr>
                                    <a:rPr lang="en-GB" sz="2100" i="1">
                                      <a:latin typeface="Cambria Math" panose="02040503050406030204" pitchFamily="18" charset="0"/>
                                    </a:rPr>
                                  </m:ctrlPr>
                                </m:fPr>
                                <m:num>
                                  <m:sSubSup>
                                    <m:sSubSupPr>
                                      <m:ctrlPr>
                                        <a:rPr lang="en-GB" sz="2100" i="1">
                                          <a:latin typeface="Cambria Math" panose="02040503050406030204" pitchFamily="18" charset="0"/>
                                        </a:rPr>
                                      </m:ctrlPr>
                                    </m:sSubSupPr>
                                    <m:e>
                                      <m:r>
                                        <a:rPr lang="en-GB" sz="2100" i="1">
                                          <a:latin typeface="Cambria Math"/>
                                        </a:rPr>
                                        <m:t>𝑃</m:t>
                                      </m:r>
                                    </m:e>
                                    <m:sub>
                                      <m:r>
                                        <a:rPr lang="en-GB" sz="2100" i="1">
                                          <a:latin typeface="Cambria Math"/>
                                        </a:rPr>
                                        <m:t>𝑖</m:t>
                                      </m:r>
                                    </m:sub>
                                    <m:sup>
                                      <m:r>
                                        <a:rPr lang="en-GB" sz="2100" i="1">
                                          <a:latin typeface="Cambria Math"/>
                                        </a:rPr>
                                        <m:t>2</m:t>
                                      </m:r>
                                    </m:sup>
                                  </m:sSubSup>
                                </m:num>
                                <m:den>
                                  <m:r>
                                    <a:rPr lang="en-GB" sz="2100" i="1">
                                      <a:latin typeface="Cambria Math"/>
                                    </a:rPr>
                                    <m:t>2</m:t>
                                  </m:r>
                                </m:den>
                              </m:f>
                              <m:r>
                                <a:rPr lang="en-GB" sz="2100" i="1">
                                  <a:latin typeface="Cambria Math"/>
                                </a:rPr>
                                <m:t>+</m:t>
                              </m:r>
                              <m:f>
                                <m:fPr>
                                  <m:ctrlPr>
                                    <a:rPr lang="en-GB" sz="2100" i="1">
                                      <a:latin typeface="Cambria Math" panose="02040503050406030204" pitchFamily="18" charset="0"/>
                                      <a:ea typeface="Cambria Math"/>
                                    </a:rPr>
                                  </m:ctrlPr>
                                </m:fPr>
                                <m:num>
                                  <m:sSubSup>
                                    <m:sSubSupPr>
                                      <m:ctrlPr>
                                        <a:rPr lang="en-GB" sz="2100" i="1">
                                          <a:latin typeface="Cambria Math" panose="02040503050406030204" pitchFamily="18" charset="0"/>
                                          <a:ea typeface="Cambria Math"/>
                                        </a:rPr>
                                      </m:ctrlPr>
                                    </m:sSubSupPr>
                                    <m:e>
                                      <m:r>
                                        <a:rPr lang="en-GB" sz="2100" i="1">
                                          <a:latin typeface="Cambria Math"/>
                                          <a:ea typeface="Cambria Math"/>
                                        </a:rPr>
                                        <m:t>𝜔</m:t>
                                      </m:r>
                                    </m:e>
                                    <m:sub>
                                      <m:r>
                                        <a:rPr lang="en-GB" sz="2100" i="1">
                                          <a:latin typeface="Cambria Math"/>
                                          <a:ea typeface="Cambria Math"/>
                                        </a:rPr>
                                        <m:t>𝑖</m:t>
                                      </m:r>
                                    </m:sub>
                                    <m:sup>
                                      <m:r>
                                        <a:rPr lang="en-GB" sz="2100" i="1">
                                          <a:latin typeface="Cambria Math"/>
                                          <a:ea typeface="Cambria Math"/>
                                        </a:rPr>
                                        <m:t>2</m:t>
                                      </m:r>
                                    </m:sup>
                                  </m:sSubSup>
                                  <m:sSubSup>
                                    <m:sSubSupPr>
                                      <m:ctrlPr>
                                        <a:rPr lang="en-GB" sz="2100" i="1">
                                          <a:latin typeface="Cambria Math" panose="02040503050406030204" pitchFamily="18" charset="0"/>
                                          <a:ea typeface="Cambria Math"/>
                                        </a:rPr>
                                      </m:ctrlPr>
                                    </m:sSubSupPr>
                                    <m:e>
                                      <m:r>
                                        <a:rPr lang="en-GB" sz="2100" i="1">
                                          <a:latin typeface="Cambria Math"/>
                                          <a:ea typeface="Cambria Math"/>
                                        </a:rPr>
                                        <m:t>𝑄</m:t>
                                      </m:r>
                                    </m:e>
                                    <m:sub>
                                      <m:r>
                                        <a:rPr lang="en-GB" sz="2100" i="1">
                                          <a:latin typeface="Cambria Math"/>
                                          <a:ea typeface="Cambria Math"/>
                                        </a:rPr>
                                        <m:t>𝑖</m:t>
                                      </m:r>
                                    </m:sub>
                                    <m:sup>
                                      <m:r>
                                        <a:rPr lang="en-GB" sz="2100" i="1">
                                          <a:latin typeface="Cambria Math"/>
                                          <a:ea typeface="Cambria Math"/>
                                        </a:rPr>
                                        <m:t>2</m:t>
                                      </m:r>
                                    </m:sup>
                                  </m:sSubSup>
                                </m:num>
                                <m:den>
                                  <m:r>
                                    <a:rPr lang="en-GB" sz="2100" i="1">
                                      <a:latin typeface="Cambria Math"/>
                                      <a:ea typeface="Cambria Math"/>
                                    </a:rPr>
                                    <m:t>2</m:t>
                                  </m:r>
                                </m:den>
                              </m:f>
                              <m:r>
                                <a:rPr lang="en-GB" sz="2100" i="1">
                                  <a:latin typeface="Cambria Math"/>
                                  <a:ea typeface="Cambria Math"/>
                                </a:rPr>
                                <m:t>+</m:t>
                              </m:r>
                              <m:sSub>
                                <m:sSubPr>
                                  <m:ctrlPr>
                                    <a:rPr lang="en-GB" sz="2100" i="1">
                                      <a:latin typeface="Cambria Math" panose="02040503050406030204" pitchFamily="18" charset="0"/>
                                      <a:ea typeface="Cambria Math"/>
                                    </a:rPr>
                                  </m:ctrlPr>
                                </m:sSubPr>
                                <m:e>
                                  <m:r>
                                    <a:rPr lang="en-US" sz="2100" b="0" i="1" smtClean="0">
                                      <a:latin typeface="Cambria Math" panose="02040503050406030204" pitchFamily="18" charset="0"/>
                                      <a:ea typeface="Cambria Math"/>
                                    </a:rPr>
                                    <m:t>𝐴</m:t>
                                  </m:r>
                                </m:e>
                                <m:sub>
                                  <m:r>
                                    <a:rPr lang="en-GB" sz="2100" i="1">
                                      <a:latin typeface="Cambria Math"/>
                                      <a:ea typeface="Cambria Math"/>
                                    </a:rPr>
                                    <m:t>𝑖</m:t>
                                  </m:r>
                                </m:sub>
                              </m:sSub>
                              <m:func>
                                <m:funcPr>
                                  <m:ctrlPr>
                                    <a:rPr lang="en-GB" sz="2100" i="1">
                                      <a:latin typeface="Cambria Math" panose="02040503050406030204" pitchFamily="18" charset="0"/>
                                      <a:ea typeface="Cambria Math"/>
                                    </a:rPr>
                                  </m:ctrlPr>
                                </m:funcPr>
                                <m:fName>
                                  <m:r>
                                    <m:rPr>
                                      <m:sty m:val="p"/>
                                    </m:rPr>
                                    <a:rPr lang="en-GB" sz="2100">
                                      <a:latin typeface="Cambria Math"/>
                                      <a:ea typeface="Cambria Math"/>
                                    </a:rPr>
                                    <m:t>cos</m:t>
                                  </m:r>
                                </m:fName>
                                <m:e>
                                  <m:d>
                                    <m:dPr>
                                      <m:ctrlPr>
                                        <a:rPr lang="en-GB" sz="2100" i="1">
                                          <a:latin typeface="Cambria Math" panose="02040503050406030204" pitchFamily="18" charset="0"/>
                                          <a:ea typeface="Cambria Math"/>
                                        </a:rPr>
                                      </m:ctrlPr>
                                    </m:dPr>
                                    <m:e>
                                      <m:sSub>
                                        <m:sSubPr>
                                          <m:ctrlPr>
                                            <a:rPr lang="en-GB" sz="2100" i="1">
                                              <a:latin typeface="Cambria Math" panose="02040503050406030204" pitchFamily="18" charset="0"/>
                                              <a:ea typeface="Cambria Math"/>
                                            </a:rPr>
                                          </m:ctrlPr>
                                        </m:sSubPr>
                                        <m:e>
                                          <m:r>
                                            <a:rPr lang="en-GB" sz="2100" i="1">
                                              <a:latin typeface="Cambria Math"/>
                                              <a:ea typeface="Cambria Math"/>
                                            </a:rPr>
                                            <m:t>𝜔</m:t>
                                          </m:r>
                                        </m:e>
                                        <m:sub>
                                          <m:r>
                                            <a:rPr lang="en-US" sz="2100" i="1">
                                              <a:latin typeface="Cambria Math" panose="02040503050406030204" pitchFamily="18" charset="0"/>
                                              <a:ea typeface="Cambria Math"/>
                                            </a:rPr>
                                            <m:t>𝐷</m:t>
                                          </m:r>
                                        </m:sub>
                                      </m:sSub>
                                      <m:r>
                                        <a:rPr lang="en-GB" sz="2100" i="1">
                                          <a:latin typeface="Cambria Math"/>
                                          <a:ea typeface="Cambria Math"/>
                                        </a:rPr>
                                        <m:t>𝑡</m:t>
                                      </m:r>
                                    </m:e>
                                  </m:d>
                                </m:e>
                              </m:func>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e>
                          </m:d>
                        </m:e>
                      </m:nary>
                      <m:r>
                        <a:rPr lang="en-GB" sz="2100" i="1">
                          <a:latin typeface="Cambria Math"/>
                        </a:rPr>
                        <m:t>+</m:t>
                      </m:r>
                      <m:nary>
                        <m:naryPr>
                          <m:chr m:val="∑"/>
                          <m:supHide m:val="on"/>
                          <m:ctrlPr>
                            <a:rPr lang="en-GB" sz="2100" i="1">
                              <a:latin typeface="Cambria Math" panose="02040503050406030204" pitchFamily="18" charset="0"/>
                            </a:rPr>
                          </m:ctrlPr>
                        </m:naryPr>
                        <m:sub>
                          <m:r>
                            <m:rPr>
                              <m:brk m:alnAt="7"/>
                            </m:rPr>
                            <a:rPr lang="en-GB" sz="2100" i="1">
                              <a:latin typeface="Cambria Math"/>
                            </a:rPr>
                            <m:t>𝑖</m:t>
                          </m:r>
                          <m:r>
                            <a:rPr lang="en-GB" sz="2100" i="1">
                              <a:latin typeface="Cambria Math"/>
                            </a:rPr>
                            <m:t>,</m:t>
                          </m:r>
                          <m:r>
                            <a:rPr lang="en-GB" sz="2100" i="1">
                              <a:latin typeface="Cambria Math"/>
                            </a:rPr>
                            <m:t>𝑗</m:t>
                          </m:r>
                          <m:r>
                            <a:rPr lang="en-GB" sz="2100" i="1">
                              <a:latin typeface="Cambria Math"/>
                            </a:rPr>
                            <m:t>,</m:t>
                          </m:r>
                          <m:r>
                            <a:rPr lang="en-GB" sz="2100" i="1">
                              <a:latin typeface="Cambria Math"/>
                            </a:rPr>
                            <m:t>𝑘</m:t>
                          </m:r>
                        </m:sub>
                        <m:sup/>
                        <m:e>
                          <m:sSub>
                            <m:sSubPr>
                              <m:ctrlPr>
                                <a:rPr lang="en-GB" sz="2100" i="1">
                                  <a:latin typeface="Cambria Math" panose="02040503050406030204" pitchFamily="18" charset="0"/>
                                  <a:ea typeface="Cambria Math"/>
                                </a:rPr>
                              </m:ctrlPr>
                            </m:sSubPr>
                            <m:e>
                              <m:r>
                                <a:rPr lang="en-GB" sz="2100" i="1">
                                  <a:latin typeface="Cambria Math" panose="02040503050406030204" pitchFamily="18" charset="0"/>
                                  <a:ea typeface="Cambria Math" panose="02040503050406030204" pitchFamily="18" charset="0"/>
                                </a:rPr>
                                <m:t>𝛼</m:t>
                              </m:r>
                            </m:e>
                            <m:sub>
                              <m:r>
                                <a:rPr lang="en-GB" sz="2100" i="1">
                                  <a:latin typeface="Cambria Math"/>
                                  <a:ea typeface="Cambria Math"/>
                                </a:rPr>
                                <m:t>𝑖𝑗𝑘</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𝑗</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𝑘</m:t>
                              </m:r>
                            </m:sub>
                          </m:sSub>
                        </m:e>
                      </m:nary>
                    </m:oMath>
                  </m:oMathPara>
                </a14:m>
                <a:endParaRPr lang="en-GB" sz="2100" dirty="0"/>
              </a:p>
            </p:txBody>
          </p:sp>
        </mc:Choice>
        <mc:Fallback xmlns="">
          <p:sp>
            <p:nvSpPr>
              <p:cNvPr id="29" name="TextBox 28">
                <a:extLst>
                  <a:ext uri="{FF2B5EF4-FFF2-40B4-BE49-F238E27FC236}">
                    <a16:creationId xmlns:a16="http://schemas.microsoft.com/office/drawing/2014/main" xmlns="" xmlns:a14="http://schemas.microsoft.com/office/drawing/2010/main" id="{AE8954E8-E6CB-4E92-BBB1-A188A647FBAF}"/>
                  </a:ext>
                </a:extLst>
              </p:cNvPr>
              <p:cNvSpPr txBox="1">
                <a:spLocks noRot="1" noChangeAspect="1" noMove="1" noResize="1" noEditPoints="1" noAdjustHandles="1" noChangeArrowheads="1" noChangeShapeType="1" noTextEdit="1"/>
              </p:cNvSpPr>
              <p:nvPr/>
            </p:nvSpPr>
            <p:spPr>
              <a:xfrm>
                <a:off x="851745" y="1256408"/>
                <a:ext cx="7222318" cy="103759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 name="Table 30"/>
              <p:cNvGraphicFramePr>
                <a:graphicFrameLocks noGrp="1"/>
              </p:cNvGraphicFramePr>
              <p:nvPr/>
            </p:nvGraphicFramePr>
            <p:xfrm>
              <a:off x="1202488" y="2532152"/>
              <a:ext cx="6520831" cy="1444422"/>
            </p:xfrm>
            <a:graphic>
              <a:graphicData uri="http://schemas.openxmlformats.org/drawingml/2006/table">
                <a:tbl>
                  <a:tblPr firstRow="1" firstCol="1" bandRow="1">
                    <a:tableStyleId>{2D5ABB26-0587-4C30-8999-92F81FD0307C}</a:tableStyleId>
                  </a:tblPr>
                  <a:tblGrid>
                    <a:gridCol w="6520831"/>
                  </a:tblGrid>
                  <a:tr h="72221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n-IN" sz="2000" i="1" kern="1200" smtClean="0">
                                        <a:solidFill>
                                          <a:schemeClr val="tx1"/>
                                        </a:solidFill>
                                        <a:effectLst/>
                                        <a:latin typeface="Cambria Math" panose="02040503050406030204" pitchFamily="18" charset="0"/>
                                        <a:ea typeface="+mn-ea"/>
                                        <a:cs typeface="+mn-cs"/>
                                      </a:rPr>
                                    </m:ctrlPr>
                                  </m:fPr>
                                  <m:num>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num>
                                  <m:den>
                                    <m:r>
                                      <a:rPr lang="en-US" sz="2000" i="1" kern="1200">
                                        <a:solidFill>
                                          <a:schemeClr val="tx1"/>
                                        </a:solidFill>
                                        <a:effectLst/>
                                        <a:latin typeface="Cambria Math" panose="02040503050406030204" pitchFamily="18" charset="0"/>
                                        <a:ea typeface="+mn-ea"/>
                                        <a:cs typeface="+mn-cs"/>
                                      </a:rPr>
                                      <m:t>𝜕𝜏</m:t>
                                    </m:r>
                                  </m:den>
                                </m:f>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𝑖𝑓</m:t>
                                </m:r>
                                <m:r>
                                  <a:rPr lang="en-US" sz="2000" i="1" kern="1200">
                                    <a:solidFill>
                                      <a:schemeClr val="tx1"/>
                                    </a:solidFill>
                                    <a:effectLst/>
                                    <a:latin typeface="Cambria Math" panose="02040503050406030204" pitchFamily="18" charset="0"/>
                                    <a:ea typeface="+mn-ea"/>
                                    <a:cs typeface="+mn-cs"/>
                                  </a:rPr>
                                  <m:t>−(1+</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m:rPr>
                                        <m:sty m:val="p"/>
                                      </m:rPr>
                                      <a:rPr lang="en-US" sz="2000" kern="1200">
                                        <a:solidFill>
                                          <a:schemeClr val="tx1"/>
                                        </a:solidFill>
                                        <a:effectLst/>
                                        <a:latin typeface="Cambria Math" panose="02040503050406030204" pitchFamily="18" charset="0"/>
                                        <a:ea typeface="+mn-ea"/>
                                        <a:cs typeface="+mn-cs"/>
                                      </a:rPr>
                                      <m:t>Δ</m:t>
                                    </m:r>
                                  </m:e>
                                  <m:sub>
                                    <m:r>
                                      <a:rPr lang="en-US" sz="2000" i="1" kern="1200">
                                        <a:solidFill>
                                          <a:schemeClr val="tx1"/>
                                        </a:solidFill>
                                        <a:effectLst/>
                                        <a:latin typeface="Cambria Math" panose="02040503050406030204" pitchFamily="18" charset="0"/>
                                        <a:ea typeface="+mn-ea"/>
                                        <a:cs typeface="+mn-cs"/>
                                      </a:rPr>
                                      <m:t>1</m:t>
                                    </m:r>
                                  </m:sub>
                                </m:sSub>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m:t>
                                </m:r>
                                <m:sSubSup>
                                  <m:sSubSupPr>
                                    <m:ctrlPr>
                                      <a:rPr lang="en-IN" sz="2000" i="1" kern="1200">
                                        <a:solidFill>
                                          <a:schemeClr val="tx1"/>
                                        </a:solidFill>
                                        <a:effectLst/>
                                        <a:latin typeface="Cambria Math" panose="02040503050406030204" pitchFamily="18" charset="0"/>
                                        <a:ea typeface="+mn-ea"/>
                                        <a:cs typeface="+mn-cs"/>
                                      </a:rPr>
                                    </m:ctrlPr>
                                  </m:sSubSup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up>
                                    <m:r>
                                      <a:rPr lang="en-US" sz="2000" i="1" kern="1200">
                                        <a:solidFill>
                                          <a:schemeClr val="tx1"/>
                                        </a:solidFill>
                                        <a:effectLst/>
                                        <a:latin typeface="Cambria Math" panose="02040503050406030204" pitchFamily="18" charset="0"/>
                                        <a:ea typeface="+mn-ea"/>
                                        <a:cs typeface="+mn-cs"/>
                                      </a:rPr>
                                      <m:t>2</m:t>
                                    </m:r>
                                  </m:sup>
                                </m:sSubSup>
                              </m:oMath>
                            </m:oMathPara>
                          </a14:m>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72221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n-IN" sz="2000" i="1" kern="1200" smtClean="0">
                                        <a:solidFill>
                                          <a:schemeClr val="tx1"/>
                                        </a:solidFill>
                                        <a:effectLst/>
                                        <a:latin typeface="Cambria Math" panose="02040503050406030204" pitchFamily="18" charset="0"/>
                                        <a:ea typeface="+mn-ea"/>
                                        <a:cs typeface="+mn-cs"/>
                                      </a:rPr>
                                    </m:ctrlPr>
                                  </m:fPr>
                                  <m:num>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Sub>
                                  </m:num>
                                  <m:den>
                                    <m:r>
                                      <a:rPr lang="en-US" sz="2000" i="1" kern="1200">
                                        <a:solidFill>
                                          <a:schemeClr val="tx1"/>
                                        </a:solidFill>
                                        <a:effectLst/>
                                        <a:latin typeface="Cambria Math" panose="02040503050406030204" pitchFamily="18" charset="0"/>
                                        <a:ea typeface="+mn-ea"/>
                                        <a:cs typeface="+mn-cs"/>
                                      </a:rPr>
                                      <m:t>𝜕𝜏</m:t>
                                    </m:r>
                                  </m:den>
                                </m:f>
                                <m:r>
                                  <a:rPr lang="en-US" sz="2000" i="1" kern="1200">
                                    <a:solidFill>
                                      <a:schemeClr val="tx1"/>
                                    </a:solidFill>
                                    <a:effectLst/>
                                    <a:latin typeface="Cambria Math" panose="02040503050406030204" pitchFamily="18" charset="0"/>
                                    <a:ea typeface="+mn-ea"/>
                                    <a:cs typeface="+mn-cs"/>
                                  </a:rPr>
                                  <m:t>=−</m:t>
                                </m:r>
                                <m:d>
                                  <m:dPr>
                                    <m:ctrlPr>
                                      <a:rPr lang="en-IN" sz="2000" i="1" kern="1200">
                                        <a:solidFill>
                                          <a:schemeClr val="tx1"/>
                                        </a:solidFill>
                                        <a:effectLst/>
                                        <a:latin typeface="Cambria Math" panose="02040503050406030204" pitchFamily="18" charset="0"/>
                                        <a:ea typeface="+mn-ea"/>
                                        <a:cs typeface="+mn-cs"/>
                                      </a:rPr>
                                    </m:ctrlPr>
                                  </m:dPr>
                                  <m:e>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𝛾</m:t>
                                        </m:r>
                                      </m:e>
                                      <m:sub>
                                        <m:r>
                                          <a:rPr lang="en-US" sz="2000" i="1" kern="1200">
                                            <a:solidFill>
                                              <a:schemeClr val="tx1"/>
                                            </a:solidFill>
                                            <a:effectLst/>
                                            <a:latin typeface="Cambria Math" panose="02040503050406030204" pitchFamily="18" charset="0"/>
                                            <a:ea typeface="+mn-ea"/>
                                            <a:cs typeface="+mn-cs"/>
                                          </a:rPr>
                                          <m:t>21</m:t>
                                        </m:r>
                                      </m:sub>
                                    </m:sSub>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m:rPr>
                                            <m:sty m:val="p"/>
                                          </m:rPr>
                                          <a:rPr lang="en-US" sz="2000" kern="1200">
                                            <a:solidFill>
                                              <a:schemeClr val="tx1"/>
                                            </a:solidFill>
                                            <a:effectLst/>
                                            <a:latin typeface="Cambria Math" panose="02040503050406030204" pitchFamily="18" charset="0"/>
                                            <a:ea typeface="+mn-ea"/>
                                            <a:cs typeface="+mn-cs"/>
                                          </a:rPr>
                                          <m:t>Δ</m:t>
                                        </m:r>
                                      </m:e>
                                      <m:sub>
                                        <m:r>
                                          <a:rPr lang="en-US" sz="2000" i="1" kern="1200">
                                            <a:solidFill>
                                              <a:schemeClr val="tx1"/>
                                            </a:solidFill>
                                            <a:effectLst/>
                                            <a:latin typeface="Cambria Math" panose="02040503050406030204" pitchFamily="18" charset="0"/>
                                            <a:ea typeface="+mn-ea"/>
                                            <a:cs typeface="+mn-cs"/>
                                          </a:rPr>
                                          <m:t>2</m:t>
                                        </m:r>
                                      </m:sub>
                                    </m:sSub>
                                  </m:e>
                                </m:d>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Sub>
                                <m:r>
                                  <a:rPr lang="en-US" sz="2000" i="1" kern="1200">
                                    <a:solidFill>
                                      <a:schemeClr val="tx1"/>
                                    </a:solidFill>
                                    <a:effectLst/>
                                    <a:latin typeface="Cambria Math" panose="02040503050406030204" pitchFamily="18" charset="0"/>
                                    <a:ea typeface="+mn-ea"/>
                                    <a:cs typeface="+mn-cs"/>
                                  </a:rPr>
                                  <m:t>+2</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sSubSup>
                                  <m:sSubSupPr>
                                    <m:ctrlPr>
                                      <a:rPr lang="en-IN" sz="2000" i="1" kern="1200">
                                        <a:solidFill>
                                          <a:schemeClr val="tx1"/>
                                        </a:solidFill>
                                        <a:effectLst/>
                                        <a:latin typeface="Cambria Math" panose="02040503050406030204" pitchFamily="18" charset="0"/>
                                        <a:ea typeface="+mn-ea"/>
                                        <a:cs typeface="+mn-cs"/>
                                      </a:rPr>
                                    </m:ctrlPr>
                                  </m:sSubSup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up>
                                    <m:r>
                                      <a:rPr lang="en-US" sz="2000" i="1" kern="1200">
                                        <a:solidFill>
                                          <a:schemeClr val="tx1"/>
                                        </a:solidFill>
                                        <a:effectLst/>
                                        <a:latin typeface="Cambria Math" panose="02040503050406030204" pitchFamily="18" charset="0"/>
                                        <a:ea typeface="+mn-ea"/>
                                        <a:cs typeface="+mn-cs"/>
                                      </a:rPr>
                                      <m:t>∗</m:t>
                                    </m:r>
                                  </m:sup>
                                </m:sSubSup>
                              </m:oMath>
                            </m:oMathPara>
                          </a14:m>
                          <a:endParaRPr lang="en-IN"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31" name="Table 30"/>
              <p:cNvGraphicFramePr>
                <a:graphicFrameLocks noGrp="1"/>
              </p:cNvGraphicFramePr>
              <p:nvPr/>
            </p:nvGraphicFramePr>
            <p:xfrm>
              <a:off x="1202488" y="2532152"/>
              <a:ext cx="6520831" cy="1444422"/>
            </p:xfrm>
            <a:graphic>
              <a:graphicData uri="http://schemas.openxmlformats.org/drawingml/2006/table">
                <a:tbl>
                  <a:tblPr firstRow="1" firstCol="1" bandRow="1">
                    <a:tableStyleId>{2D5ABB26-0587-4C30-8999-92F81FD0307C}</a:tableStyleId>
                  </a:tblPr>
                  <a:tblGrid>
                    <a:gridCol w="6520831"/>
                  </a:tblGrid>
                  <a:tr h="72221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rotWithShape="0">
                          <a:blip r:embed="rId15"/>
                          <a:stretch>
                            <a:fillRect l="-93" t="-840" r="-280" b="-101681"/>
                          </a:stretch>
                        </a:blipFill>
                      </a:tcPr>
                    </a:tc>
                  </a:tr>
                  <a:tr h="72221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rotWithShape="0">
                          <a:blip r:embed="rId15"/>
                          <a:stretch>
                            <a:fillRect l="-93" t="-100840" r="-280" b="-1681"/>
                          </a:stretch>
                        </a:blipFill>
                      </a:tcPr>
                    </a:tc>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1258392" y="4157336"/>
                <a:ext cx="6520831" cy="976293"/>
              </a:xfrm>
              <a:prstGeom prst="rect">
                <a:avLst/>
              </a:prstGeom>
              <a:noFill/>
            </p:spPr>
            <p:txBody>
              <a:bodyPr wrap="square" rtlCol="0">
                <a:spAutoFit/>
              </a:bodyPr>
              <a:lstStyle/>
              <a:p>
                <a:pPr algn="ctr"/>
                <a:r>
                  <a:rPr lang="en-IN" sz="2000" dirty="0" smtClean="0">
                    <a:latin typeface="Constantia" panose="02030602050306030303" pitchFamily="18" charset="0"/>
                  </a:rPr>
                  <a:t>Parametric </a:t>
                </a:r>
                <a:r>
                  <a:rPr lang="en-IN" sz="2000" dirty="0">
                    <a:latin typeface="Constantia" panose="02030602050306030303" pitchFamily="18" charset="0"/>
                  </a:rPr>
                  <a:t>r</a:t>
                </a:r>
                <a:r>
                  <a:rPr lang="en-IN" sz="2000" dirty="0" smtClean="0">
                    <a:latin typeface="Constantia" panose="02030602050306030303" pitchFamily="18" charset="0"/>
                  </a:rPr>
                  <a:t>esonance is feasible </a:t>
                </a:r>
                <a:r>
                  <a:rPr lang="en-IN" sz="2000" dirty="0">
                    <a:latin typeface="Constantia" panose="02030602050306030303" pitchFamily="18" charset="0"/>
                  </a:rPr>
                  <a:t>o</a:t>
                </a:r>
                <a:r>
                  <a:rPr lang="en-IN" sz="2000" dirty="0" smtClean="0">
                    <a:latin typeface="Constantia" panose="02030602050306030303" pitchFamily="18" charset="0"/>
                  </a:rPr>
                  <a:t>nly </a:t>
                </a:r>
                <a:r>
                  <a:rPr lang="en-IN" sz="2000" dirty="0">
                    <a:latin typeface="Constantia" panose="02030602050306030303" pitchFamily="18" charset="0"/>
                  </a:rPr>
                  <a:t>i</a:t>
                </a:r>
                <a:r>
                  <a:rPr lang="en-IN" sz="2000" dirty="0" smtClean="0">
                    <a:latin typeface="Constantia" panose="02030602050306030303" pitchFamily="18" charset="0"/>
                  </a:rPr>
                  <a:t>f</a:t>
                </a:r>
              </a:p>
              <a:p>
                <a:pPr algn="ctr"/>
                <a14:m>
                  <m:oMathPara xmlns:m="http://schemas.openxmlformats.org/officeDocument/2006/math">
                    <m:oMathParaPr>
                      <m:jc m:val="centerGroup"/>
                    </m:oMathParaPr>
                    <m:oMath xmlns:m="http://schemas.openxmlformats.org/officeDocument/2006/math">
                      <m:r>
                        <a:rPr lang="en-US" sz="2000" i="1">
                          <a:latin typeface="Cambria Math" panose="02040503050406030204" pitchFamily="18" charset="0"/>
                        </a:rPr>
                        <m:t>𝑓</m:t>
                      </m:r>
                      <m:r>
                        <a:rPr lang="en-US" sz="2000" i="1">
                          <a:latin typeface="Cambria Math" panose="02040503050406030204" pitchFamily="18" charset="0"/>
                        </a:rPr>
                        <m:t>≥</m:t>
                      </m:r>
                      <m:f>
                        <m:fPr>
                          <m:ctrlPr>
                            <a:rPr lang="en-IN" sz="2000" i="1">
                              <a:latin typeface="Cambria Math" panose="02040503050406030204" pitchFamily="18" charset="0"/>
                            </a:rPr>
                          </m:ctrlPr>
                        </m:fPr>
                        <m:num>
                          <m:r>
                            <a:rPr lang="en-US" sz="2000" i="1">
                              <a:latin typeface="Cambria Math" panose="02040503050406030204" pitchFamily="18" charset="0"/>
                            </a:rPr>
                            <m:t>1</m:t>
                          </m:r>
                        </m:num>
                        <m:den>
                          <m:r>
                            <a:rPr lang="en-US" sz="2000" i="1">
                              <a:latin typeface="Cambria Math" panose="02040503050406030204" pitchFamily="18" charset="0"/>
                            </a:rPr>
                            <m:t>2</m:t>
                          </m:r>
                        </m:den>
                      </m:f>
                      <m:d>
                        <m:dPr>
                          <m:begChr m:val="|"/>
                          <m:endChr m:val="|"/>
                          <m:ctrlPr>
                            <a:rPr lang="en-IN" sz="2000" i="1">
                              <a:latin typeface="Cambria Math" panose="02040503050406030204" pitchFamily="18" charset="0"/>
                            </a:rPr>
                          </m:ctrlPr>
                        </m:dPr>
                        <m:e>
                          <m:sSub>
                            <m:sSubPr>
                              <m:ctrlPr>
                                <a:rPr lang="en-IN" sz="2000" i="1">
                                  <a:latin typeface="Cambria Math" panose="02040503050406030204" pitchFamily="18" charset="0"/>
                                </a:rPr>
                              </m:ctrlPr>
                            </m:sSubPr>
                            <m:e>
                              <m:r>
                                <a:rPr lang="en-US" sz="2000" i="1">
                                  <a:latin typeface="Cambria Math" panose="02040503050406030204" pitchFamily="18" charset="0"/>
                                </a:rPr>
                                <m:t>𝛾</m:t>
                              </m:r>
                            </m:e>
                            <m:sub>
                              <m:r>
                                <a:rPr lang="en-US" sz="2000" i="1">
                                  <a:latin typeface="Cambria Math" panose="02040503050406030204" pitchFamily="18" charset="0"/>
                                </a:rPr>
                                <m:t>21</m:t>
                              </m:r>
                            </m:sub>
                          </m:sSub>
                          <m:sSub>
                            <m:sSubPr>
                              <m:ctrlPr>
                                <a:rPr lang="en-IN" sz="2000" i="1">
                                  <a:latin typeface="Cambria Math" panose="02040503050406030204" pitchFamily="18" charset="0"/>
                                </a:rPr>
                              </m:ctrlPr>
                            </m:sSubPr>
                            <m:e>
                              <m:r>
                                <m:rPr>
                                  <m:sty m:val="p"/>
                                </m:rPr>
                                <a:rPr lang="en-US" sz="2000">
                                  <a:latin typeface="Cambria Math" panose="02040503050406030204" pitchFamily="18" charset="0"/>
                                </a:rPr>
                                <m:t>Δ</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IN" sz="2000" i="1">
                                  <a:latin typeface="Cambria Math" panose="02040503050406030204" pitchFamily="18" charset="0"/>
                                </a:rPr>
                              </m:ctrlPr>
                            </m:sSubPr>
                            <m:e>
                              <m:r>
                                <m:rPr>
                                  <m:sty m:val="p"/>
                                </m:rPr>
                                <a:rPr lang="en-US" sz="2000">
                                  <a:latin typeface="Cambria Math" panose="02040503050406030204" pitchFamily="18" charset="0"/>
                                </a:rPr>
                                <m:t>Δ</m:t>
                              </m:r>
                            </m:e>
                            <m:sub>
                              <m:r>
                                <a:rPr lang="en-US" sz="2000" i="1">
                                  <a:latin typeface="Cambria Math" panose="02040503050406030204" pitchFamily="18" charset="0"/>
                                </a:rPr>
                                <m:t>2</m:t>
                              </m:r>
                            </m:sub>
                          </m:sSub>
                        </m:e>
                      </m:d>
                    </m:oMath>
                  </m:oMathPara>
                </a14:m>
                <a:endParaRPr lang="en-IN" sz="2000" dirty="0">
                  <a:latin typeface="Constantia" panose="02030602050306030303"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258392" y="4157336"/>
                <a:ext cx="6520831" cy="976293"/>
              </a:xfrm>
              <a:prstGeom prst="rect">
                <a:avLst/>
              </a:prstGeom>
              <a:blipFill rotWithShape="0">
                <a:blip r:embed="rId16"/>
                <a:stretch>
                  <a:fillRect t="-3750"/>
                </a:stretch>
              </a:blipFill>
            </p:spPr>
            <p:txBody>
              <a:bodyPr/>
              <a:lstStyle/>
              <a:p>
                <a:r>
                  <a:rPr lang="en-IN">
                    <a:noFill/>
                  </a:rPr>
                  <a:t> </a:t>
                </a:r>
              </a:p>
            </p:txBody>
          </p:sp>
        </mc:Fallback>
      </mc:AlternateContent>
    </p:spTree>
    <p:extLst>
      <p:ext uri="{BB962C8B-B14F-4D97-AF65-F5344CB8AC3E}">
        <p14:creationId xmlns:p14="http://schemas.microsoft.com/office/powerpoint/2010/main" val="15862149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755C2-F1BE-43F2-9AE9-8DC698410839}"/>
              </a:ext>
            </a:extLst>
          </p:cNvPr>
          <p:cNvSpPr txBox="1">
            <a:spLocks/>
          </p:cNvSpPr>
          <p:nvPr/>
        </p:nvSpPr>
        <p:spPr>
          <a:xfrm>
            <a:off x="0" y="4854988"/>
            <a:ext cx="9144000"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smtClean="0">
                <a:latin typeface="Constantia" panose="02030602050306030303" pitchFamily="18" charset="0"/>
              </a:rPr>
              <a:t>9192631770 Oscillations of </a:t>
            </a:r>
          </a:p>
          <a:p>
            <a:pPr algn="ctr"/>
            <a:r>
              <a:rPr lang="en-US" sz="4800" dirty="0" smtClean="0">
                <a:latin typeface="Constantia" panose="02030602050306030303" pitchFamily="18" charset="0"/>
              </a:rPr>
              <a:t>Cesium </a:t>
            </a:r>
            <a:r>
              <a:rPr lang="en-US" sz="4800" dirty="0">
                <a:latin typeface="Constantia" panose="02030602050306030303" pitchFamily="18" charset="0"/>
              </a:rPr>
              <a:t>133 </a:t>
            </a:r>
            <a:r>
              <a:rPr lang="en-US" sz="4800" dirty="0" smtClean="0">
                <a:latin typeface="Constantia" panose="02030602050306030303" pitchFamily="18" charset="0"/>
              </a:rPr>
              <a:t>atom</a:t>
            </a:r>
            <a:endParaRPr lang="en-US" sz="4800" dirty="0">
              <a:solidFill>
                <a:srgbClr val="C00000"/>
              </a:solidFill>
              <a:latin typeface="Constantia" panose="02030602050306030303" pitchFamily="18" charset="0"/>
            </a:endParaRPr>
          </a:p>
        </p:txBody>
      </p:sp>
      <p:pic>
        <p:nvPicPr>
          <p:cNvPr id="3074" name="Picture 2" descr="What is One Second ? - YouTub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56593" y="1021182"/>
            <a:ext cx="6026986" cy="33901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cond (s) - NP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2506" y="1422019"/>
            <a:ext cx="2588506" cy="25885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508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AE8954E8-E6CB-4E92-BBB1-A188A647FBAF}"/>
                  </a:ext>
                </a:extLst>
              </p:cNvPr>
              <p:cNvSpPr txBox="1"/>
              <p:nvPr/>
            </p:nvSpPr>
            <p:spPr>
              <a:xfrm>
                <a:off x="851745" y="1256408"/>
                <a:ext cx="7222318" cy="10375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100" i="1" smtClean="0">
                          <a:latin typeface="Cambria Math"/>
                        </a:rPr>
                        <m:t>𝐻</m:t>
                      </m:r>
                      <m:r>
                        <a:rPr lang="en-GB" sz="2100" i="1" smtClean="0">
                          <a:latin typeface="Cambria Math"/>
                        </a:rPr>
                        <m:t>=</m:t>
                      </m:r>
                      <m:nary>
                        <m:naryPr>
                          <m:chr m:val="∑"/>
                          <m:ctrlPr>
                            <a:rPr lang="en-GB" sz="2100" i="1">
                              <a:latin typeface="Cambria Math" panose="02040503050406030204" pitchFamily="18" charset="0"/>
                            </a:rPr>
                          </m:ctrlPr>
                        </m:naryPr>
                        <m:sub>
                          <m:r>
                            <m:rPr>
                              <m:brk m:alnAt="23"/>
                            </m:rPr>
                            <a:rPr lang="en-GB" sz="2100" i="1">
                              <a:latin typeface="Cambria Math"/>
                            </a:rPr>
                            <m:t>𝑖</m:t>
                          </m:r>
                          <m:r>
                            <a:rPr lang="en-GB" sz="2100" i="1">
                              <a:latin typeface="Cambria Math"/>
                            </a:rPr>
                            <m:t>=1</m:t>
                          </m:r>
                        </m:sub>
                        <m:sup>
                          <m:r>
                            <a:rPr lang="en-US" sz="2100" i="1">
                              <a:latin typeface="Cambria Math" panose="02040503050406030204" pitchFamily="18" charset="0"/>
                            </a:rPr>
                            <m:t>𝑁</m:t>
                          </m:r>
                          <m:r>
                            <a:rPr lang="en-US" sz="2100" i="1">
                              <a:latin typeface="Cambria Math" panose="02040503050406030204" pitchFamily="18" charset="0"/>
                            </a:rPr>
                            <m:t>=2</m:t>
                          </m:r>
                        </m:sup>
                        <m:e>
                          <m:d>
                            <m:dPr>
                              <m:begChr m:val="["/>
                              <m:endChr m:val="]"/>
                              <m:ctrlPr>
                                <a:rPr lang="en-GB" sz="2100" i="1">
                                  <a:latin typeface="Cambria Math" panose="02040503050406030204" pitchFamily="18" charset="0"/>
                                </a:rPr>
                              </m:ctrlPr>
                            </m:dPr>
                            <m:e>
                              <m:f>
                                <m:fPr>
                                  <m:ctrlPr>
                                    <a:rPr lang="en-GB" sz="2100" i="1">
                                      <a:latin typeface="Cambria Math" panose="02040503050406030204" pitchFamily="18" charset="0"/>
                                    </a:rPr>
                                  </m:ctrlPr>
                                </m:fPr>
                                <m:num>
                                  <m:sSubSup>
                                    <m:sSubSupPr>
                                      <m:ctrlPr>
                                        <a:rPr lang="en-GB" sz="2100" i="1">
                                          <a:latin typeface="Cambria Math" panose="02040503050406030204" pitchFamily="18" charset="0"/>
                                        </a:rPr>
                                      </m:ctrlPr>
                                    </m:sSubSupPr>
                                    <m:e>
                                      <m:r>
                                        <a:rPr lang="en-GB" sz="2100" i="1">
                                          <a:latin typeface="Cambria Math"/>
                                        </a:rPr>
                                        <m:t>𝑃</m:t>
                                      </m:r>
                                    </m:e>
                                    <m:sub>
                                      <m:r>
                                        <a:rPr lang="en-GB" sz="2100" i="1">
                                          <a:latin typeface="Cambria Math"/>
                                        </a:rPr>
                                        <m:t>𝑖</m:t>
                                      </m:r>
                                    </m:sub>
                                    <m:sup>
                                      <m:r>
                                        <a:rPr lang="en-GB" sz="2100" i="1">
                                          <a:latin typeface="Cambria Math"/>
                                        </a:rPr>
                                        <m:t>2</m:t>
                                      </m:r>
                                    </m:sup>
                                  </m:sSubSup>
                                </m:num>
                                <m:den>
                                  <m:r>
                                    <a:rPr lang="en-GB" sz="2100" i="1">
                                      <a:latin typeface="Cambria Math"/>
                                    </a:rPr>
                                    <m:t>2</m:t>
                                  </m:r>
                                </m:den>
                              </m:f>
                              <m:r>
                                <a:rPr lang="en-GB" sz="2100" i="1">
                                  <a:latin typeface="Cambria Math"/>
                                </a:rPr>
                                <m:t>+</m:t>
                              </m:r>
                              <m:f>
                                <m:fPr>
                                  <m:ctrlPr>
                                    <a:rPr lang="en-GB" sz="2100" i="1">
                                      <a:latin typeface="Cambria Math" panose="02040503050406030204" pitchFamily="18" charset="0"/>
                                      <a:ea typeface="Cambria Math"/>
                                    </a:rPr>
                                  </m:ctrlPr>
                                </m:fPr>
                                <m:num>
                                  <m:sSubSup>
                                    <m:sSubSupPr>
                                      <m:ctrlPr>
                                        <a:rPr lang="en-GB" sz="2100" i="1">
                                          <a:latin typeface="Cambria Math" panose="02040503050406030204" pitchFamily="18" charset="0"/>
                                          <a:ea typeface="Cambria Math"/>
                                        </a:rPr>
                                      </m:ctrlPr>
                                    </m:sSubSupPr>
                                    <m:e>
                                      <m:r>
                                        <a:rPr lang="en-GB" sz="2100" i="1">
                                          <a:latin typeface="Cambria Math"/>
                                          <a:ea typeface="Cambria Math"/>
                                        </a:rPr>
                                        <m:t>𝜔</m:t>
                                      </m:r>
                                    </m:e>
                                    <m:sub>
                                      <m:r>
                                        <a:rPr lang="en-GB" sz="2100" i="1">
                                          <a:latin typeface="Cambria Math"/>
                                          <a:ea typeface="Cambria Math"/>
                                        </a:rPr>
                                        <m:t>𝑖</m:t>
                                      </m:r>
                                    </m:sub>
                                    <m:sup>
                                      <m:r>
                                        <a:rPr lang="en-GB" sz="2100" i="1">
                                          <a:latin typeface="Cambria Math"/>
                                          <a:ea typeface="Cambria Math"/>
                                        </a:rPr>
                                        <m:t>2</m:t>
                                      </m:r>
                                    </m:sup>
                                  </m:sSubSup>
                                  <m:sSubSup>
                                    <m:sSubSupPr>
                                      <m:ctrlPr>
                                        <a:rPr lang="en-GB" sz="2100" i="1">
                                          <a:latin typeface="Cambria Math" panose="02040503050406030204" pitchFamily="18" charset="0"/>
                                          <a:ea typeface="Cambria Math"/>
                                        </a:rPr>
                                      </m:ctrlPr>
                                    </m:sSubSupPr>
                                    <m:e>
                                      <m:r>
                                        <a:rPr lang="en-GB" sz="2100" i="1">
                                          <a:latin typeface="Cambria Math"/>
                                          <a:ea typeface="Cambria Math"/>
                                        </a:rPr>
                                        <m:t>𝑄</m:t>
                                      </m:r>
                                    </m:e>
                                    <m:sub>
                                      <m:r>
                                        <a:rPr lang="en-GB" sz="2100" i="1">
                                          <a:latin typeface="Cambria Math"/>
                                          <a:ea typeface="Cambria Math"/>
                                        </a:rPr>
                                        <m:t>𝑖</m:t>
                                      </m:r>
                                    </m:sub>
                                    <m:sup>
                                      <m:r>
                                        <a:rPr lang="en-GB" sz="2100" i="1">
                                          <a:latin typeface="Cambria Math"/>
                                          <a:ea typeface="Cambria Math"/>
                                        </a:rPr>
                                        <m:t>2</m:t>
                                      </m:r>
                                    </m:sup>
                                  </m:sSubSup>
                                </m:num>
                                <m:den>
                                  <m:r>
                                    <a:rPr lang="en-GB" sz="2100" i="1">
                                      <a:latin typeface="Cambria Math"/>
                                      <a:ea typeface="Cambria Math"/>
                                    </a:rPr>
                                    <m:t>2</m:t>
                                  </m:r>
                                </m:den>
                              </m:f>
                              <m:r>
                                <a:rPr lang="en-GB" sz="2100" i="1">
                                  <a:latin typeface="Cambria Math"/>
                                  <a:ea typeface="Cambria Math"/>
                                </a:rPr>
                                <m:t>+</m:t>
                              </m:r>
                              <m:sSub>
                                <m:sSubPr>
                                  <m:ctrlPr>
                                    <a:rPr lang="en-GB" sz="2100" i="1">
                                      <a:latin typeface="Cambria Math" panose="02040503050406030204" pitchFamily="18" charset="0"/>
                                      <a:ea typeface="Cambria Math"/>
                                    </a:rPr>
                                  </m:ctrlPr>
                                </m:sSubPr>
                                <m:e>
                                  <m:r>
                                    <a:rPr lang="en-US" sz="2100" b="0" i="1" smtClean="0">
                                      <a:latin typeface="Cambria Math" panose="02040503050406030204" pitchFamily="18" charset="0"/>
                                      <a:ea typeface="Cambria Math"/>
                                    </a:rPr>
                                    <m:t>𝐴</m:t>
                                  </m:r>
                                </m:e>
                                <m:sub>
                                  <m:r>
                                    <a:rPr lang="en-GB" sz="2100" i="1">
                                      <a:latin typeface="Cambria Math"/>
                                      <a:ea typeface="Cambria Math"/>
                                    </a:rPr>
                                    <m:t>𝑖</m:t>
                                  </m:r>
                                </m:sub>
                              </m:sSub>
                              <m:func>
                                <m:funcPr>
                                  <m:ctrlPr>
                                    <a:rPr lang="en-GB" sz="2100" i="1">
                                      <a:latin typeface="Cambria Math" panose="02040503050406030204" pitchFamily="18" charset="0"/>
                                      <a:ea typeface="Cambria Math"/>
                                    </a:rPr>
                                  </m:ctrlPr>
                                </m:funcPr>
                                <m:fName>
                                  <m:r>
                                    <m:rPr>
                                      <m:sty m:val="p"/>
                                    </m:rPr>
                                    <a:rPr lang="en-GB" sz="2100">
                                      <a:latin typeface="Cambria Math"/>
                                      <a:ea typeface="Cambria Math"/>
                                    </a:rPr>
                                    <m:t>cos</m:t>
                                  </m:r>
                                </m:fName>
                                <m:e>
                                  <m:d>
                                    <m:dPr>
                                      <m:ctrlPr>
                                        <a:rPr lang="en-GB" sz="2100" i="1">
                                          <a:latin typeface="Cambria Math" panose="02040503050406030204" pitchFamily="18" charset="0"/>
                                          <a:ea typeface="Cambria Math"/>
                                        </a:rPr>
                                      </m:ctrlPr>
                                    </m:dPr>
                                    <m:e>
                                      <m:sSub>
                                        <m:sSubPr>
                                          <m:ctrlPr>
                                            <a:rPr lang="en-GB" sz="2100" i="1">
                                              <a:latin typeface="Cambria Math" panose="02040503050406030204" pitchFamily="18" charset="0"/>
                                              <a:ea typeface="Cambria Math"/>
                                            </a:rPr>
                                          </m:ctrlPr>
                                        </m:sSubPr>
                                        <m:e>
                                          <m:r>
                                            <a:rPr lang="en-GB" sz="2100" i="1">
                                              <a:latin typeface="Cambria Math"/>
                                              <a:ea typeface="Cambria Math"/>
                                            </a:rPr>
                                            <m:t>𝜔</m:t>
                                          </m:r>
                                        </m:e>
                                        <m:sub>
                                          <m:r>
                                            <a:rPr lang="en-US" sz="2100" i="1">
                                              <a:latin typeface="Cambria Math" panose="02040503050406030204" pitchFamily="18" charset="0"/>
                                              <a:ea typeface="Cambria Math"/>
                                            </a:rPr>
                                            <m:t>𝐷</m:t>
                                          </m:r>
                                        </m:sub>
                                      </m:sSub>
                                      <m:r>
                                        <a:rPr lang="en-GB" sz="2100" i="1">
                                          <a:latin typeface="Cambria Math"/>
                                          <a:ea typeface="Cambria Math"/>
                                        </a:rPr>
                                        <m:t>𝑡</m:t>
                                      </m:r>
                                    </m:e>
                                  </m:d>
                                </m:e>
                              </m:func>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e>
                          </m:d>
                        </m:e>
                      </m:nary>
                      <m:r>
                        <a:rPr lang="en-GB" sz="2100" i="1">
                          <a:latin typeface="Cambria Math"/>
                        </a:rPr>
                        <m:t>+</m:t>
                      </m:r>
                      <m:nary>
                        <m:naryPr>
                          <m:chr m:val="∑"/>
                          <m:supHide m:val="on"/>
                          <m:ctrlPr>
                            <a:rPr lang="en-GB" sz="2100" i="1">
                              <a:latin typeface="Cambria Math" panose="02040503050406030204" pitchFamily="18" charset="0"/>
                            </a:rPr>
                          </m:ctrlPr>
                        </m:naryPr>
                        <m:sub>
                          <m:r>
                            <m:rPr>
                              <m:brk m:alnAt="7"/>
                            </m:rPr>
                            <a:rPr lang="en-GB" sz="2100" i="1">
                              <a:latin typeface="Cambria Math"/>
                            </a:rPr>
                            <m:t>𝑖</m:t>
                          </m:r>
                          <m:r>
                            <a:rPr lang="en-GB" sz="2100" i="1">
                              <a:latin typeface="Cambria Math"/>
                            </a:rPr>
                            <m:t>,</m:t>
                          </m:r>
                          <m:r>
                            <a:rPr lang="en-GB" sz="2100" i="1">
                              <a:latin typeface="Cambria Math"/>
                            </a:rPr>
                            <m:t>𝑗</m:t>
                          </m:r>
                          <m:r>
                            <a:rPr lang="en-GB" sz="2100" i="1">
                              <a:latin typeface="Cambria Math"/>
                            </a:rPr>
                            <m:t>,</m:t>
                          </m:r>
                          <m:r>
                            <a:rPr lang="en-GB" sz="2100" i="1">
                              <a:latin typeface="Cambria Math"/>
                            </a:rPr>
                            <m:t>𝑘</m:t>
                          </m:r>
                        </m:sub>
                        <m:sup/>
                        <m:e>
                          <m:sSub>
                            <m:sSubPr>
                              <m:ctrlPr>
                                <a:rPr lang="en-GB" sz="2100" i="1">
                                  <a:latin typeface="Cambria Math" panose="02040503050406030204" pitchFamily="18" charset="0"/>
                                  <a:ea typeface="Cambria Math"/>
                                </a:rPr>
                              </m:ctrlPr>
                            </m:sSubPr>
                            <m:e>
                              <m:r>
                                <a:rPr lang="en-GB" sz="2100" i="1">
                                  <a:latin typeface="Cambria Math" panose="02040503050406030204" pitchFamily="18" charset="0"/>
                                  <a:ea typeface="Cambria Math" panose="02040503050406030204" pitchFamily="18" charset="0"/>
                                </a:rPr>
                                <m:t>𝛼</m:t>
                              </m:r>
                            </m:e>
                            <m:sub>
                              <m:r>
                                <a:rPr lang="en-GB" sz="2100" i="1">
                                  <a:latin typeface="Cambria Math"/>
                                  <a:ea typeface="Cambria Math"/>
                                </a:rPr>
                                <m:t>𝑖𝑗𝑘</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𝑗</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𝑘</m:t>
                              </m:r>
                            </m:sub>
                          </m:sSub>
                        </m:e>
                      </m:nary>
                    </m:oMath>
                  </m:oMathPara>
                </a14:m>
                <a:endParaRPr lang="en-GB" sz="2100" dirty="0"/>
              </a:p>
            </p:txBody>
          </p:sp>
        </mc:Choice>
        <mc:Fallback xmlns="">
          <p:sp>
            <p:nvSpPr>
              <p:cNvPr id="29" name="TextBox 28">
                <a:extLst>
                  <a:ext uri="{FF2B5EF4-FFF2-40B4-BE49-F238E27FC236}">
                    <a16:creationId xmlns:a16="http://schemas.microsoft.com/office/drawing/2014/main" xmlns="" xmlns:a14="http://schemas.microsoft.com/office/drawing/2010/main" id="{AE8954E8-E6CB-4E92-BBB1-A188A647FBAF}"/>
                  </a:ext>
                </a:extLst>
              </p:cNvPr>
              <p:cNvSpPr txBox="1">
                <a:spLocks noRot="1" noChangeAspect="1" noMove="1" noResize="1" noEditPoints="1" noAdjustHandles="1" noChangeArrowheads="1" noChangeShapeType="1" noTextEdit="1"/>
              </p:cNvSpPr>
              <p:nvPr/>
            </p:nvSpPr>
            <p:spPr>
              <a:xfrm>
                <a:off x="851745" y="1256408"/>
                <a:ext cx="7222318" cy="103759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 name="Table 30"/>
              <p:cNvGraphicFramePr>
                <a:graphicFrameLocks noGrp="1"/>
              </p:cNvGraphicFramePr>
              <p:nvPr/>
            </p:nvGraphicFramePr>
            <p:xfrm>
              <a:off x="1202488" y="2532152"/>
              <a:ext cx="6520831" cy="1444422"/>
            </p:xfrm>
            <a:graphic>
              <a:graphicData uri="http://schemas.openxmlformats.org/drawingml/2006/table">
                <a:tbl>
                  <a:tblPr firstRow="1" firstCol="1" bandRow="1">
                    <a:tableStyleId>{2D5ABB26-0587-4C30-8999-92F81FD0307C}</a:tableStyleId>
                  </a:tblPr>
                  <a:tblGrid>
                    <a:gridCol w="6520831"/>
                  </a:tblGrid>
                  <a:tr h="72221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n-IN" sz="2000" i="1" kern="1200" smtClean="0">
                                        <a:solidFill>
                                          <a:schemeClr val="tx1"/>
                                        </a:solidFill>
                                        <a:effectLst/>
                                        <a:latin typeface="Cambria Math" panose="02040503050406030204" pitchFamily="18" charset="0"/>
                                        <a:ea typeface="+mn-ea"/>
                                        <a:cs typeface="+mn-cs"/>
                                      </a:rPr>
                                    </m:ctrlPr>
                                  </m:fPr>
                                  <m:num>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num>
                                  <m:den>
                                    <m:r>
                                      <a:rPr lang="en-US" sz="2000" i="1" kern="1200">
                                        <a:solidFill>
                                          <a:schemeClr val="tx1"/>
                                        </a:solidFill>
                                        <a:effectLst/>
                                        <a:latin typeface="Cambria Math" panose="02040503050406030204" pitchFamily="18" charset="0"/>
                                        <a:ea typeface="+mn-ea"/>
                                        <a:cs typeface="+mn-cs"/>
                                      </a:rPr>
                                      <m:t>𝜕𝜏</m:t>
                                    </m:r>
                                  </m:den>
                                </m:f>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𝑖𝑓</m:t>
                                </m:r>
                                <m:r>
                                  <a:rPr lang="en-US" sz="2000" i="1" kern="1200">
                                    <a:solidFill>
                                      <a:schemeClr val="tx1"/>
                                    </a:solidFill>
                                    <a:effectLst/>
                                    <a:latin typeface="Cambria Math" panose="02040503050406030204" pitchFamily="18" charset="0"/>
                                    <a:ea typeface="+mn-ea"/>
                                    <a:cs typeface="+mn-cs"/>
                                  </a:rPr>
                                  <m:t>−(1+</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m:rPr>
                                        <m:sty m:val="p"/>
                                      </m:rPr>
                                      <a:rPr lang="en-US" sz="2000" kern="1200">
                                        <a:solidFill>
                                          <a:schemeClr val="tx1"/>
                                        </a:solidFill>
                                        <a:effectLst/>
                                        <a:latin typeface="Cambria Math" panose="02040503050406030204" pitchFamily="18" charset="0"/>
                                        <a:ea typeface="+mn-ea"/>
                                        <a:cs typeface="+mn-cs"/>
                                      </a:rPr>
                                      <m:t>Δ</m:t>
                                    </m:r>
                                  </m:e>
                                  <m:sub>
                                    <m:r>
                                      <a:rPr lang="en-US" sz="2000" i="1" kern="1200">
                                        <a:solidFill>
                                          <a:schemeClr val="tx1"/>
                                        </a:solidFill>
                                        <a:effectLst/>
                                        <a:latin typeface="Cambria Math" panose="02040503050406030204" pitchFamily="18" charset="0"/>
                                        <a:ea typeface="+mn-ea"/>
                                        <a:cs typeface="+mn-cs"/>
                                      </a:rPr>
                                      <m:t>1</m:t>
                                    </m:r>
                                  </m:sub>
                                </m:sSub>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m:t>
                                </m:r>
                                <m:sSubSup>
                                  <m:sSubSupPr>
                                    <m:ctrlPr>
                                      <a:rPr lang="en-IN" sz="2000" i="1" kern="1200">
                                        <a:solidFill>
                                          <a:schemeClr val="tx1"/>
                                        </a:solidFill>
                                        <a:effectLst/>
                                        <a:latin typeface="Cambria Math" panose="02040503050406030204" pitchFamily="18" charset="0"/>
                                        <a:ea typeface="+mn-ea"/>
                                        <a:cs typeface="+mn-cs"/>
                                      </a:rPr>
                                    </m:ctrlPr>
                                  </m:sSubSup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up>
                                    <m:r>
                                      <a:rPr lang="en-US" sz="2000" i="1" kern="1200">
                                        <a:solidFill>
                                          <a:schemeClr val="tx1"/>
                                        </a:solidFill>
                                        <a:effectLst/>
                                        <a:latin typeface="Cambria Math" panose="02040503050406030204" pitchFamily="18" charset="0"/>
                                        <a:ea typeface="+mn-ea"/>
                                        <a:cs typeface="+mn-cs"/>
                                      </a:rPr>
                                      <m:t>2</m:t>
                                    </m:r>
                                  </m:sup>
                                </m:sSubSup>
                              </m:oMath>
                            </m:oMathPara>
                          </a14:m>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72221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n-IN" sz="2000" i="1" kern="1200" smtClean="0">
                                        <a:solidFill>
                                          <a:schemeClr val="tx1"/>
                                        </a:solidFill>
                                        <a:effectLst/>
                                        <a:latin typeface="Cambria Math" panose="02040503050406030204" pitchFamily="18" charset="0"/>
                                        <a:ea typeface="+mn-ea"/>
                                        <a:cs typeface="+mn-cs"/>
                                      </a:rPr>
                                    </m:ctrlPr>
                                  </m:fPr>
                                  <m:num>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Sub>
                                  </m:num>
                                  <m:den>
                                    <m:r>
                                      <a:rPr lang="en-US" sz="2000" i="1" kern="1200">
                                        <a:solidFill>
                                          <a:schemeClr val="tx1"/>
                                        </a:solidFill>
                                        <a:effectLst/>
                                        <a:latin typeface="Cambria Math" panose="02040503050406030204" pitchFamily="18" charset="0"/>
                                        <a:ea typeface="+mn-ea"/>
                                        <a:cs typeface="+mn-cs"/>
                                      </a:rPr>
                                      <m:t>𝜕𝜏</m:t>
                                    </m:r>
                                  </m:den>
                                </m:f>
                                <m:r>
                                  <a:rPr lang="en-US" sz="2000" i="1" kern="1200">
                                    <a:solidFill>
                                      <a:schemeClr val="tx1"/>
                                    </a:solidFill>
                                    <a:effectLst/>
                                    <a:latin typeface="Cambria Math" panose="02040503050406030204" pitchFamily="18" charset="0"/>
                                    <a:ea typeface="+mn-ea"/>
                                    <a:cs typeface="+mn-cs"/>
                                  </a:rPr>
                                  <m:t>=−</m:t>
                                </m:r>
                                <m:d>
                                  <m:dPr>
                                    <m:ctrlPr>
                                      <a:rPr lang="en-IN" sz="2000" i="1" kern="1200">
                                        <a:solidFill>
                                          <a:schemeClr val="tx1"/>
                                        </a:solidFill>
                                        <a:effectLst/>
                                        <a:latin typeface="Cambria Math" panose="02040503050406030204" pitchFamily="18" charset="0"/>
                                        <a:ea typeface="+mn-ea"/>
                                        <a:cs typeface="+mn-cs"/>
                                      </a:rPr>
                                    </m:ctrlPr>
                                  </m:dPr>
                                  <m:e>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𝛾</m:t>
                                        </m:r>
                                      </m:e>
                                      <m:sub>
                                        <m:r>
                                          <a:rPr lang="en-US" sz="2000" i="1" kern="1200">
                                            <a:solidFill>
                                              <a:schemeClr val="tx1"/>
                                            </a:solidFill>
                                            <a:effectLst/>
                                            <a:latin typeface="Cambria Math" panose="02040503050406030204" pitchFamily="18" charset="0"/>
                                            <a:ea typeface="+mn-ea"/>
                                            <a:cs typeface="+mn-cs"/>
                                          </a:rPr>
                                          <m:t>21</m:t>
                                        </m:r>
                                      </m:sub>
                                    </m:sSub>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m:rPr>
                                            <m:sty m:val="p"/>
                                          </m:rPr>
                                          <a:rPr lang="en-US" sz="2000" kern="1200">
                                            <a:solidFill>
                                              <a:schemeClr val="tx1"/>
                                            </a:solidFill>
                                            <a:effectLst/>
                                            <a:latin typeface="Cambria Math" panose="02040503050406030204" pitchFamily="18" charset="0"/>
                                            <a:ea typeface="+mn-ea"/>
                                            <a:cs typeface="+mn-cs"/>
                                          </a:rPr>
                                          <m:t>Δ</m:t>
                                        </m:r>
                                      </m:e>
                                      <m:sub>
                                        <m:r>
                                          <a:rPr lang="en-US" sz="2000" i="1" kern="1200">
                                            <a:solidFill>
                                              <a:schemeClr val="tx1"/>
                                            </a:solidFill>
                                            <a:effectLst/>
                                            <a:latin typeface="Cambria Math" panose="02040503050406030204" pitchFamily="18" charset="0"/>
                                            <a:ea typeface="+mn-ea"/>
                                            <a:cs typeface="+mn-cs"/>
                                          </a:rPr>
                                          <m:t>2</m:t>
                                        </m:r>
                                      </m:sub>
                                    </m:sSub>
                                  </m:e>
                                </m:d>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Sub>
                                <m:r>
                                  <a:rPr lang="en-US" sz="2000" i="1" kern="1200">
                                    <a:solidFill>
                                      <a:schemeClr val="tx1"/>
                                    </a:solidFill>
                                    <a:effectLst/>
                                    <a:latin typeface="Cambria Math" panose="02040503050406030204" pitchFamily="18" charset="0"/>
                                    <a:ea typeface="+mn-ea"/>
                                    <a:cs typeface="+mn-cs"/>
                                  </a:rPr>
                                  <m:t>+2</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sSubSup>
                                  <m:sSubSupPr>
                                    <m:ctrlPr>
                                      <a:rPr lang="en-IN" sz="2000" i="1" kern="1200">
                                        <a:solidFill>
                                          <a:schemeClr val="tx1"/>
                                        </a:solidFill>
                                        <a:effectLst/>
                                        <a:latin typeface="Cambria Math" panose="02040503050406030204" pitchFamily="18" charset="0"/>
                                        <a:ea typeface="+mn-ea"/>
                                        <a:cs typeface="+mn-cs"/>
                                      </a:rPr>
                                    </m:ctrlPr>
                                  </m:sSubSup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up>
                                    <m:r>
                                      <a:rPr lang="en-US" sz="2000" i="1" kern="1200">
                                        <a:solidFill>
                                          <a:schemeClr val="tx1"/>
                                        </a:solidFill>
                                        <a:effectLst/>
                                        <a:latin typeface="Cambria Math" panose="02040503050406030204" pitchFamily="18" charset="0"/>
                                        <a:ea typeface="+mn-ea"/>
                                        <a:cs typeface="+mn-cs"/>
                                      </a:rPr>
                                      <m:t>∗</m:t>
                                    </m:r>
                                  </m:sup>
                                </m:sSubSup>
                              </m:oMath>
                            </m:oMathPara>
                          </a14:m>
                          <a:endParaRPr lang="en-IN"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31" name="Table 30"/>
              <p:cNvGraphicFramePr>
                <a:graphicFrameLocks noGrp="1"/>
              </p:cNvGraphicFramePr>
              <p:nvPr/>
            </p:nvGraphicFramePr>
            <p:xfrm>
              <a:off x="1202488" y="2532152"/>
              <a:ext cx="6520831" cy="1444422"/>
            </p:xfrm>
            <a:graphic>
              <a:graphicData uri="http://schemas.openxmlformats.org/drawingml/2006/table">
                <a:tbl>
                  <a:tblPr firstRow="1" firstCol="1" bandRow="1">
                    <a:tableStyleId>{2D5ABB26-0587-4C30-8999-92F81FD0307C}</a:tableStyleId>
                  </a:tblPr>
                  <a:tblGrid>
                    <a:gridCol w="6520831"/>
                  </a:tblGrid>
                  <a:tr h="72221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rotWithShape="0">
                          <a:blip r:embed="rId15"/>
                          <a:stretch>
                            <a:fillRect l="-93" t="-840" r="-280" b="-101681"/>
                          </a:stretch>
                        </a:blipFill>
                      </a:tcPr>
                    </a:tc>
                  </a:tr>
                  <a:tr h="72221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rotWithShape="0">
                          <a:blip r:embed="rId15"/>
                          <a:stretch>
                            <a:fillRect l="-93" t="-100840" r="-280" b="-1681"/>
                          </a:stretch>
                        </a:blipFill>
                      </a:tcPr>
                    </a:tc>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1258392" y="4157336"/>
                <a:ext cx="6520831" cy="1084079"/>
              </a:xfrm>
              <a:prstGeom prst="rect">
                <a:avLst/>
              </a:prstGeom>
              <a:noFill/>
            </p:spPr>
            <p:txBody>
              <a:bodyPr wrap="square" rtlCol="0">
                <a:spAutoFit/>
              </a:bodyPr>
              <a:lstStyle/>
              <a:p>
                <a:pPr algn="ctr"/>
                <a:r>
                  <a:rPr lang="en-IN" sz="2000" dirty="0" smtClean="0">
                    <a:latin typeface="Constantia" panose="02030602050306030303" pitchFamily="18" charset="0"/>
                  </a:rPr>
                  <a:t>Frequency combs represent the oscillatory regime </a:t>
                </a:r>
              </a:p>
              <a:p>
                <a:pPr algn="ctr"/>
                <a14:m>
                  <m:oMathPara xmlns:m="http://schemas.openxmlformats.org/officeDocument/2006/math">
                    <m:oMathParaPr>
                      <m:jc m:val="centerGroup"/>
                    </m:oMathParaPr>
                    <m:oMath xmlns:m="http://schemas.openxmlformats.org/officeDocument/2006/math">
                      <m:sSub>
                        <m:sSubPr>
                          <m:ctrlPr>
                            <a:rPr lang="en-IN"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r>
                        <a:rPr lang="en-US" sz="2000" i="1">
                          <a:latin typeface="Cambria Math" panose="02040503050406030204" pitchFamily="18" charset="0"/>
                        </a:rPr>
                        <m:t>=</m:t>
                      </m:r>
                      <m:sSub>
                        <m:sSubPr>
                          <m:ctrlPr>
                            <a:rPr lang="en-IN" sz="2000" i="1">
                              <a:latin typeface="Cambria Math" panose="02040503050406030204" pitchFamily="18" charset="0"/>
                            </a:rPr>
                          </m:ctrlPr>
                        </m:sSubPr>
                        <m:e>
                          <m:r>
                            <a:rPr lang="en-US" sz="2000" i="1">
                              <a:latin typeface="Cambria Math" panose="02040503050406030204" pitchFamily="18" charset="0"/>
                            </a:rPr>
                            <m:t>𝜓</m:t>
                          </m:r>
                        </m:e>
                        <m:sub>
                          <m:r>
                            <a:rPr lang="en-IN" sz="2000" b="0" i="1" smtClean="0">
                              <a:latin typeface="Cambria Math" panose="02040503050406030204" pitchFamily="18" charset="0"/>
                            </a:rPr>
                            <m:t>1,</m:t>
                          </m:r>
                          <m:r>
                            <a:rPr lang="en-IN" sz="2000" b="0" i="1" smtClean="0">
                              <a:latin typeface="Cambria Math" panose="02040503050406030204" pitchFamily="18" charset="0"/>
                            </a:rPr>
                            <m:t>𝑠𝑠</m:t>
                          </m:r>
                        </m:sub>
                      </m:sSub>
                      <m:r>
                        <a:rPr lang="en-US" sz="2000" i="1">
                          <a:latin typeface="Cambria Math" panose="02040503050406030204" pitchFamily="18" charset="0"/>
                        </a:rPr>
                        <m:t>+</m:t>
                      </m:r>
                      <m:r>
                        <a:rPr lang="en-US" sz="2000" i="1">
                          <a:latin typeface="Cambria Math" panose="02040503050406030204" pitchFamily="18" charset="0"/>
                        </a:rPr>
                        <m:t>𝛿</m:t>
                      </m:r>
                      <m:sSub>
                        <m:sSubPr>
                          <m:ctrlPr>
                            <a:rPr lang="en-IN"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1</m:t>
                          </m:r>
                        </m:sub>
                      </m:sSub>
                    </m:oMath>
                  </m:oMathPara>
                </a14:m>
                <a:endParaRPr lang="en-IN" sz="2000" dirty="0" smtClean="0">
                  <a:latin typeface="Constantia" panose="02030602050306030303" pitchFamily="18" charset="0"/>
                </a:endParaRPr>
              </a:p>
              <a:p>
                <a:pPr algn="ctr"/>
                <a14:m>
                  <m:oMathPara xmlns:m="http://schemas.openxmlformats.org/officeDocument/2006/math">
                    <m:oMathParaPr>
                      <m:jc m:val="centerGroup"/>
                    </m:oMathParaPr>
                    <m:oMath xmlns:m="http://schemas.openxmlformats.org/officeDocument/2006/math">
                      <m:sSub>
                        <m:sSubPr>
                          <m:ctrlPr>
                            <a:rPr lang="en-IN" sz="2000" i="1">
                              <a:latin typeface="Cambria Math" panose="02040503050406030204" pitchFamily="18" charset="0"/>
                            </a:rPr>
                          </m:ctrlPr>
                        </m:sSubPr>
                        <m:e>
                          <m:r>
                            <a:rPr lang="en-US" sz="2000" i="1">
                              <a:latin typeface="Cambria Math" panose="02040503050406030204" pitchFamily="18" charset="0"/>
                            </a:rPr>
                            <m:t>𝜓</m:t>
                          </m:r>
                        </m:e>
                        <m:sub>
                          <m:r>
                            <a:rPr lang="en-IN" sz="2000" b="0" i="1" smtClean="0">
                              <a:latin typeface="Cambria Math" panose="02040503050406030204" pitchFamily="18" charset="0"/>
                            </a:rPr>
                            <m:t>2</m:t>
                          </m:r>
                        </m:sub>
                      </m:sSub>
                      <m:r>
                        <a:rPr lang="en-US" sz="2000" i="1">
                          <a:latin typeface="Cambria Math" panose="02040503050406030204" pitchFamily="18" charset="0"/>
                        </a:rPr>
                        <m:t>=</m:t>
                      </m:r>
                      <m:sSub>
                        <m:sSubPr>
                          <m:ctrlPr>
                            <a:rPr lang="en-IN" sz="2000" i="1">
                              <a:latin typeface="Cambria Math" panose="02040503050406030204" pitchFamily="18" charset="0"/>
                            </a:rPr>
                          </m:ctrlPr>
                        </m:sSubPr>
                        <m:e>
                          <m:r>
                            <a:rPr lang="en-US" sz="2000" i="1">
                              <a:latin typeface="Cambria Math" panose="02040503050406030204" pitchFamily="18" charset="0"/>
                            </a:rPr>
                            <m:t>𝜓</m:t>
                          </m:r>
                        </m:e>
                        <m:sub>
                          <m:r>
                            <a:rPr lang="en-IN" sz="2000" b="0" i="1" smtClean="0">
                              <a:latin typeface="Cambria Math" panose="02040503050406030204" pitchFamily="18" charset="0"/>
                            </a:rPr>
                            <m:t>2</m:t>
                          </m:r>
                          <m:r>
                            <a:rPr lang="en-IN" sz="2000" i="1">
                              <a:latin typeface="Cambria Math" panose="02040503050406030204" pitchFamily="18" charset="0"/>
                            </a:rPr>
                            <m:t>,</m:t>
                          </m:r>
                          <m:r>
                            <a:rPr lang="en-IN" sz="2000" i="1">
                              <a:latin typeface="Cambria Math" panose="02040503050406030204" pitchFamily="18" charset="0"/>
                            </a:rPr>
                            <m:t>𝑠𝑠</m:t>
                          </m:r>
                        </m:sub>
                      </m:sSub>
                      <m:r>
                        <a:rPr lang="en-US" sz="2000" i="1">
                          <a:latin typeface="Cambria Math" panose="02040503050406030204" pitchFamily="18" charset="0"/>
                        </a:rPr>
                        <m:t>+</m:t>
                      </m:r>
                      <m:r>
                        <a:rPr lang="en-US" sz="2000" i="1">
                          <a:latin typeface="Cambria Math" panose="02040503050406030204" pitchFamily="18" charset="0"/>
                        </a:rPr>
                        <m:t>𝛿</m:t>
                      </m:r>
                      <m:sSub>
                        <m:sSubPr>
                          <m:ctrlPr>
                            <a:rPr lang="en-IN" sz="2000" i="1">
                              <a:latin typeface="Cambria Math" panose="02040503050406030204" pitchFamily="18" charset="0"/>
                            </a:rPr>
                          </m:ctrlPr>
                        </m:sSubPr>
                        <m:e>
                          <m:r>
                            <a:rPr lang="en-US" sz="2000" i="1">
                              <a:latin typeface="Cambria Math" panose="02040503050406030204" pitchFamily="18" charset="0"/>
                            </a:rPr>
                            <m:t>𝜓</m:t>
                          </m:r>
                        </m:e>
                        <m:sub>
                          <m:r>
                            <a:rPr lang="en-IN" sz="2000" b="0" i="1" smtClean="0">
                              <a:latin typeface="Cambria Math" panose="02040503050406030204" pitchFamily="18" charset="0"/>
                            </a:rPr>
                            <m:t>2</m:t>
                          </m:r>
                        </m:sub>
                      </m:sSub>
                    </m:oMath>
                  </m:oMathPara>
                </a14:m>
                <a:endParaRPr lang="en-IN" sz="2000" dirty="0">
                  <a:latin typeface="Constantia" panose="02030602050306030303"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258392" y="4157336"/>
                <a:ext cx="6520831" cy="1084079"/>
              </a:xfrm>
              <a:prstGeom prst="rect">
                <a:avLst/>
              </a:prstGeom>
              <a:blipFill rotWithShape="0">
                <a:blip r:embed="rId16"/>
                <a:stretch>
                  <a:fillRect t="-3371" b="-3933"/>
                </a:stretch>
              </a:blipFill>
            </p:spPr>
            <p:txBody>
              <a:bodyPr/>
              <a:lstStyle/>
              <a:p>
                <a:r>
                  <a:rPr lang="en-IN">
                    <a:noFill/>
                  </a:rPr>
                  <a:t> </a:t>
                </a:r>
              </a:p>
            </p:txBody>
          </p:sp>
        </mc:Fallback>
      </mc:AlternateContent>
    </p:spTree>
    <p:extLst>
      <p:ext uri="{BB962C8B-B14F-4D97-AF65-F5344CB8AC3E}">
        <p14:creationId xmlns:p14="http://schemas.microsoft.com/office/powerpoint/2010/main" val="4127905595"/>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AE8954E8-E6CB-4E92-BBB1-A188A647FBAF}"/>
                  </a:ext>
                </a:extLst>
              </p:cNvPr>
              <p:cNvSpPr txBox="1"/>
              <p:nvPr/>
            </p:nvSpPr>
            <p:spPr>
              <a:xfrm>
                <a:off x="851745" y="1256408"/>
                <a:ext cx="7222318" cy="10375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100" i="1" smtClean="0">
                          <a:latin typeface="Cambria Math"/>
                        </a:rPr>
                        <m:t>𝐻</m:t>
                      </m:r>
                      <m:r>
                        <a:rPr lang="en-GB" sz="2100" i="1" smtClean="0">
                          <a:latin typeface="Cambria Math"/>
                        </a:rPr>
                        <m:t>=</m:t>
                      </m:r>
                      <m:nary>
                        <m:naryPr>
                          <m:chr m:val="∑"/>
                          <m:ctrlPr>
                            <a:rPr lang="en-GB" sz="2100" i="1">
                              <a:latin typeface="Cambria Math" panose="02040503050406030204" pitchFamily="18" charset="0"/>
                            </a:rPr>
                          </m:ctrlPr>
                        </m:naryPr>
                        <m:sub>
                          <m:r>
                            <m:rPr>
                              <m:brk m:alnAt="23"/>
                            </m:rPr>
                            <a:rPr lang="en-GB" sz="2100" i="1">
                              <a:latin typeface="Cambria Math"/>
                            </a:rPr>
                            <m:t>𝑖</m:t>
                          </m:r>
                          <m:r>
                            <a:rPr lang="en-GB" sz="2100" i="1">
                              <a:latin typeface="Cambria Math"/>
                            </a:rPr>
                            <m:t>=1</m:t>
                          </m:r>
                        </m:sub>
                        <m:sup>
                          <m:r>
                            <a:rPr lang="en-US" sz="2100" i="1">
                              <a:latin typeface="Cambria Math" panose="02040503050406030204" pitchFamily="18" charset="0"/>
                            </a:rPr>
                            <m:t>𝑁</m:t>
                          </m:r>
                          <m:r>
                            <a:rPr lang="en-US" sz="2100" i="1">
                              <a:latin typeface="Cambria Math" panose="02040503050406030204" pitchFamily="18" charset="0"/>
                            </a:rPr>
                            <m:t>=2</m:t>
                          </m:r>
                        </m:sup>
                        <m:e>
                          <m:d>
                            <m:dPr>
                              <m:begChr m:val="["/>
                              <m:endChr m:val="]"/>
                              <m:ctrlPr>
                                <a:rPr lang="en-GB" sz="2100" i="1">
                                  <a:latin typeface="Cambria Math" panose="02040503050406030204" pitchFamily="18" charset="0"/>
                                </a:rPr>
                              </m:ctrlPr>
                            </m:dPr>
                            <m:e>
                              <m:f>
                                <m:fPr>
                                  <m:ctrlPr>
                                    <a:rPr lang="en-GB" sz="2100" i="1">
                                      <a:latin typeface="Cambria Math" panose="02040503050406030204" pitchFamily="18" charset="0"/>
                                    </a:rPr>
                                  </m:ctrlPr>
                                </m:fPr>
                                <m:num>
                                  <m:sSubSup>
                                    <m:sSubSupPr>
                                      <m:ctrlPr>
                                        <a:rPr lang="en-GB" sz="2100" i="1">
                                          <a:latin typeface="Cambria Math" panose="02040503050406030204" pitchFamily="18" charset="0"/>
                                        </a:rPr>
                                      </m:ctrlPr>
                                    </m:sSubSupPr>
                                    <m:e>
                                      <m:r>
                                        <a:rPr lang="en-GB" sz="2100" i="1">
                                          <a:latin typeface="Cambria Math"/>
                                        </a:rPr>
                                        <m:t>𝑃</m:t>
                                      </m:r>
                                    </m:e>
                                    <m:sub>
                                      <m:r>
                                        <a:rPr lang="en-GB" sz="2100" i="1">
                                          <a:latin typeface="Cambria Math"/>
                                        </a:rPr>
                                        <m:t>𝑖</m:t>
                                      </m:r>
                                    </m:sub>
                                    <m:sup>
                                      <m:r>
                                        <a:rPr lang="en-GB" sz="2100" i="1">
                                          <a:latin typeface="Cambria Math"/>
                                        </a:rPr>
                                        <m:t>2</m:t>
                                      </m:r>
                                    </m:sup>
                                  </m:sSubSup>
                                </m:num>
                                <m:den>
                                  <m:r>
                                    <a:rPr lang="en-GB" sz="2100" i="1">
                                      <a:latin typeface="Cambria Math"/>
                                    </a:rPr>
                                    <m:t>2</m:t>
                                  </m:r>
                                </m:den>
                              </m:f>
                              <m:r>
                                <a:rPr lang="en-GB" sz="2100" i="1">
                                  <a:latin typeface="Cambria Math"/>
                                </a:rPr>
                                <m:t>+</m:t>
                              </m:r>
                              <m:f>
                                <m:fPr>
                                  <m:ctrlPr>
                                    <a:rPr lang="en-GB" sz="2100" i="1">
                                      <a:latin typeface="Cambria Math" panose="02040503050406030204" pitchFamily="18" charset="0"/>
                                      <a:ea typeface="Cambria Math"/>
                                    </a:rPr>
                                  </m:ctrlPr>
                                </m:fPr>
                                <m:num>
                                  <m:sSubSup>
                                    <m:sSubSupPr>
                                      <m:ctrlPr>
                                        <a:rPr lang="en-GB" sz="2100" i="1">
                                          <a:latin typeface="Cambria Math" panose="02040503050406030204" pitchFamily="18" charset="0"/>
                                          <a:ea typeface="Cambria Math"/>
                                        </a:rPr>
                                      </m:ctrlPr>
                                    </m:sSubSupPr>
                                    <m:e>
                                      <m:r>
                                        <a:rPr lang="en-GB" sz="2100" i="1">
                                          <a:latin typeface="Cambria Math"/>
                                          <a:ea typeface="Cambria Math"/>
                                        </a:rPr>
                                        <m:t>𝜔</m:t>
                                      </m:r>
                                    </m:e>
                                    <m:sub>
                                      <m:r>
                                        <a:rPr lang="en-GB" sz="2100" i="1">
                                          <a:latin typeface="Cambria Math"/>
                                          <a:ea typeface="Cambria Math"/>
                                        </a:rPr>
                                        <m:t>𝑖</m:t>
                                      </m:r>
                                    </m:sub>
                                    <m:sup>
                                      <m:r>
                                        <a:rPr lang="en-GB" sz="2100" i="1">
                                          <a:latin typeface="Cambria Math"/>
                                          <a:ea typeface="Cambria Math"/>
                                        </a:rPr>
                                        <m:t>2</m:t>
                                      </m:r>
                                    </m:sup>
                                  </m:sSubSup>
                                  <m:sSubSup>
                                    <m:sSubSupPr>
                                      <m:ctrlPr>
                                        <a:rPr lang="en-GB" sz="2100" i="1">
                                          <a:latin typeface="Cambria Math" panose="02040503050406030204" pitchFamily="18" charset="0"/>
                                          <a:ea typeface="Cambria Math"/>
                                        </a:rPr>
                                      </m:ctrlPr>
                                    </m:sSubSupPr>
                                    <m:e>
                                      <m:r>
                                        <a:rPr lang="en-GB" sz="2100" i="1">
                                          <a:latin typeface="Cambria Math"/>
                                          <a:ea typeface="Cambria Math"/>
                                        </a:rPr>
                                        <m:t>𝑄</m:t>
                                      </m:r>
                                    </m:e>
                                    <m:sub>
                                      <m:r>
                                        <a:rPr lang="en-GB" sz="2100" i="1">
                                          <a:latin typeface="Cambria Math"/>
                                          <a:ea typeface="Cambria Math"/>
                                        </a:rPr>
                                        <m:t>𝑖</m:t>
                                      </m:r>
                                    </m:sub>
                                    <m:sup>
                                      <m:r>
                                        <a:rPr lang="en-GB" sz="2100" i="1">
                                          <a:latin typeface="Cambria Math"/>
                                          <a:ea typeface="Cambria Math"/>
                                        </a:rPr>
                                        <m:t>2</m:t>
                                      </m:r>
                                    </m:sup>
                                  </m:sSubSup>
                                </m:num>
                                <m:den>
                                  <m:r>
                                    <a:rPr lang="en-GB" sz="2100" i="1">
                                      <a:latin typeface="Cambria Math"/>
                                      <a:ea typeface="Cambria Math"/>
                                    </a:rPr>
                                    <m:t>2</m:t>
                                  </m:r>
                                </m:den>
                              </m:f>
                              <m:r>
                                <a:rPr lang="en-GB" sz="2100" i="1">
                                  <a:latin typeface="Cambria Math"/>
                                  <a:ea typeface="Cambria Math"/>
                                </a:rPr>
                                <m:t>+</m:t>
                              </m:r>
                              <m:sSub>
                                <m:sSubPr>
                                  <m:ctrlPr>
                                    <a:rPr lang="en-GB" sz="2100" i="1">
                                      <a:latin typeface="Cambria Math" panose="02040503050406030204" pitchFamily="18" charset="0"/>
                                      <a:ea typeface="Cambria Math"/>
                                    </a:rPr>
                                  </m:ctrlPr>
                                </m:sSubPr>
                                <m:e>
                                  <m:r>
                                    <a:rPr lang="en-US" sz="2100" b="0" i="1" smtClean="0">
                                      <a:latin typeface="Cambria Math" panose="02040503050406030204" pitchFamily="18" charset="0"/>
                                      <a:ea typeface="Cambria Math"/>
                                    </a:rPr>
                                    <m:t>𝐴</m:t>
                                  </m:r>
                                </m:e>
                                <m:sub>
                                  <m:r>
                                    <a:rPr lang="en-GB" sz="2100" i="1">
                                      <a:latin typeface="Cambria Math"/>
                                      <a:ea typeface="Cambria Math"/>
                                    </a:rPr>
                                    <m:t>𝑖</m:t>
                                  </m:r>
                                </m:sub>
                              </m:sSub>
                              <m:func>
                                <m:funcPr>
                                  <m:ctrlPr>
                                    <a:rPr lang="en-GB" sz="2100" i="1">
                                      <a:latin typeface="Cambria Math" panose="02040503050406030204" pitchFamily="18" charset="0"/>
                                      <a:ea typeface="Cambria Math"/>
                                    </a:rPr>
                                  </m:ctrlPr>
                                </m:funcPr>
                                <m:fName>
                                  <m:r>
                                    <m:rPr>
                                      <m:sty m:val="p"/>
                                    </m:rPr>
                                    <a:rPr lang="en-GB" sz="2100">
                                      <a:latin typeface="Cambria Math"/>
                                      <a:ea typeface="Cambria Math"/>
                                    </a:rPr>
                                    <m:t>cos</m:t>
                                  </m:r>
                                </m:fName>
                                <m:e>
                                  <m:d>
                                    <m:dPr>
                                      <m:ctrlPr>
                                        <a:rPr lang="en-GB" sz="2100" i="1">
                                          <a:latin typeface="Cambria Math" panose="02040503050406030204" pitchFamily="18" charset="0"/>
                                          <a:ea typeface="Cambria Math"/>
                                        </a:rPr>
                                      </m:ctrlPr>
                                    </m:dPr>
                                    <m:e>
                                      <m:sSub>
                                        <m:sSubPr>
                                          <m:ctrlPr>
                                            <a:rPr lang="en-GB" sz="2100" i="1">
                                              <a:latin typeface="Cambria Math" panose="02040503050406030204" pitchFamily="18" charset="0"/>
                                              <a:ea typeface="Cambria Math"/>
                                            </a:rPr>
                                          </m:ctrlPr>
                                        </m:sSubPr>
                                        <m:e>
                                          <m:r>
                                            <a:rPr lang="en-GB" sz="2100" i="1">
                                              <a:latin typeface="Cambria Math"/>
                                              <a:ea typeface="Cambria Math"/>
                                            </a:rPr>
                                            <m:t>𝜔</m:t>
                                          </m:r>
                                        </m:e>
                                        <m:sub>
                                          <m:r>
                                            <a:rPr lang="en-US" sz="2100" i="1">
                                              <a:latin typeface="Cambria Math" panose="02040503050406030204" pitchFamily="18" charset="0"/>
                                              <a:ea typeface="Cambria Math"/>
                                            </a:rPr>
                                            <m:t>𝐷</m:t>
                                          </m:r>
                                        </m:sub>
                                      </m:sSub>
                                      <m:r>
                                        <a:rPr lang="en-GB" sz="2100" i="1">
                                          <a:latin typeface="Cambria Math"/>
                                          <a:ea typeface="Cambria Math"/>
                                        </a:rPr>
                                        <m:t>𝑡</m:t>
                                      </m:r>
                                    </m:e>
                                  </m:d>
                                </m:e>
                              </m:func>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e>
                          </m:d>
                        </m:e>
                      </m:nary>
                      <m:r>
                        <a:rPr lang="en-GB" sz="2100" i="1">
                          <a:latin typeface="Cambria Math"/>
                        </a:rPr>
                        <m:t>+</m:t>
                      </m:r>
                      <m:nary>
                        <m:naryPr>
                          <m:chr m:val="∑"/>
                          <m:supHide m:val="on"/>
                          <m:ctrlPr>
                            <a:rPr lang="en-GB" sz="2100" i="1">
                              <a:latin typeface="Cambria Math" panose="02040503050406030204" pitchFamily="18" charset="0"/>
                            </a:rPr>
                          </m:ctrlPr>
                        </m:naryPr>
                        <m:sub>
                          <m:r>
                            <m:rPr>
                              <m:brk m:alnAt="7"/>
                            </m:rPr>
                            <a:rPr lang="en-GB" sz="2100" i="1">
                              <a:latin typeface="Cambria Math"/>
                            </a:rPr>
                            <m:t>𝑖</m:t>
                          </m:r>
                          <m:r>
                            <a:rPr lang="en-GB" sz="2100" i="1">
                              <a:latin typeface="Cambria Math"/>
                            </a:rPr>
                            <m:t>,</m:t>
                          </m:r>
                          <m:r>
                            <a:rPr lang="en-GB" sz="2100" i="1">
                              <a:latin typeface="Cambria Math"/>
                            </a:rPr>
                            <m:t>𝑗</m:t>
                          </m:r>
                          <m:r>
                            <a:rPr lang="en-GB" sz="2100" i="1">
                              <a:latin typeface="Cambria Math"/>
                            </a:rPr>
                            <m:t>,</m:t>
                          </m:r>
                          <m:r>
                            <a:rPr lang="en-GB" sz="2100" i="1">
                              <a:latin typeface="Cambria Math"/>
                            </a:rPr>
                            <m:t>𝑘</m:t>
                          </m:r>
                        </m:sub>
                        <m:sup/>
                        <m:e>
                          <m:sSub>
                            <m:sSubPr>
                              <m:ctrlPr>
                                <a:rPr lang="en-GB" sz="2100" i="1">
                                  <a:latin typeface="Cambria Math" panose="02040503050406030204" pitchFamily="18" charset="0"/>
                                  <a:ea typeface="Cambria Math"/>
                                </a:rPr>
                              </m:ctrlPr>
                            </m:sSubPr>
                            <m:e>
                              <m:r>
                                <a:rPr lang="en-GB" sz="2100" i="1">
                                  <a:latin typeface="Cambria Math" panose="02040503050406030204" pitchFamily="18" charset="0"/>
                                  <a:ea typeface="Cambria Math" panose="02040503050406030204" pitchFamily="18" charset="0"/>
                                </a:rPr>
                                <m:t>𝛼</m:t>
                              </m:r>
                            </m:e>
                            <m:sub>
                              <m:r>
                                <a:rPr lang="en-GB" sz="2100" i="1">
                                  <a:latin typeface="Cambria Math"/>
                                  <a:ea typeface="Cambria Math"/>
                                </a:rPr>
                                <m:t>𝑖𝑗𝑘</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𝑗</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𝑘</m:t>
                              </m:r>
                            </m:sub>
                          </m:sSub>
                        </m:e>
                      </m:nary>
                    </m:oMath>
                  </m:oMathPara>
                </a14:m>
                <a:endParaRPr lang="en-GB" sz="2100" dirty="0"/>
              </a:p>
            </p:txBody>
          </p:sp>
        </mc:Choice>
        <mc:Fallback xmlns="">
          <p:sp>
            <p:nvSpPr>
              <p:cNvPr id="29" name="TextBox 28">
                <a:extLst>
                  <a:ext uri="{FF2B5EF4-FFF2-40B4-BE49-F238E27FC236}">
                    <a16:creationId xmlns:a16="http://schemas.microsoft.com/office/drawing/2014/main" xmlns="" xmlns:a14="http://schemas.microsoft.com/office/drawing/2010/main" id="{AE8954E8-E6CB-4E92-BBB1-A188A647FBAF}"/>
                  </a:ext>
                </a:extLst>
              </p:cNvPr>
              <p:cNvSpPr txBox="1">
                <a:spLocks noRot="1" noChangeAspect="1" noMove="1" noResize="1" noEditPoints="1" noAdjustHandles="1" noChangeArrowheads="1" noChangeShapeType="1" noTextEdit="1"/>
              </p:cNvSpPr>
              <p:nvPr/>
            </p:nvSpPr>
            <p:spPr>
              <a:xfrm>
                <a:off x="851745" y="1256408"/>
                <a:ext cx="7222318" cy="1037592"/>
              </a:xfrm>
              <a:prstGeom prst="rect">
                <a:avLst/>
              </a:prstGeom>
              <a:blipFill>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31" name="Table 30"/>
              <p:cNvGraphicFramePr>
                <a:graphicFrameLocks noGrp="1"/>
              </p:cNvGraphicFramePr>
              <p:nvPr/>
            </p:nvGraphicFramePr>
            <p:xfrm>
              <a:off x="1202488" y="2532152"/>
              <a:ext cx="6520831" cy="1444422"/>
            </p:xfrm>
            <a:graphic>
              <a:graphicData uri="http://schemas.openxmlformats.org/drawingml/2006/table">
                <a:tbl>
                  <a:tblPr firstRow="1" firstCol="1" bandRow="1">
                    <a:tableStyleId>{2D5ABB26-0587-4C30-8999-92F81FD0307C}</a:tableStyleId>
                  </a:tblPr>
                  <a:tblGrid>
                    <a:gridCol w="6520831"/>
                  </a:tblGrid>
                  <a:tr h="72221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n-IN" sz="2000" i="1" kern="1200" smtClean="0">
                                        <a:solidFill>
                                          <a:schemeClr val="tx1"/>
                                        </a:solidFill>
                                        <a:effectLst/>
                                        <a:latin typeface="Cambria Math" panose="02040503050406030204" pitchFamily="18" charset="0"/>
                                        <a:ea typeface="+mn-ea"/>
                                        <a:cs typeface="+mn-cs"/>
                                      </a:rPr>
                                    </m:ctrlPr>
                                  </m:fPr>
                                  <m:num>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num>
                                  <m:den>
                                    <m:r>
                                      <a:rPr lang="en-US" sz="2000" i="1" kern="1200">
                                        <a:solidFill>
                                          <a:schemeClr val="tx1"/>
                                        </a:solidFill>
                                        <a:effectLst/>
                                        <a:latin typeface="Cambria Math" panose="02040503050406030204" pitchFamily="18" charset="0"/>
                                        <a:ea typeface="+mn-ea"/>
                                        <a:cs typeface="+mn-cs"/>
                                      </a:rPr>
                                      <m:t>𝜕𝜏</m:t>
                                    </m:r>
                                  </m:den>
                                </m:f>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𝑖𝑓</m:t>
                                </m:r>
                                <m:r>
                                  <a:rPr lang="en-US" sz="2000" i="1" kern="1200">
                                    <a:solidFill>
                                      <a:schemeClr val="tx1"/>
                                    </a:solidFill>
                                    <a:effectLst/>
                                    <a:latin typeface="Cambria Math" panose="02040503050406030204" pitchFamily="18" charset="0"/>
                                    <a:ea typeface="+mn-ea"/>
                                    <a:cs typeface="+mn-cs"/>
                                  </a:rPr>
                                  <m:t>−(1+</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m:rPr>
                                        <m:sty m:val="p"/>
                                      </m:rPr>
                                      <a:rPr lang="en-US" sz="2000" kern="1200">
                                        <a:solidFill>
                                          <a:schemeClr val="tx1"/>
                                        </a:solidFill>
                                        <a:effectLst/>
                                        <a:latin typeface="Cambria Math" panose="02040503050406030204" pitchFamily="18" charset="0"/>
                                        <a:ea typeface="+mn-ea"/>
                                        <a:cs typeface="+mn-cs"/>
                                      </a:rPr>
                                      <m:t>Δ</m:t>
                                    </m:r>
                                  </m:e>
                                  <m:sub>
                                    <m:r>
                                      <a:rPr lang="en-US" sz="2000" i="1" kern="1200">
                                        <a:solidFill>
                                          <a:schemeClr val="tx1"/>
                                        </a:solidFill>
                                        <a:effectLst/>
                                        <a:latin typeface="Cambria Math" panose="02040503050406030204" pitchFamily="18" charset="0"/>
                                        <a:ea typeface="+mn-ea"/>
                                        <a:cs typeface="+mn-cs"/>
                                      </a:rPr>
                                      <m:t>1</m:t>
                                    </m:r>
                                  </m:sub>
                                </m:sSub>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m:t>
                                </m:r>
                                <m:sSubSup>
                                  <m:sSubSupPr>
                                    <m:ctrlPr>
                                      <a:rPr lang="en-IN" sz="2000" i="1" kern="1200">
                                        <a:solidFill>
                                          <a:schemeClr val="tx1"/>
                                        </a:solidFill>
                                        <a:effectLst/>
                                        <a:latin typeface="Cambria Math" panose="02040503050406030204" pitchFamily="18" charset="0"/>
                                        <a:ea typeface="+mn-ea"/>
                                        <a:cs typeface="+mn-cs"/>
                                      </a:rPr>
                                    </m:ctrlPr>
                                  </m:sSubSup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up>
                                    <m:r>
                                      <a:rPr lang="en-US" sz="2000" i="1" kern="1200">
                                        <a:solidFill>
                                          <a:schemeClr val="tx1"/>
                                        </a:solidFill>
                                        <a:effectLst/>
                                        <a:latin typeface="Cambria Math" panose="02040503050406030204" pitchFamily="18" charset="0"/>
                                        <a:ea typeface="+mn-ea"/>
                                        <a:cs typeface="+mn-cs"/>
                                      </a:rPr>
                                      <m:t>2</m:t>
                                    </m:r>
                                  </m:sup>
                                </m:sSubSup>
                              </m:oMath>
                            </m:oMathPara>
                          </a14:m>
                          <a:endParaRPr lang="en-IN"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722211">
                    <a:tc>
                      <a:txBody>
                        <a:bodyPr/>
                        <a:lstStyle/>
                        <a:p>
                          <a:pPr>
                            <a:lnSpc>
                              <a:spcPct val="107000"/>
                            </a:lnSpc>
                            <a:spcAft>
                              <a:spcPts val="0"/>
                            </a:spcAft>
                          </a:pPr>
                          <a14:m>
                            <m:oMathPara xmlns:m="http://schemas.openxmlformats.org/officeDocument/2006/math">
                              <m:oMathParaPr>
                                <m:jc m:val="centerGroup"/>
                              </m:oMathParaPr>
                              <m:oMath xmlns:m="http://schemas.openxmlformats.org/officeDocument/2006/math">
                                <m:f>
                                  <m:fPr>
                                    <m:ctrlPr>
                                      <a:rPr lang="en-IN" sz="2000" i="1" kern="1200" smtClean="0">
                                        <a:solidFill>
                                          <a:schemeClr val="tx1"/>
                                        </a:solidFill>
                                        <a:effectLst/>
                                        <a:latin typeface="Cambria Math" panose="02040503050406030204" pitchFamily="18" charset="0"/>
                                        <a:ea typeface="+mn-ea"/>
                                        <a:cs typeface="+mn-cs"/>
                                      </a:rPr>
                                    </m:ctrlPr>
                                  </m:fPr>
                                  <m:num>
                                    <m:r>
                                      <a:rPr lang="en-US" sz="2000" i="1" kern="1200">
                                        <a:solidFill>
                                          <a:schemeClr val="tx1"/>
                                        </a:solidFill>
                                        <a:effectLst/>
                                        <a:latin typeface="Cambria Math" panose="02040503050406030204" pitchFamily="18" charset="0"/>
                                        <a:ea typeface="+mn-ea"/>
                                        <a:cs typeface="+mn-cs"/>
                                      </a:rPr>
                                      <m:t>𝜕</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Sub>
                                  </m:num>
                                  <m:den>
                                    <m:r>
                                      <a:rPr lang="en-US" sz="2000" i="1" kern="1200">
                                        <a:solidFill>
                                          <a:schemeClr val="tx1"/>
                                        </a:solidFill>
                                        <a:effectLst/>
                                        <a:latin typeface="Cambria Math" panose="02040503050406030204" pitchFamily="18" charset="0"/>
                                        <a:ea typeface="+mn-ea"/>
                                        <a:cs typeface="+mn-cs"/>
                                      </a:rPr>
                                      <m:t>𝜕𝜏</m:t>
                                    </m:r>
                                  </m:den>
                                </m:f>
                                <m:r>
                                  <a:rPr lang="en-US" sz="2000" i="1" kern="1200">
                                    <a:solidFill>
                                      <a:schemeClr val="tx1"/>
                                    </a:solidFill>
                                    <a:effectLst/>
                                    <a:latin typeface="Cambria Math" panose="02040503050406030204" pitchFamily="18" charset="0"/>
                                    <a:ea typeface="+mn-ea"/>
                                    <a:cs typeface="+mn-cs"/>
                                  </a:rPr>
                                  <m:t>=−</m:t>
                                </m:r>
                                <m:d>
                                  <m:dPr>
                                    <m:ctrlPr>
                                      <a:rPr lang="en-IN" sz="2000" i="1" kern="1200">
                                        <a:solidFill>
                                          <a:schemeClr val="tx1"/>
                                        </a:solidFill>
                                        <a:effectLst/>
                                        <a:latin typeface="Cambria Math" panose="02040503050406030204" pitchFamily="18" charset="0"/>
                                        <a:ea typeface="+mn-ea"/>
                                        <a:cs typeface="+mn-cs"/>
                                      </a:rPr>
                                    </m:ctrlPr>
                                  </m:dPr>
                                  <m:e>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𝛾</m:t>
                                        </m:r>
                                      </m:e>
                                      <m:sub>
                                        <m:r>
                                          <a:rPr lang="en-US" sz="2000" i="1" kern="1200">
                                            <a:solidFill>
                                              <a:schemeClr val="tx1"/>
                                            </a:solidFill>
                                            <a:effectLst/>
                                            <a:latin typeface="Cambria Math" panose="02040503050406030204" pitchFamily="18" charset="0"/>
                                            <a:ea typeface="+mn-ea"/>
                                            <a:cs typeface="+mn-cs"/>
                                          </a:rPr>
                                          <m:t>21</m:t>
                                        </m:r>
                                      </m:sub>
                                    </m:sSub>
                                    <m:r>
                                      <a:rPr lang="en-US" sz="2000" i="1" kern="1200">
                                        <a:solidFill>
                                          <a:schemeClr val="tx1"/>
                                        </a:solidFill>
                                        <a:effectLst/>
                                        <a:latin typeface="Cambria Math" panose="02040503050406030204" pitchFamily="18" charset="0"/>
                                        <a:ea typeface="+mn-ea"/>
                                        <a:cs typeface="+mn-cs"/>
                                      </a:rPr>
                                      <m:t>+</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m:rPr>
                                            <m:sty m:val="p"/>
                                          </m:rPr>
                                          <a:rPr lang="en-US" sz="2000" kern="1200">
                                            <a:solidFill>
                                              <a:schemeClr val="tx1"/>
                                            </a:solidFill>
                                            <a:effectLst/>
                                            <a:latin typeface="Cambria Math" panose="02040503050406030204" pitchFamily="18" charset="0"/>
                                            <a:ea typeface="+mn-ea"/>
                                            <a:cs typeface="+mn-cs"/>
                                          </a:rPr>
                                          <m:t>Δ</m:t>
                                        </m:r>
                                      </m:e>
                                      <m:sub>
                                        <m:r>
                                          <a:rPr lang="en-US" sz="2000" i="1" kern="1200">
                                            <a:solidFill>
                                              <a:schemeClr val="tx1"/>
                                            </a:solidFill>
                                            <a:effectLst/>
                                            <a:latin typeface="Cambria Math" panose="02040503050406030204" pitchFamily="18" charset="0"/>
                                            <a:ea typeface="+mn-ea"/>
                                            <a:cs typeface="+mn-cs"/>
                                          </a:rPr>
                                          <m:t>2</m:t>
                                        </m:r>
                                      </m:sub>
                                    </m:sSub>
                                  </m:e>
                                </m:d>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Sub>
                                <m:r>
                                  <a:rPr lang="en-US" sz="2000" i="1" kern="1200">
                                    <a:solidFill>
                                      <a:schemeClr val="tx1"/>
                                    </a:solidFill>
                                    <a:effectLst/>
                                    <a:latin typeface="Cambria Math" panose="02040503050406030204" pitchFamily="18" charset="0"/>
                                    <a:ea typeface="+mn-ea"/>
                                    <a:cs typeface="+mn-cs"/>
                                  </a:rPr>
                                  <m:t>+2</m:t>
                                </m:r>
                                <m:r>
                                  <a:rPr lang="en-US" sz="2000" i="1" kern="1200">
                                    <a:solidFill>
                                      <a:schemeClr val="tx1"/>
                                    </a:solidFill>
                                    <a:effectLst/>
                                    <a:latin typeface="Cambria Math" panose="02040503050406030204" pitchFamily="18" charset="0"/>
                                    <a:ea typeface="+mn-ea"/>
                                    <a:cs typeface="+mn-cs"/>
                                  </a:rPr>
                                  <m:t>𝑖</m:t>
                                </m:r>
                                <m:sSub>
                                  <m:sSubPr>
                                    <m:ctrlPr>
                                      <a:rPr lang="en-IN" sz="2000" i="1" kern="1200">
                                        <a:solidFill>
                                          <a:schemeClr val="tx1"/>
                                        </a:solidFill>
                                        <a:effectLst/>
                                        <a:latin typeface="Cambria Math" panose="02040503050406030204" pitchFamily="18" charset="0"/>
                                        <a:ea typeface="+mn-ea"/>
                                        <a:cs typeface="+mn-cs"/>
                                      </a:rPr>
                                    </m:ctrlPr>
                                  </m:sSub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1</m:t>
                                    </m:r>
                                  </m:sub>
                                </m:sSub>
                                <m:sSubSup>
                                  <m:sSubSupPr>
                                    <m:ctrlPr>
                                      <a:rPr lang="en-IN" sz="2000" i="1" kern="1200">
                                        <a:solidFill>
                                          <a:schemeClr val="tx1"/>
                                        </a:solidFill>
                                        <a:effectLst/>
                                        <a:latin typeface="Cambria Math" panose="02040503050406030204" pitchFamily="18" charset="0"/>
                                        <a:ea typeface="+mn-ea"/>
                                        <a:cs typeface="+mn-cs"/>
                                      </a:rPr>
                                    </m:ctrlPr>
                                  </m:sSubSupPr>
                                  <m:e>
                                    <m:r>
                                      <a:rPr lang="en-US" sz="2000" i="1" kern="1200">
                                        <a:solidFill>
                                          <a:schemeClr val="tx1"/>
                                        </a:solidFill>
                                        <a:effectLst/>
                                        <a:latin typeface="Cambria Math" panose="02040503050406030204" pitchFamily="18" charset="0"/>
                                        <a:ea typeface="+mn-ea"/>
                                        <a:cs typeface="+mn-cs"/>
                                      </a:rPr>
                                      <m:t>𝜓</m:t>
                                    </m:r>
                                  </m:e>
                                  <m:sub>
                                    <m:r>
                                      <a:rPr lang="en-US" sz="2000" i="1" kern="1200">
                                        <a:solidFill>
                                          <a:schemeClr val="tx1"/>
                                        </a:solidFill>
                                        <a:effectLst/>
                                        <a:latin typeface="Cambria Math" panose="02040503050406030204" pitchFamily="18" charset="0"/>
                                        <a:ea typeface="+mn-ea"/>
                                        <a:cs typeface="+mn-cs"/>
                                      </a:rPr>
                                      <m:t>2</m:t>
                                    </m:r>
                                  </m:sub>
                                  <m:sup>
                                    <m:r>
                                      <a:rPr lang="en-US" sz="2000" i="1" kern="1200">
                                        <a:solidFill>
                                          <a:schemeClr val="tx1"/>
                                        </a:solidFill>
                                        <a:effectLst/>
                                        <a:latin typeface="Cambria Math" panose="02040503050406030204" pitchFamily="18" charset="0"/>
                                        <a:ea typeface="+mn-ea"/>
                                        <a:cs typeface="+mn-cs"/>
                                      </a:rPr>
                                      <m:t>∗</m:t>
                                    </m:r>
                                  </m:sup>
                                </m:sSubSup>
                              </m:oMath>
                            </m:oMathPara>
                          </a14:m>
                          <a:endParaRPr lang="en-IN"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mc:Choice>
        <mc:Fallback xmlns="">
          <p:graphicFrame>
            <p:nvGraphicFramePr>
              <p:cNvPr id="31" name="Table 30"/>
              <p:cNvGraphicFramePr>
                <a:graphicFrameLocks noGrp="1"/>
              </p:cNvGraphicFramePr>
              <p:nvPr/>
            </p:nvGraphicFramePr>
            <p:xfrm>
              <a:off x="1202488" y="2532152"/>
              <a:ext cx="6520831" cy="1444422"/>
            </p:xfrm>
            <a:graphic>
              <a:graphicData uri="http://schemas.openxmlformats.org/drawingml/2006/table">
                <a:tbl>
                  <a:tblPr firstRow="1" firstCol="1" bandRow="1">
                    <a:tableStyleId>{2D5ABB26-0587-4C30-8999-92F81FD0307C}</a:tableStyleId>
                  </a:tblPr>
                  <a:tblGrid>
                    <a:gridCol w="6520831"/>
                  </a:tblGrid>
                  <a:tr h="72221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blipFill rotWithShape="0">
                          <a:blip r:embed="rId15"/>
                          <a:stretch>
                            <a:fillRect l="-93" t="-840" r="-280" b="-101681"/>
                          </a:stretch>
                        </a:blipFill>
                      </a:tcPr>
                    </a:tc>
                  </a:tr>
                  <a:tr h="722211">
                    <a:tc>
                      <a:txBody>
                        <a:bodyPr/>
                        <a:lstStyle/>
                        <a:p>
                          <a:endParaRPr lang="en-US"/>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blipFill rotWithShape="0">
                          <a:blip r:embed="rId15"/>
                          <a:stretch>
                            <a:fillRect l="-93" t="-100840" r="-280" b="-1681"/>
                          </a:stretch>
                        </a:blipFill>
                      </a:tcPr>
                    </a:tc>
                  </a:tr>
                </a:tbl>
              </a:graphicData>
            </a:graphic>
          </p:graphicFrame>
        </mc:Fallback>
      </mc:AlternateContent>
      <mc:AlternateContent xmlns:mc="http://schemas.openxmlformats.org/markup-compatibility/2006" xmlns:a14="http://schemas.microsoft.com/office/drawing/2010/main">
        <mc:Choice Requires="a14">
          <p:sp>
            <p:nvSpPr>
              <p:cNvPr id="7" name="TextBox 6"/>
              <p:cNvSpPr txBox="1"/>
              <p:nvPr/>
            </p:nvSpPr>
            <p:spPr>
              <a:xfrm>
                <a:off x="1258392" y="4157336"/>
                <a:ext cx="6520831" cy="1329788"/>
              </a:xfrm>
              <a:prstGeom prst="rect">
                <a:avLst/>
              </a:prstGeom>
              <a:noFill/>
            </p:spPr>
            <p:txBody>
              <a:bodyPr wrap="square" rtlCol="0">
                <a:spAutoFit/>
              </a:bodyPr>
              <a:lstStyle/>
              <a:p>
                <a:pPr algn="ctr"/>
                <a:r>
                  <a:rPr lang="en-IN" sz="2000" dirty="0" smtClean="0">
                    <a:latin typeface="Constantia" panose="02030602050306030303" pitchFamily="18" charset="0"/>
                  </a:rPr>
                  <a:t>Frequency combs are feasible only if</a:t>
                </a:r>
              </a:p>
              <a:p>
                <a:pPr algn="ctr"/>
                <a14:m>
                  <m:oMathPara xmlns:m="http://schemas.openxmlformats.org/officeDocument/2006/math">
                    <m:oMathParaPr>
                      <m:jc m:val="centerGroup"/>
                    </m:oMathParaPr>
                    <m:oMath xmlns:m="http://schemas.openxmlformats.org/officeDocument/2006/math">
                      <m:sSup>
                        <m:sSupPr>
                          <m:ctrlPr>
                            <a:rPr lang="en-IN" sz="2000" i="1">
                              <a:latin typeface="Cambria Math" panose="02040503050406030204" pitchFamily="18" charset="0"/>
                            </a:rPr>
                          </m:ctrlPr>
                        </m:sSupPr>
                        <m:e>
                          <m:d>
                            <m:dPr>
                              <m:begChr m:val="|"/>
                              <m:endChr m:val="|"/>
                              <m:ctrlPr>
                                <a:rPr lang="en-IN" sz="2000" i="1">
                                  <a:latin typeface="Cambria Math" panose="02040503050406030204" pitchFamily="18" charset="0"/>
                                </a:rPr>
                              </m:ctrlPr>
                            </m:dPr>
                            <m:e>
                              <m:sSub>
                                <m:sSubPr>
                                  <m:ctrlPr>
                                    <a:rPr lang="en-IN" sz="2000" i="1">
                                      <a:latin typeface="Cambria Math" panose="02040503050406030204" pitchFamily="18" charset="0"/>
                                    </a:rPr>
                                  </m:ctrlPr>
                                </m:sSubPr>
                                <m:e>
                                  <m:r>
                                    <a:rPr lang="en-US" sz="2000" i="1">
                                      <a:latin typeface="Cambria Math" panose="02040503050406030204" pitchFamily="18" charset="0"/>
                                    </a:rPr>
                                    <m:t>𝜓</m:t>
                                  </m:r>
                                </m:e>
                                <m:sub>
                                  <m:r>
                                    <a:rPr lang="en-US" sz="2000" i="1">
                                      <a:latin typeface="Cambria Math" panose="02040503050406030204" pitchFamily="18" charset="0"/>
                                    </a:rPr>
                                    <m:t>2</m:t>
                                  </m:r>
                                  <m:r>
                                    <a:rPr lang="en-IN" sz="2000" b="0" i="1" smtClean="0">
                                      <a:latin typeface="Cambria Math" panose="02040503050406030204" pitchFamily="18" charset="0"/>
                                    </a:rPr>
                                    <m:t>, </m:t>
                                  </m:r>
                                  <m:r>
                                    <a:rPr lang="en-IN" sz="2000" b="0" i="1" smtClean="0">
                                      <a:latin typeface="Cambria Math" panose="02040503050406030204" pitchFamily="18" charset="0"/>
                                    </a:rPr>
                                    <m:t>𝑠𝑠</m:t>
                                  </m:r>
                                </m:sub>
                              </m:sSub>
                            </m:e>
                          </m:d>
                        </m:e>
                        <m:sup>
                          <m:r>
                            <a:rPr lang="en-US" sz="2000" i="1">
                              <a:latin typeface="Cambria Math" panose="02040503050406030204" pitchFamily="18" charset="0"/>
                            </a:rPr>
                            <m:t>2</m:t>
                          </m:r>
                        </m:sup>
                      </m:sSup>
                      <m:r>
                        <a:rPr lang="en-US" sz="2000" i="1">
                          <a:latin typeface="Cambria Math" panose="02040503050406030204" pitchFamily="18" charset="0"/>
                        </a:rPr>
                        <m:t>≥−</m:t>
                      </m:r>
                      <m:f>
                        <m:fPr>
                          <m:ctrlPr>
                            <a:rPr lang="en-IN" sz="2000" i="1">
                              <a:latin typeface="Cambria Math" panose="02040503050406030204" pitchFamily="18" charset="0"/>
                            </a:rPr>
                          </m:ctrlPr>
                        </m:fPr>
                        <m:num>
                          <m:sSub>
                            <m:sSubPr>
                              <m:ctrlPr>
                                <a:rPr lang="en-IN" sz="2000" i="1">
                                  <a:latin typeface="Cambria Math" panose="02040503050406030204" pitchFamily="18" charset="0"/>
                                </a:rPr>
                              </m:ctrlPr>
                            </m:sSubPr>
                            <m:e>
                              <m:r>
                                <a:rPr lang="en-US" sz="2000" i="1">
                                  <a:latin typeface="Cambria Math" panose="02040503050406030204" pitchFamily="18" charset="0"/>
                                </a:rPr>
                                <m:t>𝛾</m:t>
                              </m:r>
                            </m:e>
                            <m:sub>
                              <m:r>
                                <a:rPr lang="en-US" sz="2000" i="1">
                                  <a:latin typeface="Cambria Math" panose="02040503050406030204" pitchFamily="18" charset="0"/>
                                </a:rPr>
                                <m:t>21</m:t>
                              </m:r>
                            </m:sub>
                          </m:sSub>
                          <m:d>
                            <m:dPr>
                              <m:ctrlPr>
                                <a:rPr lang="en-IN" sz="2000" i="1">
                                  <a:latin typeface="Cambria Math" panose="02040503050406030204" pitchFamily="18" charset="0"/>
                                </a:rPr>
                              </m:ctrlPr>
                            </m:dPr>
                            <m:e>
                              <m:r>
                                <a:rPr lang="en-US" sz="2000" i="1">
                                  <a:latin typeface="Cambria Math" panose="02040503050406030204" pitchFamily="18" charset="0"/>
                                </a:rPr>
                                <m:t>1+</m:t>
                              </m:r>
                              <m:sSubSup>
                                <m:sSubSupPr>
                                  <m:ctrlPr>
                                    <a:rPr lang="en-IN" sz="2000" i="1">
                                      <a:latin typeface="Cambria Math" panose="02040503050406030204" pitchFamily="18" charset="0"/>
                                    </a:rPr>
                                  </m:ctrlPr>
                                </m:sSubSupPr>
                                <m:e>
                                  <m:r>
                                    <m:rPr>
                                      <m:sty m:val="p"/>
                                    </m:rPr>
                                    <a:rPr lang="en-US" sz="2000">
                                      <a:latin typeface="Cambria Math" panose="02040503050406030204" pitchFamily="18" charset="0"/>
                                    </a:rPr>
                                    <m:t>Δ</m:t>
                                  </m:r>
                                </m:e>
                                <m:sub>
                                  <m:r>
                                    <a:rPr lang="en-US" sz="2000" i="1">
                                      <a:latin typeface="Cambria Math" panose="02040503050406030204" pitchFamily="18" charset="0"/>
                                    </a:rPr>
                                    <m:t>1</m:t>
                                  </m:r>
                                </m:sub>
                                <m:sup>
                                  <m:r>
                                    <a:rPr lang="en-US" sz="2000" i="1">
                                      <a:latin typeface="Cambria Math" panose="02040503050406030204" pitchFamily="18" charset="0"/>
                                    </a:rPr>
                                    <m:t>2</m:t>
                                  </m:r>
                                </m:sup>
                              </m:sSubSup>
                            </m:e>
                          </m:d>
                          <m:d>
                            <m:dPr>
                              <m:ctrlPr>
                                <a:rPr lang="en-IN" sz="2000" i="1">
                                  <a:latin typeface="Cambria Math" panose="02040503050406030204" pitchFamily="18" charset="0"/>
                                </a:rPr>
                              </m:ctrlPr>
                            </m:dPr>
                            <m:e>
                              <m:r>
                                <a:rPr lang="en-US" sz="2000" i="1">
                                  <a:latin typeface="Cambria Math" panose="02040503050406030204" pitchFamily="18" charset="0"/>
                                </a:rPr>
                                <m:t>1+</m:t>
                              </m:r>
                              <m:sSubSup>
                                <m:sSubSupPr>
                                  <m:ctrlPr>
                                    <a:rPr lang="en-IN" sz="2000" i="1">
                                      <a:latin typeface="Cambria Math" panose="02040503050406030204" pitchFamily="18" charset="0"/>
                                    </a:rPr>
                                  </m:ctrlPr>
                                </m:sSubSupPr>
                                <m:e>
                                  <m:r>
                                    <m:rPr>
                                      <m:sty m:val="p"/>
                                    </m:rPr>
                                    <a:rPr lang="en-US" sz="2000">
                                      <a:latin typeface="Cambria Math" panose="02040503050406030204" pitchFamily="18" charset="0"/>
                                    </a:rPr>
                                    <m:t>Δ</m:t>
                                  </m:r>
                                </m:e>
                                <m:sub>
                                  <m:r>
                                    <a:rPr lang="en-US" sz="2000" i="1">
                                      <a:latin typeface="Cambria Math" panose="02040503050406030204" pitchFamily="18" charset="0"/>
                                    </a:rPr>
                                    <m:t>1</m:t>
                                  </m:r>
                                </m:sub>
                                <m:sup>
                                  <m:r>
                                    <a:rPr lang="en-US" sz="2000" i="1">
                                      <a:latin typeface="Cambria Math" panose="02040503050406030204" pitchFamily="18" charset="0"/>
                                    </a:rPr>
                                    <m:t>2</m:t>
                                  </m:r>
                                </m:sup>
                              </m:sSubSup>
                              <m:r>
                                <a:rPr lang="en-US" sz="2000" i="1">
                                  <a:latin typeface="Cambria Math" panose="02040503050406030204" pitchFamily="18" charset="0"/>
                                </a:rPr>
                                <m:t>+4</m:t>
                              </m:r>
                              <m:sSub>
                                <m:sSubPr>
                                  <m:ctrlPr>
                                    <a:rPr lang="en-IN" sz="2000" i="1">
                                      <a:latin typeface="Cambria Math" panose="02040503050406030204" pitchFamily="18" charset="0"/>
                                    </a:rPr>
                                  </m:ctrlPr>
                                </m:sSubPr>
                                <m:e>
                                  <m:r>
                                    <a:rPr lang="en-US" sz="2000" i="1">
                                      <a:latin typeface="Cambria Math" panose="02040503050406030204" pitchFamily="18" charset="0"/>
                                    </a:rPr>
                                    <m:t>𝛾</m:t>
                                  </m:r>
                                </m:e>
                                <m:sub>
                                  <m:r>
                                    <a:rPr lang="en-US" sz="2000" i="1">
                                      <a:latin typeface="Cambria Math" panose="02040503050406030204" pitchFamily="18" charset="0"/>
                                    </a:rPr>
                                    <m:t>21</m:t>
                                  </m:r>
                                </m:sub>
                              </m:sSub>
                              <m:d>
                                <m:dPr>
                                  <m:ctrlPr>
                                    <a:rPr lang="en-IN" sz="2000" i="1">
                                      <a:latin typeface="Cambria Math" panose="02040503050406030204" pitchFamily="18" charset="0"/>
                                    </a:rPr>
                                  </m:ctrlPr>
                                </m:dPr>
                                <m:e>
                                  <m:r>
                                    <a:rPr lang="en-US" sz="2000" i="1">
                                      <a:latin typeface="Cambria Math" panose="02040503050406030204" pitchFamily="18" charset="0"/>
                                    </a:rPr>
                                    <m:t>1+</m:t>
                                  </m:r>
                                  <m:sSub>
                                    <m:sSubPr>
                                      <m:ctrlPr>
                                        <a:rPr lang="en-IN" sz="2000" i="1">
                                          <a:latin typeface="Cambria Math" panose="02040503050406030204" pitchFamily="18" charset="0"/>
                                        </a:rPr>
                                      </m:ctrlPr>
                                    </m:sSubPr>
                                    <m:e>
                                      <m:r>
                                        <a:rPr lang="en-US" sz="2000" i="1">
                                          <a:latin typeface="Cambria Math" panose="02040503050406030204" pitchFamily="18" charset="0"/>
                                        </a:rPr>
                                        <m:t>𝛾</m:t>
                                      </m:r>
                                    </m:e>
                                    <m:sub>
                                      <m:r>
                                        <a:rPr lang="en-US" sz="2000" i="1">
                                          <a:latin typeface="Cambria Math" panose="02040503050406030204" pitchFamily="18" charset="0"/>
                                        </a:rPr>
                                        <m:t>21</m:t>
                                      </m:r>
                                    </m:sub>
                                  </m:sSub>
                                </m:e>
                              </m:d>
                            </m:e>
                          </m:d>
                        </m:num>
                        <m:den>
                          <m:r>
                            <a:rPr lang="en-US" sz="2000" i="1">
                              <a:latin typeface="Cambria Math" panose="02040503050406030204" pitchFamily="18" charset="0"/>
                            </a:rPr>
                            <m:t>4</m:t>
                          </m:r>
                          <m:sSup>
                            <m:sSupPr>
                              <m:ctrlPr>
                                <a:rPr lang="en-IN" sz="2000" i="1">
                                  <a:latin typeface="Cambria Math" panose="02040503050406030204" pitchFamily="18" charset="0"/>
                                </a:rPr>
                              </m:ctrlPr>
                            </m:sSupPr>
                            <m:e>
                              <m:d>
                                <m:dPr>
                                  <m:ctrlPr>
                                    <a:rPr lang="en-IN" sz="2000" i="1">
                                      <a:latin typeface="Cambria Math" panose="02040503050406030204" pitchFamily="18" charset="0"/>
                                    </a:rPr>
                                  </m:ctrlPr>
                                </m:dPr>
                                <m:e>
                                  <m:r>
                                    <a:rPr lang="en-US" sz="2000" i="1">
                                      <a:latin typeface="Cambria Math" panose="02040503050406030204" pitchFamily="18" charset="0"/>
                                    </a:rPr>
                                    <m:t>1+</m:t>
                                  </m:r>
                                  <m:sSub>
                                    <m:sSubPr>
                                      <m:ctrlPr>
                                        <a:rPr lang="en-IN" sz="2000" i="1">
                                          <a:latin typeface="Cambria Math" panose="02040503050406030204" pitchFamily="18" charset="0"/>
                                        </a:rPr>
                                      </m:ctrlPr>
                                    </m:sSubPr>
                                    <m:e>
                                      <m:r>
                                        <a:rPr lang="en-US" sz="2000" i="1">
                                          <a:latin typeface="Cambria Math" panose="02040503050406030204" pitchFamily="18" charset="0"/>
                                        </a:rPr>
                                        <m:t>𝛾</m:t>
                                      </m:r>
                                    </m:e>
                                    <m:sub>
                                      <m:r>
                                        <a:rPr lang="en-US" sz="2000" i="1">
                                          <a:latin typeface="Cambria Math" panose="02040503050406030204" pitchFamily="18" charset="0"/>
                                        </a:rPr>
                                        <m:t>21</m:t>
                                      </m:r>
                                    </m:sub>
                                  </m:sSub>
                                </m:e>
                              </m:d>
                            </m:e>
                            <m:sup>
                              <m:r>
                                <a:rPr lang="en-US" sz="2000" i="1">
                                  <a:latin typeface="Cambria Math" panose="02040503050406030204" pitchFamily="18" charset="0"/>
                                </a:rPr>
                                <m:t>2</m:t>
                              </m:r>
                            </m:sup>
                          </m:sSup>
                          <m:d>
                            <m:dPr>
                              <m:ctrlPr>
                                <a:rPr lang="en-IN" sz="2000" i="1">
                                  <a:latin typeface="Cambria Math" panose="02040503050406030204" pitchFamily="18" charset="0"/>
                                </a:rPr>
                              </m:ctrlPr>
                            </m:dPr>
                            <m:e>
                              <m:r>
                                <a:rPr lang="en-US" sz="2000" i="1">
                                  <a:latin typeface="Cambria Math" panose="02040503050406030204" pitchFamily="18" charset="0"/>
                                </a:rPr>
                                <m:t>1+</m:t>
                              </m:r>
                              <m:sSubSup>
                                <m:sSubSupPr>
                                  <m:ctrlPr>
                                    <a:rPr lang="en-IN" sz="2000" i="1">
                                      <a:latin typeface="Cambria Math" panose="02040503050406030204" pitchFamily="18" charset="0"/>
                                    </a:rPr>
                                  </m:ctrlPr>
                                </m:sSubSupPr>
                                <m:e>
                                  <m:r>
                                    <m:rPr>
                                      <m:sty m:val="p"/>
                                    </m:rPr>
                                    <a:rPr lang="en-US" sz="2000">
                                      <a:latin typeface="Cambria Math" panose="02040503050406030204" pitchFamily="18" charset="0"/>
                                    </a:rPr>
                                    <m:t>Δ</m:t>
                                  </m:r>
                                </m:e>
                                <m:sub>
                                  <m:r>
                                    <a:rPr lang="en-US" sz="2000" i="1">
                                      <a:latin typeface="Cambria Math" panose="02040503050406030204" pitchFamily="18" charset="0"/>
                                    </a:rPr>
                                    <m:t>1</m:t>
                                  </m:r>
                                </m:sub>
                                <m:sup>
                                  <m:r>
                                    <a:rPr lang="en-US" sz="2000" i="1">
                                      <a:latin typeface="Cambria Math" panose="02040503050406030204" pitchFamily="18" charset="0"/>
                                    </a:rPr>
                                    <m:t>2</m:t>
                                  </m:r>
                                </m:sup>
                              </m:sSubSup>
                              <m:r>
                                <a:rPr lang="en-US" sz="2000" i="1">
                                  <a:latin typeface="Cambria Math" panose="02040503050406030204" pitchFamily="18" charset="0"/>
                                </a:rPr>
                                <m:t>+2</m:t>
                              </m:r>
                              <m:sSub>
                                <m:sSubPr>
                                  <m:ctrlPr>
                                    <a:rPr lang="en-IN" sz="2000" i="1">
                                      <a:latin typeface="Cambria Math" panose="02040503050406030204" pitchFamily="18" charset="0"/>
                                    </a:rPr>
                                  </m:ctrlPr>
                                </m:sSubPr>
                                <m:e>
                                  <m:r>
                                    <a:rPr lang="en-US" sz="2000" i="1">
                                      <a:latin typeface="Cambria Math" panose="02040503050406030204" pitchFamily="18" charset="0"/>
                                    </a:rPr>
                                    <m:t>𝛾</m:t>
                                  </m:r>
                                </m:e>
                                <m:sub>
                                  <m:r>
                                    <a:rPr lang="en-US" sz="2000" i="1">
                                      <a:latin typeface="Cambria Math" panose="02040503050406030204" pitchFamily="18" charset="0"/>
                                    </a:rPr>
                                    <m:t>21</m:t>
                                  </m:r>
                                </m:sub>
                              </m:sSub>
                              <m:r>
                                <a:rPr lang="en-US" sz="2000" i="1">
                                  <a:latin typeface="Cambria Math" panose="02040503050406030204" pitchFamily="18" charset="0"/>
                                </a:rPr>
                                <m:t>+2</m:t>
                              </m:r>
                              <m:sSub>
                                <m:sSubPr>
                                  <m:ctrlPr>
                                    <a:rPr lang="en-IN" sz="2000" i="1">
                                      <a:latin typeface="Cambria Math" panose="02040503050406030204" pitchFamily="18" charset="0"/>
                                    </a:rPr>
                                  </m:ctrlPr>
                                </m:sSubPr>
                                <m:e>
                                  <m:r>
                                    <m:rPr>
                                      <m:sty m:val="p"/>
                                    </m:rPr>
                                    <a:rPr lang="en-US" sz="2000">
                                      <a:latin typeface="Cambria Math" panose="02040503050406030204" pitchFamily="18" charset="0"/>
                                    </a:rPr>
                                    <m:t>Δ</m:t>
                                  </m:r>
                                </m:e>
                                <m:sub>
                                  <m:r>
                                    <a:rPr lang="en-US" sz="2000" i="1">
                                      <a:latin typeface="Cambria Math" panose="02040503050406030204" pitchFamily="18" charset="0"/>
                                    </a:rPr>
                                    <m:t>1</m:t>
                                  </m:r>
                                </m:sub>
                              </m:sSub>
                              <m:sSub>
                                <m:sSubPr>
                                  <m:ctrlPr>
                                    <a:rPr lang="en-IN" sz="2000" i="1">
                                      <a:latin typeface="Cambria Math" panose="02040503050406030204" pitchFamily="18" charset="0"/>
                                    </a:rPr>
                                  </m:ctrlPr>
                                </m:sSubPr>
                                <m:e>
                                  <m:r>
                                    <m:rPr>
                                      <m:sty m:val="p"/>
                                    </m:rPr>
                                    <a:rPr lang="en-US" sz="2000">
                                      <a:latin typeface="Cambria Math" panose="02040503050406030204" pitchFamily="18" charset="0"/>
                                    </a:rPr>
                                    <m:t>Δ</m:t>
                                  </m:r>
                                </m:e>
                                <m:sub>
                                  <m:r>
                                    <a:rPr lang="en-US" sz="2000" i="1">
                                      <a:latin typeface="Cambria Math" panose="02040503050406030204" pitchFamily="18" charset="0"/>
                                    </a:rPr>
                                    <m:t>2</m:t>
                                  </m:r>
                                </m:sub>
                              </m:sSub>
                            </m:e>
                          </m:d>
                        </m:den>
                      </m:f>
                    </m:oMath>
                  </m:oMathPara>
                </a14:m>
                <a:endParaRPr lang="en-IN" sz="2000" dirty="0">
                  <a:latin typeface="Constantia" panose="02030602050306030303" pitchFamily="18" charset="0"/>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1258392" y="4157336"/>
                <a:ext cx="6520831" cy="1329788"/>
              </a:xfrm>
              <a:prstGeom prst="rect">
                <a:avLst/>
              </a:prstGeom>
              <a:blipFill rotWithShape="0">
                <a:blip r:embed="rId16"/>
                <a:stretch>
                  <a:fillRect t="-2752"/>
                </a:stretch>
              </a:blipFill>
            </p:spPr>
            <p:txBody>
              <a:bodyPr/>
              <a:lstStyle/>
              <a:p>
                <a:r>
                  <a:rPr lang="en-IN">
                    <a:noFill/>
                  </a:rPr>
                  <a:t> </a:t>
                </a:r>
              </a:p>
            </p:txBody>
          </p:sp>
        </mc:Fallback>
      </mc:AlternateContent>
    </p:spTree>
    <p:extLst>
      <p:ext uri="{BB962C8B-B14F-4D97-AF65-F5344CB8AC3E}">
        <p14:creationId xmlns:p14="http://schemas.microsoft.com/office/powerpoint/2010/main" val="356782223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2" name="Picture 10" descr="NBS-1 Cesium Clock"/>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7937" y="1919740"/>
            <a:ext cx="4048125" cy="4743450"/>
          </a:xfrm>
          <a:prstGeom prst="rect">
            <a:avLst/>
          </a:prstGeom>
          <a:noFill/>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DBC755C2-F1BE-43F2-9AE9-8DC698410839}"/>
              </a:ext>
            </a:extLst>
          </p:cNvPr>
          <p:cNvSpPr txBox="1">
            <a:spLocks/>
          </p:cNvSpPr>
          <p:nvPr/>
        </p:nvSpPr>
        <p:spPr>
          <a:xfrm>
            <a:off x="793488" y="228396"/>
            <a:ext cx="7557025" cy="13274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latin typeface="Constantia" panose="02030602050306030303" pitchFamily="18" charset="0"/>
              </a:rPr>
              <a:t>The First Accurate Measurement of </a:t>
            </a:r>
          </a:p>
          <a:p>
            <a:pPr algn="ctr"/>
            <a:r>
              <a:rPr lang="en-US" sz="3600" dirty="0" err="1" smtClean="0">
                <a:latin typeface="Constantia" panose="02030602050306030303" pitchFamily="18" charset="0"/>
              </a:rPr>
              <a:t>Caesium</a:t>
            </a:r>
            <a:r>
              <a:rPr lang="en-US" sz="3600" dirty="0" smtClean="0">
                <a:latin typeface="Constantia" panose="02030602050306030303" pitchFamily="18" charset="0"/>
              </a:rPr>
              <a:t> Clock Resonance by </a:t>
            </a:r>
          </a:p>
          <a:p>
            <a:pPr algn="ctr"/>
            <a:r>
              <a:rPr lang="en-US" sz="3600" b="1" dirty="0" smtClean="0">
                <a:latin typeface="Constantia" panose="02030602050306030303" pitchFamily="18" charset="0"/>
              </a:rPr>
              <a:t>NIST, USA </a:t>
            </a:r>
            <a:r>
              <a:rPr lang="en-US" sz="3600" dirty="0" smtClean="0">
                <a:latin typeface="Constantia" panose="02030602050306030303" pitchFamily="18" charset="0"/>
              </a:rPr>
              <a:t>in 1952</a:t>
            </a:r>
            <a:endParaRPr lang="en-US" sz="3600" dirty="0">
              <a:solidFill>
                <a:srgbClr val="C00000"/>
              </a:solidFill>
              <a:latin typeface="Constantia" panose="02030602050306030303" pitchFamily="18" charset="0"/>
            </a:endParaRPr>
          </a:p>
        </p:txBody>
      </p:sp>
    </p:spTree>
    <p:extLst>
      <p:ext uri="{BB962C8B-B14F-4D97-AF65-F5344CB8AC3E}">
        <p14:creationId xmlns:p14="http://schemas.microsoft.com/office/powerpoint/2010/main" val="1659187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 xmlns:a16="http://schemas.microsoft.com/office/drawing/2014/main" id="{DBC755C2-F1BE-43F2-9AE9-8DC698410839}"/>
              </a:ext>
            </a:extLst>
          </p:cNvPr>
          <p:cNvSpPr txBox="1">
            <a:spLocks/>
          </p:cNvSpPr>
          <p:nvPr/>
        </p:nvSpPr>
        <p:spPr>
          <a:xfrm>
            <a:off x="0" y="433115"/>
            <a:ext cx="9144000" cy="132744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latin typeface="Constantia" panose="02030602050306030303" pitchFamily="18" charset="0"/>
              </a:rPr>
              <a:t>The First Practical Accurate Atomic Clock </a:t>
            </a:r>
          </a:p>
          <a:p>
            <a:pPr algn="ctr"/>
            <a:r>
              <a:rPr lang="en-US" sz="3600" dirty="0" smtClean="0">
                <a:latin typeface="Constantia" panose="02030602050306030303" pitchFamily="18" charset="0"/>
              </a:rPr>
              <a:t>by </a:t>
            </a:r>
            <a:r>
              <a:rPr lang="en-US" sz="3600" b="1" dirty="0" smtClean="0">
                <a:latin typeface="Constantia" panose="02030602050306030303" pitchFamily="18" charset="0"/>
              </a:rPr>
              <a:t>NPL, UK </a:t>
            </a:r>
            <a:r>
              <a:rPr lang="en-US" sz="3600" dirty="0" smtClean="0">
                <a:latin typeface="Constantia" panose="02030602050306030303" pitchFamily="18" charset="0"/>
              </a:rPr>
              <a:t>in 1955</a:t>
            </a:r>
            <a:endParaRPr lang="en-US" sz="3600" dirty="0">
              <a:solidFill>
                <a:srgbClr val="C00000"/>
              </a:solidFill>
              <a:latin typeface="Constantia" panose="02030602050306030303" pitchFamily="18" charset="0"/>
            </a:endParaRPr>
          </a:p>
        </p:txBody>
      </p:sp>
      <p:pic>
        <p:nvPicPr>
          <p:cNvPr id="9218" name="Picture 2" descr="Caesium: A brief history of timekeeping - BBC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3020" y="1760563"/>
            <a:ext cx="6537960" cy="4714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9077176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755C2-F1BE-43F2-9AE9-8DC698410839}"/>
              </a:ext>
            </a:extLst>
          </p:cNvPr>
          <p:cNvSpPr txBox="1">
            <a:spLocks/>
          </p:cNvSpPr>
          <p:nvPr/>
        </p:nvSpPr>
        <p:spPr>
          <a:xfrm>
            <a:off x="0" y="683442"/>
            <a:ext cx="9144000" cy="9679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Constantia" panose="02030602050306030303" pitchFamily="18" charset="0"/>
              </a:rPr>
              <a:t>Can We Make These Clocks </a:t>
            </a:r>
            <a:r>
              <a:rPr lang="en-US" b="1" u="sng" dirty="0" smtClean="0">
                <a:latin typeface="Constantia" panose="02030602050306030303" pitchFamily="18" charset="0"/>
              </a:rPr>
              <a:t>Better</a:t>
            </a:r>
            <a:r>
              <a:rPr lang="en-US" dirty="0" smtClean="0">
                <a:latin typeface="Constantia" panose="02030602050306030303" pitchFamily="18" charset="0"/>
              </a:rPr>
              <a:t>?</a:t>
            </a:r>
            <a:endParaRPr lang="en-US" sz="4800" dirty="0">
              <a:solidFill>
                <a:srgbClr val="C00000"/>
              </a:solidFill>
              <a:latin typeface="Constantia" panose="02030602050306030303" pitchFamily="18" charset="0"/>
            </a:endParaRPr>
          </a:p>
        </p:txBody>
      </p:sp>
      <p:pic>
        <p:nvPicPr>
          <p:cNvPr id="1026" name="Picture 2" descr="Premium AI Image | Old master watchmaker repairing a watch with loose parts  on the boar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3351" y="1934570"/>
            <a:ext cx="7637297" cy="42822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65424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Photonics for Atomic Sensors | Features | Aug 2020 | Photonics Spectr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8265" y="1116276"/>
            <a:ext cx="4122160" cy="49022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tomic Structure Of Cs, HD Png Download , Transparent Png Image - PNGitem"/>
          <p:cNvPicPr>
            <a:picLocks noChangeAspect="1" noChangeArrowheads="1"/>
          </p:cNvPicPr>
          <p:nvPr/>
        </p:nvPicPr>
        <p:blipFill>
          <a:blip r:embed="rId3">
            <a:clrChange>
              <a:clrFrom>
                <a:srgbClr val="F7F7F7"/>
              </a:clrFrom>
              <a:clrTo>
                <a:srgbClr val="F7F7F7">
                  <a:alpha val="0"/>
                </a:srgbClr>
              </a:clrTo>
            </a:clrChange>
            <a:extLst>
              <a:ext uri="{28A0092B-C50C-407E-A947-70E740481C1C}">
                <a14:useLocalDpi xmlns:a14="http://schemas.microsoft.com/office/drawing/2010/main" val="0"/>
              </a:ext>
            </a:extLst>
          </a:blip>
          <a:srcRect/>
          <a:stretch>
            <a:fillRect/>
          </a:stretch>
        </p:blipFill>
        <p:spPr bwMode="auto">
          <a:xfrm>
            <a:off x="669924" y="1647761"/>
            <a:ext cx="3688341" cy="383922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1">
            <a:extLst>
              <a:ext uri="{FF2B5EF4-FFF2-40B4-BE49-F238E27FC236}">
                <a16:creationId xmlns="" xmlns:a16="http://schemas.microsoft.com/office/drawing/2014/main" id="{DBC755C2-F1BE-43F2-9AE9-8DC698410839}"/>
              </a:ext>
            </a:extLst>
          </p:cNvPr>
          <p:cNvSpPr txBox="1">
            <a:spLocks/>
          </p:cNvSpPr>
          <p:nvPr/>
        </p:nvSpPr>
        <p:spPr>
          <a:xfrm>
            <a:off x="0" y="383187"/>
            <a:ext cx="9144000" cy="81781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dirty="0" smtClean="0">
                <a:latin typeface="Constantia" panose="02030602050306030303" pitchFamily="18" charset="0"/>
              </a:rPr>
              <a:t>Go Optical</a:t>
            </a:r>
            <a:endParaRPr lang="en-US" sz="5400" dirty="0">
              <a:solidFill>
                <a:srgbClr val="C00000"/>
              </a:solidFill>
              <a:latin typeface="Constantia" panose="02030602050306030303" pitchFamily="18" charset="0"/>
            </a:endParaRPr>
          </a:p>
        </p:txBody>
      </p:sp>
    </p:spTree>
    <p:extLst>
      <p:ext uri="{BB962C8B-B14F-4D97-AF65-F5344CB8AC3E}">
        <p14:creationId xmlns:p14="http://schemas.microsoft.com/office/powerpoint/2010/main" val="14140086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3421" t="21214" r="14211" b="40873"/>
          <a:stretch/>
        </p:blipFill>
        <p:spPr>
          <a:xfrm>
            <a:off x="491368" y="2810376"/>
            <a:ext cx="8099180" cy="3296653"/>
          </a:xfrm>
          <a:prstGeom prst="rect">
            <a:avLst/>
          </a:prstGeom>
        </p:spPr>
      </p:pic>
      <p:pic>
        <p:nvPicPr>
          <p:cNvPr id="5122" name="Picture 2" descr="File:Popular Science.svg - Wikimedia Common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98752" y="838200"/>
            <a:ext cx="4284411" cy="1737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577568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755C2-F1BE-43F2-9AE9-8DC698410839}"/>
              </a:ext>
            </a:extLst>
          </p:cNvPr>
          <p:cNvSpPr txBox="1">
            <a:spLocks/>
          </p:cNvSpPr>
          <p:nvPr/>
        </p:nvSpPr>
        <p:spPr>
          <a:xfrm>
            <a:off x="0" y="347007"/>
            <a:ext cx="9144000"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dirty="0" smtClean="0">
                <a:latin typeface="Constantia" panose="02030602050306030303" pitchFamily="18" charset="0"/>
              </a:rPr>
              <a:t>Optical Clocks </a:t>
            </a:r>
          </a:p>
          <a:p>
            <a:pPr algn="ctr"/>
            <a:r>
              <a:rPr lang="en-US" sz="4000" i="1" dirty="0" smtClean="0">
                <a:latin typeface="Constantia" panose="02030602050306030303" pitchFamily="18" charset="0"/>
              </a:rPr>
              <a:t>Much Better Than Microwave Clocks</a:t>
            </a:r>
            <a:endParaRPr lang="en-US" i="1" dirty="0">
              <a:solidFill>
                <a:srgbClr val="C00000"/>
              </a:solidFill>
              <a:latin typeface="Constantia" panose="02030602050306030303" pitchFamily="18" charset="0"/>
            </a:endParaRPr>
          </a:p>
        </p:txBody>
      </p:sp>
      <p:pic>
        <p:nvPicPr>
          <p:cNvPr id="3" name="Picture 2"/>
          <p:cNvPicPr>
            <a:picLocks noChangeAspect="1"/>
          </p:cNvPicPr>
          <p:nvPr/>
        </p:nvPicPr>
        <p:blipFill rotWithShape="1">
          <a:blip r:embed="rId2"/>
          <a:srcRect l="33860" t="20746" r="12105" b="50546"/>
          <a:stretch/>
        </p:blipFill>
        <p:spPr>
          <a:xfrm>
            <a:off x="587100" y="1670671"/>
            <a:ext cx="7616515" cy="2275062"/>
          </a:xfrm>
          <a:prstGeom prst="rect">
            <a:avLst/>
          </a:prstGeom>
        </p:spPr>
      </p:pic>
      <p:sp>
        <p:nvSpPr>
          <p:cNvPr id="8" name="Title 1">
            <a:extLst>
              <a:ext uri="{FF2B5EF4-FFF2-40B4-BE49-F238E27FC236}">
                <a16:creationId xmlns="" xmlns:a16="http://schemas.microsoft.com/office/drawing/2014/main" id="{DBC755C2-F1BE-43F2-9AE9-8DC698410839}"/>
              </a:ext>
            </a:extLst>
          </p:cNvPr>
          <p:cNvSpPr txBox="1">
            <a:spLocks/>
          </p:cNvSpPr>
          <p:nvPr/>
        </p:nvSpPr>
        <p:spPr>
          <a:xfrm>
            <a:off x="2878000" y="1806786"/>
            <a:ext cx="2548421" cy="6886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latin typeface="Constantia" panose="02030602050306030303" pitchFamily="18" charset="0"/>
              </a:rPr>
              <a:t>Nature 2014</a:t>
            </a:r>
            <a:endParaRPr lang="en-US" sz="4000" dirty="0">
              <a:solidFill>
                <a:srgbClr val="C00000"/>
              </a:solidFill>
              <a:latin typeface="Constantia" panose="02030602050306030303" pitchFamily="18" charset="0"/>
            </a:endParaRPr>
          </a:p>
        </p:txBody>
      </p:sp>
      <p:pic>
        <p:nvPicPr>
          <p:cNvPr id="6" name="Picture 2" descr="Building a better clock | Institute for Quantum Computing | University of  Waterl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407" y="3450948"/>
            <a:ext cx="5603899" cy="35024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237341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755C2-F1BE-43F2-9AE9-8DC698410839}"/>
              </a:ext>
            </a:extLst>
          </p:cNvPr>
          <p:cNvSpPr txBox="1">
            <a:spLocks/>
          </p:cNvSpPr>
          <p:nvPr/>
        </p:nvSpPr>
        <p:spPr>
          <a:xfrm>
            <a:off x="0" y="208646"/>
            <a:ext cx="9144000"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Constantia" panose="02030602050306030303" pitchFamily="18" charset="0"/>
              </a:rPr>
              <a:t>Can We </a:t>
            </a:r>
            <a:r>
              <a:rPr lang="en-US" b="1" u="sng" dirty="0" smtClean="0">
                <a:latin typeface="Constantia" panose="02030602050306030303" pitchFamily="18" charset="0"/>
              </a:rPr>
              <a:t>Measure</a:t>
            </a:r>
            <a:r>
              <a:rPr lang="en-US" dirty="0" smtClean="0">
                <a:latin typeface="Constantia" panose="02030602050306030303" pitchFamily="18" charset="0"/>
              </a:rPr>
              <a:t> </a:t>
            </a:r>
          </a:p>
          <a:p>
            <a:pPr algn="ctr"/>
            <a:r>
              <a:rPr lang="en-US" dirty="0" smtClean="0">
                <a:latin typeface="Constantia" panose="02030602050306030303" pitchFamily="18" charset="0"/>
              </a:rPr>
              <a:t>An Optical Frequency?</a:t>
            </a:r>
            <a:endParaRPr lang="en-US" sz="4800" dirty="0">
              <a:solidFill>
                <a:srgbClr val="C00000"/>
              </a:solidFill>
              <a:latin typeface="Constantia" panose="02030602050306030303" pitchFamily="18" charset="0"/>
            </a:endParaRPr>
          </a:p>
        </p:txBody>
      </p:sp>
      <p:pic>
        <p:nvPicPr>
          <p:cNvPr id="3" name="Picture 2"/>
          <p:cNvPicPr>
            <a:picLocks noChangeAspect="1"/>
          </p:cNvPicPr>
          <p:nvPr/>
        </p:nvPicPr>
        <p:blipFill rotWithShape="1">
          <a:blip r:embed="rId2"/>
          <a:srcRect l="33860" t="20746" r="12105" b="50546"/>
          <a:stretch/>
        </p:blipFill>
        <p:spPr>
          <a:xfrm>
            <a:off x="587100" y="1670671"/>
            <a:ext cx="7616515" cy="2275062"/>
          </a:xfrm>
          <a:prstGeom prst="rect">
            <a:avLst/>
          </a:prstGeom>
        </p:spPr>
      </p:pic>
      <p:pic>
        <p:nvPicPr>
          <p:cNvPr id="6" name="Picture 2" descr="Building a better clock | Institute for Quantum Computing | University of  Waterlo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3407" y="3450948"/>
            <a:ext cx="5603899" cy="3502437"/>
          </a:xfrm>
          <a:prstGeom prst="rect">
            <a:avLst/>
          </a:prstGeom>
          <a:noFill/>
          <a:extLst>
            <a:ext uri="{909E8E84-426E-40DD-AFC4-6F175D3DCCD1}">
              <a14:hiddenFill xmlns:a14="http://schemas.microsoft.com/office/drawing/2010/main">
                <a:solidFill>
                  <a:srgbClr val="FFFFFF"/>
                </a:solidFill>
              </a14:hiddenFill>
            </a:ext>
          </a:extLst>
        </p:spPr>
      </p:pic>
      <p:pic>
        <p:nvPicPr>
          <p:cNvPr id="10242" name="Picture 2" descr="Cartoon Doodle Handdrawn Vector Protractor Ruler Icon, School Illustration  - Education Icon, Measurement Scale Tool With Quote Let's Measure. Royalty  Free SVG, Cliparts, Vectors, And Stock Illustration. Image 110592228."/>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84626" y="2545770"/>
            <a:ext cx="4012963" cy="4012963"/>
          </a:xfrm>
          <a:prstGeom prst="rect">
            <a:avLst/>
          </a:prstGeom>
          <a:noFill/>
          <a:ln w="57150">
            <a:solidFill>
              <a:schemeClr val="tx1"/>
            </a:solidFill>
          </a:ln>
          <a:extLst>
            <a:ext uri="{909E8E84-426E-40DD-AFC4-6F175D3DCCD1}">
              <a14:hiddenFill xmlns:a14="http://schemas.microsoft.com/office/drawing/2010/main">
                <a:solidFill>
                  <a:srgbClr val="FFFFFF"/>
                </a:solidFill>
              </a14:hiddenFill>
            </a:ext>
          </a:extLst>
        </p:spPr>
      </p:pic>
      <p:sp>
        <p:nvSpPr>
          <p:cNvPr id="7" name="Title 1">
            <a:extLst>
              <a:ext uri="{FF2B5EF4-FFF2-40B4-BE49-F238E27FC236}">
                <a16:creationId xmlns="" xmlns:a16="http://schemas.microsoft.com/office/drawing/2014/main" id="{DBC755C2-F1BE-43F2-9AE9-8DC698410839}"/>
              </a:ext>
            </a:extLst>
          </p:cNvPr>
          <p:cNvSpPr txBox="1">
            <a:spLocks/>
          </p:cNvSpPr>
          <p:nvPr/>
        </p:nvSpPr>
        <p:spPr>
          <a:xfrm>
            <a:off x="2878000" y="1793138"/>
            <a:ext cx="2548421" cy="68868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smtClean="0">
                <a:latin typeface="Constantia" panose="02030602050306030303" pitchFamily="18" charset="0"/>
              </a:rPr>
              <a:t>Nature 2014</a:t>
            </a:r>
            <a:endParaRPr lang="en-US" sz="4000" dirty="0">
              <a:solidFill>
                <a:srgbClr val="C00000"/>
              </a:solidFill>
              <a:latin typeface="Constantia" panose="02030602050306030303" pitchFamily="18" charset="0"/>
            </a:endParaRPr>
          </a:p>
        </p:txBody>
      </p:sp>
    </p:spTree>
    <p:extLst>
      <p:ext uri="{BB962C8B-B14F-4D97-AF65-F5344CB8AC3E}">
        <p14:creationId xmlns:p14="http://schemas.microsoft.com/office/powerpoint/2010/main" val="405243584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Earth's rotation - Wikipedia"/>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2343661" y="1515980"/>
            <a:ext cx="4265613" cy="42656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2845559" y="2863957"/>
            <a:ext cx="3261815" cy="1569660"/>
          </a:xfrm>
          <a:prstGeom prst="rect">
            <a:avLst/>
          </a:prstGeom>
          <a:noFill/>
        </p:spPr>
        <p:txBody>
          <a:bodyPr wrap="square" rtlCol="0">
            <a:spAutoFit/>
          </a:bodyPr>
          <a:lstStyle/>
          <a:p>
            <a:pPr algn="ctr"/>
            <a:r>
              <a:rPr lang="en-US" sz="9600" dirty="0" smtClean="0">
                <a:solidFill>
                  <a:schemeClr val="bg1"/>
                </a:solidFill>
                <a:latin typeface="Constantia" panose="02030602050306030303" pitchFamily="18" charset="0"/>
              </a:rPr>
              <a:t>TIME</a:t>
            </a:r>
            <a:endParaRPr lang="en-IN" sz="9600" dirty="0">
              <a:solidFill>
                <a:schemeClr val="bg1"/>
              </a:solidFill>
              <a:latin typeface="Constantia" panose="02030602050306030303" pitchFamily="18" charset="0"/>
            </a:endParaRPr>
          </a:p>
        </p:txBody>
      </p:sp>
    </p:spTree>
    <p:extLst>
      <p:ext uri="{BB962C8B-B14F-4D97-AF65-F5344CB8AC3E}">
        <p14:creationId xmlns:p14="http://schemas.microsoft.com/office/powerpoint/2010/main" val="403683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ay Kelvin Quot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964" y="639099"/>
            <a:ext cx="7405284" cy="55597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0204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755C2-F1BE-43F2-9AE9-8DC698410839}"/>
              </a:ext>
            </a:extLst>
          </p:cNvPr>
          <p:cNvSpPr txBox="1">
            <a:spLocks/>
          </p:cNvSpPr>
          <p:nvPr/>
        </p:nvSpPr>
        <p:spPr>
          <a:xfrm>
            <a:off x="0" y="2648719"/>
            <a:ext cx="9144000" cy="17595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smtClean="0">
                <a:latin typeface="Constantia" panose="02030602050306030303" pitchFamily="18" charset="0"/>
              </a:rPr>
              <a:t>How Do We Measure An </a:t>
            </a:r>
            <a:r>
              <a:rPr lang="en-US" sz="6000" b="1" dirty="0" smtClean="0">
                <a:latin typeface="Constantia" panose="02030602050306030303" pitchFamily="18" charset="0"/>
              </a:rPr>
              <a:t>Optical Frequency</a:t>
            </a:r>
            <a:r>
              <a:rPr lang="en-US" sz="6000" dirty="0" smtClean="0">
                <a:latin typeface="Constantia" panose="02030602050306030303" pitchFamily="18" charset="0"/>
              </a:rPr>
              <a:t>?</a:t>
            </a:r>
            <a:endParaRPr lang="en-US" sz="6600" dirty="0">
              <a:solidFill>
                <a:srgbClr val="C00000"/>
              </a:solidFill>
              <a:latin typeface="Constantia" panose="02030602050306030303" pitchFamily="18" charset="0"/>
            </a:endParaRPr>
          </a:p>
        </p:txBody>
      </p:sp>
    </p:spTree>
    <p:extLst>
      <p:ext uri="{BB962C8B-B14F-4D97-AF65-F5344CB8AC3E}">
        <p14:creationId xmlns:p14="http://schemas.microsoft.com/office/powerpoint/2010/main" val="27966480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755C2-F1BE-43F2-9AE9-8DC698410839}"/>
              </a:ext>
            </a:extLst>
          </p:cNvPr>
          <p:cNvSpPr txBox="1">
            <a:spLocks/>
          </p:cNvSpPr>
          <p:nvPr/>
        </p:nvSpPr>
        <p:spPr>
          <a:xfrm>
            <a:off x="0" y="689907"/>
            <a:ext cx="9144000"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Constantia" panose="02030602050306030303" pitchFamily="18" charset="0"/>
              </a:rPr>
              <a:t>How About Using An </a:t>
            </a:r>
          </a:p>
          <a:p>
            <a:pPr algn="ctr"/>
            <a:r>
              <a:rPr lang="en-US" b="1" dirty="0" smtClean="0">
                <a:latin typeface="Constantia" panose="02030602050306030303" pitchFamily="18" charset="0"/>
              </a:rPr>
              <a:t>Electronic Frequency Counter</a:t>
            </a:r>
            <a:r>
              <a:rPr lang="en-US" dirty="0" smtClean="0">
                <a:latin typeface="Constantia" panose="02030602050306030303" pitchFamily="18" charset="0"/>
              </a:rPr>
              <a:t>?</a:t>
            </a:r>
            <a:endParaRPr lang="en-US" sz="4800" dirty="0">
              <a:solidFill>
                <a:srgbClr val="C00000"/>
              </a:solidFill>
              <a:latin typeface="Constantia" panose="02030602050306030303" pitchFamily="18" charset="0"/>
            </a:endParaRPr>
          </a:p>
        </p:txBody>
      </p:sp>
      <p:pic>
        <p:nvPicPr>
          <p:cNvPr id="7" name="Picture 2" descr="53220A - Keysight Technologies - Frequency Counter, Timer, Univers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851" y="2428108"/>
            <a:ext cx="6222297" cy="34139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242739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755C2-F1BE-43F2-9AE9-8DC698410839}"/>
              </a:ext>
            </a:extLst>
          </p:cNvPr>
          <p:cNvSpPr txBox="1">
            <a:spLocks/>
          </p:cNvSpPr>
          <p:nvPr/>
        </p:nvSpPr>
        <p:spPr>
          <a:xfrm>
            <a:off x="2181725" y="671612"/>
            <a:ext cx="6962274" cy="13314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Constantia" panose="02030602050306030303" pitchFamily="18" charset="0"/>
              </a:rPr>
              <a:t>It Cannot Measure The </a:t>
            </a:r>
            <a:r>
              <a:rPr lang="en-US" b="1" dirty="0" smtClean="0">
                <a:latin typeface="Constantia" panose="02030602050306030303" pitchFamily="18" charset="0"/>
              </a:rPr>
              <a:t>Fast</a:t>
            </a:r>
            <a:r>
              <a:rPr lang="en-US" dirty="0" smtClean="0">
                <a:latin typeface="Constantia" panose="02030602050306030303" pitchFamily="18" charset="0"/>
              </a:rPr>
              <a:t> Light Oscillations!</a:t>
            </a:r>
            <a:endParaRPr lang="en-US" sz="4800" dirty="0">
              <a:solidFill>
                <a:srgbClr val="C00000"/>
              </a:solidFill>
              <a:latin typeface="Constantia" panose="02030602050306030303" pitchFamily="18" charset="0"/>
            </a:endParaRPr>
          </a:p>
        </p:txBody>
      </p:sp>
      <p:pic>
        <p:nvPicPr>
          <p:cNvPr id="4" name="Picture 2" descr="53220A - Keysight Technologies - Frequency Counter, Timer, Univers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851" y="2428108"/>
            <a:ext cx="6222297" cy="3413926"/>
          </a:xfrm>
          <a:prstGeom prst="rect">
            <a:avLst/>
          </a:prstGeom>
          <a:noFill/>
          <a:extLst>
            <a:ext uri="{909E8E84-426E-40DD-AFC4-6F175D3DCCD1}">
              <a14:hiddenFill xmlns:a14="http://schemas.microsoft.com/office/drawing/2010/main">
                <a:solidFill>
                  <a:srgbClr val="FFFFFF"/>
                </a:solidFill>
              </a14:hiddenFill>
            </a:ext>
          </a:extLst>
        </p:spPr>
      </p:pic>
      <p:sp>
        <p:nvSpPr>
          <p:cNvPr id="3" name="&quot;No&quot; Symbol 2"/>
          <p:cNvSpPr/>
          <p:nvPr/>
        </p:nvSpPr>
        <p:spPr>
          <a:xfrm>
            <a:off x="849210" y="648627"/>
            <a:ext cx="1332515" cy="1331495"/>
          </a:xfrm>
          <a:prstGeom prst="noSmoking">
            <a:avLst/>
          </a:prstGeom>
          <a:solidFill>
            <a:srgbClr val="FF0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Tree>
    <p:extLst>
      <p:ext uri="{BB962C8B-B14F-4D97-AF65-F5344CB8AC3E}">
        <p14:creationId xmlns:p14="http://schemas.microsoft.com/office/powerpoint/2010/main" val="25786098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ctual Size Online Ruler (mm,cm,inches) - Screen Measur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5" y="2955288"/>
            <a:ext cx="8046329" cy="2517467"/>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 xmlns:a16="http://schemas.microsoft.com/office/drawing/2014/main" id="{DBC755C2-F1BE-43F2-9AE9-8DC698410839}"/>
              </a:ext>
            </a:extLst>
          </p:cNvPr>
          <p:cNvSpPr txBox="1">
            <a:spLocks/>
          </p:cNvSpPr>
          <p:nvPr/>
        </p:nvSpPr>
        <p:spPr>
          <a:xfrm>
            <a:off x="0" y="668601"/>
            <a:ext cx="9144000"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Constantia" panose="02030602050306030303" pitchFamily="18" charset="0"/>
              </a:rPr>
              <a:t>Can We Measure the Light Frequency Using A </a:t>
            </a:r>
            <a:r>
              <a:rPr lang="en-US" b="1" dirty="0" smtClean="0">
                <a:latin typeface="Constantia" panose="02030602050306030303" pitchFamily="18" charset="0"/>
              </a:rPr>
              <a:t>Ruler</a:t>
            </a:r>
            <a:r>
              <a:rPr lang="en-US" dirty="0" smtClean="0">
                <a:latin typeface="Constantia" panose="02030602050306030303" pitchFamily="18" charset="0"/>
              </a:rPr>
              <a:t>?</a:t>
            </a:r>
            <a:endParaRPr lang="en-US" sz="4800" dirty="0">
              <a:solidFill>
                <a:srgbClr val="C00000"/>
              </a:solidFill>
              <a:latin typeface="Constantia" panose="02030602050306030303" pitchFamily="18" charset="0"/>
            </a:endParaRPr>
          </a:p>
        </p:txBody>
      </p:sp>
    </p:spTree>
    <p:extLst>
      <p:ext uri="{BB962C8B-B14F-4D97-AF65-F5344CB8AC3E}">
        <p14:creationId xmlns:p14="http://schemas.microsoft.com/office/powerpoint/2010/main" val="1036983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ctual Size Online Ruler (mm,cm,inches) - Screen Measur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5" y="2955288"/>
            <a:ext cx="8046329" cy="2517467"/>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 xmlns:a16="http://schemas.microsoft.com/office/drawing/2014/main" id="{DBC755C2-F1BE-43F2-9AE9-8DC698410839}"/>
              </a:ext>
            </a:extLst>
          </p:cNvPr>
          <p:cNvSpPr txBox="1">
            <a:spLocks/>
          </p:cNvSpPr>
          <p:nvPr/>
        </p:nvSpPr>
        <p:spPr>
          <a:xfrm>
            <a:off x="-2" y="768749"/>
            <a:ext cx="9144000" cy="80258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Constantia" panose="02030602050306030303" pitchFamily="18" charset="0"/>
              </a:rPr>
              <a:t>A </a:t>
            </a:r>
            <a:r>
              <a:rPr lang="en-US" b="1" dirty="0" smtClean="0">
                <a:latin typeface="Constantia" panose="02030602050306030303" pitchFamily="18" charset="0"/>
              </a:rPr>
              <a:t>‘Frequency’ </a:t>
            </a:r>
            <a:r>
              <a:rPr lang="en-US" dirty="0" smtClean="0">
                <a:latin typeface="Constantia" panose="02030602050306030303" pitchFamily="18" charset="0"/>
              </a:rPr>
              <a:t>Ruler…</a:t>
            </a:r>
            <a:endParaRPr lang="en-US" sz="4800" dirty="0">
              <a:solidFill>
                <a:srgbClr val="C00000"/>
              </a:solidFill>
              <a:latin typeface="Constantia" panose="02030602050306030303" pitchFamily="18" charset="0"/>
            </a:endParaRPr>
          </a:p>
        </p:txBody>
      </p:sp>
      <p:sp>
        <p:nvSpPr>
          <p:cNvPr id="4" name="Title 1">
            <a:extLst>
              <a:ext uri="{FF2B5EF4-FFF2-40B4-BE49-F238E27FC236}">
                <a16:creationId xmlns="" xmlns:a16="http://schemas.microsoft.com/office/drawing/2014/main" id="{DBC755C2-F1BE-43F2-9AE9-8DC698410839}"/>
              </a:ext>
            </a:extLst>
          </p:cNvPr>
          <p:cNvSpPr txBox="1">
            <a:spLocks/>
          </p:cNvSpPr>
          <p:nvPr/>
        </p:nvSpPr>
        <p:spPr>
          <a:xfrm>
            <a:off x="-2" y="2244626"/>
            <a:ext cx="7218949"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Constantia" panose="02030602050306030303" pitchFamily="18" charset="0"/>
              </a:rPr>
              <a:t>Hz, KHz, MHz, GHz, THz, …</a:t>
            </a:r>
            <a:endParaRPr lang="en-US" dirty="0">
              <a:solidFill>
                <a:srgbClr val="C00000"/>
              </a:solidFill>
              <a:latin typeface="Constantia" panose="02030602050306030303" pitchFamily="18" charset="0"/>
            </a:endParaRPr>
          </a:p>
        </p:txBody>
      </p:sp>
      <p:cxnSp>
        <p:nvCxnSpPr>
          <p:cNvPr id="6" name="Straight Connector 5"/>
          <p:cNvCxnSpPr/>
          <p:nvPr/>
        </p:nvCxnSpPr>
        <p:spPr>
          <a:xfrm flipV="1">
            <a:off x="352926" y="2919663"/>
            <a:ext cx="753979" cy="10266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18735343"/>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Actual Size Online Ruler (mm,cm,inches) - Screen Measur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835" y="2955288"/>
            <a:ext cx="8046329" cy="2517467"/>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 xmlns:a16="http://schemas.microsoft.com/office/drawing/2014/main" id="{DBC755C2-F1BE-43F2-9AE9-8DC698410839}"/>
              </a:ext>
            </a:extLst>
          </p:cNvPr>
          <p:cNvSpPr txBox="1">
            <a:spLocks/>
          </p:cNvSpPr>
          <p:nvPr/>
        </p:nvSpPr>
        <p:spPr>
          <a:xfrm>
            <a:off x="-1" y="577681"/>
            <a:ext cx="9144000"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Constantia" panose="02030602050306030303" pitchFamily="18" charset="0"/>
              </a:rPr>
              <a:t>This Frequency Ruler</a:t>
            </a:r>
            <a:r>
              <a:rPr lang="en-US" dirty="0">
                <a:latin typeface="Constantia" panose="02030602050306030303" pitchFamily="18" charset="0"/>
              </a:rPr>
              <a:t> </a:t>
            </a:r>
            <a:r>
              <a:rPr lang="en-US" dirty="0" smtClean="0">
                <a:latin typeface="Constantia" panose="02030602050306030303" pitchFamily="18" charset="0"/>
              </a:rPr>
              <a:t>is What We Refer To As “</a:t>
            </a:r>
            <a:r>
              <a:rPr lang="en-US" b="1" dirty="0" smtClean="0">
                <a:latin typeface="Constantia" panose="02030602050306030303" pitchFamily="18" charset="0"/>
              </a:rPr>
              <a:t>A Frequency Comb</a:t>
            </a:r>
            <a:r>
              <a:rPr lang="en-US" dirty="0" smtClean="0">
                <a:solidFill>
                  <a:srgbClr val="002060"/>
                </a:solidFill>
                <a:latin typeface="Constantia" panose="02030602050306030303" pitchFamily="18" charset="0"/>
              </a:rPr>
              <a:t>”</a:t>
            </a:r>
            <a:endParaRPr lang="en-US" sz="4800" dirty="0">
              <a:solidFill>
                <a:srgbClr val="002060"/>
              </a:solidFill>
              <a:latin typeface="Constantia" panose="02030602050306030303" pitchFamily="18" charset="0"/>
            </a:endParaRPr>
          </a:p>
        </p:txBody>
      </p:sp>
      <p:sp>
        <p:nvSpPr>
          <p:cNvPr id="7" name="Title 1">
            <a:extLst>
              <a:ext uri="{FF2B5EF4-FFF2-40B4-BE49-F238E27FC236}">
                <a16:creationId xmlns="" xmlns:a16="http://schemas.microsoft.com/office/drawing/2014/main" id="{DBC755C2-F1BE-43F2-9AE9-8DC698410839}"/>
              </a:ext>
            </a:extLst>
          </p:cNvPr>
          <p:cNvSpPr txBox="1">
            <a:spLocks/>
          </p:cNvSpPr>
          <p:nvPr/>
        </p:nvSpPr>
        <p:spPr>
          <a:xfrm>
            <a:off x="-2" y="2230978"/>
            <a:ext cx="7218949"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Constantia" panose="02030602050306030303" pitchFamily="18" charset="0"/>
              </a:rPr>
              <a:t>Hz, KHz, MHz, GHz, THz, …</a:t>
            </a:r>
            <a:endParaRPr lang="en-US" dirty="0">
              <a:solidFill>
                <a:srgbClr val="C00000"/>
              </a:solidFill>
              <a:latin typeface="Constantia" panose="02030602050306030303" pitchFamily="18" charset="0"/>
            </a:endParaRPr>
          </a:p>
        </p:txBody>
      </p:sp>
      <p:cxnSp>
        <p:nvCxnSpPr>
          <p:cNvPr id="8" name="Straight Connector 7"/>
          <p:cNvCxnSpPr/>
          <p:nvPr/>
        </p:nvCxnSpPr>
        <p:spPr>
          <a:xfrm flipV="1">
            <a:off x="352926" y="2919663"/>
            <a:ext cx="753979" cy="1026694"/>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579026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755C2-F1BE-43F2-9AE9-8DC698410839}"/>
              </a:ext>
            </a:extLst>
          </p:cNvPr>
          <p:cNvSpPr txBox="1">
            <a:spLocks/>
          </p:cNvSpPr>
          <p:nvPr/>
        </p:nvSpPr>
        <p:spPr>
          <a:xfrm>
            <a:off x="0" y="394996"/>
            <a:ext cx="9144000" cy="183259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a:latin typeface="Constantia" panose="02030602050306030303" pitchFamily="18" charset="0"/>
              </a:rPr>
              <a:t>By Beating An </a:t>
            </a:r>
            <a:r>
              <a:rPr lang="en-US" sz="4000" b="1" dirty="0">
                <a:latin typeface="Constantia" panose="02030602050306030303" pitchFamily="18" charset="0"/>
              </a:rPr>
              <a:t>Unknown Laser Frequency</a:t>
            </a:r>
            <a:r>
              <a:rPr lang="en-US" sz="4000" dirty="0">
                <a:latin typeface="Constantia" panose="02030602050306030303" pitchFamily="18" charset="0"/>
              </a:rPr>
              <a:t> Against A Calibrated High-Stable </a:t>
            </a:r>
            <a:r>
              <a:rPr lang="en-US" sz="4000" b="1" dirty="0">
                <a:latin typeface="Constantia" panose="02030602050306030303" pitchFamily="18" charset="0"/>
              </a:rPr>
              <a:t>Frequency Comb</a:t>
            </a:r>
            <a:r>
              <a:rPr lang="en-US" sz="4000" dirty="0">
                <a:latin typeface="Constantia" panose="02030602050306030303" pitchFamily="18" charset="0"/>
              </a:rPr>
              <a:t>, </a:t>
            </a:r>
            <a:r>
              <a:rPr lang="en-US" sz="4050" dirty="0">
                <a:latin typeface="Constantia" panose="02030602050306030303" pitchFamily="18" charset="0"/>
              </a:rPr>
              <a:t>The Frequency Can Be Measured Precisely</a:t>
            </a:r>
          </a:p>
        </p:txBody>
      </p:sp>
      <p:pic>
        <p:nvPicPr>
          <p:cNvPr id="3" name="Picture 2" descr="Image result for optical frequency comb precision measurement">
            <a:extLst>
              <a:ext uri="{FF2B5EF4-FFF2-40B4-BE49-F238E27FC236}">
                <a16:creationId xmlns="" xmlns:a16="http://schemas.microsoft.com/office/drawing/2014/main" id="{BEC71EC1-E6A5-4B10-836E-BA48DCDBD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7095" y="2949779"/>
            <a:ext cx="7829810" cy="29803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600437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30895" t="13298" r="5523" b="8388"/>
          <a:stretch/>
        </p:blipFill>
        <p:spPr>
          <a:xfrm>
            <a:off x="464024" y="537066"/>
            <a:ext cx="8270543" cy="5727255"/>
          </a:xfrm>
          <a:prstGeom prst="rect">
            <a:avLst/>
          </a:prstGeom>
        </p:spPr>
      </p:pic>
      <p:sp>
        <p:nvSpPr>
          <p:cNvPr id="6" name="Rounded Rectangle 5"/>
          <p:cNvSpPr/>
          <p:nvPr/>
        </p:nvSpPr>
        <p:spPr>
          <a:xfrm>
            <a:off x="3125337" y="3589361"/>
            <a:ext cx="5745707" cy="2524837"/>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4679914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optical frequency comb precision measurement">
            <a:extLst>
              <a:ext uri="{FF2B5EF4-FFF2-40B4-BE49-F238E27FC236}">
                <a16:creationId xmlns="" xmlns:a16="http://schemas.microsoft.com/office/drawing/2014/main" id="{BEC71EC1-E6A5-4B10-836E-BA48DCDBDA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0615" y="3643953"/>
            <a:ext cx="7829810" cy="298037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3"/>
          <a:srcRect l="51774" t="55595" r="5523" b="11374"/>
          <a:stretch/>
        </p:blipFill>
        <p:spPr>
          <a:xfrm>
            <a:off x="107872" y="0"/>
            <a:ext cx="8379033" cy="3643953"/>
          </a:xfrm>
          <a:prstGeom prst="rect">
            <a:avLst/>
          </a:prstGeom>
        </p:spPr>
      </p:pic>
      <p:sp>
        <p:nvSpPr>
          <p:cNvPr id="5" name="Rounded Rectangle 4"/>
          <p:cNvSpPr/>
          <p:nvPr/>
        </p:nvSpPr>
        <p:spPr>
          <a:xfrm>
            <a:off x="341194" y="232012"/>
            <a:ext cx="8132063" cy="1856095"/>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93177735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n Dial - Science Fu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35289" y="1703102"/>
            <a:ext cx="5330072" cy="441109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DBC755C2-F1BE-43F2-9AE9-8DC698410839}"/>
              </a:ext>
            </a:extLst>
          </p:cNvPr>
          <p:cNvSpPr txBox="1">
            <a:spLocks/>
          </p:cNvSpPr>
          <p:nvPr/>
        </p:nvSpPr>
        <p:spPr>
          <a:xfrm>
            <a:off x="0" y="738033"/>
            <a:ext cx="9144000"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Constantia" panose="02030602050306030303" pitchFamily="18" charset="0"/>
              </a:rPr>
              <a:t>Sun Dial</a:t>
            </a:r>
            <a:endParaRPr lang="en-US" sz="4800" dirty="0">
              <a:solidFill>
                <a:srgbClr val="C00000"/>
              </a:solidFill>
              <a:latin typeface="Constantia" panose="02030602050306030303" pitchFamily="18" charset="0"/>
            </a:endParaRPr>
          </a:p>
        </p:txBody>
      </p:sp>
    </p:spTree>
    <p:extLst>
      <p:ext uri="{BB962C8B-B14F-4D97-AF65-F5344CB8AC3E}">
        <p14:creationId xmlns:p14="http://schemas.microsoft.com/office/powerpoint/2010/main" val="379409375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Image result for optical frequency combs">
            <a:extLst>
              <a:ext uri="{FF2B5EF4-FFF2-40B4-BE49-F238E27FC236}">
                <a16:creationId xmlns="" xmlns:a16="http://schemas.microsoft.com/office/drawing/2014/main" id="{6A492975-98EA-48B0-BFF8-4A7C9532AF2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2047"/>
          <a:stretch/>
        </p:blipFill>
        <p:spPr bwMode="auto">
          <a:xfrm>
            <a:off x="657225" y="1877468"/>
            <a:ext cx="7829550" cy="399032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 xmlns:a16="http://schemas.microsoft.com/office/drawing/2014/main" id="{40103F65-BB28-405B-A0B2-64E086A9C8AF}"/>
              </a:ext>
            </a:extLst>
          </p:cNvPr>
          <p:cNvSpPr txBox="1"/>
          <p:nvPr/>
        </p:nvSpPr>
        <p:spPr>
          <a:xfrm>
            <a:off x="0" y="1092846"/>
            <a:ext cx="9144000" cy="715581"/>
          </a:xfrm>
          <a:prstGeom prst="rect">
            <a:avLst/>
          </a:prstGeom>
          <a:noFill/>
        </p:spPr>
        <p:txBody>
          <a:bodyPr wrap="square" rtlCol="0">
            <a:spAutoFit/>
          </a:bodyPr>
          <a:lstStyle/>
          <a:p>
            <a:pPr algn="ctr"/>
            <a:r>
              <a:rPr lang="en-US" sz="4050" dirty="0">
                <a:latin typeface="Constantia" panose="02030602050306030303" pitchFamily="18" charset="0"/>
              </a:rPr>
              <a:t>And The </a:t>
            </a:r>
            <a:r>
              <a:rPr lang="en-US" sz="4050" b="1" dirty="0">
                <a:latin typeface="Constantia" panose="02030602050306030303" pitchFamily="18" charset="0"/>
              </a:rPr>
              <a:t>Other Applications </a:t>
            </a:r>
            <a:r>
              <a:rPr lang="en-US" sz="4050" dirty="0">
                <a:latin typeface="Constantia" panose="02030602050306030303" pitchFamily="18" charset="0"/>
              </a:rPr>
              <a:t>Came In</a:t>
            </a:r>
          </a:p>
        </p:txBody>
      </p:sp>
    </p:spTree>
    <p:extLst>
      <p:ext uri="{BB962C8B-B14F-4D97-AF65-F5344CB8AC3E}">
        <p14:creationId xmlns:p14="http://schemas.microsoft.com/office/powerpoint/2010/main" val="83813483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8" name="Picture 4" descr="nobelwe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88707" y="325200"/>
            <a:ext cx="6231293" cy="63619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37970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40103F65-BB28-405B-A0B2-64E086A9C8AF}"/>
              </a:ext>
            </a:extLst>
          </p:cNvPr>
          <p:cNvSpPr txBox="1"/>
          <p:nvPr/>
        </p:nvSpPr>
        <p:spPr>
          <a:xfrm>
            <a:off x="0" y="2293455"/>
            <a:ext cx="9144000" cy="2585323"/>
          </a:xfrm>
          <a:prstGeom prst="rect">
            <a:avLst/>
          </a:prstGeom>
          <a:noFill/>
        </p:spPr>
        <p:txBody>
          <a:bodyPr wrap="square" rtlCol="0">
            <a:spAutoFit/>
          </a:bodyPr>
          <a:lstStyle/>
          <a:p>
            <a:pPr algn="ctr"/>
            <a:r>
              <a:rPr lang="en-US" sz="4050" dirty="0" smtClean="0">
                <a:latin typeface="Constantia" panose="02030602050306030303" pitchFamily="18" charset="0"/>
              </a:rPr>
              <a:t>Despite the </a:t>
            </a:r>
            <a:r>
              <a:rPr lang="en-US" sz="4050" b="1" dirty="0" smtClean="0">
                <a:latin typeface="Constantia" panose="02030602050306030303" pitchFamily="18" charset="0"/>
              </a:rPr>
              <a:t>Nobel Prize</a:t>
            </a:r>
            <a:r>
              <a:rPr lang="en-US" sz="4050" dirty="0" smtClean="0">
                <a:latin typeface="Constantia" panose="02030602050306030303" pitchFamily="18" charset="0"/>
              </a:rPr>
              <a:t>, </a:t>
            </a:r>
          </a:p>
          <a:p>
            <a:pPr algn="ctr"/>
            <a:r>
              <a:rPr lang="en-US" sz="4050" dirty="0" smtClean="0">
                <a:latin typeface="Constantia" panose="02030602050306030303" pitchFamily="18" charset="0"/>
              </a:rPr>
              <a:t>the Impact of Frequency Combs Has Largely Been Limited to the Domains of </a:t>
            </a:r>
            <a:r>
              <a:rPr lang="en-US" sz="4050" b="1" dirty="0" smtClean="0">
                <a:latin typeface="Constantia" panose="02030602050306030303" pitchFamily="18" charset="0"/>
              </a:rPr>
              <a:t>Optics and Photonics</a:t>
            </a:r>
            <a:endParaRPr lang="en-US" sz="4050" b="1" dirty="0">
              <a:latin typeface="Constantia" panose="02030602050306030303" pitchFamily="18" charset="0"/>
            </a:endParaRPr>
          </a:p>
        </p:txBody>
      </p:sp>
    </p:spTree>
    <p:extLst>
      <p:ext uri="{BB962C8B-B14F-4D97-AF65-F5344CB8AC3E}">
        <p14:creationId xmlns:p14="http://schemas.microsoft.com/office/powerpoint/2010/main" val="314359206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40103F65-BB28-405B-A0B2-64E086A9C8AF}"/>
              </a:ext>
            </a:extLst>
          </p:cNvPr>
          <p:cNvSpPr txBox="1"/>
          <p:nvPr/>
        </p:nvSpPr>
        <p:spPr>
          <a:xfrm>
            <a:off x="0" y="1285228"/>
            <a:ext cx="9144000" cy="1338828"/>
          </a:xfrm>
          <a:prstGeom prst="rect">
            <a:avLst/>
          </a:prstGeom>
          <a:noFill/>
        </p:spPr>
        <p:txBody>
          <a:bodyPr wrap="square" rtlCol="0">
            <a:spAutoFit/>
          </a:bodyPr>
          <a:lstStyle/>
          <a:p>
            <a:pPr algn="ctr"/>
            <a:r>
              <a:rPr lang="en-US" sz="4050" dirty="0" smtClean="0">
                <a:latin typeface="Constantia" panose="02030602050306030303" pitchFamily="18" charset="0"/>
              </a:rPr>
              <a:t>The Field of Frequency Combs </a:t>
            </a:r>
          </a:p>
          <a:p>
            <a:pPr algn="ctr"/>
            <a:r>
              <a:rPr lang="en-US" sz="4050" dirty="0" smtClean="0">
                <a:latin typeface="Constantia" panose="02030602050306030303" pitchFamily="18" charset="0"/>
              </a:rPr>
              <a:t>Demands A New </a:t>
            </a:r>
            <a:r>
              <a:rPr lang="en-US" sz="4050" b="1" dirty="0" smtClean="0">
                <a:latin typeface="Constantia" panose="02030602050306030303" pitchFamily="18" charset="0"/>
              </a:rPr>
              <a:t>Extrapolation</a:t>
            </a:r>
            <a:endParaRPr lang="en-US" sz="4050" b="1" dirty="0">
              <a:latin typeface="Constantia" panose="02030602050306030303" pitchFamily="18" charset="0"/>
            </a:endParaRPr>
          </a:p>
        </p:txBody>
      </p:sp>
      <p:pic>
        <p:nvPicPr>
          <p:cNvPr id="12290" name="Picture 2" descr="Cartoon Chart Stock Vector Illustration and Royalty Free Cartoon Chart  Clipar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4212" y="3135897"/>
            <a:ext cx="5235575" cy="27108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8656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112D18D-D1C3-4ABF-9238-8566E4D5D3FC}"/>
              </a:ext>
            </a:extLst>
          </p:cNvPr>
          <p:cNvSpPr/>
          <p:nvPr/>
        </p:nvSpPr>
        <p:spPr>
          <a:xfrm>
            <a:off x="6651" y="1035588"/>
            <a:ext cx="9144000" cy="1338828"/>
          </a:xfrm>
          <a:prstGeom prst="rect">
            <a:avLst/>
          </a:prstGeom>
        </p:spPr>
        <p:txBody>
          <a:bodyPr wrap="square">
            <a:spAutoFit/>
          </a:bodyPr>
          <a:lstStyle/>
          <a:p>
            <a:pPr algn="ctr"/>
            <a:r>
              <a:rPr lang="en-US" sz="4050" dirty="0">
                <a:latin typeface="Constantia" panose="02030602050306030303" pitchFamily="18" charset="0"/>
              </a:rPr>
              <a:t>The First </a:t>
            </a:r>
            <a:r>
              <a:rPr lang="en-US" sz="4050" dirty="0" smtClean="0">
                <a:latin typeface="Constantia" panose="02030602050306030303" pitchFamily="18" charset="0"/>
              </a:rPr>
              <a:t>Experimental Evidence </a:t>
            </a:r>
            <a:r>
              <a:rPr lang="en-US" sz="4050" dirty="0">
                <a:latin typeface="Constantia" panose="02030602050306030303" pitchFamily="18" charset="0"/>
              </a:rPr>
              <a:t>For </a:t>
            </a:r>
          </a:p>
          <a:p>
            <a:pPr algn="ctr"/>
            <a:r>
              <a:rPr lang="en-US" sz="4050" b="1" dirty="0">
                <a:latin typeface="Constantia" panose="02030602050306030303" pitchFamily="18" charset="0"/>
              </a:rPr>
              <a:t>Mechanical Frequency Combs</a:t>
            </a:r>
          </a:p>
        </p:txBody>
      </p:sp>
      <p:pic>
        <p:nvPicPr>
          <p:cNvPr id="9" name="Picture 8">
            <a:extLst>
              <a:ext uri="{FF2B5EF4-FFF2-40B4-BE49-F238E27FC236}">
                <a16:creationId xmlns="" xmlns:a16="http://schemas.microsoft.com/office/drawing/2014/main" id="{C3CD2048-CE50-4A57-B9BE-9AAE17B88EA2}"/>
              </a:ext>
            </a:extLst>
          </p:cNvPr>
          <p:cNvPicPr>
            <a:picLocks noChangeAspect="1"/>
          </p:cNvPicPr>
          <p:nvPr/>
        </p:nvPicPr>
        <p:blipFill rotWithShape="1">
          <a:blip r:embed="rId2"/>
          <a:srcRect l="23654" t="18464" r="24854" b="61175"/>
          <a:stretch/>
        </p:blipFill>
        <p:spPr>
          <a:xfrm>
            <a:off x="20646" y="3294201"/>
            <a:ext cx="9123355" cy="2028224"/>
          </a:xfrm>
          <a:prstGeom prst="rect">
            <a:avLst/>
          </a:prstGeom>
        </p:spPr>
      </p:pic>
    </p:spTree>
    <p:extLst>
      <p:ext uri="{BB962C8B-B14F-4D97-AF65-F5344CB8AC3E}">
        <p14:creationId xmlns:p14="http://schemas.microsoft.com/office/powerpoint/2010/main" val="19863045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112D18D-D1C3-4ABF-9238-8566E4D5D3FC}"/>
              </a:ext>
            </a:extLst>
          </p:cNvPr>
          <p:cNvSpPr/>
          <p:nvPr/>
        </p:nvSpPr>
        <p:spPr>
          <a:xfrm>
            <a:off x="0" y="998894"/>
            <a:ext cx="9144000" cy="1962076"/>
          </a:xfrm>
          <a:prstGeom prst="rect">
            <a:avLst/>
          </a:prstGeom>
        </p:spPr>
        <p:txBody>
          <a:bodyPr wrap="square">
            <a:spAutoFit/>
          </a:bodyPr>
          <a:lstStyle/>
          <a:p>
            <a:pPr algn="ctr"/>
            <a:r>
              <a:rPr lang="en-US" sz="4050" b="1" dirty="0">
                <a:latin typeface="Constantia" panose="02030602050306030303" pitchFamily="18" charset="0"/>
              </a:rPr>
              <a:t>Mechanical</a:t>
            </a:r>
            <a:r>
              <a:rPr lang="en-US" sz="4050" dirty="0">
                <a:latin typeface="Constantia" panose="02030602050306030303" pitchFamily="18" charset="0"/>
              </a:rPr>
              <a:t> (aka) </a:t>
            </a:r>
            <a:r>
              <a:rPr lang="en-US" sz="4050" b="1" dirty="0" err="1">
                <a:latin typeface="Constantia" panose="02030602050306030303" pitchFamily="18" charset="0"/>
              </a:rPr>
              <a:t>Phononic</a:t>
            </a:r>
            <a:r>
              <a:rPr lang="en-US" sz="4050" dirty="0">
                <a:latin typeface="Constantia" panose="02030602050306030303" pitchFamily="18" charset="0"/>
              </a:rPr>
              <a:t> (aka) </a:t>
            </a:r>
            <a:r>
              <a:rPr lang="en-US" sz="4050" b="1" dirty="0">
                <a:latin typeface="Constantia" panose="02030602050306030303" pitchFamily="18" charset="0"/>
              </a:rPr>
              <a:t>Vibrational</a:t>
            </a:r>
            <a:r>
              <a:rPr lang="en-US" sz="4050" dirty="0">
                <a:latin typeface="Constantia" panose="02030602050306030303" pitchFamily="18" charset="0"/>
              </a:rPr>
              <a:t> (aka) </a:t>
            </a:r>
            <a:r>
              <a:rPr lang="en-US" sz="4050" b="1" dirty="0">
                <a:latin typeface="Constantia" panose="02030602050306030303" pitchFamily="18" charset="0"/>
              </a:rPr>
              <a:t>Acoustic</a:t>
            </a:r>
            <a:r>
              <a:rPr lang="en-US" sz="4050" dirty="0">
                <a:latin typeface="Constantia" panose="02030602050306030303" pitchFamily="18" charset="0"/>
              </a:rPr>
              <a:t> </a:t>
            </a:r>
          </a:p>
          <a:p>
            <a:pPr algn="ctr"/>
            <a:r>
              <a:rPr lang="en-US" sz="4050" dirty="0">
                <a:latin typeface="Constantia" panose="02030602050306030303" pitchFamily="18" charset="0"/>
              </a:rPr>
              <a:t>Frequency Combs</a:t>
            </a:r>
          </a:p>
        </p:txBody>
      </p:sp>
      <p:pic>
        <p:nvPicPr>
          <p:cNvPr id="3" name="Picture 2">
            <a:extLst>
              <a:ext uri="{FF2B5EF4-FFF2-40B4-BE49-F238E27FC236}">
                <a16:creationId xmlns="" xmlns:a16="http://schemas.microsoft.com/office/drawing/2014/main" id="{C3CD2048-CE50-4A57-B9BE-9AAE17B88EA2}"/>
              </a:ext>
            </a:extLst>
          </p:cNvPr>
          <p:cNvPicPr>
            <a:picLocks noChangeAspect="1"/>
          </p:cNvPicPr>
          <p:nvPr/>
        </p:nvPicPr>
        <p:blipFill rotWithShape="1">
          <a:blip r:embed="rId2"/>
          <a:srcRect l="23654" t="18464" r="24854" b="61175"/>
          <a:stretch/>
        </p:blipFill>
        <p:spPr>
          <a:xfrm>
            <a:off x="20646" y="3294201"/>
            <a:ext cx="9123355" cy="2028224"/>
          </a:xfrm>
          <a:prstGeom prst="rect">
            <a:avLst/>
          </a:prstGeom>
        </p:spPr>
      </p:pic>
    </p:spTree>
    <p:extLst>
      <p:ext uri="{BB962C8B-B14F-4D97-AF65-F5344CB8AC3E}">
        <p14:creationId xmlns:p14="http://schemas.microsoft.com/office/powerpoint/2010/main" val="27179654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3">
            <a:extLst>
              <a:ext uri="{FF2B5EF4-FFF2-40B4-BE49-F238E27FC236}">
                <a16:creationId xmlns:a16="http://schemas.microsoft.com/office/drawing/2014/main" xmlns="" id="{82537895-FCF1-3D4C-A18F-6F2361013D7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56539" y="2872499"/>
            <a:ext cx="8699673" cy="2196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42">
            <a:extLst>
              <a:ext uri="{FF2B5EF4-FFF2-40B4-BE49-F238E27FC236}">
                <a16:creationId xmlns:a16="http://schemas.microsoft.com/office/drawing/2014/main" xmlns="" id="{3400FCEA-85E5-8749-B76C-0353FBE2BA94}"/>
              </a:ext>
            </a:extLst>
          </p:cNvPr>
          <p:cNvSpPr txBox="1">
            <a:spLocks noChangeArrowheads="1"/>
          </p:cNvSpPr>
          <p:nvPr/>
        </p:nvSpPr>
        <p:spPr bwMode="auto">
          <a:xfrm>
            <a:off x="5725898" y="2394825"/>
            <a:ext cx="3200400" cy="369332"/>
          </a:xfrm>
          <a:prstGeom prst="rect">
            <a:avLst/>
          </a:prstGeom>
          <a:noFill/>
          <a:ln>
            <a:noFill/>
          </a:ln>
          <a:extLst>
            <a:ext uri="{909E8E84-426E-40dd-AFC4-6F175D3DCCD1}"/>
            <a:ext uri="{91240B29-F687-4f45-9708-019B960494DF}"/>
          </a:extLst>
        </p:spPr>
        <p:txBody>
          <a:bodyPr>
            <a:spAutoFit/>
          </a:bodyPr>
          <a:lstStyle>
            <a:lvl1pPr>
              <a:defRPr sz="2400">
                <a:solidFill>
                  <a:schemeClr val="tx1"/>
                </a:solidFill>
                <a:latin typeface="Calibri" charset="0"/>
                <a:ea typeface="MS PGothic" charset="0"/>
                <a:cs typeface="MS PGothic" charset="0"/>
              </a:defRPr>
            </a:lvl1pPr>
            <a:lvl2pPr marL="742950" indent="-285750">
              <a:defRPr sz="2400">
                <a:solidFill>
                  <a:schemeClr val="tx1"/>
                </a:solidFill>
                <a:latin typeface="Calibri" charset="0"/>
                <a:ea typeface="MS PGothic" charset="0"/>
                <a:cs typeface="MS PGothic" charset="0"/>
              </a:defRPr>
            </a:lvl2pPr>
            <a:lvl3pPr marL="1143000" indent="-228600">
              <a:defRPr sz="2400">
                <a:solidFill>
                  <a:schemeClr val="tx1"/>
                </a:solidFill>
                <a:latin typeface="Calibri" charset="0"/>
                <a:ea typeface="MS PGothic" charset="0"/>
                <a:cs typeface="MS PGothic" charset="0"/>
              </a:defRPr>
            </a:lvl3pPr>
            <a:lvl4pPr marL="1600200" indent="-228600">
              <a:defRPr sz="2400">
                <a:solidFill>
                  <a:schemeClr val="tx1"/>
                </a:solidFill>
                <a:latin typeface="Calibri" charset="0"/>
                <a:ea typeface="MS PGothic" charset="0"/>
                <a:cs typeface="MS PGothic" charset="0"/>
              </a:defRPr>
            </a:lvl4pPr>
            <a:lvl5pPr marL="2057400" indent="-22860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algn="r">
              <a:defRPr/>
            </a:pPr>
            <a:r>
              <a:rPr lang="en-US" sz="1800" dirty="0" err="1">
                <a:latin typeface="Constantia" panose="02030602050306030303" pitchFamily="18" charset="0"/>
              </a:rPr>
              <a:t>Maldovan</a:t>
            </a:r>
            <a:r>
              <a:rPr lang="en-US" sz="1800" dirty="0">
                <a:latin typeface="Constantia" panose="02030602050306030303" pitchFamily="18" charset="0"/>
              </a:rPr>
              <a:t> Nature, 2013</a:t>
            </a:r>
          </a:p>
        </p:txBody>
      </p:sp>
      <p:sp>
        <p:nvSpPr>
          <p:cNvPr id="30724" name="Rectangle 1">
            <a:extLst>
              <a:ext uri="{FF2B5EF4-FFF2-40B4-BE49-F238E27FC236}">
                <a16:creationId xmlns:a16="http://schemas.microsoft.com/office/drawing/2014/main" xmlns="" id="{40723DC1-8E79-A043-A060-528B77BCE881}"/>
              </a:ext>
            </a:extLst>
          </p:cNvPr>
          <p:cNvSpPr>
            <a:spLocks noChangeArrowheads="1"/>
          </p:cNvSpPr>
          <p:nvPr/>
        </p:nvSpPr>
        <p:spPr bwMode="auto">
          <a:xfrm>
            <a:off x="-1" y="646829"/>
            <a:ext cx="9144001"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MS PGothic" panose="020B0600070205080204" pitchFamily="34" charset="-128"/>
              </a:defRPr>
            </a:lvl1pPr>
            <a:lvl2pPr marL="742950" indent="-285750">
              <a:defRPr>
                <a:solidFill>
                  <a:schemeClr val="tx1"/>
                </a:solidFill>
                <a:latin typeface="Calibri" panose="020F0502020204030204" pitchFamily="34" charset="0"/>
                <a:ea typeface="MS PGothic" panose="020B0600070205080204" pitchFamily="34" charset="-128"/>
              </a:defRPr>
            </a:lvl2pPr>
            <a:lvl3pPr marL="1143000" indent="-228600">
              <a:defRPr>
                <a:solidFill>
                  <a:schemeClr val="tx1"/>
                </a:solidFill>
                <a:latin typeface="Calibri" panose="020F0502020204030204" pitchFamily="34" charset="0"/>
                <a:ea typeface="MS PGothic" panose="020B0600070205080204" pitchFamily="34" charset="-128"/>
              </a:defRPr>
            </a:lvl3pPr>
            <a:lvl4pPr marL="1600200" indent="-228600">
              <a:defRPr>
                <a:solidFill>
                  <a:schemeClr val="tx1"/>
                </a:solidFill>
                <a:latin typeface="Calibri" panose="020F0502020204030204" pitchFamily="34" charset="0"/>
                <a:ea typeface="MS PGothic" panose="020B0600070205080204" pitchFamily="34" charset="-128"/>
              </a:defRPr>
            </a:lvl4pPr>
            <a:lvl5pPr marL="2057400" indent="-228600">
              <a:defRPr>
                <a:solidFill>
                  <a:schemeClr val="tx1"/>
                </a:solidFill>
                <a:latin typeface="Calibri" panose="020F0502020204030204" pitchFamily="34" charset="0"/>
                <a:ea typeface="MS PGothic" panose="020B0600070205080204" pitchFamily="34" charset="-128"/>
              </a:defRPr>
            </a:lvl5pPr>
            <a:lvl6pPr marL="25146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6pPr>
            <a:lvl7pPr marL="29718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7pPr>
            <a:lvl8pPr marL="34290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8pPr>
            <a:lvl9pPr marL="3886200" indent="-228600" eaLnBrk="0" fontAlgn="base" hangingPunct="0">
              <a:spcBef>
                <a:spcPct val="0"/>
              </a:spcBef>
              <a:spcAft>
                <a:spcPct val="0"/>
              </a:spcAft>
              <a:defRPr>
                <a:solidFill>
                  <a:schemeClr val="tx1"/>
                </a:solidFill>
                <a:latin typeface="Calibri" panose="020F0502020204030204" pitchFamily="34" charset="0"/>
                <a:ea typeface="MS PGothic" panose="020B0600070205080204" pitchFamily="34" charset="-128"/>
              </a:defRPr>
            </a:lvl9pPr>
          </a:lstStyle>
          <a:p>
            <a:pPr algn="ctr"/>
            <a:r>
              <a:rPr lang="en-US" altLang="en-US" sz="4000" b="1" dirty="0" err="1" smtClean="0">
                <a:latin typeface="Constantia" panose="02030602050306030303" pitchFamily="18" charset="0"/>
              </a:rPr>
              <a:t>Phononics</a:t>
            </a:r>
            <a:r>
              <a:rPr lang="en-US" altLang="en-US" sz="4000" dirty="0" smtClean="0">
                <a:latin typeface="Constantia" panose="02030602050306030303" pitchFamily="18" charset="0"/>
              </a:rPr>
              <a:t> – an exciting field spanning </a:t>
            </a:r>
          </a:p>
          <a:p>
            <a:pPr algn="ctr"/>
            <a:r>
              <a:rPr lang="en-US" altLang="en-US" sz="4000" dirty="0" smtClean="0">
                <a:latin typeface="Constantia" panose="02030602050306030303" pitchFamily="18" charset="0"/>
              </a:rPr>
              <a:t>Elastic Wave or Phonon Spectrum</a:t>
            </a:r>
            <a:endParaRPr lang="en-US" altLang="en-US" sz="4000" dirty="0">
              <a:latin typeface="Constantia" panose="02030602050306030303" pitchFamily="18" charset="0"/>
            </a:endParaRPr>
          </a:p>
        </p:txBody>
      </p:sp>
    </p:spTree>
    <p:extLst>
      <p:ext uri="{BB962C8B-B14F-4D97-AF65-F5344CB8AC3E}">
        <p14:creationId xmlns:p14="http://schemas.microsoft.com/office/powerpoint/2010/main" val="184204517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srcRect l="29896" t="53968" r="32957" b="6250"/>
          <a:stretch>
            <a:fillRect/>
          </a:stretch>
        </p:blipFill>
        <p:spPr bwMode="auto">
          <a:xfrm>
            <a:off x="493486" y="1465938"/>
            <a:ext cx="8147835" cy="4905828"/>
          </a:xfrm>
          <a:prstGeom prst="rect">
            <a:avLst/>
          </a:prstGeom>
          <a:noFill/>
          <a:ln w="9525">
            <a:noFill/>
            <a:miter lim="800000"/>
            <a:headEnd/>
            <a:tailEnd/>
          </a:ln>
          <a:effectLst/>
        </p:spPr>
      </p:pic>
      <p:sp>
        <p:nvSpPr>
          <p:cNvPr id="3" name="Rectangle 2">
            <a:extLst>
              <a:ext uri="{FF2B5EF4-FFF2-40B4-BE49-F238E27FC236}">
                <a16:creationId xmlns="" xmlns:a16="http://schemas.microsoft.com/office/drawing/2014/main" id="{B112D18D-D1C3-4ABF-9238-8566E4D5D3FC}"/>
              </a:ext>
            </a:extLst>
          </p:cNvPr>
          <p:cNvSpPr/>
          <p:nvPr/>
        </p:nvSpPr>
        <p:spPr>
          <a:xfrm>
            <a:off x="0" y="508739"/>
            <a:ext cx="9144000" cy="715581"/>
          </a:xfrm>
          <a:prstGeom prst="rect">
            <a:avLst/>
          </a:prstGeom>
        </p:spPr>
        <p:txBody>
          <a:bodyPr wrap="square">
            <a:spAutoFit/>
          </a:bodyPr>
          <a:lstStyle/>
          <a:p>
            <a:pPr algn="ctr"/>
            <a:r>
              <a:rPr lang="en-US" sz="4050" dirty="0" smtClean="0">
                <a:latin typeface="Constantia" panose="02030602050306030303" pitchFamily="18" charset="0"/>
              </a:rPr>
              <a:t>The ‘</a:t>
            </a:r>
            <a:r>
              <a:rPr lang="en-US" sz="4050" b="1" dirty="0" smtClean="0">
                <a:latin typeface="Constantia" panose="02030602050306030303" pitchFamily="18" charset="0"/>
              </a:rPr>
              <a:t>First</a:t>
            </a:r>
            <a:r>
              <a:rPr lang="en-US" sz="4050" dirty="0" smtClean="0">
                <a:latin typeface="Constantia" panose="02030602050306030303" pitchFamily="18" charset="0"/>
              </a:rPr>
              <a:t>’ Phonon Frequency Combs</a:t>
            </a:r>
            <a:endParaRPr lang="en-US" sz="4050" dirty="0">
              <a:latin typeface="Constantia" panose="02030602050306030303" pitchFamily="18" charset="0"/>
            </a:endParaRPr>
          </a:p>
        </p:txBody>
      </p:sp>
      <p:sp>
        <p:nvSpPr>
          <p:cNvPr id="4" name="Rectangle 3"/>
          <p:cNvSpPr/>
          <p:nvPr/>
        </p:nvSpPr>
        <p:spPr>
          <a:xfrm>
            <a:off x="3897086" y="6355805"/>
            <a:ext cx="4572000" cy="369332"/>
          </a:xfrm>
          <a:prstGeom prst="rect">
            <a:avLst/>
          </a:prstGeom>
        </p:spPr>
        <p:txBody>
          <a:bodyPr>
            <a:spAutoFit/>
          </a:bodyPr>
          <a:lstStyle/>
          <a:p>
            <a:r>
              <a:rPr lang="en-US" dirty="0" err="1" smtClean="0">
                <a:latin typeface="Constantia" panose="02030602050306030303" pitchFamily="18" charset="0"/>
              </a:rPr>
              <a:t>Ganesan</a:t>
            </a:r>
            <a:r>
              <a:rPr lang="en-US" dirty="0" smtClean="0">
                <a:latin typeface="Constantia" panose="02030602050306030303" pitchFamily="18" charset="0"/>
              </a:rPr>
              <a:t>, A., Do, C. and </a:t>
            </a:r>
            <a:r>
              <a:rPr lang="en-US" dirty="0" err="1" smtClean="0">
                <a:latin typeface="Constantia" panose="02030602050306030303" pitchFamily="18" charset="0"/>
              </a:rPr>
              <a:t>Seshia</a:t>
            </a:r>
            <a:r>
              <a:rPr lang="en-US" dirty="0" smtClean="0">
                <a:latin typeface="Constantia" panose="02030602050306030303" pitchFamily="18" charset="0"/>
              </a:rPr>
              <a:t>, A, PRL 2017</a:t>
            </a:r>
            <a:endParaRPr lang="en-US" dirty="0"/>
          </a:p>
        </p:txBody>
      </p:sp>
    </p:spTree>
    <p:extLst>
      <p:ext uri="{BB962C8B-B14F-4D97-AF65-F5344CB8AC3E}">
        <p14:creationId xmlns:p14="http://schemas.microsoft.com/office/powerpoint/2010/main" val="987564630"/>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112D18D-D1C3-4ABF-9238-8566E4D5D3FC}"/>
              </a:ext>
            </a:extLst>
          </p:cNvPr>
          <p:cNvSpPr/>
          <p:nvPr/>
        </p:nvSpPr>
        <p:spPr>
          <a:xfrm>
            <a:off x="0" y="753952"/>
            <a:ext cx="9144000" cy="1962076"/>
          </a:xfrm>
          <a:prstGeom prst="rect">
            <a:avLst/>
          </a:prstGeom>
        </p:spPr>
        <p:txBody>
          <a:bodyPr wrap="square">
            <a:spAutoFit/>
          </a:bodyPr>
          <a:lstStyle/>
          <a:p>
            <a:pPr algn="ctr"/>
            <a:r>
              <a:rPr lang="en-US" sz="4050" dirty="0">
                <a:latin typeface="Constantia" panose="02030602050306030303" pitchFamily="18" charset="0"/>
              </a:rPr>
              <a:t>The </a:t>
            </a:r>
            <a:r>
              <a:rPr lang="en-US" sz="4050" b="1" dirty="0">
                <a:latin typeface="Constantia" panose="02030602050306030303" pitchFamily="18" charset="0"/>
              </a:rPr>
              <a:t>American Physical Society </a:t>
            </a:r>
            <a:r>
              <a:rPr lang="en-US" sz="4050" dirty="0">
                <a:latin typeface="Constantia" panose="02030602050306030303" pitchFamily="18" charset="0"/>
              </a:rPr>
              <a:t>Recognized My Work As </a:t>
            </a:r>
            <a:endParaRPr lang="en-US" sz="4050" dirty="0" smtClean="0">
              <a:latin typeface="Constantia" panose="02030602050306030303" pitchFamily="18" charset="0"/>
            </a:endParaRPr>
          </a:p>
          <a:p>
            <a:pPr algn="ctr"/>
            <a:r>
              <a:rPr lang="en-US" sz="4050" dirty="0" smtClean="0">
                <a:latin typeface="Constantia" panose="02030602050306030303" pitchFamily="18" charset="0"/>
              </a:rPr>
              <a:t>A </a:t>
            </a:r>
            <a:r>
              <a:rPr lang="en-US" sz="4050" b="1" dirty="0">
                <a:latin typeface="Constantia" panose="02030602050306030303" pitchFamily="18" charset="0"/>
              </a:rPr>
              <a:t>Significant Advance</a:t>
            </a:r>
          </a:p>
        </p:txBody>
      </p:sp>
      <p:pic>
        <p:nvPicPr>
          <p:cNvPr id="3" name="Picture 2">
            <a:extLst>
              <a:ext uri="{FF2B5EF4-FFF2-40B4-BE49-F238E27FC236}">
                <a16:creationId xmlns="" xmlns:a16="http://schemas.microsoft.com/office/drawing/2014/main" id="{153C8312-67CA-41D1-9F4E-569EC5517C32}"/>
              </a:ext>
            </a:extLst>
          </p:cNvPr>
          <p:cNvPicPr>
            <a:picLocks noChangeAspect="1"/>
          </p:cNvPicPr>
          <p:nvPr/>
        </p:nvPicPr>
        <p:blipFill rotWithShape="1">
          <a:blip r:embed="rId2"/>
          <a:srcRect l="4737" t="15656" r="41579" b="52282"/>
          <a:stretch/>
        </p:blipFill>
        <p:spPr>
          <a:xfrm>
            <a:off x="773883" y="3065880"/>
            <a:ext cx="7596234" cy="2550695"/>
          </a:xfrm>
          <a:prstGeom prst="rect">
            <a:avLst/>
          </a:prstGeom>
        </p:spPr>
      </p:pic>
    </p:spTree>
    <p:extLst>
      <p:ext uri="{BB962C8B-B14F-4D97-AF65-F5344CB8AC3E}">
        <p14:creationId xmlns:p14="http://schemas.microsoft.com/office/powerpoint/2010/main" val="202115959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 xmlns:a16="http://schemas.microsoft.com/office/drawing/2014/main" id="{B112D18D-D1C3-4ABF-9238-8566E4D5D3FC}"/>
              </a:ext>
            </a:extLst>
          </p:cNvPr>
          <p:cNvSpPr/>
          <p:nvPr/>
        </p:nvSpPr>
        <p:spPr>
          <a:xfrm>
            <a:off x="0" y="921806"/>
            <a:ext cx="9144000" cy="2585323"/>
          </a:xfrm>
          <a:prstGeom prst="rect">
            <a:avLst/>
          </a:prstGeom>
        </p:spPr>
        <p:txBody>
          <a:bodyPr wrap="square">
            <a:spAutoFit/>
          </a:bodyPr>
          <a:lstStyle/>
          <a:p>
            <a:pPr algn="ctr"/>
            <a:r>
              <a:rPr lang="en-US" sz="4050" dirty="0">
                <a:latin typeface="Constantia" panose="02030602050306030303" pitchFamily="18" charset="0"/>
              </a:rPr>
              <a:t>In A Nutshell, I Described A System That Can Create </a:t>
            </a:r>
            <a:r>
              <a:rPr lang="en-US" sz="4050" b="1" dirty="0">
                <a:latin typeface="Constantia" panose="02030602050306030303" pitchFamily="18" charset="0"/>
              </a:rPr>
              <a:t>Several</a:t>
            </a:r>
            <a:r>
              <a:rPr lang="en-US" sz="4050" dirty="0">
                <a:latin typeface="Constantia" panose="02030602050306030303" pitchFamily="18" charset="0"/>
              </a:rPr>
              <a:t> Equidistant Frequencies Out Of </a:t>
            </a:r>
            <a:r>
              <a:rPr lang="en-US" sz="4050" b="1" dirty="0">
                <a:latin typeface="Constantia" panose="02030602050306030303" pitchFamily="18" charset="0"/>
              </a:rPr>
              <a:t>One</a:t>
            </a:r>
            <a:r>
              <a:rPr lang="en-US" sz="4050" dirty="0">
                <a:latin typeface="Constantia" panose="02030602050306030303" pitchFamily="18" charset="0"/>
              </a:rPr>
              <a:t> </a:t>
            </a:r>
            <a:r>
              <a:rPr lang="en-US" sz="4050" b="1" dirty="0">
                <a:latin typeface="Constantia" panose="02030602050306030303" pitchFamily="18" charset="0"/>
              </a:rPr>
              <a:t>Frequency</a:t>
            </a:r>
            <a:r>
              <a:rPr lang="en-US" sz="4050" dirty="0">
                <a:latin typeface="Constantia" panose="02030602050306030303" pitchFamily="18" charset="0"/>
              </a:rPr>
              <a:t> Only</a:t>
            </a:r>
          </a:p>
        </p:txBody>
      </p:sp>
      <p:pic>
        <p:nvPicPr>
          <p:cNvPr id="3" name="Picture 2">
            <a:extLst>
              <a:ext uri="{FF2B5EF4-FFF2-40B4-BE49-F238E27FC236}">
                <a16:creationId xmlns="" xmlns:a16="http://schemas.microsoft.com/office/drawing/2014/main" id="{C3CD2048-CE50-4A57-B9BE-9AAE17B88EA2}"/>
              </a:ext>
            </a:extLst>
          </p:cNvPr>
          <p:cNvPicPr>
            <a:picLocks noChangeAspect="1"/>
          </p:cNvPicPr>
          <p:nvPr/>
        </p:nvPicPr>
        <p:blipFill rotWithShape="1">
          <a:blip r:embed="rId2"/>
          <a:srcRect l="23654" t="18464" r="24854" b="61175"/>
          <a:stretch/>
        </p:blipFill>
        <p:spPr>
          <a:xfrm>
            <a:off x="20646" y="3666817"/>
            <a:ext cx="9123355" cy="2028224"/>
          </a:xfrm>
          <a:prstGeom prst="rect">
            <a:avLst/>
          </a:prstGeom>
        </p:spPr>
      </p:pic>
    </p:spTree>
    <p:extLst>
      <p:ext uri="{BB962C8B-B14F-4D97-AF65-F5344CB8AC3E}">
        <p14:creationId xmlns:p14="http://schemas.microsoft.com/office/powerpoint/2010/main" val="37618888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un Dial - Science Fun"/>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935289" y="1703102"/>
            <a:ext cx="5330072" cy="441109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1">
            <a:extLst>
              <a:ext uri="{FF2B5EF4-FFF2-40B4-BE49-F238E27FC236}">
                <a16:creationId xmlns="" xmlns:a16="http://schemas.microsoft.com/office/drawing/2014/main" id="{DBC755C2-F1BE-43F2-9AE9-8DC698410839}"/>
              </a:ext>
            </a:extLst>
          </p:cNvPr>
          <p:cNvSpPr txBox="1">
            <a:spLocks/>
          </p:cNvSpPr>
          <p:nvPr/>
        </p:nvSpPr>
        <p:spPr>
          <a:xfrm>
            <a:off x="0" y="738033"/>
            <a:ext cx="9144000"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Constantia" panose="02030602050306030303" pitchFamily="18" charset="0"/>
              </a:rPr>
              <a:t>Is It An Accurate Clock?</a:t>
            </a:r>
            <a:endParaRPr lang="en-US" sz="4800" dirty="0">
              <a:solidFill>
                <a:srgbClr val="C00000"/>
              </a:solidFill>
              <a:latin typeface="Constantia" panose="02030602050306030303" pitchFamily="18" charset="0"/>
            </a:endParaRPr>
          </a:p>
        </p:txBody>
      </p:sp>
    </p:spTree>
    <p:extLst>
      <p:ext uri="{BB962C8B-B14F-4D97-AF65-F5344CB8AC3E}">
        <p14:creationId xmlns:p14="http://schemas.microsoft.com/office/powerpoint/2010/main" val="262295458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18FF1D-354A-4411-A7D2-51E422A3C6C9}"/>
              </a:ext>
            </a:extLst>
          </p:cNvPr>
          <p:cNvSpPr txBox="1">
            <a:spLocks/>
          </p:cNvSpPr>
          <p:nvPr/>
        </p:nvSpPr>
        <p:spPr>
          <a:xfrm>
            <a:off x="0" y="1102219"/>
            <a:ext cx="9144000" cy="10665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50" dirty="0">
                <a:latin typeface="Constantia" panose="02030602050306030303" pitchFamily="18" charset="0"/>
              </a:rPr>
              <a:t>Let Us Consider A </a:t>
            </a:r>
            <a:r>
              <a:rPr lang="en-US" sz="4050" b="1" dirty="0">
                <a:latin typeface="Constantia" panose="02030602050306030303" pitchFamily="18" charset="0"/>
              </a:rPr>
              <a:t>Mechanical Device </a:t>
            </a:r>
          </a:p>
        </p:txBody>
      </p:sp>
      <p:pic>
        <p:nvPicPr>
          <p:cNvPr id="6" name="Picture 5">
            <a:extLst>
              <a:ext uri="{FF2B5EF4-FFF2-40B4-BE49-F238E27FC236}">
                <a16:creationId xmlns="" xmlns:a16="http://schemas.microsoft.com/office/drawing/2014/main" id="{BF065C56-23AC-4947-8910-1DF0B1047F6C}"/>
              </a:ext>
            </a:extLst>
          </p:cNvPr>
          <p:cNvPicPr>
            <a:picLocks noChangeAspect="1"/>
          </p:cNvPicPr>
          <p:nvPr/>
        </p:nvPicPr>
        <p:blipFill rotWithShape="1">
          <a:blip r:embed="rId2"/>
          <a:srcRect l="8792" t="25788" r="6213"/>
          <a:stretch/>
        </p:blipFill>
        <p:spPr>
          <a:xfrm>
            <a:off x="2886974" y="2026615"/>
            <a:ext cx="3370052" cy="1964105"/>
          </a:xfrm>
          <a:prstGeom prst="rect">
            <a:avLst/>
          </a:prstGeom>
        </p:spPr>
      </p:pic>
    </p:spTree>
    <p:extLst>
      <p:ext uri="{BB962C8B-B14F-4D97-AF65-F5344CB8AC3E}">
        <p14:creationId xmlns:p14="http://schemas.microsoft.com/office/powerpoint/2010/main" val="85838568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9518FF1D-354A-4411-A7D2-51E422A3C6C9}"/>
              </a:ext>
            </a:extLst>
          </p:cNvPr>
          <p:cNvSpPr txBox="1">
            <a:spLocks/>
          </p:cNvSpPr>
          <p:nvPr/>
        </p:nvSpPr>
        <p:spPr>
          <a:xfrm>
            <a:off x="0" y="4435274"/>
            <a:ext cx="9144000" cy="1066541"/>
          </a:xfrm>
          <a:prstGeom prst="rect">
            <a:avLst/>
          </a:prstGeom>
        </p:spPr>
        <p:txBody>
          <a:bodyPr>
            <a:normAutofit fontScale="90000"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50" dirty="0" err="1">
                <a:latin typeface="Constantia" panose="02030602050306030303" pitchFamily="18" charset="0"/>
              </a:rPr>
              <a:t>AlN</a:t>
            </a:r>
            <a:r>
              <a:rPr lang="en-US" sz="4050" dirty="0">
                <a:latin typeface="Constantia" panose="02030602050306030303" pitchFamily="18" charset="0"/>
              </a:rPr>
              <a:t> for the Piezoelectric Actuation of </a:t>
            </a:r>
            <a:r>
              <a:rPr lang="en-US" sz="4050" dirty="0" smtClean="0">
                <a:latin typeface="Constantia" panose="02030602050306030303" pitchFamily="18" charset="0"/>
              </a:rPr>
              <a:t>Device</a:t>
            </a:r>
            <a:endParaRPr lang="en-US" sz="4050" dirty="0">
              <a:latin typeface="Constantia" panose="02030602050306030303" pitchFamily="18" charset="0"/>
            </a:endParaRPr>
          </a:p>
          <a:p>
            <a:pPr algn="ctr"/>
            <a:r>
              <a:rPr lang="en-US" sz="4050" dirty="0">
                <a:latin typeface="Constantia" panose="02030602050306030303" pitchFamily="18" charset="0"/>
              </a:rPr>
              <a:t>Al for Electrical Drive and Readout</a:t>
            </a:r>
          </a:p>
        </p:txBody>
      </p:sp>
      <p:sp>
        <p:nvSpPr>
          <p:cNvPr id="4" name="Title 1">
            <a:extLst>
              <a:ext uri="{FF2B5EF4-FFF2-40B4-BE49-F238E27FC236}">
                <a16:creationId xmlns="" xmlns:a16="http://schemas.microsoft.com/office/drawing/2014/main" id="{A8B9E519-3B5B-44CC-A175-E9F4136C6174}"/>
              </a:ext>
            </a:extLst>
          </p:cNvPr>
          <p:cNvSpPr txBox="1">
            <a:spLocks/>
          </p:cNvSpPr>
          <p:nvPr/>
        </p:nvSpPr>
        <p:spPr>
          <a:xfrm>
            <a:off x="0" y="1102219"/>
            <a:ext cx="9144000" cy="106654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50" dirty="0">
                <a:latin typeface="Constantia" panose="02030602050306030303" pitchFamily="18" charset="0"/>
              </a:rPr>
              <a:t>Some Description …</a:t>
            </a:r>
          </a:p>
        </p:txBody>
      </p:sp>
      <p:pic>
        <p:nvPicPr>
          <p:cNvPr id="7" name="Picture 6">
            <a:extLst>
              <a:ext uri="{FF2B5EF4-FFF2-40B4-BE49-F238E27FC236}">
                <a16:creationId xmlns="" xmlns:a16="http://schemas.microsoft.com/office/drawing/2014/main" id="{808B786F-4DEB-45A2-93A7-E8B1898E4800}"/>
              </a:ext>
            </a:extLst>
          </p:cNvPr>
          <p:cNvPicPr>
            <a:picLocks noChangeAspect="1"/>
          </p:cNvPicPr>
          <p:nvPr/>
        </p:nvPicPr>
        <p:blipFill rotWithShape="1">
          <a:blip r:embed="rId2"/>
          <a:srcRect l="8792" t="25788" r="6213"/>
          <a:stretch/>
        </p:blipFill>
        <p:spPr>
          <a:xfrm>
            <a:off x="2886974" y="2026615"/>
            <a:ext cx="3370052" cy="1964105"/>
          </a:xfrm>
          <a:prstGeom prst="rect">
            <a:avLst/>
          </a:prstGeom>
        </p:spPr>
      </p:pic>
    </p:spTree>
    <p:extLst>
      <p:ext uri="{BB962C8B-B14F-4D97-AF65-F5344CB8AC3E}">
        <p14:creationId xmlns:p14="http://schemas.microsoft.com/office/powerpoint/2010/main" val="3816746156"/>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 xmlns:a16="http://schemas.microsoft.com/office/drawing/2014/main" id="{6FC373D6-BD32-4029-AA4A-0683195F912A}"/>
              </a:ext>
            </a:extLst>
          </p:cNvPr>
          <p:cNvSpPr/>
          <p:nvPr/>
        </p:nvSpPr>
        <p:spPr>
          <a:xfrm>
            <a:off x="1970461" y="4197938"/>
            <a:ext cx="601394" cy="1107803"/>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9" name="Rectangle: Rounded Corners 8">
            <a:extLst>
              <a:ext uri="{FF2B5EF4-FFF2-40B4-BE49-F238E27FC236}">
                <a16:creationId xmlns="" xmlns:a16="http://schemas.microsoft.com/office/drawing/2014/main" id="{CE21D065-F99B-4D44-8572-E24AAE118E31}"/>
              </a:ext>
            </a:extLst>
          </p:cNvPr>
          <p:cNvSpPr/>
          <p:nvPr/>
        </p:nvSpPr>
        <p:spPr>
          <a:xfrm>
            <a:off x="2744185" y="4197937"/>
            <a:ext cx="872197" cy="1107803"/>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0" name="Rectangle: Rounded Corners 9">
            <a:extLst>
              <a:ext uri="{FF2B5EF4-FFF2-40B4-BE49-F238E27FC236}">
                <a16:creationId xmlns="" xmlns:a16="http://schemas.microsoft.com/office/drawing/2014/main" id="{C9F8E5C5-B513-47C4-952E-4A920D621638}"/>
              </a:ext>
            </a:extLst>
          </p:cNvPr>
          <p:cNvSpPr/>
          <p:nvPr/>
        </p:nvSpPr>
        <p:spPr>
          <a:xfrm>
            <a:off x="3880149" y="4197937"/>
            <a:ext cx="1998348" cy="1107803"/>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1" name="Title 1">
            <a:extLst>
              <a:ext uri="{FF2B5EF4-FFF2-40B4-BE49-F238E27FC236}">
                <a16:creationId xmlns="" xmlns:a16="http://schemas.microsoft.com/office/drawing/2014/main" id="{1022C288-44C1-4597-A32F-BF8E1B7B8AAE}"/>
              </a:ext>
            </a:extLst>
          </p:cNvPr>
          <p:cNvSpPr txBox="1">
            <a:spLocks/>
          </p:cNvSpPr>
          <p:nvPr/>
        </p:nvSpPr>
        <p:spPr>
          <a:xfrm>
            <a:off x="2347953" y="5446036"/>
            <a:ext cx="1664659" cy="49755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dirty="0">
                <a:latin typeface="Constantia" panose="02030602050306030303" pitchFamily="18" charset="0"/>
              </a:rPr>
              <a:t>Potential Energy</a:t>
            </a:r>
          </a:p>
        </p:txBody>
      </p:sp>
      <p:sp>
        <p:nvSpPr>
          <p:cNvPr id="12" name="Title 1">
            <a:extLst>
              <a:ext uri="{FF2B5EF4-FFF2-40B4-BE49-F238E27FC236}">
                <a16:creationId xmlns="" xmlns:a16="http://schemas.microsoft.com/office/drawing/2014/main" id="{8C88A22D-DE87-4822-8CD7-3A1B86A19D8E}"/>
              </a:ext>
            </a:extLst>
          </p:cNvPr>
          <p:cNvSpPr txBox="1">
            <a:spLocks/>
          </p:cNvSpPr>
          <p:nvPr/>
        </p:nvSpPr>
        <p:spPr>
          <a:xfrm>
            <a:off x="1438828" y="5434863"/>
            <a:ext cx="1664659" cy="49755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dirty="0">
                <a:latin typeface="Constantia" panose="02030602050306030303" pitchFamily="18" charset="0"/>
              </a:rPr>
              <a:t>Kinetic </a:t>
            </a:r>
          </a:p>
          <a:p>
            <a:pPr algn="ctr"/>
            <a:r>
              <a:rPr lang="en-US" sz="2100" dirty="0">
                <a:latin typeface="Constantia" panose="02030602050306030303" pitchFamily="18" charset="0"/>
              </a:rPr>
              <a:t>Energy</a:t>
            </a:r>
          </a:p>
        </p:txBody>
      </p:sp>
      <p:sp>
        <p:nvSpPr>
          <p:cNvPr id="13" name="Title 1">
            <a:extLst>
              <a:ext uri="{FF2B5EF4-FFF2-40B4-BE49-F238E27FC236}">
                <a16:creationId xmlns="" xmlns:a16="http://schemas.microsoft.com/office/drawing/2014/main" id="{CAB462AB-C16F-4DFE-B32C-C8C43C03E8ED}"/>
              </a:ext>
            </a:extLst>
          </p:cNvPr>
          <p:cNvSpPr txBox="1">
            <a:spLocks/>
          </p:cNvSpPr>
          <p:nvPr/>
        </p:nvSpPr>
        <p:spPr>
          <a:xfrm>
            <a:off x="4012612" y="5446036"/>
            <a:ext cx="1664659" cy="497550"/>
          </a:xfrm>
          <a:prstGeom prst="rect">
            <a:avLst/>
          </a:prstGeom>
        </p:spPr>
        <p:txBody>
          <a:bodyPr>
            <a:normAutofit fontScale="82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100" dirty="0">
                <a:latin typeface="Constantia" panose="02030602050306030303" pitchFamily="18" charset="0"/>
              </a:rPr>
              <a:t>Drive</a:t>
            </a:r>
          </a:p>
          <a:p>
            <a:pPr algn="ctr"/>
            <a:r>
              <a:rPr lang="en-US" sz="2100" dirty="0">
                <a:latin typeface="Constantia" panose="02030602050306030303" pitchFamily="18" charset="0"/>
              </a:rPr>
              <a:t>Energy</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 xmlns:a16="http://schemas.microsoft.com/office/drawing/2014/main" id="{A74C408C-7872-46BB-B477-23DA1E5A4FA5}"/>
                  </a:ext>
                </a:extLst>
              </p:cNvPr>
              <p:cNvSpPr txBox="1"/>
              <p:nvPr/>
            </p:nvSpPr>
            <p:spPr>
              <a:xfrm>
                <a:off x="0" y="4107997"/>
                <a:ext cx="9144000" cy="1172629"/>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i="1">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𝐴</m:t>
                                  </m:r>
                                </m:e>
                                <m:sub>
                                  <m:r>
                                    <a:rPr lang="en-GB" sz="2400" i="1">
                                      <a:latin typeface="Cambria Math"/>
                                      <a:ea typeface="Cambria Math"/>
                                    </a:rPr>
                                    <m:t>𝑖</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14" name="TextBox 13">
                <a:extLst>
                  <a:ext uri="{FF2B5EF4-FFF2-40B4-BE49-F238E27FC236}">
                    <a16:creationId xmlns:a16="http://schemas.microsoft.com/office/drawing/2014/main" xmlns="" xmlns:a14="http://schemas.microsoft.com/office/drawing/2010/main" id="{A74C408C-7872-46BB-B477-23DA1E5A4FA5}"/>
                  </a:ext>
                </a:extLst>
              </p:cNvPr>
              <p:cNvSpPr txBox="1">
                <a:spLocks noRot="1" noChangeAspect="1" noMove="1" noResize="1" noEditPoints="1" noAdjustHandles="1" noChangeArrowheads="1" noChangeShapeType="1" noTextEdit="1"/>
              </p:cNvSpPr>
              <p:nvPr/>
            </p:nvSpPr>
            <p:spPr>
              <a:xfrm>
                <a:off x="0" y="4107997"/>
                <a:ext cx="9144000" cy="1172629"/>
              </a:xfrm>
              <a:prstGeom prst="rect">
                <a:avLst/>
              </a:prstGeom>
              <a:blipFill>
                <a:blip r:embed="rId4"/>
                <a:stretch>
                  <a:fillRect/>
                </a:stretch>
              </a:blipFill>
            </p:spPr>
            <p:txBody>
              <a:bodyPr/>
              <a:lstStyle/>
              <a:p>
                <a:r>
                  <a:rPr lang="en-US">
                    <a:noFill/>
                  </a:rPr>
                  <a:t> </a:t>
                </a:r>
              </a:p>
            </p:txBody>
          </p:sp>
        </mc:Fallback>
      </mc:AlternateContent>
      <p:sp>
        <p:nvSpPr>
          <p:cNvPr id="15" name="Rectangle: Rounded Corners 14">
            <a:extLst>
              <a:ext uri="{FF2B5EF4-FFF2-40B4-BE49-F238E27FC236}">
                <a16:creationId xmlns="" xmlns:a16="http://schemas.microsoft.com/office/drawing/2014/main" id="{63511371-19CE-4B58-8504-6C05EEC58078}"/>
              </a:ext>
            </a:extLst>
          </p:cNvPr>
          <p:cNvSpPr/>
          <p:nvPr/>
        </p:nvSpPr>
        <p:spPr>
          <a:xfrm>
            <a:off x="6198124" y="4197937"/>
            <a:ext cx="1998348" cy="1107803"/>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Title 1">
            <a:extLst>
              <a:ext uri="{FF2B5EF4-FFF2-40B4-BE49-F238E27FC236}">
                <a16:creationId xmlns="" xmlns:a16="http://schemas.microsoft.com/office/drawing/2014/main" id="{3A2F5E3E-3D23-4B2F-9210-2457C9931B79}"/>
              </a:ext>
            </a:extLst>
          </p:cNvPr>
          <p:cNvSpPr txBox="1">
            <a:spLocks/>
          </p:cNvSpPr>
          <p:nvPr/>
        </p:nvSpPr>
        <p:spPr>
          <a:xfrm>
            <a:off x="6364968" y="5370566"/>
            <a:ext cx="1664659" cy="4975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700" dirty="0">
                <a:latin typeface="Constantia" panose="02030602050306030303" pitchFamily="18" charset="0"/>
              </a:rPr>
              <a:t>Modal</a:t>
            </a:r>
          </a:p>
          <a:p>
            <a:pPr algn="ctr"/>
            <a:r>
              <a:rPr lang="en-US" sz="1700" dirty="0">
                <a:latin typeface="Constantia" panose="02030602050306030303" pitchFamily="18" charset="0"/>
              </a:rPr>
              <a:t>Interaction</a:t>
            </a:r>
          </a:p>
        </p:txBody>
      </p:sp>
      <p:sp>
        <p:nvSpPr>
          <p:cNvPr id="2" name="Rectangle 1"/>
          <p:cNvSpPr/>
          <p:nvPr/>
        </p:nvSpPr>
        <p:spPr>
          <a:xfrm>
            <a:off x="0" y="361281"/>
            <a:ext cx="9144000" cy="1323439"/>
          </a:xfrm>
          <a:prstGeom prst="rect">
            <a:avLst/>
          </a:prstGeom>
        </p:spPr>
        <p:txBody>
          <a:bodyPr wrap="square">
            <a:spAutoFit/>
          </a:bodyPr>
          <a:lstStyle/>
          <a:p>
            <a:pPr algn="ctr"/>
            <a:r>
              <a:rPr lang="en-US" sz="4000" b="1" dirty="0" smtClean="0">
                <a:latin typeface="Constantia" panose="02030602050306030303" pitchFamily="18" charset="0"/>
              </a:rPr>
              <a:t>Mathematical Modelling</a:t>
            </a:r>
            <a:r>
              <a:rPr lang="en-US" sz="4000" dirty="0" smtClean="0">
                <a:latin typeface="Constantia" panose="02030602050306030303" pitchFamily="18" charset="0"/>
              </a:rPr>
              <a:t> of Mechanical Resonators</a:t>
            </a:r>
            <a:endParaRPr lang="en-US" sz="4000" b="1" u="sng" dirty="0">
              <a:latin typeface="Constantia" panose="02030602050306030303" pitchFamily="18" charset="0"/>
            </a:endParaRPr>
          </a:p>
        </p:txBody>
      </p:sp>
      <p:pic>
        <p:nvPicPr>
          <p:cNvPr id="17" name="Picture 16">
            <a:extLst>
              <a:ext uri="{FF2B5EF4-FFF2-40B4-BE49-F238E27FC236}">
                <a16:creationId xmlns="" xmlns:a16="http://schemas.microsoft.com/office/drawing/2014/main" id="{808B786F-4DEB-45A2-93A7-E8B1898E4800}"/>
              </a:ext>
            </a:extLst>
          </p:cNvPr>
          <p:cNvPicPr>
            <a:picLocks noChangeAspect="1"/>
          </p:cNvPicPr>
          <p:nvPr/>
        </p:nvPicPr>
        <p:blipFill rotWithShape="1">
          <a:blip r:embed="rId5"/>
          <a:srcRect l="8792" t="25788" r="6213"/>
          <a:stretch/>
        </p:blipFill>
        <p:spPr>
          <a:xfrm>
            <a:off x="2886974" y="2026615"/>
            <a:ext cx="3370052" cy="1964105"/>
          </a:xfrm>
          <a:prstGeom prst="rect">
            <a:avLst/>
          </a:prstGeom>
        </p:spPr>
      </p:pic>
    </p:spTree>
    <p:extLst>
      <p:ext uri="{BB962C8B-B14F-4D97-AF65-F5344CB8AC3E}">
        <p14:creationId xmlns:p14="http://schemas.microsoft.com/office/powerpoint/2010/main" val="2632377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00"/>
                                        <p:tgtEl>
                                          <p:spTgt spid="9"/>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down)">
                                      <p:cBhvr>
                                        <p:cTn id="16" dur="500"/>
                                        <p:tgtEl>
                                          <p:spTgt spid="11"/>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down)">
                                      <p:cBhvr>
                                        <p:cTn id="19" dur="500"/>
                                        <p:tgtEl>
                                          <p:spTgt spid="13"/>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down)">
                                      <p:cBhvr>
                                        <p:cTn id="22" dur="500"/>
                                        <p:tgtEl>
                                          <p:spTgt spid="15"/>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00"/>
                                        <p:tgtEl>
                                          <p:spTgt spid="16"/>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down)">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P spid="10" grpId="0" animBg="1"/>
      <p:bldP spid="11" grpId="0"/>
      <p:bldP spid="12" grpId="0"/>
      <p:bldP spid="13" grpId="0"/>
      <p:bldP spid="15" grpId="0" animBg="1"/>
      <p:bldP spid="16"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Title 1">
            <a:extLst>
              <a:ext uri="{FF2B5EF4-FFF2-40B4-BE49-F238E27FC236}">
                <a16:creationId xmlns="" xmlns:a16="http://schemas.microsoft.com/office/drawing/2014/main" id="{C3E63DB4-2C2B-4912-9E15-537FEE02C745}"/>
              </a:ext>
            </a:extLst>
          </p:cNvPr>
          <p:cNvSpPr txBox="1">
            <a:spLocks/>
          </p:cNvSpPr>
          <p:nvPr/>
        </p:nvSpPr>
        <p:spPr>
          <a:xfrm>
            <a:off x="0" y="1127684"/>
            <a:ext cx="9144000" cy="785061"/>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dirty="0" smtClean="0">
                <a:latin typeface="Constantia" panose="02030602050306030303" pitchFamily="18" charset="0"/>
              </a:rPr>
              <a:t>Now Let Us Closely Watch The </a:t>
            </a:r>
            <a:r>
              <a:rPr lang="en-US" sz="4000" b="1" dirty="0" smtClean="0">
                <a:latin typeface="Constantia" panose="02030602050306030303" pitchFamily="18" charset="0"/>
              </a:rPr>
              <a:t>Input A</a:t>
            </a:r>
            <a:r>
              <a:rPr lang="en-US" sz="4000" b="1" baseline="-25000" dirty="0" smtClean="0">
                <a:latin typeface="Constantia" panose="02030602050306030303" pitchFamily="18" charset="0"/>
              </a:rPr>
              <a:t>i</a:t>
            </a:r>
            <a:r>
              <a:rPr lang="en-US" sz="4000" b="1" dirty="0" smtClean="0">
                <a:latin typeface="Constantia" panose="02030602050306030303" pitchFamily="18" charset="0"/>
              </a:rPr>
              <a:t> </a:t>
            </a:r>
            <a:endParaRPr lang="en-US" sz="4000" b="1" dirty="0">
              <a:latin typeface="Constantia" panose="02030602050306030303" pitchFamily="18" charset="0"/>
            </a:endParaRPr>
          </a:p>
        </p:txBody>
      </p:sp>
      <p:pic>
        <p:nvPicPr>
          <p:cNvPr id="5" name="Picture 4">
            <a:extLst>
              <a:ext uri="{FF2B5EF4-FFF2-40B4-BE49-F238E27FC236}">
                <a16:creationId xmlns="" xmlns:a16="http://schemas.microsoft.com/office/drawing/2014/main" id="{E63C1693-8AF2-4EA0-8E4D-84896A37756E}"/>
              </a:ext>
            </a:extLst>
          </p:cNvPr>
          <p:cNvPicPr>
            <a:picLocks noChangeAspect="1"/>
          </p:cNvPicPr>
          <p:nvPr/>
        </p:nvPicPr>
        <p:blipFill rotWithShape="1">
          <a:blip r:embed="rId2"/>
          <a:srcRect l="8792" t="25788" r="6213"/>
          <a:stretch/>
        </p:blipFill>
        <p:spPr>
          <a:xfrm>
            <a:off x="2886974" y="2026615"/>
            <a:ext cx="3370052" cy="1964105"/>
          </a:xfrm>
          <a:prstGeom prst="rect">
            <a:avLst/>
          </a:prstGeom>
        </p:spPr>
      </p:pic>
      <p:sp>
        <p:nvSpPr>
          <p:cNvPr id="6" name="TextBox 5">
            <a:extLst>
              <a:ext uri="{FF2B5EF4-FFF2-40B4-BE49-F238E27FC236}">
                <a16:creationId xmlns:mc="http://schemas.openxmlformats.org/markup-compatibility/2006" xmlns:a16="http://schemas.microsoft.com/office/drawing/2014/main" xmlns="" xmlns:a14="http://schemas.microsoft.com/office/drawing/2010/main" id="{A74C408C-7872-46BB-B477-23DA1E5A4FA5}"/>
              </a:ext>
            </a:extLst>
          </p:cNvPr>
          <p:cNvSpPr txBox="1">
            <a:spLocks noRot="1" noChangeAspect="1" noMove="1" noResize="1" noEditPoints="1" noAdjustHandles="1" noChangeArrowheads="1" noChangeShapeType="1" noTextEdit="1"/>
          </p:cNvSpPr>
          <p:nvPr/>
        </p:nvSpPr>
        <p:spPr>
          <a:xfrm>
            <a:off x="0" y="4107997"/>
            <a:ext cx="9144000" cy="1172629"/>
          </a:xfrm>
          <a:prstGeom prst="rect">
            <a:avLst/>
          </a:prstGeom>
          <a:blipFill>
            <a:blip r:embed="rId3"/>
            <a:stretch>
              <a:fillRect/>
            </a:stretch>
          </a:blipFill>
        </p:spPr>
        <p:txBody>
          <a:bodyPr/>
          <a:lstStyle/>
          <a:p>
            <a:r>
              <a:rPr lang="en-US">
                <a:noFill/>
              </a:rPr>
              <a:t> </a:t>
            </a:r>
          </a:p>
        </p:txBody>
      </p:sp>
      <p:sp>
        <p:nvSpPr>
          <p:cNvPr id="7" name="Rectangle: Rounded Corners 14">
            <a:extLst>
              <a:ext uri="{FF2B5EF4-FFF2-40B4-BE49-F238E27FC236}">
                <a16:creationId xmlns="" xmlns:a16="http://schemas.microsoft.com/office/drawing/2014/main" id="{63511371-19CE-4B58-8504-6C05EEC58078}"/>
              </a:ext>
            </a:extLst>
          </p:cNvPr>
          <p:cNvSpPr/>
          <p:nvPr/>
        </p:nvSpPr>
        <p:spPr>
          <a:xfrm>
            <a:off x="3817531" y="4398580"/>
            <a:ext cx="502221" cy="654912"/>
          </a:xfrm>
          <a:prstGeom prst="roundRect">
            <a:avLst/>
          </a:prstGeom>
          <a:noFill/>
          <a:ln w="38100">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018232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 xmlns:a16="http://schemas.microsoft.com/office/drawing/2014/main" id="{6F5A7036-1AC5-4993-887A-8A7827D88D21}"/>
              </a:ext>
            </a:extLst>
          </p:cNvPr>
          <p:cNvCxnSpPr/>
          <p:nvPr/>
        </p:nvCxnSpPr>
        <p:spPr>
          <a:xfrm>
            <a:off x="1451319"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 xmlns:a16="http://schemas.microsoft.com/office/drawing/2014/main" id="{2549ACD1-746F-4B29-9C4E-91BD72821C86}"/>
                  </a:ext>
                </a:extLst>
              </p:cNvPr>
              <p:cNvSpPr/>
              <p:nvPr/>
            </p:nvSpPr>
            <p:spPr>
              <a:xfrm>
                <a:off x="2367742" y="2428348"/>
                <a:ext cx="716799"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700" b="1" i="1">
                              <a:solidFill>
                                <a:srgbClr val="C00000"/>
                              </a:solidFill>
                              <a:latin typeface="Cambria Math" panose="02040503050406030204" pitchFamily="18" charset="0"/>
                              <a:ea typeface="Cambria Math"/>
                            </a:rPr>
                          </m:ctrlPr>
                        </m:sSubPr>
                        <m:e>
                          <m:r>
                            <a:rPr lang="en-GB" sz="2700" b="1" i="1">
                              <a:solidFill>
                                <a:srgbClr val="C00000"/>
                              </a:solidFill>
                              <a:latin typeface="Cambria Math"/>
                              <a:ea typeface="Cambria Math"/>
                            </a:rPr>
                            <m:t>𝝎</m:t>
                          </m:r>
                        </m:e>
                        <m:sub>
                          <m:r>
                            <a:rPr lang="en-GB" sz="2700" b="1" i="1">
                              <a:solidFill>
                                <a:srgbClr val="C00000"/>
                              </a:solidFill>
                              <a:latin typeface="Cambria Math"/>
                              <a:ea typeface="Cambria Math"/>
                            </a:rPr>
                            <m:t>𝒅</m:t>
                          </m:r>
                        </m:sub>
                      </m:sSub>
                    </m:oMath>
                  </m:oMathPara>
                </a14:m>
                <a:endParaRPr lang="en-US" sz="2700" b="1" dirty="0"/>
              </a:p>
            </p:txBody>
          </p:sp>
        </mc:Choice>
        <mc:Fallback xmlns="">
          <p:sp>
            <p:nvSpPr>
              <p:cNvPr id="27" name="Rectangle 26">
                <a:extLst>
                  <a:ext uri="{FF2B5EF4-FFF2-40B4-BE49-F238E27FC236}">
                    <a16:creationId xmlns:a16="http://schemas.microsoft.com/office/drawing/2014/main" xmlns="" xmlns:a14="http://schemas.microsoft.com/office/drawing/2010/main" id="{2549ACD1-746F-4B29-9C4E-91BD72821C86}"/>
                  </a:ext>
                </a:extLst>
              </p:cNvPr>
              <p:cNvSpPr>
                <a:spLocks noRot="1" noChangeAspect="1" noMove="1" noResize="1" noEditPoints="1" noAdjustHandles="1" noChangeArrowheads="1" noChangeShapeType="1" noTextEdit="1"/>
              </p:cNvSpPr>
              <p:nvPr/>
            </p:nvSpPr>
            <p:spPr>
              <a:xfrm>
                <a:off x="2367742" y="2428348"/>
                <a:ext cx="716799" cy="50783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23A4B392-444D-4C1F-BC83-AE9C148D384A}"/>
                  </a:ext>
                </a:extLst>
              </p:cNvPr>
              <p:cNvSpPr txBox="1"/>
              <p:nvPr/>
            </p:nvSpPr>
            <p:spPr>
              <a:xfrm>
                <a:off x="0" y="46882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b="1" i="1">
                                      <a:solidFill>
                                        <a:srgbClr val="C00000"/>
                                      </a:solidFill>
                                      <a:latin typeface="Cambria Math" panose="02040503050406030204" pitchFamily="18" charset="0"/>
                                      <a:ea typeface="Cambria Math"/>
                                    </a:rPr>
                                  </m:ctrlPr>
                                </m:sSubPr>
                                <m:e>
                                  <m:r>
                                    <a:rPr lang="en-US" sz="2400" b="1" i="1" smtClean="0">
                                      <a:solidFill>
                                        <a:srgbClr val="C00000"/>
                                      </a:solidFill>
                                      <a:latin typeface="Cambria Math" panose="02040503050406030204" pitchFamily="18" charset="0"/>
                                      <a:ea typeface="Cambria Math"/>
                                    </a:rPr>
                                    <m:t>𝑨</m:t>
                                  </m:r>
                                </m:e>
                                <m:sub>
                                  <m:r>
                                    <a:rPr lang="en-GB" sz="2400" b="1" i="1">
                                      <a:solidFill>
                                        <a:srgbClr val="C00000"/>
                                      </a:solidFill>
                                      <a:latin typeface="Cambria Math"/>
                                      <a:ea typeface="Cambria Math"/>
                                    </a:rPr>
                                    <m:t>𝒊</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29" name="TextBox 28">
                <a:extLst>
                  <a:ext uri="{FF2B5EF4-FFF2-40B4-BE49-F238E27FC236}">
                    <a16:creationId xmlns:a16="http://schemas.microsoft.com/office/drawing/2014/main" xmlns="" xmlns:a14="http://schemas.microsoft.com/office/drawing/2010/main" id="{23A4B392-444D-4C1F-BC83-AE9C148D384A}"/>
                  </a:ext>
                </a:extLst>
              </p:cNvPr>
              <p:cNvSpPr txBox="1">
                <a:spLocks noRot="1" noChangeAspect="1" noMove="1" noResize="1" noEditPoints="1" noAdjustHandles="1" noChangeArrowheads="1" noChangeShapeType="1" noTextEdit="1"/>
              </p:cNvSpPr>
              <p:nvPr/>
            </p:nvSpPr>
            <p:spPr>
              <a:xfrm>
                <a:off x="0" y="4688291"/>
                <a:ext cx="9144000" cy="1172629"/>
              </a:xfrm>
              <a:prstGeom prst="rect">
                <a:avLst/>
              </a:prstGeom>
              <a:blipFill>
                <a:blip r:embed="rId3"/>
                <a:stretch>
                  <a:fillRect/>
                </a:stretch>
              </a:blipFill>
              <a:ln>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itle 1">
                <a:extLst>
                  <a:ext uri="{FF2B5EF4-FFF2-40B4-BE49-F238E27FC236}">
                    <a16:creationId xmlns="" xmlns:a16="http://schemas.microsoft.com/office/drawing/2014/main" id="{329A5FEA-7E0A-45D2-B557-78D03F1A7663}"/>
                  </a:ext>
                </a:extLst>
              </p:cNvPr>
              <p:cNvSpPr txBox="1">
                <a:spLocks/>
              </p:cNvSpPr>
              <p:nvPr/>
            </p:nvSpPr>
            <p:spPr>
              <a:xfrm>
                <a:off x="388537" y="1254530"/>
                <a:ext cx="2715212" cy="648811"/>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sSub>
                        <m:sSubPr>
                          <m:ctrlPr>
                            <a:rPr lang="en-GB" sz="3300" b="1" i="1" smtClean="0">
                              <a:latin typeface="Cambria Math" panose="02040503050406030204" pitchFamily="18" charset="0"/>
                              <a:ea typeface="Cambria Math"/>
                            </a:rPr>
                          </m:ctrlPr>
                        </m:sSubPr>
                        <m:e>
                          <m:r>
                            <a:rPr lang="en-US" sz="3300" b="1" i="1" smtClean="0">
                              <a:latin typeface="Cambria Math" panose="02040503050406030204" pitchFamily="18" charset="0"/>
                              <a:ea typeface="Cambria Math"/>
                            </a:rPr>
                            <m:t>𝑨</m:t>
                          </m:r>
                        </m:e>
                        <m:sub>
                          <m:r>
                            <a:rPr lang="en-GB" sz="3300" b="1" i="1">
                              <a:latin typeface="Cambria Math"/>
                              <a:ea typeface="Cambria Math"/>
                            </a:rPr>
                            <m:t>𝒊</m:t>
                          </m:r>
                        </m:sub>
                      </m:sSub>
                      <m:r>
                        <a:rPr lang="en-US" sz="3300" b="1" i="1">
                          <a:latin typeface="Cambria Math" panose="02040503050406030204" pitchFamily="18" charset="0"/>
                          <a:ea typeface="Cambria Math"/>
                        </a:rPr>
                        <m:t>&lt;</m:t>
                      </m:r>
                      <m:sSub>
                        <m:sSubPr>
                          <m:ctrlPr>
                            <a:rPr lang="en-US" sz="3300" b="1" i="1">
                              <a:latin typeface="Cambria Math" panose="02040503050406030204" pitchFamily="18" charset="0"/>
                              <a:ea typeface="Cambria Math"/>
                            </a:rPr>
                          </m:ctrlPr>
                        </m:sSubPr>
                        <m:e>
                          <m:r>
                            <a:rPr lang="en-US" sz="3300" b="1" i="1" smtClean="0">
                              <a:latin typeface="Cambria Math" panose="02040503050406030204" pitchFamily="18" charset="0"/>
                              <a:ea typeface="Cambria Math"/>
                            </a:rPr>
                            <m:t>𝑨</m:t>
                          </m:r>
                        </m:e>
                        <m:sub>
                          <m:r>
                            <a:rPr lang="en-US" sz="3300" b="1" i="1">
                              <a:latin typeface="Cambria Math" panose="02040503050406030204" pitchFamily="18" charset="0"/>
                              <a:ea typeface="Cambria Math"/>
                            </a:rPr>
                            <m:t>𝒕𝒉𝒓𝒆𝒔𝒉𝒐𝒍𝒅</m:t>
                          </m:r>
                        </m:sub>
                      </m:sSub>
                    </m:oMath>
                  </m:oMathPara>
                </a14:m>
                <a:endParaRPr lang="en-US" sz="3300" b="1" dirty="0">
                  <a:latin typeface="Constantia" panose="02030602050306030303" pitchFamily="18" charset="0"/>
                </a:endParaRPr>
              </a:p>
            </p:txBody>
          </p:sp>
        </mc:Choice>
        <mc:Fallback xmlns="">
          <p:sp>
            <p:nvSpPr>
              <p:cNvPr id="30" name="Title 1">
                <a:extLst>
                  <a:ext uri="{FF2B5EF4-FFF2-40B4-BE49-F238E27FC236}">
                    <a16:creationId xmlns:a16="http://schemas.microsoft.com/office/drawing/2014/main" xmlns="" xmlns:a14="http://schemas.microsoft.com/office/drawing/2010/main" id="{329A5FEA-7E0A-45D2-B557-78D03F1A7663}"/>
                  </a:ext>
                </a:extLst>
              </p:cNvPr>
              <p:cNvSpPr txBox="1">
                <a:spLocks noRot="1" noChangeAspect="1" noMove="1" noResize="1" noEditPoints="1" noAdjustHandles="1" noChangeArrowheads="1" noChangeShapeType="1" noTextEdit="1"/>
              </p:cNvSpPr>
              <p:nvPr/>
            </p:nvSpPr>
            <p:spPr>
              <a:xfrm>
                <a:off x="388537" y="1254530"/>
                <a:ext cx="2715212" cy="648811"/>
              </a:xfrm>
              <a:prstGeom prst="rect">
                <a:avLst/>
              </a:prstGeom>
              <a:blipFill>
                <a:blip r:embed="rId4"/>
                <a:stretch>
                  <a:fillRect/>
                </a:stretch>
              </a:blipFill>
            </p:spPr>
            <p:txBody>
              <a:bodyPr/>
              <a:lstStyle/>
              <a:p>
                <a:r>
                  <a:rPr lang="en-US">
                    <a:noFill/>
                  </a:rPr>
                  <a:t> </a:t>
                </a:r>
              </a:p>
            </p:txBody>
          </p:sp>
        </mc:Fallback>
      </mc:AlternateContent>
      <p:cxnSp>
        <p:nvCxnSpPr>
          <p:cNvPr id="39" name="Straight Arrow Connector 38">
            <a:extLst>
              <a:ext uri="{FF2B5EF4-FFF2-40B4-BE49-F238E27FC236}">
                <a16:creationId xmlns="" xmlns:a16="http://schemas.microsoft.com/office/drawing/2014/main" id="{B1EA90A1-D2BF-467E-B805-1A51CFFDE4FB}"/>
              </a:ext>
            </a:extLst>
          </p:cNvPr>
          <p:cNvCxnSpPr>
            <a:cxnSpLocks/>
          </p:cNvCxnSpPr>
          <p:nvPr/>
        </p:nvCxnSpPr>
        <p:spPr>
          <a:xfrm flipV="1">
            <a:off x="7553994" y="3056109"/>
            <a:ext cx="0" cy="966496"/>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40" name="Freeform 46">
            <a:extLst>
              <a:ext uri="{FF2B5EF4-FFF2-40B4-BE49-F238E27FC236}">
                <a16:creationId xmlns="" xmlns:a16="http://schemas.microsoft.com/office/drawing/2014/main" id="{398346CF-CE85-4D67-9C84-F5BC968CE012}"/>
              </a:ext>
            </a:extLst>
          </p:cNvPr>
          <p:cNvSpPr/>
          <p:nvPr/>
        </p:nvSpPr>
        <p:spPr>
          <a:xfrm>
            <a:off x="6441588" y="2697726"/>
            <a:ext cx="1855106" cy="1229489"/>
          </a:xfrm>
          <a:custGeom>
            <a:avLst/>
            <a:gdLst>
              <a:gd name="connsiteX0" fmla="*/ 0 w 3381375"/>
              <a:gd name="connsiteY0" fmla="*/ 1428752 h 1428752"/>
              <a:gd name="connsiteX1" fmla="*/ 923925 w 3381375"/>
              <a:gd name="connsiteY1" fmla="*/ 923927 h 1428752"/>
              <a:gd name="connsiteX2" fmla="*/ 1571625 w 3381375"/>
              <a:gd name="connsiteY2" fmla="*/ 2 h 1428752"/>
              <a:gd name="connsiteX3" fmla="*/ 2333625 w 3381375"/>
              <a:gd name="connsiteY3" fmla="*/ 914402 h 1428752"/>
              <a:gd name="connsiteX4" fmla="*/ 3381375 w 3381375"/>
              <a:gd name="connsiteY4" fmla="*/ 1419227 h 14287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81375" h="1428752">
                <a:moveTo>
                  <a:pt x="0" y="1428752"/>
                </a:moveTo>
                <a:cubicBezTo>
                  <a:pt x="330994" y="1295402"/>
                  <a:pt x="661988" y="1162052"/>
                  <a:pt x="923925" y="923927"/>
                </a:cubicBezTo>
                <a:cubicBezTo>
                  <a:pt x="1185863" y="685802"/>
                  <a:pt x="1336675" y="1589"/>
                  <a:pt x="1571625" y="2"/>
                </a:cubicBezTo>
                <a:cubicBezTo>
                  <a:pt x="1806575" y="-1586"/>
                  <a:pt x="2032000" y="677864"/>
                  <a:pt x="2333625" y="914402"/>
                </a:cubicBezTo>
                <a:cubicBezTo>
                  <a:pt x="2635250" y="1150940"/>
                  <a:pt x="3008312" y="1285083"/>
                  <a:pt x="3381375" y="1419227"/>
                </a:cubicBezTo>
              </a:path>
            </a:pathLst>
          </a:custGeom>
          <a:noFill/>
          <a:ln w="3810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350"/>
          </a:p>
        </p:txBody>
      </p:sp>
      <mc:AlternateContent xmlns:mc="http://schemas.openxmlformats.org/markup-compatibility/2006" xmlns:a14="http://schemas.microsoft.com/office/drawing/2010/main">
        <mc:Choice Requires="a14">
          <p:sp>
            <p:nvSpPr>
              <p:cNvPr id="41" name="TextBox 40">
                <a:extLst>
                  <a:ext uri="{FF2B5EF4-FFF2-40B4-BE49-F238E27FC236}">
                    <a16:creationId xmlns="" xmlns:a16="http://schemas.microsoft.com/office/drawing/2014/main" id="{E796B9DC-954B-4B26-A22B-21E2F97B93AF}"/>
                  </a:ext>
                </a:extLst>
              </p:cNvPr>
              <p:cNvSpPr txBox="1"/>
              <p:nvPr/>
            </p:nvSpPr>
            <p:spPr>
              <a:xfrm>
                <a:off x="7124714" y="2367606"/>
                <a:ext cx="343299" cy="3231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2100" i="1">
                              <a:latin typeface="Cambria Math" panose="02040503050406030204" pitchFamily="18" charset="0"/>
                              <a:ea typeface="Cambria Math" panose="02040503050406030204" pitchFamily="18" charset="0"/>
                            </a:rPr>
                          </m:ctrlPr>
                        </m:sSubPr>
                        <m:e>
                          <m:r>
                            <a:rPr lang="en-GB"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𝑖</m:t>
                          </m:r>
                        </m:sub>
                      </m:sSub>
                    </m:oMath>
                  </m:oMathPara>
                </a14:m>
                <a:endParaRPr lang="en-GB" sz="2100" dirty="0"/>
              </a:p>
            </p:txBody>
          </p:sp>
        </mc:Choice>
        <mc:Fallback xmlns="">
          <p:sp>
            <p:nvSpPr>
              <p:cNvPr id="41" name="TextBox 40">
                <a:extLst>
                  <a:ext uri="{FF2B5EF4-FFF2-40B4-BE49-F238E27FC236}">
                    <a16:creationId xmlns:a16="http://schemas.microsoft.com/office/drawing/2014/main" xmlns="" xmlns:a14="http://schemas.microsoft.com/office/drawing/2010/main" id="{E796B9DC-954B-4B26-A22B-21E2F97B93AF}"/>
                  </a:ext>
                </a:extLst>
              </p:cNvPr>
              <p:cNvSpPr txBox="1">
                <a:spLocks noRot="1" noChangeAspect="1" noMove="1" noResize="1" noEditPoints="1" noAdjustHandles="1" noChangeArrowheads="1" noChangeShapeType="1" noTextEdit="1"/>
              </p:cNvSpPr>
              <p:nvPr/>
            </p:nvSpPr>
            <p:spPr>
              <a:xfrm>
                <a:off x="7124714" y="2367606"/>
                <a:ext cx="343299" cy="323165"/>
              </a:xfrm>
              <a:prstGeom prst="rect">
                <a:avLst/>
              </a:prstGeom>
              <a:blipFill>
                <a:blip r:embed="rId5"/>
                <a:stretch>
                  <a:fillRect l="-10714" r="-5357" b="-16981"/>
                </a:stretch>
              </a:blipFill>
            </p:spPr>
            <p:txBody>
              <a:bodyPr/>
              <a:lstStyle/>
              <a:p>
                <a:r>
                  <a:rPr lang="en-US">
                    <a:noFill/>
                  </a:rPr>
                  <a:t> </a:t>
                </a:r>
              </a:p>
            </p:txBody>
          </p:sp>
        </mc:Fallback>
      </mc:AlternateContent>
      <p:cxnSp>
        <p:nvCxnSpPr>
          <p:cNvPr id="42" name="Straight Arrow Connector 41">
            <a:extLst>
              <a:ext uri="{FF2B5EF4-FFF2-40B4-BE49-F238E27FC236}">
                <a16:creationId xmlns="" xmlns:a16="http://schemas.microsoft.com/office/drawing/2014/main" id="{04EC50C2-4339-40A1-8AA7-36B22D8365A9}"/>
              </a:ext>
            </a:extLst>
          </p:cNvPr>
          <p:cNvCxnSpPr/>
          <p:nvPr/>
        </p:nvCxnSpPr>
        <p:spPr>
          <a:xfrm>
            <a:off x="6254385" y="4040746"/>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3" name="Rectangle 42">
                <a:extLst>
                  <a:ext uri="{FF2B5EF4-FFF2-40B4-BE49-F238E27FC236}">
                    <a16:creationId xmlns="" xmlns:a16="http://schemas.microsoft.com/office/drawing/2014/main" id="{EB053362-5334-4A76-9B71-177DB8496F15}"/>
                  </a:ext>
                </a:extLst>
              </p:cNvPr>
              <p:cNvSpPr/>
              <p:nvPr/>
            </p:nvSpPr>
            <p:spPr>
              <a:xfrm>
                <a:off x="7264251" y="3996943"/>
                <a:ext cx="716799"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700" b="1" i="1">
                              <a:solidFill>
                                <a:srgbClr val="C00000"/>
                              </a:solidFill>
                              <a:latin typeface="Cambria Math" panose="02040503050406030204" pitchFamily="18" charset="0"/>
                              <a:ea typeface="Cambria Math"/>
                            </a:rPr>
                          </m:ctrlPr>
                        </m:sSubPr>
                        <m:e>
                          <m:r>
                            <a:rPr lang="en-GB" sz="2700" b="1" i="1">
                              <a:solidFill>
                                <a:srgbClr val="C00000"/>
                              </a:solidFill>
                              <a:latin typeface="Cambria Math"/>
                              <a:ea typeface="Cambria Math"/>
                            </a:rPr>
                            <m:t>𝝎</m:t>
                          </m:r>
                        </m:e>
                        <m:sub>
                          <m:r>
                            <a:rPr lang="en-GB" sz="2700" b="1" i="1">
                              <a:solidFill>
                                <a:srgbClr val="C00000"/>
                              </a:solidFill>
                              <a:latin typeface="Cambria Math"/>
                              <a:ea typeface="Cambria Math"/>
                            </a:rPr>
                            <m:t>𝒅</m:t>
                          </m:r>
                        </m:sub>
                      </m:sSub>
                    </m:oMath>
                  </m:oMathPara>
                </a14:m>
                <a:endParaRPr lang="en-US" sz="2700" b="1" dirty="0">
                  <a:solidFill>
                    <a:srgbClr val="C00000"/>
                  </a:solidFill>
                </a:endParaRPr>
              </a:p>
            </p:txBody>
          </p:sp>
        </mc:Choice>
        <mc:Fallback xmlns="">
          <p:sp>
            <p:nvSpPr>
              <p:cNvPr id="43" name="Rectangle 42">
                <a:extLst>
                  <a:ext uri="{FF2B5EF4-FFF2-40B4-BE49-F238E27FC236}">
                    <a16:creationId xmlns:a16="http://schemas.microsoft.com/office/drawing/2014/main" xmlns="" xmlns:a14="http://schemas.microsoft.com/office/drawing/2010/main" id="{EB053362-5334-4A76-9B71-177DB8496F15}"/>
                  </a:ext>
                </a:extLst>
              </p:cNvPr>
              <p:cNvSpPr>
                <a:spLocks noRot="1" noChangeAspect="1" noMove="1" noResize="1" noEditPoints="1" noAdjustHandles="1" noChangeArrowheads="1" noChangeShapeType="1" noTextEdit="1"/>
              </p:cNvSpPr>
              <p:nvPr/>
            </p:nvSpPr>
            <p:spPr>
              <a:xfrm>
                <a:off x="7264251" y="3996943"/>
                <a:ext cx="716799" cy="507831"/>
              </a:xfrm>
              <a:prstGeom prst="rect">
                <a:avLst/>
              </a:prstGeom>
              <a:blipFill>
                <a:blip r:embed="rId6"/>
                <a:stretch>
                  <a:fillRect/>
                </a:stretch>
              </a:blipFill>
            </p:spPr>
            <p:txBody>
              <a:bodyPr/>
              <a:lstStyle/>
              <a:p>
                <a:r>
                  <a:rPr lang="en-US">
                    <a:noFill/>
                  </a:rPr>
                  <a:t> </a:t>
                </a:r>
              </a:p>
            </p:txBody>
          </p:sp>
        </mc:Fallback>
      </mc:AlternateContent>
      <p:pic>
        <p:nvPicPr>
          <p:cNvPr id="44" name="Picture 43">
            <a:extLst>
              <a:ext uri="{FF2B5EF4-FFF2-40B4-BE49-F238E27FC236}">
                <a16:creationId xmlns="" xmlns:a16="http://schemas.microsoft.com/office/drawing/2014/main" id="{80A5EC94-784B-4007-81AA-EB8672F2D119}"/>
              </a:ext>
            </a:extLst>
          </p:cNvPr>
          <p:cNvPicPr>
            <a:picLocks noChangeAspect="1"/>
          </p:cNvPicPr>
          <p:nvPr/>
        </p:nvPicPr>
        <p:blipFill rotWithShape="1">
          <a:blip r:embed="rId7"/>
          <a:srcRect l="8792" t="25788" r="6213"/>
          <a:stretch/>
        </p:blipFill>
        <p:spPr>
          <a:xfrm>
            <a:off x="3147115" y="2169709"/>
            <a:ext cx="3370052" cy="1964105"/>
          </a:xfrm>
          <a:prstGeom prst="rect">
            <a:avLst/>
          </a:prstGeom>
        </p:spPr>
      </p:pic>
      <p:cxnSp>
        <p:nvCxnSpPr>
          <p:cNvPr id="45" name="Straight Arrow Connector 44">
            <a:extLst>
              <a:ext uri="{FF2B5EF4-FFF2-40B4-BE49-F238E27FC236}">
                <a16:creationId xmlns="" xmlns:a16="http://schemas.microsoft.com/office/drawing/2014/main" id="{A7241A1F-D846-44F8-8F54-9BF21C397C98}"/>
              </a:ext>
            </a:extLst>
          </p:cNvPr>
          <p:cNvCxnSpPr>
            <a:cxnSpLocks/>
          </p:cNvCxnSpPr>
          <p:nvPr/>
        </p:nvCxnSpPr>
        <p:spPr>
          <a:xfrm flipV="1">
            <a:off x="2711283" y="2923353"/>
            <a:ext cx="0" cy="1099251"/>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 xmlns:a16="http://schemas.microsoft.com/office/drawing/2014/main" id="{25CD3B71-F8C2-4F7F-A190-BDA371A340E4}"/>
              </a:ext>
            </a:extLst>
          </p:cNvPr>
          <p:cNvCxnSpPr/>
          <p:nvPr/>
        </p:nvCxnSpPr>
        <p:spPr>
          <a:xfrm>
            <a:off x="7296540" y="3056108"/>
            <a:ext cx="1009363" cy="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 xmlns:a16="http://schemas.microsoft.com/office/drawing/2014/main" id="{CD732B22-E00D-4D55-A4F8-A9DF52436879}"/>
              </a:ext>
            </a:extLst>
          </p:cNvPr>
          <p:cNvCxnSpPr/>
          <p:nvPr/>
        </p:nvCxnSpPr>
        <p:spPr>
          <a:xfrm>
            <a:off x="8037095" y="3056109"/>
            <a:ext cx="0" cy="966496"/>
          </a:xfrm>
          <a:prstGeom prst="straightConnector1">
            <a:avLst/>
          </a:prstGeom>
          <a:ln w="38100">
            <a:solidFill>
              <a:schemeClr val="tx1"/>
            </a:solidFill>
            <a:headEnd type="stealth" w="lg" len="lg"/>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1" name="Title 1">
                <a:extLst>
                  <a:ext uri="{FF2B5EF4-FFF2-40B4-BE49-F238E27FC236}">
                    <a16:creationId xmlns="" xmlns:a16="http://schemas.microsoft.com/office/drawing/2014/main" id="{0F02A691-2964-4563-8CC8-8D1734ECCFD9}"/>
                  </a:ext>
                </a:extLst>
              </p:cNvPr>
              <p:cNvSpPr txBox="1">
                <a:spLocks/>
              </p:cNvSpPr>
              <p:nvPr/>
            </p:nvSpPr>
            <p:spPr>
              <a:xfrm>
                <a:off x="5925614" y="1112139"/>
                <a:ext cx="2715212" cy="648811"/>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r>
                        <a:rPr lang="en-US" sz="3300" i="1">
                          <a:latin typeface="Cambria Math" panose="02040503050406030204" pitchFamily="18" charset="0"/>
                        </a:rPr>
                        <m:t>𝐴</m:t>
                      </m:r>
                      <m:r>
                        <a:rPr lang="en-US" sz="3300" i="1">
                          <a:latin typeface="Cambria Math" panose="02040503050406030204" pitchFamily="18" charset="0"/>
                          <a:ea typeface="Cambria Math" panose="02040503050406030204" pitchFamily="18" charset="0"/>
                        </a:rPr>
                        <m:t>∝</m:t>
                      </m:r>
                      <m:f>
                        <m:fPr>
                          <m:ctrlPr>
                            <a:rPr lang="en-US" sz="3300" i="1">
                              <a:latin typeface="Cambria Math" panose="02040503050406030204" pitchFamily="18" charset="0"/>
                              <a:ea typeface="Cambria Math" panose="02040503050406030204" pitchFamily="18" charset="0"/>
                            </a:rPr>
                          </m:ctrlPr>
                        </m:fPr>
                        <m:num>
                          <m:r>
                            <a:rPr lang="en-US" sz="3300" i="1">
                              <a:latin typeface="Cambria Math" panose="02040503050406030204" pitchFamily="18" charset="0"/>
                              <a:ea typeface="Cambria Math" panose="02040503050406030204" pitchFamily="18" charset="0"/>
                            </a:rPr>
                            <m:t>1</m:t>
                          </m:r>
                        </m:num>
                        <m:den>
                          <m:d>
                            <m:dPr>
                              <m:begChr m:val="|"/>
                              <m:endChr m:val="|"/>
                              <m:ctrlPr>
                                <a:rPr lang="en-US" sz="3300" i="1">
                                  <a:latin typeface="Cambria Math" panose="02040503050406030204" pitchFamily="18" charset="0"/>
                                  <a:ea typeface="Cambria Math" panose="02040503050406030204" pitchFamily="18" charset="0"/>
                                </a:rPr>
                              </m:ctrlPr>
                            </m:dPr>
                            <m:e>
                              <m:sSub>
                                <m:sSubPr>
                                  <m:ctrlPr>
                                    <a:rPr lang="en-US" sz="3300" i="1">
                                      <a:latin typeface="Cambria Math" panose="02040503050406030204" pitchFamily="18" charset="0"/>
                                      <a:ea typeface="Cambria Math" panose="02040503050406030204" pitchFamily="18" charset="0"/>
                                    </a:rPr>
                                  </m:ctrlPr>
                                </m:sSubPr>
                                <m:e>
                                  <m:r>
                                    <a:rPr lang="en-US" sz="3300" i="1">
                                      <a:latin typeface="Cambria Math" panose="02040503050406030204" pitchFamily="18" charset="0"/>
                                      <a:ea typeface="Cambria Math" panose="02040503050406030204" pitchFamily="18" charset="0"/>
                                    </a:rPr>
                                    <m:t>𝜔</m:t>
                                  </m:r>
                                </m:e>
                                <m:sub>
                                  <m:r>
                                    <a:rPr lang="en-US" sz="3300" i="1">
                                      <a:latin typeface="Cambria Math" panose="02040503050406030204" pitchFamily="18" charset="0"/>
                                      <a:ea typeface="Cambria Math" panose="02040503050406030204" pitchFamily="18" charset="0"/>
                                    </a:rPr>
                                    <m:t>𝑑</m:t>
                                  </m:r>
                                </m:sub>
                              </m:sSub>
                              <m:r>
                                <a:rPr lang="en-US" sz="3300" i="1">
                                  <a:latin typeface="Cambria Math" panose="02040503050406030204" pitchFamily="18" charset="0"/>
                                  <a:ea typeface="Cambria Math" panose="02040503050406030204" pitchFamily="18" charset="0"/>
                                </a:rPr>
                                <m:t>−</m:t>
                              </m:r>
                              <m:sSub>
                                <m:sSubPr>
                                  <m:ctrlPr>
                                    <a:rPr lang="en-US" sz="3300" i="1">
                                      <a:latin typeface="Cambria Math" panose="02040503050406030204" pitchFamily="18" charset="0"/>
                                      <a:ea typeface="Cambria Math" panose="02040503050406030204" pitchFamily="18" charset="0"/>
                                    </a:rPr>
                                  </m:ctrlPr>
                                </m:sSubPr>
                                <m:e>
                                  <m:r>
                                    <a:rPr lang="en-US" sz="3300" i="1">
                                      <a:latin typeface="Cambria Math" panose="02040503050406030204" pitchFamily="18" charset="0"/>
                                      <a:ea typeface="Cambria Math" panose="02040503050406030204" pitchFamily="18" charset="0"/>
                                    </a:rPr>
                                    <m:t>𝜔</m:t>
                                  </m:r>
                                </m:e>
                                <m:sub>
                                  <m:r>
                                    <a:rPr lang="en-US" sz="3300" i="1">
                                      <a:latin typeface="Cambria Math" panose="02040503050406030204" pitchFamily="18" charset="0"/>
                                      <a:ea typeface="Cambria Math" panose="02040503050406030204" pitchFamily="18" charset="0"/>
                                    </a:rPr>
                                    <m:t>𝑖</m:t>
                                  </m:r>
                                </m:sub>
                              </m:sSub>
                            </m:e>
                          </m:d>
                        </m:den>
                      </m:f>
                    </m:oMath>
                  </m:oMathPara>
                </a14:m>
                <a:endParaRPr lang="en-US" sz="3300" dirty="0">
                  <a:latin typeface="Constantia" panose="02030602050306030303" pitchFamily="18" charset="0"/>
                </a:endParaRPr>
              </a:p>
            </p:txBody>
          </p:sp>
        </mc:Choice>
        <mc:Fallback xmlns="">
          <p:sp>
            <p:nvSpPr>
              <p:cNvPr id="21" name="Title 1">
                <a:extLst>
                  <a:ext uri="{FF2B5EF4-FFF2-40B4-BE49-F238E27FC236}">
                    <a16:creationId xmlns:a16="http://schemas.microsoft.com/office/drawing/2014/main" xmlns="" xmlns:a14="http://schemas.microsoft.com/office/drawing/2010/main" id="{0F02A691-2964-4563-8CC8-8D1734ECCFD9}"/>
                  </a:ext>
                </a:extLst>
              </p:cNvPr>
              <p:cNvSpPr txBox="1">
                <a:spLocks noRot="1" noChangeAspect="1" noMove="1" noResize="1" noEditPoints="1" noAdjustHandles="1" noChangeArrowheads="1" noChangeShapeType="1" noTextEdit="1"/>
              </p:cNvSpPr>
              <p:nvPr/>
            </p:nvSpPr>
            <p:spPr>
              <a:xfrm>
                <a:off x="5925614" y="1112139"/>
                <a:ext cx="2715212" cy="648811"/>
              </a:xfrm>
              <a:prstGeom prst="rect">
                <a:avLst/>
              </a:prstGeom>
              <a:blipFill>
                <a:blip r:embed="rId8"/>
                <a:stretch>
                  <a:fillRect b="-5420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a:extLst>
                  <a:ext uri="{FF2B5EF4-FFF2-40B4-BE49-F238E27FC236}">
                    <a16:creationId xmlns="" xmlns:a16="http://schemas.microsoft.com/office/drawing/2014/main" id="{567EB5B6-EB51-4A27-AE57-F480CF9E0111}"/>
                  </a:ext>
                </a:extLst>
              </p:cNvPr>
              <p:cNvSpPr/>
              <p:nvPr/>
            </p:nvSpPr>
            <p:spPr>
              <a:xfrm>
                <a:off x="8064252" y="3189850"/>
                <a:ext cx="585097" cy="6463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3600" i="1">
                          <a:latin typeface="Cambria Math" panose="02040503050406030204" pitchFamily="18" charset="0"/>
                        </a:rPr>
                        <m:t>𝐴</m:t>
                      </m:r>
                    </m:oMath>
                  </m:oMathPara>
                </a14:m>
                <a:endParaRPr lang="en-US" sz="3600" dirty="0"/>
              </a:p>
            </p:txBody>
          </p:sp>
        </mc:Choice>
        <mc:Fallback xmlns="">
          <p:sp>
            <p:nvSpPr>
              <p:cNvPr id="6" name="Rectangle 5">
                <a:extLst>
                  <a:ext uri="{FF2B5EF4-FFF2-40B4-BE49-F238E27FC236}">
                    <a16:creationId xmlns:a16="http://schemas.microsoft.com/office/drawing/2014/main" xmlns="" xmlns:a14="http://schemas.microsoft.com/office/drawing/2010/main" id="{567EB5B6-EB51-4A27-AE57-F480CF9E0111}"/>
                  </a:ext>
                </a:extLst>
              </p:cNvPr>
              <p:cNvSpPr>
                <a:spLocks noRot="1" noChangeAspect="1" noMove="1" noResize="1" noEditPoints="1" noAdjustHandles="1" noChangeArrowheads="1" noChangeShapeType="1" noTextEdit="1"/>
              </p:cNvSpPr>
              <p:nvPr/>
            </p:nvSpPr>
            <p:spPr>
              <a:xfrm>
                <a:off x="8064252" y="3189850"/>
                <a:ext cx="585097" cy="646331"/>
              </a:xfrm>
              <a:prstGeom prst="rect">
                <a:avLst/>
              </a:prstGeom>
              <a:blipFill>
                <a:blip r:embed="rId9"/>
                <a:stretch>
                  <a:fillRect/>
                </a:stretch>
              </a:blipFill>
            </p:spPr>
            <p:txBody>
              <a:bodyPr/>
              <a:lstStyle/>
              <a:p>
                <a:r>
                  <a:rPr lang="en-US">
                    <a:noFill/>
                  </a:rPr>
                  <a:t> </a:t>
                </a:r>
              </a:p>
            </p:txBody>
          </p:sp>
        </mc:Fallback>
      </mc:AlternateContent>
      <p:sp>
        <p:nvSpPr>
          <p:cNvPr id="7" name="Rectangle: Rounded Corners 6">
            <a:extLst>
              <a:ext uri="{FF2B5EF4-FFF2-40B4-BE49-F238E27FC236}">
                <a16:creationId xmlns="" xmlns:a16="http://schemas.microsoft.com/office/drawing/2014/main" id="{5740D5D3-B668-4BD0-9068-58834F8EAFBC}"/>
              </a:ext>
            </a:extLst>
          </p:cNvPr>
          <p:cNvSpPr/>
          <p:nvPr/>
        </p:nvSpPr>
        <p:spPr>
          <a:xfrm>
            <a:off x="204538" y="1112138"/>
            <a:ext cx="2963375" cy="791202"/>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24" name="Picture 23">
            <a:extLst>
              <a:ext uri="{FF2B5EF4-FFF2-40B4-BE49-F238E27FC236}">
                <a16:creationId xmlns="" xmlns:a16="http://schemas.microsoft.com/office/drawing/2014/main" id="{08670C90-ECD9-42A2-8DE1-F9342DB858BF}"/>
              </a:ext>
            </a:extLst>
          </p:cNvPr>
          <p:cNvPicPr>
            <a:picLocks noChangeAspect="1"/>
          </p:cNvPicPr>
          <p:nvPr/>
        </p:nvPicPr>
        <p:blipFill>
          <a:blip r:embed="rId10" cstate="print"/>
          <a:stretch>
            <a:fillRect/>
          </a:stretch>
        </p:blipFill>
        <p:spPr>
          <a:xfrm>
            <a:off x="7553995" y="2353021"/>
            <a:ext cx="1144475" cy="682457"/>
          </a:xfrm>
          <a:prstGeom prst="rect">
            <a:avLst/>
          </a:prstGeom>
        </p:spPr>
      </p:pic>
    </p:spTree>
    <p:extLst>
      <p:ext uri="{BB962C8B-B14F-4D97-AF65-F5344CB8AC3E}">
        <p14:creationId xmlns:p14="http://schemas.microsoft.com/office/powerpoint/2010/main" val="3045981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41"/>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40" grpId="0" animBg="1"/>
      <p:bldP spid="41" grpId="0" animBg="1"/>
      <p:bldP spid="43" grpId="0" animBg="1"/>
      <p:bldP spid="21"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 xmlns:a16="http://schemas.microsoft.com/office/drawing/2014/main" id="{6F5A7036-1AC5-4993-887A-8A7827D88D21}"/>
              </a:ext>
            </a:extLst>
          </p:cNvPr>
          <p:cNvCxnSpPr/>
          <p:nvPr/>
        </p:nvCxnSpPr>
        <p:spPr>
          <a:xfrm>
            <a:off x="1451319"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23A4B392-444D-4C1F-BC83-AE9C148D384A}"/>
                  </a:ext>
                </a:extLst>
              </p:cNvPr>
              <p:cNvSpPr txBox="1"/>
              <p:nvPr/>
            </p:nvSpPr>
            <p:spPr>
              <a:xfrm>
                <a:off x="0" y="46882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b="1" i="1">
                                      <a:solidFill>
                                        <a:srgbClr val="C00000"/>
                                      </a:solidFill>
                                      <a:latin typeface="Cambria Math" panose="02040503050406030204" pitchFamily="18" charset="0"/>
                                      <a:ea typeface="Cambria Math"/>
                                    </a:rPr>
                                  </m:ctrlPr>
                                </m:sSubPr>
                                <m:e>
                                  <m:r>
                                    <a:rPr lang="en-US" sz="2400" b="1" i="1" smtClean="0">
                                      <a:solidFill>
                                        <a:srgbClr val="C00000"/>
                                      </a:solidFill>
                                      <a:latin typeface="Cambria Math" panose="02040503050406030204" pitchFamily="18" charset="0"/>
                                      <a:ea typeface="Cambria Math"/>
                                    </a:rPr>
                                    <m:t>𝑨</m:t>
                                  </m:r>
                                </m:e>
                                <m:sub>
                                  <m:r>
                                    <a:rPr lang="en-GB" sz="2400" b="1" i="1">
                                      <a:solidFill>
                                        <a:srgbClr val="C00000"/>
                                      </a:solidFill>
                                      <a:latin typeface="Cambria Math"/>
                                      <a:ea typeface="Cambria Math"/>
                                    </a:rPr>
                                    <m:t>𝒊</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29" name="TextBox 28">
                <a:extLst>
                  <a:ext uri="{FF2B5EF4-FFF2-40B4-BE49-F238E27FC236}">
                    <a16:creationId xmlns:a16="http://schemas.microsoft.com/office/drawing/2014/main" xmlns="" xmlns:a14="http://schemas.microsoft.com/office/drawing/2010/main" id="{23A4B392-444D-4C1F-BC83-AE9C148D384A}"/>
                  </a:ext>
                </a:extLst>
              </p:cNvPr>
              <p:cNvSpPr txBox="1">
                <a:spLocks noRot="1" noChangeAspect="1" noMove="1" noResize="1" noEditPoints="1" noAdjustHandles="1" noChangeArrowheads="1" noChangeShapeType="1" noTextEdit="1"/>
              </p:cNvSpPr>
              <p:nvPr/>
            </p:nvSpPr>
            <p:spPr>
              <a:xfrm>
                <a:off x="0" y="4688291"/>
                <a:ext cx="9144000" cy="1172629"/>
              </a:xfrm>
              <a:prstGeom prst="rect">
                <a:avLst/>
              </a:prstGeom>
              <a:blipFill>
                <a:blip r:embed="rId2"/>
                <a:stretch>
                  <a:fillRect/>
                </a:stretch>
              </a:blipFill>
              <a:ln>
                <a:noFill/>
              </a:ln>
            </p:spPr>
            <p:txBody>
              <a:bodyPr/>
              <a:lstStyle/>
              <a:p>
                <a:r>
                  <a:rPr lang="en-US">
                    <a:noFill/>
                  </a:rPr>
                  <a:t> </a:t>
                </a:r>
              </a:p>
            </p:txBody>
          </p:sp>
        </mc:Fallback>
      </mc:AlternateContent>
      <p:pic>
        <p:nvPicPr>
          <p:cNvPr id="44" name="Picture 43">
            <a:extLst>
              <a:ext uri="{FF2B5EF4-FFF2-40B4-BE49-F238E27FC236}">
                <a16:creationId xmlns="" xmlns:a16="http://schemas.microsoft.com/office/drawing/2014/main" id="{80A5EC94-784B-4007-81AA-EB8672F2D119}"/>
              </a:ext>
            </a:extLst>
          </p:cNvPr>
          <p:cNvPicPr>
            <a:picLocks noChangeAspect="1"/>
          </p:cNvPicPr>
          <p:nvPr/>
        </p:nvPicPr>
        <p:blipFill rotWithShape="1">
          <a:blip r:embed="rId3"/>
          <a:srcRect l="8792" t="25788" r="6213"/>
          <a:stretch/>
        </p:blipFill>
        <p:spPr>
          <a:xfrm>
            <a:off x="3147115" y="2169709"/>
            <a:ext cx="3370052" cy="1964105"/>
          </a:xfrm>
          <a:prstGeom prst="rect">
            <a:avLst/>
          </a:prstGeom>
        </p:spPr>
      </p:pic>
      <p:cxnSp>
        <p:nvCxnSpPr>
          <p:cNvPr id="45" name="Straight Arrow Connector 44">
            <a:extLst>
              <a:ext uri="{FF2B5EF4-FFF2-40B4-BE49-F238E27FC236}">
                <a16:creationId xmlns="" xmlns:a16="http://schemas.microsoft.com/office/drawing/2014/main" id="{A7241A1F-D846-44F8-8F54-9BF21C397C98}"/>
              </a:ext>
            </a:extLst>
          </p:cNvPr>
          <p:cNvCxnSpPr>
            <a:cxnSpLocks/>
          </p:cNvCxnSpPr>
          <p:nvPr/>
        </p:nvCxnSpPr>
        <p:spPr>
          <a:xfrm flipV="1">
            <a:off x="2711283" y="2923353"/>
            <a:ext cx="0" cy="1099251"/>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pic>
        <p:nvPicPr>
          <p:cNvPr id="32" name="Picture 2" descr="Related image">
            <a:extLst>
              <a:ext uri="{FF2B5EF4-FFF2-40B4-BE49-F238E27FC236}">
                <a16:creationId xmlns="" xmlns:a16="http://schemas.microsoft.com/office/drawing/2014/main" id="{D7B5FA50-C920-4435-BFD0-3AEB701BFF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55649" y="2434738"/>
            <a:ext cx="1357313" cy="190023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 xmlns:a16="http://schemas.microsoft.com/office/drawing/2014/main" id="{86F28B9D-B8F2-49E0-ABAA-5955626F02EF}"/>
              </a:ext>
            </a:extLst>
          </p:cNvPr>
          <p:cNvSpPr txBox="1"/>
          <p:nvPr/>
        </p:nvSpPr>
        <p:spPr>
          <a:xfrm>
            <a:off x="6498571" y="2074160"/>
            <a:ext cx="2071469" cy="507831"/>
          </a:xfrm>
          <a:prstGeom prst="rect">
            <a:avLst/>
          </a:prstGeom>
          <a:noFill/>
        </p:spPr>
        <p:txBody>
          <a:bodyPr wrap="square" rtlCol="0">
            <a:spAutoFit/>
          </a:bodyPr>
          <a:lstStyle/>
          <a:p>
            <a:pPr algn="ctr"/>
            <a:r>
              <a:rPr lang="en-US" sz="2700" dirty="0">
                <a:latin typeface="Constantia" panose="02030602050306030303" pitchFamily="18" charset="0"/>
              </a:rPr>
              <a:t>Surprise</a:t>
            </a:r>
          </a:p>
        </p:txBody>
      </p:sp>
      <mc:AlternateContent xmlns:mc="http://schemas.openxmlformats.org/markup-compatibility/2006" xmlns:a14="http://schemas.microsoft.com/office/drawing/2010/main">
        <mc:Choice Requires="a14">
          <p:sp>
            <p:nvSpPr>
              <p:cNvPr id="11" name="Rectangle 10">
                <a:extLst>
                  <a:ext uri="{FF2B5EF4-FFF2-40B4-BE49-F238E27FC236}">
                    <a16:creationId xmlns="" xmlns:a16="http://schemas.microsoft.com/office/drawing/2014/main" id="{F09AF245-6D6F-41ED-8D3B-C22352ED9BA6}"/>
                  </a:ext>
                </a:extLst>
              </p:cNvPr>
              <p:cNvSpPr/>
              <p:nvPr/>
            </p:nvSpPr>
            <p:spPr>
              <a:xfrm>
                <a:off x="2367742" y="2428348"/>
                <a:ext cx="716799"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700" b="1" i="1">
                              <a:solidFill>
                                <a:srgbClr val="C00000"/>
                              </a:solidFill>
                              <a:latin typeface="Cambria Math" panose="02040503050406030204" pitchFamily="18" charset="0"/>
                              <a:ea typeface="Cambria Math"/>
                            </a:rPr>
                          </m:ctrlPr>
                        </m:sSubPr>
                        <m:e>
                          <m:r>
                            <a:rPr lang="en-GB" sz="2700" b="1" i="1">
                              <a:solidFill>
                                <a:srgbClr val="C00000"/>
                              </a:solidFill>
                              <a:latin typeface="Cambria Math"/>
                              <a:ea typeface="Cambria Math"/>
                            </a:rPr>
                            <m:t>𝝎</m:t>
                          </m:r>
                        </m:e>
                        <m:sub>
                          <m:r>
                            <a:rPr lang="en-GB" sz="2700" b="1" i="1">
                              <a:solidFill>
                                <a:srgbClr val="C00000"/>
                              </a:solidFill>
                              <a:latin typeface="Cambria Math"/>
                              <a:ea typeface="Cambria Math"/>
                            </a:rPr>
                            <m:t>𝒅</m:t>
                          </m:r>
                        </m:sub>
                      </m:sSub>
                    </m:oMath>
                  </m:oMathPara>
                </a14:m>
                <a:endParaRPr lang="en-US" sz="2700" b="1" dirty="0"/>
              </a:p>
            </p:txBody>
          </p:sp>
        </mc:Choice>
        <mc:Fallback xmlns="">
          <p:sp>
            <p:nvSpPr>
              <p:cNvPr id="11" name="Rectangle 10">
                <a:extLst>
                  <a:ext uri="{FF2B5EF4-FFF2-40B4-BE49-F238E27FC236}">
                    <a16:creationId xmlns:a16="http://schemas.microsoft.com/office/drawing/2014/main" xmlns="" xmlns:a14="http://schemas.microsoft.com/office/drawing/2010/main" id="{F09AF245-6D6F-41ED-8D3B-C22352ED9BA6}"/>
                  </a:ext>
                </a:extLst>
              </p:cNvPr>
              <p:cNvSpPr>
                <a:spLocks noRot="1" noChangeAspect="1" noMove="1" noResize="1" noEditPoints="1" noAdjustHandles="1" noChangeArrowheads="1" noChangeShapeType="1" noTextEdit="1"/>
              </p:cNvSpPr>
              <p:nvPr/>
            </p:nvSpPr>
            <p:spPr>
              <a:xfrm>
                <a:off x="2367742" y="2428348"/>
                <a:ext cx="716799" cy="507831"/>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itle 1">
                <a:extLst>
                  <a:ext uri="{FF2B5EF4-FFF2-40B4-BE49-F238E27FC236}">
                    <a16:creationId xmlns="" xmlns:a16="http://schemas.microsoft.com/office/drawing/2014/main" id="{66CFE343-9A74-498E-A883-FB0F8455845D}"/>
                  </a:ext>
                </a:extLst>
              </p:cNvPr>
              <p:cNvSpPr txBox="1">
                <a:spLocks/>
              </p:cNvSpPr>
              <p:nvPr/>
            </p:nvSpPr>
            <p:spPr>
              <a:xfrm>
                <a:off x="388537" y="1254530"/>
                <a:ext cx="2715212" cy="648811"/>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sSub>
                        <m:sSubPr>
                          <m:ctrlPr>
                            <a:rPr lang="en-GB" sz="3300" b="1" i="1" smtClean="0">
                              <a:latin typeface="Cambria Math" panose="02040503050406030204" pitchFamily="18" charset="0"/>
                              <a:ea typeface="Cambria Math"/>
                            </a:rPr>
                          </m:ctrlPr>
                        </m:sSubPr>
                        <m:e>
                          <m:r>
                            <a:rPr lang="en-US" sz="3300" b="1" i="1" smtClean="0">
                              <a:latin typeface="Cambria Math" panose="02040503050406030204" pitchFamily="18" charset="0"/>
                              <a:ea typeface="Cambria Math"/>
                            </a:rPr>
                            <m:t>𝑨</m:t>
                          </m:r>
                        </m:e>
                        <m:sub>
                          <m:r>
                            <a:rPr lang="en-GB" sz="3300" b="1" i="1">
                              <a:latin typeface="Cambria Math"/>
                              <a:ea typeface="Cambria Math"/>
                            </a:rPr>
                            <m:t>𝒊</m:t>
                          </m:r>
                        </m:sub>
                      </m:sSub>
                      <m:r>
                        <a:rPr lang="en-US" sz="3300" b="1" i="1" smtClean="0">
                          <a:latin typeface="Cambria Math" panose="02040503050406030204" pitchFamily="18" charset="0"/>
                          <a:ea typeface="Cambria Math"/>
                        </a:rPr>
                        <m:t>&gt;</m:t>
                      </m:r>
                      <m:sSub>
                        <m:sSubPr>
                          <m:ctrlPr>
                            <a:rPr lang="en-US" sz="3300" b="1" i="1">
                              <a:latin typeface="Cambria Math" panose="02040503050406030204" pitchFamily="18" charset="0"/>
                              <a:ea typeface="Cambria Math"/>
                            </a:rPr>
                          </m:ctrlPr>
                        </m:sSubPr>
                        <m:e>
                          <m:r>
                            <a:rPr lang="en-US" sz="3300" b="1" i="1" smtClean="0">
                              <a:latin typeface="Cambria Math" panose="02040503050406030204" pitchFamily="18" charset="0"/>
                              <a:ea typeface="Cambria Math"/>
                            </a:rPr>
                            <m:t>𝑨</m:t>
                          </m:r>
                        </m:e>
                        <m:sub>
                          <m:r>
                            <a:rPr lang="en-US" sz="3300" b="1" i="1">
                              <a:latin typeface="Cambria Math" panose="02040503050406030204" pitchFamily="18" charset="0"/>
                              <a:ea typeface="Cambria Math"/>
                            </a:rPr>
                            <m:t>𝒕𝒉𝒓𝒆𝒔𝒉𝒐𝒍𝒅</m:t>
                          </m:r>
                        </m:sub>
                      </m:sSub>
                    </m:oMath>
                  </m:oMathPara>
                </a14:m>
                <a:endParaRPr lang="en-US" sz="3300" b="1" dirty="0">
                  <a:latin typeface="Constantia" panose="02030602050306030303" pitchFamily="18" charset="0"/>
                </a:endParaRPr>
              </a:p>
            </p:txBody>
          </p:sp>
        </mc:Choice>
        <mc:Fallback xmlns="">
          <p:sp>
            <p:nvSpPr>
              <p:cNvPr id="3" name="Title 1">
                <a:extLst>
                  <a:ext uri="{FF2B5EF4-FFF2-40B4-BE49-F238E27FC236}">
                    <a16:creationId xmlns:a16="http://schemas.microsoft.com/office/drawing/2014/main" xmlns="" xmlns:a14="http://schemas.microsoft.com/office/drawing/2010/main" id="{66CFE343-9A74-498E-A883-FB0F8455845D}"/>
                  </a:ext>
                </a:extLst>
              </p:cNvPr>
              <p:cNvSpPr txBox="1">
                <a:spLocks noRot="1" noChangeAspect="1" noMove="1" noResize="1" noEditPoints="1" noAdjustHandles="1" noChangeArrowheads="1" noChangeShapeType="1" noTextEdit="1"/>
              </p:cNvSpPr>
              <p:nvPr/>
            </p:nvSpPr>
            <p:spPr>
              <a:xfrm>
                <a:off x="388537" y="1254530"/>
                <a:ext cx="2715212" cy="648811"/>
              </a:xfrm>
              <a:prstGeom prst="rect">
                <a:avLst/>
              </a:prstGeom>
              <a:blipFill>
                <a:blip r:embed="rId6"/>
                <a:stretch>
                  <a:fillRect/>
                </a:stretch>
              </a:blipFill>
            </p:spPr>
            <p:txBody>
              <a:bodyPr/>
              <a:lstStyle/>
              <a:p>
                <a:r>
                  <a:rPr lang="en-US">
                    <a:noFill/>
                  </a:rPr>
                  <a:t> </a:t>
                </a:r>
              </a:p>
            </p:txBody>
          </p:sp>
        </mc:Fallback>
      </mc:AlternateContent>
      <p:sp>
        <p:nvSpPr>
          <p:cNvPr id="4" name="Rectangle: Rounded Corners 3">
            <a:extLst>
              <a:ext uri="{FF2B5EF4-FFF2-40B4-BE49-F238E27FC236}">
                <a16:creationId xmlns="" xmlns:a16="http://schemas.microsoft.com/office/drawing/2014/main" id="{62A202F0-C5D1-4640-9C54-1950E671AD7E}"/>
              </a:ext>
            </a:extLst>
          </p:cNvPr>
          <p:cNvSpPr/>
          <p:nvPr/>
        </p:nvSpPr>
        <p:spPr>
          <a:xfrm>
            <a:off x="204538" y="1112138"/>
            <a:ext cx="2963375" cy="791202"/>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831898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 xmlns:a16="http://schemas.microsoft.com/office/drawing/2014/main" id="{620E6912-96ED-4988-AA7D-129DB22883B0}"/>
              </a:ext>
            </a:extLst>
          </p:cNvPr>
          <p:cNvSpPr txBox="1"/>
          <p:nvPr/>
        </p:nvSpPr>
        <p:spPr>
          <a:xfrm>
            <a:off x="0" y="1092846"/>
            <a:ext cx="9144000" cy="715581"/>
          </a:xfrm>
          <a:prstGeom prst="rect">
            <a:avLst/>
          </a:prstGeom>
          <a:noFill/>
        </p:spPr>
        <p:txBody>
          <a:bodyPr wrap="square" rtlCol="0">
            <a:spAutoFit/>
          </a:bodyPr>
          <a:lstStyle/>
          <a:p>
            <a:pPr algn="ctr"/>
            <a:r>
              <a:rPr lang="en-US" sz="4050" dirty="0">
                <a:latin typeface="Constantia" panose="02030602050306030303" pitchFamily="18" charset="0"/>
              </a:rPr>
              <a:t>Frequency Combs</a:t>
            </a:r>
          </a:p>
        </p:txBody>
      </p:sp>
      <p:pic>
        <p:nvPicPr>
          <p:cNvPr id="4" name="Picture 2" descr="Related image">
            <a:extLst>
              <a:ext uri="{FF2B5EF4-FFF2-40B4-BE49-F238E27FC236}">
                <a16:creationId xmlns="" xmlns:a16="http://schemas.microsoft.com/office/drawing/2014/main" id="{02F8834C-8177-422D-87A5-980EA6E5A69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764"/>
          <a:stretch/>
        </p:blipFill>
        <p:spPr bwMode="auto">
          <a:xfrm>
            <a:off x="2742280" y="1930935"/>
            <a:ext cx="5890853" cy="400839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 xmlns:a16="http://schemas.microsoft.com/office/drawing/2014/main" id="{52829A3F-C954-4A35-94BF-3F8C566BBBA2}"/>
              </a:ext>
            </a:extLst>
          </p:cNvPr>
          <p:cNvPicPr>
            <a:picLocks noChangeAspect="1"/>
          </p:cNvPicPr>
          <p:nvPr/>
        </p:nvPicPr>
        <p:blipFill rotWithShape="1">
          <a:blip r:embed="rId3"/>
          <a:srcRect l="8792" t="25788" r="6213"/>
          <a:stretch/>
        </p:blipFill>
        <p:spPr>
          <a:xfrm>
            <a:off x="71652" y="2895662"/>
            <a:ext cx="2718337" cy="1584278"/>
          </a:xfrm>
          <a:prstGeom prst="rect">
            <a:avLst/>
          </a:prstGeom>
        </p:spPr>
      </p:pic>
    </p:spTree>
    <p:extLst>
      <p:ext uri="{BB962C8B-B14F-4D97-AF65-F5344CB8AC3E}">
        <p14:creationId xmlns:p14="http://schemas.microsoft.com/office/powerpoint/2010/main" val="56311462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 xmlns:a16="http://schemas.microsoft.com/office/drawing/2014/main" id="{6F5A7036-1AC5-4993-887A-8A7827D88D21}"/>
              </a:ext>
            </a:extLst>
          </p:cNvPr>
          <p:cNvCxnSpPr/>
          <p:nvPr/>
        </p:nvCxnSpPr>
        <p:spPr>
          <a:xfrm>
            <a:off x="1451319"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23A4B392-444D-4C1F-BC83-AE9C148D384A}"/>
                  </a:ext>
                </a:extLst>
              </p:cNvPr>
              <p:cNvSpPr txBox="1"/>
              <p:nvPr/>
            </p:nvSpPr>
            <p:spPr>
              <a:xfrm>
                <a:off x="0" y="46882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b="1" i="1">
                                      <a:solidFill>
                                        <a:srgbClr val="C00000"/>
                                      </a:solidFill>
                                      <a:latin typeface="Cambria Math" panose="02040503050406030204" pitchFamily="18" charset="0"/>
                                      <a:ea typeface="Cambria Math"/>
                                    </a:rPr>
                                  </m:ctrlPr>
                                </m:sSubPr>
                                <m:e>
                                  <m:r>
                                    <a:rPr lang="en-US" sz="2400" b="1" i="1" smtClean="0">
                                      <a:solidFill>
                                        <a:srgbClr val="C00000"/>
                                      </a:solidFill>
                                      <a:latin typeface="Cambria Math" panose="02040503050406030204" pitchFamily="18" charset="0"/>
                                      <a:ea typeface="Cambria Math"/>
                                    </a:rPr>
                                    <m:t>𝑨</m:t>
                                  </m:r>
                                </m:e>
                                <m:sub>
                                  <m:r>
                                    <a:rPr lang="en-GB" sz="2400" b="1" i="1">
                                      <a:solidFill>
                                        <a:srgbClr val="C00000"/>
                                      </a:solidFill>
                                      <a:latin typeface="Cambria Math"/>
                                      <a:ea typeface="Cambria Math"/>
                                    </a:rPr>
                                    <m:t>𝒊</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29" name="TextBox 28">
                <a:extLst>
                  <a:ext uri="{FF2B5EF4-FFF2-40B4-BE49-F238E27FC236}">
                    <a16:creationId xmlns:a16="http://schemas.microsoft.com/office/drawing/2014/main" xmlns="" xmlns:a14="http://schemas.microsoft.com/office/drawing/2010/main" id="{23A4B392-444D-4C1F-BC83-AE9C148D384A}"/>
                  </a:ext>
                </a:extLst>
              </p:cNvPr>
              <p:cNvSpPr txBox="1">
                <a:spLocks noRot="1" noChangeAspect="1" noMove="1" noResize="1" noEditPoints="1" noAdjustHandles="1" noChangeArrowheads="1" noChangeShapeType="1" noTextEdit="1"/>
              </p:cNvSpPr>
              <p:nvPr/>
            </p:nvSpPr>
            <p:spPr>
              <a:xfrm>
                <a:off x="0" y="4688291"/>
                <a:ext cx="9144000" cy="1172629"/>
              </a:xfrm>
              <a:prstGeom prst="rect">
                <a:avLst/>
              </a:prstGeom>
              <a:blipFill>
                <a:blip r:embed="rId2"/>
                <a:stretch>
                  <a:fillRect/>
                </a:stretch>
              </a:blipFill>
              <a:ln>
                <a:noFill/>
              </a:ln>
            </p:spPr>
            <p:txBody>
              <a:bodyPr/>
              <a:lstStyle/>
              <a:p>
                <a:r>
                  <a:rPr lang="en-US">
                    <a:noFill/>
                  </a:rPr>
                  <a:t> </a:t>
                </a:r>
              </a:p>
            </p:txBody>
          </p:sp>
        </mc:Fallback>
      </mc:AlternateContent>
      <p:pic>
        <p:nvPicPr>
          <p:cNvPr id="44" name="Picture 43">
            <a:extLst>
              <a:ext uri="{FF2B5EF4-FFF2-40B4-BE49-F238E27FC236}">
                <a16:creationId xmlns="" xmlns:a16="http://schemas.microsoft.com/office/drawing/2014/main" id="{80A5EC94-784B-4007-81AA-EB8672F2D119}"/>
              </a:ext>
            </a:extLst>
          </p:cNvPr>
          <p:cNvPicPr>
            <a:picLocks noChangeAspect="1"/>
          </p:cNvPicPr>
          <p:nvPr/>
        </p:nvPicPr>
        <p:blipFill rotWithShape="1">
          <a:blip r:embed="rId3"/>
          <a:srcRect l="8792" t="25788" r="6213"/>
          <a:stretch/>
        </p:blipFill>
        <p:spPr>
          <a:xfrm>
            <a:off x="3147115" y="2169709"/>
            <a:ext cx="3370052" cy="1964105"/>
          </a:xfrm>
          <a:prstGeom prst="rect">
            <a:avLst/>
          </a:prstGeom>
        </p:spPr>
      </p:pic>
      <p:cxnSp>
        <p:nvCxnSpPr>
          <p:cNvPr id="45" name="Straight Arrow Connector 44">
            <a:extLst>
              <a:ext uri="{FF2B5EF4-FFF2-40B4-BE49-F238E27FC236}">
                <a16:creationId xmlns="" xmlns:a16="http://schemas.microsoft.com/office/drawing/2014/main" id="{A7241A1F-D846-44F8-8F54-9BF21C397C98}"/>
              </a:ext>
            </a:extLst>
          </p:cNvPr>
          <p:cNvCxnSpPr>
            <a:cxnSpLocks/>
          </p:cNvCxnSpPr>
          <p:nvPr/>
        </p:nvCxnSpPr>
        <p:spPr>
          <a:xfrm flipV="1">
            <a:off x="2711283" y="2923353"/>
            <a:ext cx="0" cy="1099251"/>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86F28B9D-B8F2-49E0-ABAA-5955626F02EF}"/>
              </a:ext>
            </a:extLst>
          </p:cNvPr>
          <p:cNvSpPr txBox="1"/>
          <p:nvPr/>
        </p:nvSpPr>
        <p:spPr>
          <a:xfrm>
            <a:off x="6517167" y="2706860"/>
            <a:ext cx="2626834" cy="1338828"/>
          </a:xfrm>
          <a:prstGeom prst="rect">
            <a:avLst/>
          </a:prstGeom>
          <a:noFill/>
        </p:spPr>
        <p:txBody>
          <a:bodyPr wrap="square" rtlCol="0">
            <a:spAutoFit/>
          </a:bodyPr>
          <a:lstStyle/>
          <a:p>
            <a:pPr algn="ctr"/>
            <a:r>
              <a:rPr lang="en-US" sz="4050" i="1" dirty="0">
                <a:solidFill>
                  <a:srgbClr val="C00000"/>
                </a:solidFill>
                <a:latin typeface="Constantia" panose="02030602050306030303" pitchFamily="18" charset="0"/>
              </a:rPr>
              <a:t>Frequency Combs!</a:t>
            </a:r>
          </a:p>
        </p:txBody>
      </p:sp>
      <mc:AlternateContent xmlns:mc="http://schemas.openxmlformats.org/markup-compatibility/2006" xmlns:a14="http://schemas.microsoft.com/office/drawing/2010/main">
        <mc:Choice Requires="a14">
          <p:sp>
            <p:nvSpPr>
              <p:cNvPr id="5" name="Title 1">
                <a:extLst>
                  <a:ext uri="{FF2B5EF4-FFF2-40B4-BE49-F238E27FC236}">
                    <a16:creationId xmlns="" xmlns:a16="http://schemas.microsoft.com/office/drawing/2014/main" id="{89FDE48C-6D5D-4E19-8B15-5BCB30EC8C08}"/>
                  </a:ext>
                </a:extLst>
              </p:cNvPr>
              <p:cNvSpPr txBox="1">
                <a:spLocks/>
              </p:cNvSpPr>
              <p:nvPr/>
            </p:nvSpPr>
            <p:spPr>
              <a:xfrm>
                <a:off x="388537" y="1254530"/>
                <a:ext cx="2715212" cy="648811"/>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sSub>
                        <m:sSubPr>
                          <m:ctrlPr>
                            <a:rPr lang="en-GB" sz="3300" b="1" i="1" smtClean="0">
                              <a:latin typeface="Cambria Math" panose="02040503050406030204" pitchFamily="18" charset="0"/>
                              <a:ea typeface="Cambria Math"/>
                            </a:rPr>
                          </m:ctrlPr>
                        </m:sSubPr>
                        <m:e>
                          <m:r>
                            <a:rPr lang="en-US" sz="3300" b="1" i="1" smtClean="0">
                              <a:latin typeface="Cambria Math" panose="02040503050406030204" pitchFamily="18" charset="0"/>
                              <a:ea typeface="Cambria Math"/>
                            </a:rPr>
                            <m:t>𝑨</m:t>
                          </m:r>
                        </m:e>
                        <m:sub>
                          <m:r>
                            <a:rPr lang="en-GB" sz="3300" b="1" i="1">
                              <a:latin typeface="Cambria Math"/>
                              <a:ea typeface="Cambria Math"/>
                            </a:rPr>
                            <m:t>𝒊</m:t>
                          </m:r>
                        </m:sub>
                      </m:sSub>
                      <m:r>
                        <a:rPr lang="en-US" sz="3300" b="1" i="1" smtClean="0">
                          <a:latin typeface="Cambria Math" panose="02040503050406030204" pitchFamily="18" charset="0"/>
                          <a:ea typeface="Cambria Math"/>
                        </a:rPr>
                        <m:t>&gt;</m:t>
                      </m:r>
                      <m:sSub>
                        <m:sSubPr>
                          <m:ctrlPr>
                            <a:rPr lang="en-US" sz="3300" b="1" i="1">
                              <a:latin typeface="Cambria Math" panose="02040503050406030204" pitchFamily="18" charset="0"/>
                              <a:ea typeface="Cambria Math"/>
                            </a:rPr>
                          </m:ctrlPr>
                        </m:sSubPr>
                        <m:e>
                          <m:r>
                            <a:rPr lang="en-US" sz="3300" b="1" i="1" smtClean="0">
                              <a:latin typeface="Cambria Math" panose="02040503050406030204" pitchFamily="18" charset="0"/>
                              <a:ea typeface="Cambria Math"/>
                            </a:rPr>
                            <m:t>𝑨</m:t>
                          </m:r>
                        </m:e>
                        <m:sub>
                          <m:r>
                            <a:rPr lang="en-US" sz="3300" b="1" i="1">
                              <a:latin typeface="Cambria Math" panose="02040503050406030204" pitchFamily="18" charset="0"/>
                              <a:ea typeface="Cambria Math"/>
                            </a:rPr>
                            <m:t>𝒕𝒉𝒓𝒆𝒔𝒉𝒐𝒍𝒅</m:t>
                          </m:r>
                        </m:sub>
                      </m:sSub>
                    </m:oMath>
                  </m:oMathPara>
                </a14:m>
                <a:endParaRPr lang="en-US" sz="3300" b="1" dirty="0">
                  <a:latin typeface="Constantia" panose="02030602050306030303" pitchFamily="18" charset="0"/>
                </a:endParaRPr>
              </a:p>
            </p:txBody>
          </p:sp>
        </mc:Choice>
        <mc:Fallback xmlns="">
          <p:sp>
            <p:nvSpPr>
              <p:cNvPr id="5" name="Title 1">
                <a:extLst>
                  <a:ext uri="{FF2B5EF4-FFF2-40B4-BE49-F238E27FC236}">
                    <a16:creationId xmlns:a16="http://schemas.microsoft.com/office/drawing/2014/main" xmlns="" xmlns:a14="http://schemas.microsoft.com/office/drawing/2010/main" id="{89FDE48C-6D5D-4E19-8B15-5BCB30EC8C08}"/>
                  </a:ext>
                </a:extLst>
              </p:cNvPr>
              <p:cNvSpPr txBox="1">
                <a:spLocks noRot="1" noChangeAspect="1" noMove="1" noResize="1" noEditPoints="1" noAdjustHandles="1" noChangeArrowheads="1" noChangeShapeType="1" noTextEdit="1"/>
              </p:cNvSpPr>
              <p:nvPr/>
            </p:nvSpPr>
            <p:spPr>
              <a:xfrm>
                <a:off x="388537" y="1254530"/>
                <a:ext cx="2715212" cy="648811"/>
              </a:xfrm>
              <a:prstGeom prst="rect">
                <a:avLst/>
              </a:prstGeom>
              <a:blipFill>
                <a:blip r:embed="rId4"/>
                <a:stretch>
                  <a:fillRect/>
                </a:stretch>
              </a:blipFill>
            </p:spPr>
            <p:txBody>
              <a:bodyPr/>
              <a:lstStyle/>
              <a:p>
                <a:r>
                  <a:rPr lang="en-US">
                    <a:noFill/>
                  </a:rPr>
                  <a:t> </a:t>
                </a:r>
              </a:p>
            </p:txBody>
          </p:sp>
        </mc:Fallback>
      </mc:AlternateContent>
      <p:sp>
        <p:nvSpPr>
          <p:cNvPr id="6" name="Rectangle: Rounded Corners 5">
            <a:extLst>
              <a:ext uri="{FF2B5EF4-FFF2-40B4-BE49-F238E27FC236}">
                <a16:creationId xmlns="" xmlns:a16="http://schemas.microsoft.com/office/drawing/2014/main" id="{60E7E08A-0C11-4CDC-BCD5-54B3CA931B62}"/>
              </a:ext>
            </a:extLst>
          </p:cNvPr>
          <p:cNvSpPr/>
          <p:nvPr/>
        </p:nvSpPr>
        <p:spPr>
          <a:xfrm>
            <a:off x="204538" y="1112138"/>
            <a:ext cx="2963375" cy="791202"/>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196981628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 xmlns:a16="http://schemas.microsoft.com/office/drawing/2014/main" id="{6F5A7036-1AC5-4993-887A-8A7827D88D21}"/>
              </a:ext>
            </a:extLst>
          </p:cNvPr>
          <p:cNvCxnSpPr/>
          <p:nvPr/>
        </p:nvCxnSpPr>
        <p:spPr>
          <a:xfrm>
            <a:off x="1451319"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23A4B392-444D-4C1F-BC83-AE9C148D384A}"/>
                  </a:ext>
                </a:extLst>
              </p:cNvPr>
              <p:cNvSpPr txBox="1"/>
              <p:nvPr/>
            </p:nvSpPr>
            <p:spPr>
              <a:xfrm>
                <a:off x="0" y="46882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b="1" i="1">
                                      <a:solidFill>
                                        <a:srgbClr val="C00000"/>
                                      </a:solidFill>
                                      <a:latin typeface="Cambria Math" panose="02040503050406030204" pitchFamily="18" charset="0"/>
                                      <a:ea typeface="Cambria Math"/>
                                    </a:rPr>
                                  </m:ctrlPr>
                                </m:sSubPr>
                                <m:e>
                                  <m:r>
                                    <a:rPr lang="en-US" sz="2400" b="1" i="1" smtClean="0">
                                      <a:solidFill>
                                        <a:srgbClr val="C00000"/>
                                      </a:solidFill>
                                      <a:latin typeface="Cambria Math" panose="02040503050406030204" pitchFamily="18" charset="0"/>
                                      <a:ea typeface="Cambria Math"/>
                                    </a:rPr>
                                    <m:t>𝑨</m:t>
                                  </m:r>
                                </m:e>
                                <m:sub>
                                  <m:r>
                                    <a:rPr lang="en-GB" sz="2400" b="1" i="1">
                                      <a:solidFill>
                                        <a:srgbClr val="C00000"/>
                                      </a:solidFill>
                                      <a:latin typeface="Cambria Math"/>
                                      <a:ea typeface="Cambria Math"/>
                                    </a:rPr>
                                    <m:t>𝒊</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29" name="TextBox 28">
                <a:extLst>
                  <a:ext uri="{FF2B5EF4-FFF2-40B4-BE49-F238E27FC236}">
                    <a16:creationId xmlns:a16="http://schemas.microsoft.com/office/drawing/2014/main" xmlns="" xmlns:a14="http://schemas.microsoft.com/office/drawing/2010/main" id="{23A4B392-444D-4C1F-BC83-AE9C148D384A}"/>
                  </a:ext>
                </a:extLst>
              </p:cNvPr>
              <p:cNvSpPr txBox="1">
                <a:spLocks noRot="1" noChangeAspect="1" noMove="1" noResize="1" noEditPoints="1" noAdjustHandles="1" noChangeArrowheads="1" noChangeShapeType="1" noTextEdit="1"/>
              </p:cNvSpPr>
              <p:nvPr/>
            </p:nvSpPr>
            <p:spPr>
              <a:xfrm>
                <a:off x="0" y="4688291"/>
                <a:ext cx="9144000" cy="1172629"/>
              </a:xfrm>
              <a:prstGeom prst="rect">
                <a:avLst/>
              </a:prstGeom>
              <a:blipFill>
                <a:blip r:embed="rId2"/>
                <a:stretch>
                  <a:fillRect/>
                </a:stretch>
              </a:blipFill>
              <a:ln>
                <a:noFill/>
              </a:ln>
            </p:spPr>
            <p:txBody>
              <a:bodyPr/>
              <a:lstStyle/>
              <a:p>
                <a:r>
                  <a:rPr lang="en-US">
                    <a:noFill/>
                  </a:rPr>
                  <a:t> </a:t>
                </a:r>
              </a:p>
            </p:txBody>
          </p:sp>
        </mc:Fallback>
      </mc:AlternateContent>
      <p:pic>
        <p:nvPicPr>
          <p:cNvPr id="44" name="Picture 43">
            <a:extLst>
              <a:ext uri="{FF2B5EF4-FFF2-40B4-BE49-F238E27FC236}">
                <a16:creationId xmlns="" xmlns:a16="http://schemas.microsoft.com/office/drawing/2014/main" id="{80A5EC94-784B-4007-81AA-EB8672F2D119}"/>
              </a:ext>
            </a:extLst>
          </p:cNvPr>
          <p:cNvPicPr>
            <a:picLocks noChangeAspect="1"/>
          </p:cNvPicPr>
          <p:nvPr/>
        </p:nvPicPr>
        <p:blipFill rotWithShape="1">
          <a:blip r:embed="rId3"/>
          <a:srcRect l="8792" t="25788" r="6213"/>
          <a:stretch/>
        </p:blipFill>
        <p:spPr>
          <a:xfrm>
            <a:off x="3147115" y="2169709"/>
            <a:ext cx="3370052" cy="1964105"/>
          </a:xfrm>
          <a:prstGeom prst="rect">
            <a:avLst/>
          </a:prstGeom>
        </p:spPr>
      </p:pic>
      <p:cxnSp>
        <p:nvCxnSpPr>
          <p:cNvPr id="45" name="Straight Arrow Connector 44">
            <a:extLst>
              <a:ext uri="{FF2B5EF4-FFF2-40B4-BE49-F238E27FC236}">
                <a16:creationId xmlns="" xmlns:a16="http://schemas.microsoft.com/office/drawing/2014/main" id="{A7241A1F-D846-44F8-8F54-9BF21C397C98}"/>
              </a:ext>
            </a:extLst>
          </p:cNvPr>
          <p:cNvCxnSpPr>
            <a:cxnSpLocks/>
          </p:cNvCxnSpPr>
          <p:nvPr/>
        </p:nvCxnSpPr>
        <p:spPr>
          <a:xfrm flipV="1">
            <a:off x="2711283" y="2923353"/>
            <a:ext cx="0" cy="1099251"/>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86F28B9D-B8F2-49E0-ABAA-5955626F02EF}"/>
              </a:ext>
            </a:extLst>
          </p:cNvPr>
          <p:cNvSpPr txBox="1"/>
          <p:nvPr/>
        </p:nvSpPr>
        <p:spPr>
          <a:xfrm>
            <a:off x="6517167" y="2706860"/>
            <a:ext cx="2626834" cy="1338828"/>
          </a:xfrm>
          <a:prstGeom prst="rect">
            <a:avLst/>
          </a:prstGeom>
          <a:noFill/>
        </p:spPr>
        <p:txBody>
          <a:bodyPr wrap="square" rtlCol="0">
            <a:spAutoFit/>
          </a:bodyPr>
          <a:lstStyle/>
          <a:p>
            <a:pPr algn="ctr"/>
            <a:r>
              <a:rPr lang="en-US" sz="4050" i="1" dirty="0">
                <a:solidFill>
                  <a:srgbClr val="C00000"/>
                </a:solidFill>
                <a:latin typeface="Constantia" panose="02030602050306030303" pitchFamily="18" charset="0"/>
              </a:rPr>
              <a:t>Frequency Combs!</a:t>
            </a:r>
          </a:p>
        </p:txBody>
      </p:sp>
      <p:sp>
        <p:nvSpPr>
          <p:cNvPr id="11" name="TextBox 10">
            <a:extLst>
              <a:ext uri="{FF2B5EF4-FFF2-40B4-BE49-F238E27FC236}">
                <a16:creationId xmlns="" xmlns:a16="http://schemas.microsoft.com/office/drawing/2014/main" id="{FA09A2FA-AC09-4B43-B758-46E1B636AF35}"/>
              </a:ext>
            </a:extLst>
          </p:cNvPr>
          <p:cNvSpPr txBox="1"/>
          <p:nvPr/>
        </p:nvSpPr>
        <p:spPr>
          <a:xfrm>
            <a:off x="1444480" y="2356859"/>
            <a:ext cx="6245474" cy="1891508"/>
          </a:xfrm>
          <a:prstGeom prst="rect">
            <a:avLst/>
          </a:prstGeom>
          <a:solidFill>
            <a:schemeClr val="bg1"/>
          </a:solidFill>
          <a:ln w="57150">
            <a:solidFill>
              <a:schemeClr val="tx1"/>
            </a:solidFill>
          </a:ln>
        </p:spPr>
        <p:txBody>
          <a:bodyPr wrap="square" rtlCol="0">
            <a:noAutofit/>
          </a:bodyPr>
          <a:lstStyle/>
          <a:p>
            <a:pPr algn="ctr"/>
            <a:r>
              <a:rPr lang="en-US" sz="5400" dirty="0">
                <a:latin typeface="Constantia" panose="02030602050306030303" pitchFamily="18" charset="0"/>
              </a:rPr>
              <a:t>Wondering </a:t>
            </a:r>
          </a:p>
          <a:p>
            <a:pPr algn="ctr"/>
            <a:r>
              <a:rPr lang="en-US" sz="5400" dirty="0">
                <a:latin typeface="Constantia" panose="02030602050306030303" pitchFamily="18" charset="0"/>
              </a:rPr>
              <a:t>What Happened?</a:t>
            </a:r>
          </a:p>
        </p:txBody>
      </p:sp>
      <mc:AlternateContent xmlns:mc="http://schemas.openxmlformats.org/markup-compatibility/2006" xmlns:a14="http://schemas.microsoft.com/office/drawing/2010/main">
        <mc:Choice Requires="a14">
          <p:sp>
            <p:nvSpPr>
              <p:cNvPr id="5" name="Title 1">
                <a:extLst>
                  <a:ext uri="{FF2B5EF4-FFF2-40B4-BE49-F238E27FC236}">
                    <a16:creationId xmlns="" xmlns:a16="http://schemas.microsoft.com/office/drawing/2014/main" id="{89FDE48C-6D5D-4E19-8B15-5BCB30EC8C08}"/>
                  </a:ext>
                </a:extLst>
              </p:cNvPr>
              <p:cNvSpPr txBox="1">
                <a:spLocks/>
              </p:cNvSpPr>
              <p:nvPr/>
            </p:nvSpPr>
            <p:spPr>
              <a:xfrm>
                <a:off x="388537" y="1254530"/>
                <a:ext cx="2715212" cy="648811"/>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14:m>
                  <m:oMathPara xmlns:m="http://schemas.openxmlformats.org/officeDocument/2006/math">
                    <m:oMathParaPr>
                      <m:jc m:val="centerGroup"/>
                    </m:oMathParaPr>
                    <m:oMath xmlns:m="http://schemas.openxmlformats.org/officeDocument/2006/math">
                      <m:sSub>
                        <m:sSubPr>
                          <m:ctrlPr>
                            <a:rPr lang="en-GB" sz="3300" b="1" i="1" smtClean="0">
                              <a:latin typeface="Cambria Math" panose="02040503050406030204" pitchFamily="18" charset="0"/>
                              <a:ea typeface="Cambria Math"/>
                            </a:rPr>
                          </m:ctrlPr>
                        </m:sSubPr>
                        <m:e>
                          <m:r>
                            <a:rPr lang="en-US" sz="3300" b="1" i="1" smtClean="0">
                              <a:latin typeface="Cambria Math" panose="02040503050406030204" pitchFamily="18" charset="0"/>
                              <a:ea typeface="Cambria Math"/>
                            </a:rPr>
                            <m:t>𝑨</m:t>
                          </m:r>
                        </m:e>
                        <m:sub>
                          <m:r>
                            <a:rPr lang="en-GB" sz="3300" b="1" i="1">
                              <a:latin typeface="Cambria Math"/>
                              <a:ea typeface="Cambria Math"/>
                            </a:rPr>
                            <m:t>𝒊</m:t>
                          </m:r>
                        </m:sub>
                      </m:sSub>
                      <m:r>
                        <a:rPr lang="en-US" sz="3300" b="1" i="1" smtClean="0">
                          <a:latin typeface="Cambria Math" panose="02040503050406030204" pitchFamily="18" charset="0"/>
                          <a:ea typeface="Cambria Math"/>
                        </a:rPr>
                        <m:t>&gt;</m:t>
                      </m:r>
                      <m:sSub>
                        <m:sSubPr>
                          <m:ctrlPr>
                            <a:rPr lang="en-US" sz="3300" b="1" i="1">
                              <a:latin typeface="Cambria Math" panose="02040503050406030204" pitchFamily="18" charset="0"/>
                              <a:ea typeface="Cambria Math"/>
                            </a:rPr>
                          </m:ctrlPr>
                        </m:sSubPr>
                        <m:e>
                          <m:r>
                            <a:rPr lang="en-US" sz="3300" b="1" i="1" smtClean="0">
                              <a:latin typeface="Cambria Math" panose="02040503050406030204" pitchFamily="18" charset="0"/>
                              <a:ea typeface="Cambria Math"/>
                            </a:rPr>
                            <m:t>𝑨</m:t>
                          </m:r>
                        </m:e>
                        <m:sub>
                          <m:r>
                            <a:rPr lang="en-US" sz="3300" b="1" i="1">
                              <a:latin typeface="Cambria Math" panose="02040503050406030204" pitchFamily="18" charset="0"/>
                              <a:ea typeface="Cambria Math"/>
                            </a:rPr>
                            <m:t>𝒕𝒉𝒓𝒆𝒔𝒉𝒐𝒍𝒅</m:t>
                          </m:r>
                        </m:sub>
                      </m:sSub>
                    </m:oMath>
                  </m:oMathPara>
                </a14:m>
                <a:endParaRPr lang="en-US" sz="3300" b="1" dirty="0">
                  <a:latin typeface="Constantia" panose="02030602050306030303" pitchFamily="18" charset="0"/>
                </a:endParaRPr>
              </a:p>
            </p:txBody>
          </p:sp>
        </mc:Choice>
        <mc:Fallback xmlns="">
          <p:sp>
            <p:nvSpPr>
              <p:cNvPr id="5" name="Title 1">
                <a:extLst>
                  <a:ext uri="{FF2B5EF4-FFF2-40B4-BE49-F238E27FC236}">
                    <a16:creationId xmlns:a16="http://schemas.microsoft.com/office/drawing/2014/main" xmlns="" xmlns:a14="http://schemas.microsoft.com/office/drawing/2010/main" id="{89FDE48C-6D5D-4E19-8B15-5BCB30EC8C08}"/>
                  </a:ext>
                </a:extLst>
              </p:cNvPr>
              <p:cNvSpPr txBox="1">
                <a:spLocks noRot="1" noChangeAspect="1" noMove="1" noResize="1" noEditPoints="1" noAdjustHandles="1" noChangeArrowheads="1" noChangeShapeType="1" noTextEdit="1"/>
              </p:cNvSpPr>
              <p:nvPr/>
            </p:nvSpPr>
            <p:spPr>
              <a:xfrm>
                <a:off x="388537" y="1254530"/>
                <a:ext cx="2715212" cy="648811"/>
              </a:xfrm>
              <a:prstGeom prst="rect">
                <a:avLst/>
              </a:prstGeom>
              <a:blipFill>
                <a:blip r:embed="rId4"/>
                <a:stretch>
                  <a:fillRect/>
                </a:stretch>
              </a:blipFill>
            </p:spPr>
            <p:txBody>
              <a:bodyPr/>
              <a:lstStyle/>
              <a:p>
                <a:r>
                  <a:rPr lang="en-US">
                    <a:noFill/>
                  </a:rPr>
                  <a:t> </a:t>
                </a:r>
              </a:p>
            </p:txBody>
          </p:sp>
        </mc:Fallback>
      </mc:AlternateContent>
      <p:sp>
        <p:nvSpPr>
          <p:cNvPr id="6" name="Rectangle: Rounded Corners 5">
            <a:extLst>
              <a:ext uri="{FF2B5EF4-FFF2-40B4-BE49-F238E27FC236}">
                <a16:creationId xmlns="" xmlns:a16="http://schemas.microsoft.com/office/drawing/2014/main" id="{60E7E08A-0C11-4CDC-BCD5-54B3CA931B62}"/>
              </a:ext>
            </a:extLst>
          </p:cNvPr>
          <p:cNvSpPr/>
          <p:nvPr/>
        </p:nvSpPr>
        <p:spPr>
          <a:xfrm>
            <a:off x="204538" y="1112138"/>
            <a:ext cx="2963375" cy="791202"/>
          </a:xfrm>
          <a:prstGeom prst="roundRect">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96693328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 xmlns:a16="http://schemas.microsoft.com/office/drawing/2014/main" id="{6F5A7036-1AC5-4993-887A-8A7827D88D21}"/>
              </a:ext>
            </a:extLst>
          </p:cNvPr>
          <p:cNvCxnSpPr/>
          <p:nvPr/>
        </p:nvCxnSpPr>
        <p:spPr>
          <a:xfrm>
            <a:off x="1451319"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 xmlns:a16="http://schemas.microsoft.com/office/drawing/2014/main" id="{2549ACD1-746F-4B29-9C4E-91BD72821C86}"/>
                  </a:ext>
                </a:extLst>
              </p:cNvPr>
              <p:cNvSpPr/>
              <p:nvPr/>
            </p:nvSpPr>
            <p:spPr>
              <a:xfrm>
                <a:off x="2721742" y="2818072"/>
                <a:ext cx="716799"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700" b="1" i="1">
                              <a:solidFill>
                                <a:srgbClr val="C00000"/>
                              </a:solidFill>
                              <a:latin typeface="Cambria Math" panose="02040503050406030204" pitchFamily="18" charset="0"/>
                              <a:ea typeface="Cambria Math"/>
                            </a:rPr>
                          </m:ctrlPr>
                        </m:sSubPr>
                        <m:e>
                          <m:r>
                            <a:rPr lang="en-GB" sz="2700" b="1" i="1">
                              <a:solidFill>
                                <a:srgbClr val="C00000"/>
                              </a:solidFill>
                              <a:latin typeface="Cambria Math"/>
                              <a:ea typeface="Cambria Math"/>
                            </a:rPr>
                            <m:t>𝝎</m:t>
                          </m:r>
                        </m:e>
                        <m:sub>
                          <m:r>
                            <a:rPr lang="en-GB" sz="2700" b="1" i="1">
                              <a:solidFill>
                                <a:srgbClr val="C00000"/>
                              </a:solidFill>
                              <a:latin typeface="Cambria Math"/>
                              <a:ea typeface="Cambria Math"/>
                            </a:rPr>
                            <m:t>𝒅</m:t>
                          </m:r>
                        </m:sub>
                      </m:sSub>
                    </m:oMath>
                  </m:oMathPara>
                </a14:m>
                <a:endParaRPr lang="en-US" sz="2700" b="1" dirty="0"/>
              </a:p>
            </p:txBody>
          </p:sp>
        </mc:Choice>
        <mc:Fallback xmlns="">
          <p:sp>
            <p:nvSpPr>
              <p:cNvPr id="27" name="Rectangle 26">
                <a:extLst>
                  <a:ext uri="{FF2B5EF4-FFF2-40B4-BE49-F238E27FC236}">
                    <a16:creationId xmlns:a16="http://schemas.microsoft.com/office/drawing/2014/main" xmlns="" xmlns:a14="http://schemas.microsoft.com/office/drawing/2010/main" id="{2549ACD1-746F-4B29-9C4E-91BD72821C86}"/>
                  </a:ext>
                </a:extLst>
              </p:cNvPr>
              <p:cNvSpPr>
                <a:spLocks noRot="1" noChangeAspect="1" noMove="1" noResize="1" noEditPoints="1" noAdjustHandles="1" noChangeArrowheads="1" noChangeShapeType="1" noTextEdit="1"/>
              </p:cNvSpPr>
              <p:nvPr/>
            </p:nvSpPr>
            <p:spPr>
              <a:xfrm>
                <a:off x="2721742" y="2818072"/>
                <a:ext cx="716799" cy="507831"/>
              </a:xfrm>
              <a:prstGeom prst="rect">
                <a:avLst/>
              </a:prstGeom>
              <a:blipFill>
                <a:blip r:embed="rId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23A4B392-444D-4C1F-BC83-AE9C148D384A}"/>
                  </a:ext>
                </a:extLst>
              </p:cNvPr>
              <p:cNvSpPr txBox="1"/>
              <p:nvPr/>
            </p:nvSpPr>
            <p:spPr>
              <a:xfrm>
                <a:off x="0" y="46882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i="1">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𝐴</m:t>
                                  </m:r>
                                </m:e>
                                <m:sub>
                                  <m:r>
                                    <a:rPr lang="en-GB" sz="2400" i="1">
                                      <a:latin typeface="Cambria Math"/>
                                      <a:ea typeface="Cambria Math"/>
                                    </a:rPr>
                                    <m:t>𝑖</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29" name="TextBox 28">
                <a:extLst>
                  <a:ext uri="{FF2B5EF4-FFF2-40B4-BE49-F238E27FC236}">
                    <a16:creationId xmlns:a16="http://schemas.microsoft.com/office/drawing/2014/main" xmlns="" xmlns:a14="http://schemas.microsoft.com/office/drawing/2010/main" id="{23A4B392-444D-4C1F-BC83-AE9C148D384A}"/>
                  </a:ext>
                </a:extLst>
              </p:cNvPr>
              <p:cNvSpPr txBox="1">
                <a:spLocks noRot="1" noChangeAspect="1" noMove="1" noResize="1" noEditPoints="1" noAdjustHandles="1" noChangeArrowheads="1" noChangeShapeType="1" noTextEdit="1"/>
              </p:cNvSpPr>
              <p:nvPr/>
            </p:nvSpPr>
            <p:spPr>
              <a:xfrm>
                <a:off x="0" y="4688291"/>
                <a:ext cx="9144000" cy="1172629"/>
              </a:xfrm>
              <a:prstGeom prst="rect">
                <a:avLst/>
              </a:prstGeom>
              <a:blipFill>
                <a:blip r:embed="rId3"/>
                <a:stretch>
                  <a:fillRect/>
                </a:stretch>
              </a:blipFill>
              <a:ln>
                <a:noFill/>
              </a:ln>
            </p:spPr>
            <p:txBody>
              <a:bodyPr/>
              <a:lstStyle/>
              <a:p>
                <a:r>
                  <a:rPr lang="en-US">
                    <a:noFill/>
                  </a:rPr>
                  <a:t> </a:t>
                </a:r>
              </a:p>
            </p:txBody>
          </p:sp>
        </mc:Fallback>
      </mc:AlternateContent>
      <p:pic>
        <p:nvPicPr>
          <p:cNvPr id="44" name="Picture 43">
            <a:extLst>
              <a:ext uri="{FF2B5EF4-FFF2-40B4-BE49-F238E27FC236}">
                <a16:creationId xmlns="" xmlns:a16="http://schemas.microsoft.com/office/drawing/2014/main" id="{80A5EC94-784B-4007-81AA-EB8672F2D119}"/>
              </a:ext>
            </a:extLst>
          </p:cNvPr>
          <p:cNvPicPr>
            <a:picLocks noChangeAspect="1"/>
          </p:cNvPicPr>
          <p:nvPr/>
        </p:nvPicPr>
        <p:blipFill rotWithShape="1">
          <a:blip r:embed="rId4"/>
          <a:srcRect l="8792" t="25788" r="6213"/>
          <a:stretch/>
        </p:blipFill>
        <p:spPr>
          <a:xfrm>
            <a:off x="3147115" y="2169709"/>
            <a:ext cx="3370052" cy="1964105"/>
          </a:xfrm>
          <a:prstGeom prst="rect">
            <a:avLst/>
          </a:prstGeom>
        </p:spPr>
      </p:pic>
      <p:cxnSp>
        <p:nvCxnSpPr>
          <p:cNvPr id="45" name="Straight Arrow Connector 44">
            <a:extLst>
              <a:ext uri="{FF2B5EF4-FFF2-40B4-BE49-F238E27FC236}">
                <a16:creationId xmlns="" xmlns:a16="http://schemas.microsoft.com/office/drawing/2014/main" id="{A7241A1F-D846-44F8-8F54-9BF21C397C98}"/>
              </a:ext>
            </a:extLst>
          </p:cNvPr>
          <p:cNvCxnSpPr>
            <a:cxnSpLocks/>
          </p:cNvCxnSpPr>
          <p:nvPr/>
        </p:nvCxnSpPr>
        <p:spPr>
          <a:xfrm flipV="1">
            <a:off x="2711283" y="2923353"/>
            <a:ext cx="0" cy="1099251"/>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86F28B9D-B8F2-49E0-ABAA-5955626F02EF}"/>
              </a:ext>
            </a:extLst>
          </p:cNvPr>
          <p:cNvSpPr txBox="1"/>
          <p:nvPr/>
        </p:nvSpPr>
        <p:spPr>
          <a:xfrm>
            <a:off x="6517167" y="2706860"/>
            <a:ext cx="2626834" cy="1338828"/>
          </a:xfrm>
          <a:prstGeom prst="rect">
            <a:avLst/>
          </a:prstGeom>
          <a:noFill/>
        </p:spPr>
        <p:txBody>
          <a:bodyPr wrap="square" rtlCol="0">
            <a:spAutoFit/>
          </a:bodyPr>
          <a:lstStyle/>
          <a:p>
            <a:pPr algn="ctr"/>
            <a:r>
              <a:rPr lang="en-US" sz="4050" i="1" dirty="0">
                <a:solidFill>
                  <a:srgbClr val="C00000"/>
                </a:solidFill>
                <a:latin typeface="Constantia" panose="02030602050306030303" pitchFamily="18" charset="0"/>
              </a:rPr>
              <a:t>Frequency Combs!</a:t>
            </a:r>
          </a:p>
        </p:txBody>
      </p:sp>
      <p:sp>
        <p:nvSpPr>
          <p:cNvPr id="11" name="TextBox 10">
            <a:extLst>
              <a:ext uri="{FF2B5EF4-FFF2-40B4-BE49-F238E27FC236}">
                <a16:creationId xmlns="" xmlns:a16="http://schemas.microsoft.com/office/drawing/2014/main" id="{FA09A2FA-AC09-4B43-B758-46E1B636AF35}"/>
              </a:ext>
            </a:extLst>
          </p:cNvPr>
          <p:cNvSpPr txBox="1"/>
          <p:nvPr/>
        </p:nvSpPr>
        <p:spPr>
          <a:xfrm>
            <a:off x="0" y="704666"/>
            <a:ext cx="9143998" cy="1200329"/>
          </a:xfrm>
          <a:prstGeom prst="rect">
            <a:avLst/>
          </a:prstGeom>
          <a:noFill/>
        </p:spPr>
        <p:txBody>
          <a:bodyPr wrap="square" rtlCol="0">
            <a:spAutoFit/>
          </a:bodyPr>
          <a:lstStyle/>
          <a:p>
            <a:pPr algn="ctr"/>
            <a:r>
              <a:rPr lang="en-US" sz="3600" dirty="0">
                <a:latin typeface="Constantia" panose="02030602050306030303" pitchFamily="18" charset="0"/>
              </a:rPr>
              <a:t>This Driven Extension-Compression Mode Started To Couple With Other Modes</a:t>
            </a:r>
          </a:p>
        </p:txBody>
      </p:sp>
      <p:pic>
        <p:nvPicPr>
          <p:cNvPr id="12" name="Picture 11">
            <a:extLst>
              <a:ext uri="{FF2B5EF4-FFF2-40B4-BE49-F238E27FC236}">
                <a16:creationId xmlns="" xmlns:a16="http://schemas.microsoft.com/office/drawing/2014/main" id="{B4F613F1-2E77-428C-8C05-B33328702C28}"/>
              </a:ext>
            </a:extLst>
          </p:cNvPr>
          <p:cNvPicPr>
            <a:picLocks noChangeAspect="1"/>
          </p:cNvPicPr>
          <p:nvPr/>
        </p:nvPicPr>
        <p:blipFill>
          <a:blip r:embed="rId5" cstate="print"/>
          <a:stretch>
            <a:fillRect/>
          </a:stretch>
        </p:blipFill>
        <p:spPr>
          <a:xfrm>
            <a:off x="407868" y="2352361"/>
            <a:ext cx="1924162" cy="1147389"/>
          </a:xfrm>
          <a:prstGeom prst="rect">
            <a:avLst/>
          </a:prstGeom>
        </p:spPr>
      </p:pic>
      <p:sp>
        <p:nvSpPr>
          <p:cNvPr id="9" name="Rectangle: Rounded Corners 8">
            <a:extLst>
              <a:ext uri="{FF2B5EF4-FFF2-40B4-BE49-F238E27FC236}">
                <a16:creationId xmlns="" xmlns:a16="http://schemas.microsoft.com/office/drawing/2014/main" id="{FBBA7C71-F234-4EFF-BAF9-FAF0143AF0AB}"/>
              </a:ext>
            </a:extLst>
          </p:cNvPr>
          <p:cNvSpPr/>
          <p:nvPr/>
        </p:nvSpPr>
        <p:spPr>
          <a:xfrm>
            <a:off x="276349" y="2126536"/>
            <a:ext cx="2190462" cy="1539239"/>
          </a:xfrm>
          <a:prstGeom prst="roundRect">
            <a:avLst/>
          </a:prstGeom>
          <a:noFill/>
          <a:ln w="38100">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3" name="Rectangle: Rounded Corners 3">
            <a:extLst>
              <a:ext uri="{FF2B5EF4-FFF2-40B4-BE49-F238E27FC236}">
                <a16:creationId xmlns="" xmlns:a16="http://schemas.microsoft.com/office/drawing/2014/main" id="{7AACEDA0-591D-4172-8463-3CE86CC95B7D}"/>
              </a:ext>
            </a:extLst>
          </p:cNvPr>
          <p:cNvSpPr/>
          <p:nvPr/>
        </p:nvSpPr>
        <p:spPr>
          <a:xfrm>
            <a:off x="5895833" y="4869692"/>
            <a:ext cx="2405418" cy="980936"/>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4" name="TextBox 13">
            <a:extLst>
              <a:ext uri="{FF2B5EF4-FFF2-40B4-BE49-F238E27FC236}">
                <a16:creationId xmlns="" xmlns:a16="http://schemas.microsoft.com/office/drawing/2014/main" id="{26BF08CC-01BA-4106-937B-F7C2E3B11929}"/>
              </a:ext>
            </a:extLst>
          </p:cNvPr>
          <p:cNvSpPr txBox="1"/>
          <p:nvPr/>
        </p:nvSpPr>
        <p:spPr>
          <a:xfrm>
            <a:off x="5413517" y="4133814"/>
            <a:ext cx="3370051" cy="738664"/>
          </a:xfrm>
          <a:prstGeom prst="rect">
            <a:avLst/>
          </a:prstGeom>
          <a:noFill/>
        </p:spPr>
        <p:txBody>
          <a:bodyPr wrap="square" rtlCol="0">
            <a:spAutoFit/>
          </a:bodyPr>
          <a:lstStyle/>
          <a:p>
            <a:pPr algn="ctr"/>
            <a:r>
              <a:rPr lang="en-US" sz="2100" dirty="0">
                <a:latin typeface="Constantia" panose="02030602050306030303" pitchFamily="18" charset="0"/>
              </a:rPr>
              <a:t>And This Forms The </a:t>
            </a:r>
          </a:p>
          <a:p>
            <a:pPr algn="ctr"/>
            <a:r>
              <a:rPr lang="en-US" sz="2100" dirty="0">
                <a:latin typeface="Constantia" panose="02030602050306030303" pitchFamily="18" charset="0"/>
              </a:rPr>
              <a:t>Route For Coupling</a:t>
            </a:r>
          </a:p>
        </p:txBody>
      </p:sp>
    </p:spTree>
    <p:extLst>
      <p:ext uri="{BB962C8B-B14F-4D97-AF65-F5344CB8AC3E}">
        <p14:creationId xmlns:p14="http://schemas.microsoft.com/office/powerpoint/2010/main" val="4246874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755C2-F1BE-43F2-9AE9-8DC698410839}"/>
              </a:ext>
            </a:extLst>
          </p:cNvPr>
          <p:cNvSpPr txBox="1">
            <a:spLocks/>
          </p:cNvSpPr>
          <p:nvPr/>
        </p:nvSpPr>
        <p:spPr>
          <a:xfrm>
            <a:off x="0" y="738033"/>
            <a:ext cx="9144000"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Constantia" panose="02030602050306030303" pitchFamily="18" charset="0"/>
              </a:rPr>
              <a:t>What About This?</a:t>
            </a:r>
            <a:endParaRPr lang="en-US" sz="4800" dirty="0">
              <a:solidFill>
                <a:srgbClr val="C00000"/>
              </a:solidFill>
              <a:latin typeface="Constantia" panose="02030602050306030303" pitchFamily="18" charset="0"/>
            </a:endParaRPr>
          </a:p>
        </p:txBody>
      </p:sp>
      <p:pic>
        <p:nvPicPr>
          <p:cNvPr id="4100" name="Picture 4" descr="Buy Hicarer 3-1/8 Inch (80 mm) Quartz Clock Fit-up/Insert with Roman  Numeral, Quartz Movement (Silver Rim) Online at Low Prices in India -  Amazon.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5551" y="1756611"/>
            <a:ext cx="4532897" cy="453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029876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 xmlns:a16="http://schemas.microsoft.com/office/drawing/2014/main" id="{E9C4C19D-F874-4726-A629-25FB01F4B438}"/>
              </a:ext>
            </a:extLst>
          </p:cNvPr>
          <p:cNvSpPr txBox="1"/>
          <p:nvPr/>
        </p:nvSpPr>
        <p:spPr>
          <a:xfrm>
            <a:off x="2" y="1746196"/>
            <a:ext cx="9143998" cy="1754326"/>
          </a:xfrm>
          <a:prstGeom prst="rect">
            <a:avLst/>
          </a:prstGeom>
          <a:noFill/>
        </p:spPr>
        <p:txBody>
          <a:bodyPr wrap="square" rtlCol="0">
            <a:spAutoFit/>
          </a:bodyPr>
          <a:lstStyle/>
          <a:p>
            <a:pPr algn="ctr"/>
            <a:r>
              <a:rPr lang="en-US" sz="3600" dirty="0" smtClean="0">
                <a:latin typeface="Constantia" panose="02030602050306030303" pitchFamily="18" charset="0"/>
              </a:rPr>
              <a:t>The </a:t>
            </a:r>
            <a:r>
              <a:rPr lang="en-US" sz="3600" b="1" dirty="0" smtClean="0">
                <a:latin typeface="Constantia" panose="02030602050306030303" pitchFamily="18" charset="0"/>
              </a:rPr>
              <a:t>Dynamical Complexity </a:t>
            </a:r>
            <a:r>
              <a:rPr lang="en-US" sz="3600" dirty="0" smtClean="0">
                <a:latin typeface="Constantia" panose="02030602050306030303" pitchFamily="18" charset="0"/>
              </a:rPr>
              <a:t>Of This Model Can Help Us Understand The Fuller Scope of </a:t>
            </a:r>
            <a:r>
              <a:rPr lang="en-US" sz="3600" b="1" dirty="0" err="1" smtClean="0">
                <a:latin typeface="Constantia" panose="02030602050306030303" pitchFamily="18" charset="0"/>
              </a:rPr>
              <a:t>Phononic</a:t>
            </a:r>
            <a:r>
              <a:rPr lang="en-US" sz="3600" b="1" dirty="0" smtClean="0">
                <a:latin typeface="Constantia" panose="02030602050306030303" pitchFamily="18" charset="0"/>
              </a:rPr>
              <a:t> Frequency Combs</a:t>
            </a:r>
            <a:endParaRPr lang="en-US" sz="3600" b="1" dirty="0">
              <a:latin typeface="Constantia" panose="02030602050306030303" pitchFamily="18" charset="0"/>
            </a:endParaRPr>
          </a:p>
        </p:txBody>
      </p:sp>
      <mc:AlternateContent xmlns:mc="http://schemas.openxmlformats.org/markup-compatibility/2006" xmlns:a14="http://schemas.microsoft.com/office/drawing/2010/main">
        <mc:Choice Requires="a14">
          <p:sp>
            <p:nvSpPr>
              <p:cNvPr id="4" name="TextBox 3">
                <a:extLst>
                  <a:ext uri="{FF2B5EF4-FFF2-40B4-BE49-F238E27FC236}">
                    <a16:creationId xmlns="" xmlns:a16="http://schemas.microsoft.com/office/drawing/2014/main" id="{BDA9AA26-5DD7-4234-87E1-7F0CF23F1E96}"/>
                  </a:ext>
                </a:extLst>
              </p:cNvPr>
              <p:cNvSpPr txBox="1"/>
              <p:nvPr/>
            </p:nvSpPr>
            <p:spPr>
              <a:xfrm>
                <a:off x="0" y="40604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i="1">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𝐴</m:t>
                                  </m:r>
                                </m:e>
                                <m:sub>
                                  <m:r>
                                    <a:rPr lang="en-GB" sz="2400" i="1">
                                      <a:latin typeface="Cambria Math"/>
                                      <a:ea typeface="Cambria Math"/>
                                    </a:rPr>
                                    <m:t>𝑖</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4" name="TextBox 3">
                <a:extLst>
                  <a:ext uri="{FF2B5EF4-FFF2-40B4-BE49-F238E27FC236}">
                    <a16:creationId xmlns:a16="http://schemas.microsoft.com/office/drawing/2014/main" xmlns="" xmlns:a14="http://schemas.microsoft.com/office/drawing/2010/main" id="{BDA9AA26-5DD7-4234-87E1-7F0CF23F1E96}"/>
                  </a:ext>
                </a:extLst>
              </p:cNvPr>
              <p:cNvSpPr txBox="1">
                <a:spLocks noRot="1" noChangeAspect="1" noMove="1" noResize="1" noEditPoints="1" noAdjustHandles="1" noChangeArrowheads="1" noChangeShapeType="1" noTextEdit="1"/>
              </p:cNvSpPr>
              <p:nvPr/>
            </p:nvSpPr>
            <p:spPr>
              <a:xfrm>
                <a:off x="0" y="4060491"/>
                <a:ext cx="9144000" cy="1172629"/>
              </a:xfrm>
              <a:prstGeom prst="rect">
                <a:avLst/>
              </a:prstGeom>
              <a:blipFill rotWithShape="0">
                <a:blip r:embed="rId2"/>
                <a:stretch>
                  <a:fillRect/>
                </a:stretch>
              </a:blipFill>
              <a:ln>
                <a:noFill/>
              </a:ln>
            </p:spPr>
            <p:txBody>
              <a:bodyPr/>
              <a:lstStyle/>
              <a:p>
                <a:r>
                  <a:rPr lang="en-IN">
                    <a:noFill/>
                  </a:rPr>
                  <a:t> </a:t>
                </a:r>
              </a:p>
            </p:txBody>
          </p:sp>
        </mc:Fallback>
      </mc:AlternateContent>
    </p:spTree>
    <p:extLst>
      <p:ext uri="{BB962C8B-B14F-4D97-AF65-F5344CB8AC3E}">
        <p14:creationId xmlns:p14="http://schemas.microsoft.com/office/powerpoint/2010/main" val="51377848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E9C4C19D-F874-4726-A629-25FB01F4B438}"/>
              </a:ext>
            </a:extLst>
          </p:cNvPr>
          <p:cNvSpPr txBox="1"/>
          <p:nvPr/>
        </p:nvSpPr>
        <p:spPr>
          <a:xfrm>
            <a:off x="0" y="2344087"/>
            <a:ext cx="9143998" cy="2169825"/>
          </a:xfrm>
          <a:prstGeom prst="rect">
            <a:avLst/>
          </a:prstGeom>
          <a:noFill/>
        </p:spPr>
        <p:txBody>
          <a:bodyPr wrap="square" rtlCol="0">
            <a:spAutoFit/>
          </a:bodyPr>
          <a:lstStyle/>
          <a:p>
            <a:pPr algn="ctr"/>
            <a:r>
              <a:rPr lang="en-US" sz="4500" dirty="0">
                <a:latin typeface="Constantia" panose="02030602050306030303" pitchFamily="18" charset="0"/>
              </a:rPr>
              <a:t>My </a:t>
            </a:r>
            <a:r>
              <a:rPr lang="en-US" sz="4500" b="1" dirty="0">
                <a:latin typeface="Constantia" panose="02030602050306030303" pitchFamily="18" charset="0"/>
              </a:rPr>
              <a:t>Doctoral Research </a:t>
            </a:r>
            <a:r>
              <a:rPr lang="en-US" sz="4500" dirty="0" smtClean="0">
                <a:latin typeface="Constantia" panose="02030602050306030303" pitchFamily="18" charset="0"/>
              </a:rPr>
              <a:t>Established </a:t>
            </a:r>
            <a:r>
              <a:rPr lang="en-US" sz="4500" dirty="0">
                <a:latin typeface="Constantia" panose="02030602050306030303" pitchFamily="18" charset="0"/>
              </a:rPr>
              <a:t>The Fundamentals of </a:t>
            </a:r>
          </a:p>
          <a:p>
            <a:pPr algn="ctr"/>
            <a:r>
              <a:rPr lang="en-US" sz="4500" b="1" dirty="0" err="1">
                <a:latin typeface="Constantia" panose="02030602050306030303" pitchFamily="18" charset="0"/>
              </a:rPr>
              <a:t>Phononic</a:t>
            </a:r>
            <a:r>
              <a:rPr lang="en-US" sz="4500" b="1" dirty="0">
                <a:latin typeface="Constantia" panose="02030602050306030303" pitchFamily="18" charset="0"/>
              </a:rPr>
              <a:t> Frequency Combs</a:t>
            </a:r>
          </a:p>
        </p:txBody>
      </p:sp>
    </p:spTree>
    <p:extLst>
      <p:ext uri="{BB962C8B-B14F-4D97-AF65-F5344CB8AC3E}">
        <p14:creationId xmlns:p14="http://schemas.microsoft.com/office/powerpoint/2010/main" val="8960725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223CCA1-5C5A-4B32-8894-FFDFDB2EE781}"/>
              </a:ext>
            </a:extLst>
          </p:cNvPr>
          <p:cNvSpPr txBox="1"/>
          <p:nvPr/>
        </p:nvSpPr>
        <p:spPr>
          <a:xfrm>
            <a:off x="0" y="1062968"/>
            <a:ext cx="9144000" cy="3277820"/>
          </a:xfrm>
          <a:prstGeom prst="rect">
            <a:avLst/>
          </a:prstGeom>
          <a:noFill/>
        </p:spPr>
        <p:txBody>
          <a:bodyPr wrap="square" rtlCol="0">
            <a:spAutoFit/>
          </a:bodyPr>
          <a:lstStyle/>
          <a:p>
            <a:pPr algn="ctr"/>
            <a:r>
              <a:rPr lang="en-US" sz="3300" dirty="0">
                <a:latin typeface="Constantia" panose="02030602050306030303" pitchFamily="18" charset="0"/>
              </a:rPr>
              <a:t>Timeline</a:t>
            </a:r>
          </a:p>
          <a:p>
            <a:pPr algn="ctr"/>
            <a:endParaRPr lang="en-US" sz="3300" dirty="0">
              <a:latin typeface="Constantia" panose="02030602050306030303" pitchFamily="18" charset="0"/>
            </a:endParaRPr>
          </a:p>
          <a:p>
            <a:pPr algn="ctr"/>
            <a:r>
              <a:rPr lang="en-US" sz="2100" dirty="0">
                <a:latin typeface="Constantia" panose="02030602050306030303" pitchFamily="18" charset="0"/>
              </a:rPr>
              <a:t>Ganesan, A., Do, C. and </a:t>
            </a:r>
            <a:r>
              <a:rPr lang="en-US" sz="2100" dirty="0" err="1">
                <a:latin typeface="Constantia" panose="02030602050306030303" pitchFamily="18" charset="0"/>
              </a:rPr>
              <a:t>Seshia</a:t>
            </a:r>
            <a:r>
              <a:rPr lang="en-US" sz="2100" dirty="0">
                <a:latin typeface="Constantia" panose="02030602050306030303" pitchFamily="18" charset="0"/>
              </a:rPr>
              <a:t>, A., 2017. </a:t>
            </a:r>
            <a:r>
              <a:rPr lang="en-US" sz="2100" dirty="0" err="1">
                <a:latin typeface="Constantia" panose="02030602050306030303" pitchFamily="18" charset="0"/>
              </a:rPr>
              <a:t>Phononic</a:t>
            </a:r>
            <a:r>
              <a:rPr lang="en-US" sz="2100" dirty="0">
                <a:latin typeface="Constantia" panose="02030602050306030303" pitchFamily="18" charset="0"/>
              </a:rPr>
              <a:t> frequency comb via intrinsic three-wave mixing. Physical review letters, 118(3), p.033903.</a:t>
            </a:r>
          </a:p>
          <a:p>
            <a:pPr algn="ctr"/>
            <a:endParaRPr lang="en-US" sz="3300" dirty="0">
              <a:latin typeface="Constantia" panose="02030602050306030303" pitchFamily="18" charset="0"/>
            </a:endParaRPr>
          </a:p>
          <a:p>
            <a:pPr algn="ctr"/>
            <a:r>
              <a:rPr lang="en-US" sz="3300" dirty="0">
                <a:latin typeface="Constantia" panose="02030602050306030303" pitchFamily="18" charset="0"/>
              </a:rPr>
              <a:t>Proved The Existence of </a:t>
            </a:r>
          </a:p>
          <a:p>
            <a:pPr algn="ctr"/>
            <a:r>
              <a:rPr lang="en-US" sz="3300" dirty="0" err="1">
                <a:latin typeface="Constantia" panose="02030602050306030303" pitchFamily="18" charset="0"/>
              </a:rPr>
              <a:t>Phononic</a:t>
            </a:r>
            <a:r>
              <a:rPr lang="en-US" sz="3300" dirty="0">
                <a:latin typeface="Constantia" panose="02030602050306030303" pitchFamily="18" charset="0"/>
              </a:rPr>
              <a:t> Frequency Combs</a:t>
            </a:r>
          </a:p>
        </p:txBody>
      </p:sp>
      <p:pic>
        <p:nvPicPr>
          <p:cNvPr id="2" name="Picture 1">
            <a:extLst>
              <a:ext uri="{FF2B5EF4-FFF2-40B4-BE49-F238E27FC236}">
                <a16:creationId xmlns="" xmlns:a16="http://schemas.microsoft.com/office/drawing/2014/main" id="{B99D7894-1770-4F68-9A91-54C34C68A10B}"/>
              </a:ext>
            </a:extLst>
          </p:cNvPr>
          <p:cNvPicPr>
            <a:picLocks noChangeAspect="1"/>
          </p:cNvPicPr>
          <p:nvPr/>
        </p:nvPicPr>
        <p:blipFill rotWithShape="1">
          <a:blip r:embed="rId2"/>
          <a:srcRect l="4474" t="16124" r="41052" b="52516"/>
          <a:stretch/>
        </p:blipFill>
        <p:spPr>
          <a:xfrm>
            <a:off x="2382253" y="4419136"/>
            <a:ext cx="4379495" cy="1417517"/>
          </a:xfrm>
          <a:prstGeom prst="rect">
            <a:avLst/>
          </a:prstGeom>
        </p:spPr>
      </p:pic>
    </p:spTree>
    <p:extLst>
      <p:ext uri="{BB962C8B-B14F-4D97-AF65-F5344CB8AC3E}">
        <p14:creationId xmlns:p14="http://schemas.microsoft.com/office/powerpoint/2010/main" val="392032698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223CCA1-5C5A-4B32-8894-FFDFDB2EE781}"/>
              </a:ext>
            </a:extLst>
          </p:cNvPr>
          <p:cNvSpPr txBox="1"/>
          <p:nvPr/>
        </p:nvSpPr>
        <p:spPr>
          <a:xfrm>
            <a:off x="0" y="1062968"/>
            <a:ext cx="9144000" cy="3277820"/>
          </a:xfrm>
          <a:prstGeom prst="rect">
            <a:avLst/>
          </a:prstGeom>
          <a:noFill/>
        </p:spPr>
        <p:txBody>
          <a:bodyPr wrap="square" rtlCol="0">
            <a:spAutoFit/>
          </a:bodyPr>
          <a:lstStyle/>
          <a:p>
            <a:pPr algn="ctr"/>
            <a:r>
              <a:rPr lang="en-US" sz="3300" dirty="0">
                <a:latin typeface="Constantia" panose="02030602050306030303" pitchFamily="18" charset="0"/>
              </a:rPr>
              <a:t>Timeline</a:t>
            </a:r>
          </a:p>
          <a:p>
            <a:pPr algn="ctr"/>
            <a:endParaRPr lang="en-US" sz="3300" dirty="0">
              <a:latin typeface="Constantia" panose="02030602050306030303" pitchFamily="18" charset="0"/>
            </a:endParaRPr>
          </a:p>
          <a:p>
            <a:pPr algn="ctr"/>
            <a:r>
              <a:rPr lang="en-US" sz="2100" dirty="0">
                <a:latin typeface="Constantia" panose="02030602050306030303" pitchFamily="18" charset="0"/>
              </a:rPr>
              <a:t>Ganesan, A., Do, C. and </a:t>
            </a:r>
            <a:r>
              <a:rPr lang="en-US" sz="2100" dirty="0" err="1">
                <a:latin typeface="Constantia" panose="02030602050306030303" pitchFamily="18" charset="0"/>
              </a:rPr>
              <a:t>Seshia</a:t>
            </a:r>
            <a:r>
              <a:rPr lang="en-US" sz="2100" dirty="0">
                <a:latin typeface="Constantia" panose="02030602050306030303" pitchFamily="18" charset="0"/>
              </a:rPr>
              <a:t>, A., 2018. </a:t>
            </a:r>
            <a:r>
              <a:rPr lang="en-US" sz="2100" dirty="0" err="1">
                <a:latin typeface="Constantia" panose="02030602050306030303" pitchFamily="18" charset="0"/>
              </a:rPr>
              <a:t>Phononic</a:t>
            </a:r>
            <a:r>
              <a:rPr lang="en-US" sz="2100" dirty="0">
                <a:latin typeface="Constantia" panose="02030602050306030303" pitchFamily="18" charset="0"/>
              </a:rPr>
              <a:t> frequency comb via three-mode parametric resonance. Applied Physics Letters, 112(2), p.021906.</a:t>
            </a:r>
          </a:p>
          <a:p>
            <a:pPr algn="ctr"/>
            <a:endParaRPr lang="en-US" sz="3300" dirty="0">
              <a:latin typeface="Constantia" panose="02030602050306030303" pitchFamily="18" charset="0"/>
            </a:endParaRPr>
          </a:p>
          <a:p>
            <a:pPr algn="ctr"/>
            <a:r>
              <a:rPr lang="en-US" sz="3300" dirty="0">
                <a:latin typeface="Constantia" panose="02030602050306030303" pitchFamily="18" charset="0"/>
              </a:rPr>
              <a:t>Major Leap </a:t>
            </a:r>
            <a:r>
              <a:rPr lang="en-US" sz="3300" dirty="0" smtClean="0">
                <a:latin typeface="Constantia" panose="02030602050306030303" pitchFamily="18" charset="0"/>
              </a:rPr>
              <a:t>from </a:t>
            </a:r>
            <a:r>
              <a:rPr lang="en-US" sz="3300" dirty="0">
                <a:latin typeface="Constantia" panose="02030602050306030303" pitchFamily="18" charset="0"/>
              </a:rPr>
              <a:t>2-Mode to 3-Mode to N-Mode Established</a:t>
            </a:r>
          </a:p>
        </p:txBody>
      </p:sp>
      <p:pic>
        <p:nvPicPr>
          <p:cNvPr id="4" name="Picture 3">
            <a:extLst>
              <a:ext uri="{FF2B5EF4-FFF2-40B4-BE49-F238E27FC236}">
                <a16:creationId xmlns="" xmlns:a16="http://schemas.microsoft.com/office/drawing/2014/main" id="{02AB9494-C420-4E19-8D20-691B4C50E571}"/>
              </a:ext>
            </a:extLst>
          </p:cNvPr>
          <p:cNvPicPr>
            <a:picLocks noChangeAspect="1"/>
          </p:cNvPicPr>
          <p:nvPr/>
        </p:nvPicPr>
        <p:blipFill>
          <a:blip r:embed="rId2" cstate="print"/>
          <a:stretch>
            <a:fillRect/>
          </a:stretch>
        </p:blipFill>
        <p:spPr>
          <a:xfrm>
            <a:off x="6089572" y="3791782"/>
            <a:ext cx="2751974" cy="917960"/>
          </a:xfrm>
          <a:prstGeom prst="rect">
            <a:avLst/>
          </a:prstGeom>
          <a:ln>
            <a:noFill/>
          </a:ln>
          <a:effectLst>
            <a:outerShdw blurRad="292100" dist="139700" dir="2700000" algn="tl" rotWithShape="0">
              <a:srgbClr val="333333">
                <a:alpha val="65000"/>
              </a:srgbClr>
            </a:outerShdw>
          </a:effectLst>
        </p:spPr>
      </p:pic>
      <mc:AlternateContent xmlns:mc="http://schemas.openxmlformats.org/markup-compatibility/2006" xmlns:a14="http://schemas.microsoft.com/office/drawing/2010/main">
        <mc:Choice Requires="a14">
          <p:sp>
            <p:nvSpPr>
              <p:cNvPr id="2" name="TextBox 1">
                <a:extLst>
                  <a:ext uri="{FF2B5EF4-FFF2-40B4-BE49-F238E27FC236}">
                    <a16:creationId xmlns="" xmlns:a16="http://schemas.microsoft.com/office/drawing/2014/main" id="{BDA9AA26-5DD7-4234-87E1-7F0CF23F1E96}"/>
                  </a:ext>
                </a:extLst>
              </p:cNvPr>
              <p:cNvSpPr txBox="1"/>
              <p:nvPr/>
            </p:nvSpPr>
            <p:spPr>
              <a:xfrm>
                <a:off x="0" y="46882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i="1">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𝐴</m:t>
                                  </m:r>
                                </m:e>
                                <m:sub>
                                  <m:r>
                                    <a:rPr lang="en-GB" sz="2400" i="1">
                                      <a:latin typeface="Cambria Math"/>
                                      <a:ea typeface="Cambria Math"/>
                                    </a:rPr>
                                    <m:t>𝑖</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2" name="TextBox 1">
                <a:extLst>
                  <a:ext uri="{FF2B5EF4-FFF2-40B4-BE49-F238E27FC236}">
                    <a16:creationId xmlns:a16="http://schemas.microsoft.com/office/drawing/2014/main" xmlns="" xmlns:a14="http://schemas.microsoft.com/office/drawing/2010/main" id="{BDA9AA26-5DD7-4234-87E1-7F0CF23F1E96}"/>
                  </a:ext>
                </a:extLst>
              </p:cNvPr>
              <p:cNvSpPr txBox="1">
                <a:spLocks noRot="1" noChangeAspect="1" noMove="1" noResize="1" noEditPoints="1" noAdjustHandles="1" noChangeArrowheads="1" noChangeShapeType="1" noTextEdit="1"/>
              </p:cNvSpPr>
              <p:nvPr/>
            </p:nvSpPr>
            <p:spPr>
              <a:xfrm>
                <a:off x="0" y="4688291"/>
                <a:ext cx="9144000" cy="1172629"/>
              </a:xfrm>
              <a:prstGeom prst="rect">
                <a:avLst/>
              </a:prstGeom>
              <a:blipFill rotWithShape="0">
                <a:blip r:embed="rId3"/>
                <a:stretch>
                  <a:fillRect/>
                </a:stretch>
              </a:blipFill>
              <a:ln>
                <a:noFill/>
              </a:ln>
            </p:spPr>
            <p:txBody>
              <a:bodyPr/>
              <a:lstStyle/>
              <a:p>
                <a:r>
                  <a:rPr lang="en-IN">
                    <a:noFill/>
                  </a:rPr>
                  <a:t> </a:t>
                </a:r>
              </a:p>
            </p:txBody>
          </p:sp>
        </mc:Fallback>
      </mc:AlternateContent>
    </p:spTree>
    <p:extLst>
      <p:ext uri="{BB962C8B-B14F-4D97-AF65-F5344CB8AC3E}">
        <p14:creationId xmlns:p14="http://schemas.microsoft.com/office/powerpoint/2010/main" val="100593966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223CCA1-5C5A-4B32-8894-FFDFDB2EE781}"/>
              </a:ext>
            </a:extLst>
          </p:cNvPr>
          <p:cNvSpPr txBox="1"/>
          <p:nvPr/>
        </p:nvSpPr>
        <p:spPr>
          <a:xfrm>
            <a:off x="0" y="981081"/>
            <a:ext cx="9144000" cy="4593565"/>
          </a:xfrm>
          <a:prstGeom prst="rect">
            <a:avLst/>
          </a:prstGeom>
          <a:noFill/>
        </p:spPr>
        <p:txBody>
          <a:bodyPr wrap="square" rtlCol="0">
            <a:spAutoFit/>
          </a:bodyPr>
          <a:lstStyle/>
          <a:p>
            <a:pPr algn="ctr"/>
            <a:r>
              <a:rPr lang="en-US" sz="3000" dirty="0" smtClean="0">
                <a:latin typeface="Constantia" panose="02030602050306030303" pitchFamily="18" charset="0"/>
              </a:rPr>
              <a:t>My Papers on Combs &amp; Beyond</a:t>
            </a:r>
            <a:endParaRPr lang="en-US" sz="3000" dirty="0">
              <a:latin typeface="Constantia" panose="02030602050306030303" pitchFamily="18" charset="0"/>
            </a:endParaRPr>
          </a:p>
          <a:p>
            <a:pPr algn="ctr"/>
            <a:endParaRPr lang="en-US" sz="1050" dirty="0">
              <a:latin typeface="Constantia" panose="02030602050306030303" pitchFamily="18" charset="0"/>
            </a:endParaRPr>
          </a:p>
          <a:p>
            <a:pPr algn="ctr"/>
            <a:r>
              <a:rPr lang="en-US" sz="1050" dirty="0">
                <a:latin typeface="Constantia" panose="02030602050306030303" pitchFamily="18" charset="0"/>
              </a:rPr>
              <a:t>Adarsh Ganesan, </a:t>
            </a:r>
            <a:r>
              <a:rPr lang="en-US" sz="1050" dirty="0" err="1">
                <a:latin typeface="Constantia" panose="02030602050306030303" pitchFamily="18" charset="0"/>
              </a:rPr>
              <a:t>Cuong</a:t>
            </a:r>
            <a:r>
              <a:rPr lang="en-US" sz="1050" dirty="0">
                <a:latin typeface="Constantia" panose="02030602050306030303" pitchFamily="18" charset="0"/>
              </a:rPr>
              <a:t> Do and Ashwin </a:t>
            </a:r>
            <a:r>
              <a:rPr lang="en-US" sz="1050" dirty="0" err="1">
                <a:latin typeface="Constantia" panose="02030602050306030303" pitchFamily="18" charset="0"/>
              </a:rPr>
              <a:t>Seshia</a:t>
            </a:r>
            <a:r>
              <a:rPr lang="en-US" sz="1050" dirty="0">
                <a:latin typeface="Constantia" panose="02030602050306030303" pitchFamily="18" charset="0"/>
              </a:rPr>
              <a:t>, “</a:t>
            </a:r>
            <a:r>
              <a:rPr lang="en-US" sz="1050" dirty="0" err="1">
                <a:latin typeface="Constantia" panose="02030602050306030303" pitchFamily="18" charset="0"/>
              </a:rPr>
              <a:t>Anharmonic</a:t>
            </a:r>
            <a:r>
              <a:rPr lang="en-US" sz="1050" dirty="0">
                <a:latin typeface="Constantia" panose="02030602050306030303" pitchFamily="18" charset="0"/>
              </a:rPr>
              <a:t> Sensing of Granular Mechanics using Micromechanical Resonator,” IEEE Sensors (2018)</a:t>
            </a:r>
          </a:p>
          <a:p>
            <a:pPr algn="ctr"/>
            <a:r>
              <a:rPr lang="en-US" sz="1050" dirty="0">
                <a:latin typeface="Constantia" panose="02030602050306030303" pitchFamily="18" charset="0"/>
              </a:rPr>
              <a:t>Justin M. Foley, Adarsh V. Ganesan, John R. </a:t>
            </a:r>
            <a:r>
              <a:rPr lang="en-US" sz="1050" dirty="0" err="1">
                <a:latin typeface="Constantia" panose="02030602050306030303" pitchFamily="18" charset="0"/>
              </a:rPr>
              <a:t>Lawall</a:t>
            </a:r>
            <a:r>
              <a:rPr lang="en-US" sz="1050" dirty="0">
                <a:latin typeface="Constantia" panose="02030602050306030303" pitchFamily="18" charset="0"/>
              </a:rPr>
              <a:t>, </a:t>
            </a:r>
            <a:r>
              <a:rPr lang="en-US" sz="1050" dirty="0" err="1">
                <a:latin typeface="Constantia" panose="02030602050306030303" pitchFamily="18" charset="0"/>
              </a:rPr>
              <a:t>Weijian</a:t>
            </a:r>
            <a:r>
              <a:rPr lang="en-US" sz="1050" dirty="0">
                <a:latin typeface="Constantia" panose="02030602050306030303" pitchFamily="18" charset="0"/>
              </a:rPr>
              <a:t> Yang and Christopher Chase, “Active-Cavity </a:t>
            </a:r>
            <a:r>
              <a:rPr lang="en-US" sz="1050" dirty="0" err="1">
                <a:latin typeface="Constantia" panose="02030602050306030303" pitchFamily="18" charset="0"/>
              </a:rPr>
              <a:t>Optomechanics</a:t>
            </a:r>
            <a:r>
              <a:rPr lang="en-US" sz="1050" dirty="0">
                <a:latin typeface="Constantia" panose="02030602050306030303" pitchFamily="18" charset="0"/>
              </a:rPr>
              <a:t>: A Self-Cooling Laser,” Frontiers in Optics/Laser Science (2018) </a:t>
            </a:r>
          </a:p>
          <a:p>
            <a:pPr algn="ctr"/>
            <a:r>
              <a:rPr lang="en-US" sz="1050" dirty="0">
                <a:latin typeface="Constantia" panose="02030602050306030303" pitchFamily="18" charset="0"/>
              </a:rPr>
              <a:t>Adarsh Ganesan and Ashwin </a:t>
            </a:r>
            <a:r>
              <a:rPr lang="en-US" sz="1050" dirty="0" err="1">
                <a:latin typeface="Constantia" panose="02030602050306030303" pitchFamily="18" charset="0"/>
              </a:rPr>
              <a:t>Seshia</a:t>
            </a:r>
            <a:r>
              <a:rPr lang="en-US" sz="1050" dirty="0">
                <a:latin typeface="Constantia" panose="02030602050306030303" pitchFamily="18" charset="0"/>
              </a:rPr>
              <a:t>, “Experimental Mapping of the Operational Regimes of </a:t>
            </a:r>
            <a:r>
              <a:rPr lang="en-US" sz="1050" dirty="0" err="1">
                <a:latin typeface="Constantia" panose="02030602050306030303" pitchFamily="18" charset="0"/>
              </a:rPr>
              <a:t>Phononic</a:t>
            </a:r>
            <a:r>
              <a:rPr lang="en-US" sz="1050" dirty="0">
                <a:latin typeface="Constantia" panose="02030602050306030303" pitchFamily="18" charset="0"/>
              </a:rPr>
              <a:t> Frequency Combs,” IEEE International Frequency Control Symposium (IFCS) (2018) </a:t>
            </a:r>
          </a:p>
          <a:p>
            <a:pPr algn="ctr"/>
            <a:r>
              <a:rPr lang="en-US" sz="1050" dirty="0">
                <a:latin typeface="Constantia" panose="02030602050306030303" pitchFamily="18" charset="0"/>
              </a:rPr>
              <a:t>Adarsh Ganesan and Ashwin </a:t>
            </a:r>
            <a:r>
              <a:rPr lang="en-US" sz="1050" dirty="0" err="1">
                <a:latin typeface="Constantia" panose="02030602050306030303" pitchFamily="18" charset="0"/>
              </a:rPr>
              <a:t>Seshia</a:t>
            </a:r>
            <a:r>
              <a:rPr lang="en-US" sz="1050" dirty="0">
                <a:latin typeface="Constantia" panose="02030602050306030303" pitchFamily="18" charset="0"/>
              </a:rPr>
              <a:t>, “A Proposal for Absolute Inertial Imaging using Two Mechanical Modes,” IEEE International Frequency Control Symposium (IFCS) (2018)</a:t>
            </a:r>
          </a:p>
          <a:p>
            <a:pPr algn="ctr"/>
            <a:r>
              <a:rPr lang="en-US" sz="1050" dirty="0">
                <a:latin typeface="Constantia" panose="02030602050306030303" pitchFamily="18" charset="0"/>
              </a:rPr>
              <a:t>Adarsh Ganesan, </a:t>
            </a:r>
            <a:r>
              <a:rPr lang="en-US" sz="1050" dirty="0" err="1">
                <a:latin typeface="Constantia" panose="02030602050306030303" pitchFamily="18" charset="0"/>
              </a:rPr>
              <a:t>Cuong</a:t>
            </a:r>
            <a:r>
              <a:rPr lang="en-US" sz="1050" dirty="0">
                <a:latin typeface="Constantia" panose="02030602050306030303" pitchFamily="18" charset="0"/>
              </a:rPr>
              <a:t> Do and Ashwin </a:t>
            </a:r>
            <a:r>
              <a:rPr lang="en-US" sz="1050" dirty="0" err="1">
                <a:latin typeface="Constantia" panose="02030602050306030303" pitchFamily="18" charset="0"/>
              </a:rPr>
              <a:t>Seshia</a:t>
            </a:r>
            <a:r>
              <a:rPr lang="en-US" sz="1050" dirty="0">
                <a:latin typeface="Constantia" panose="02030602050306030303" pitchFamily="18" charset="0"/>
              </a:rPr>
              <a:t>, "Excitation of Multiple 2-Mode Parametric Resonances by a Single Driven Mode," </a:t>
            </a:r>
            <a:r>
              <a:rPr lang="en-US" sz="1050" dirty="0" err="1">
                <a:latin typeface="Constantia" panose="02030602050306030303" pitchFamily="18" charset="0"/>
              </a:rPr>
              <a:t>Europhysics</a:t>
            </a:r>
            <a:r>
              <a:rPr lang="en-US" sz="1050" dirty="0">
                <a:latin typeface="Constantia" panose="02030602050306030303" pitchFamily="18" charset="0"/>
              </a:rPr>
              <a:t> Letters 119, no. 1 (2017): 10002 </a:t>
            </a:r>
          </a:p>
          <a:p>
            <a:pPr algn="ctr"/>
            <a:r>
              <a:rPr lang="en-US" sz="1050" dirty="0">
                <a:latin typeface="Constantia" panose="02030602050306030303" pitchFamily="18" charset="0"/>
              </a:rPr>
              <a:t>Adarsh Ganesan, </a:t>
            </a:r>
            <a:r>
              <a:rPr lang="en-US" sz="1050" dirty="0" err="1">
                <a:latin typeface="Constantia" panose="02030602050306030303" pitchFamily="18" charset="0"/>
              </a:rPr>
              <a:t>Cuong</a:t>
            </a:r>
            <a:r>
              <a:rPr lang="en-US" sz="1050" dirty="0">
                <a:latin typeface="Constantia" panose="02030602050306030303" pitchFamily="18" charset="0"/>
              </a:rPr>
              <a:t> Do and Ashwin </a:t>
            </a:r>
            <a:r>
              <a:rPr lang="en-US" sz="1050" dirty="0" err="1">
                <a:latin typeface="Constantia" panose="02030602050306030303" pitchFamily="18" charset="0"/>
              </a:rPr>
              <a:t>Seshia</a:t>
            </a:r>
            <a:r>
              <a:rPr lang="en-US" sz="1050" dirty="0">
                <a:latin typeface="Constantia" panose="02030602050306030303" pitchFamily="18" charset="0"/>
              </a:rPr>
              <a:t>, “Frequency Transitions in </a:t>
            </a:r>
            <a:r>
              <a:rPr lang="en-US" sz="1050" dirty="0" err="1">
                <a:latin typeface="Constantia" panose="02030602050306030303" pitchFamily="18" charset="0"/>
              </a:rPr>
              <a:t>Phononic</a:t>
            </a:r>
            <a:r>
              <a:rPr lang="en-US" sz="1050" dirty="0">
                <a:latin typeface="Constantia" panose="02030602050306030303" pitchFamily="18" charset="0"/>
              </a:rPr>
              <a:t> Four-Wave Mixing,” Applied Physics Letters 111, no. 6 (2017): 064101 </a:t>
            </a:r>
          </a:p>
          <a:p>
            <a:pPr algn="ctr"/>
            <a:r>
              <a:rPr lang="en-US" sz="1050" dirty="0" err="1">
                <a:latin typeface="Constantia" panose="02030602050306030303" pitchFamily="18" charset="0"/>
              </a:rPr>
              <a:t>Cuong</a:t>
            </a:r>
            <a:r>
              <a:rPr lang="en-US" sz="1050" dirty="0">
                <a:latin typeface="Constantia" panose="02030602050306030303" pitchFamily="18" charset="0"/>
              </a:rPr>
              <a:t> Do, Adarsh Ganesan and Ashwin </a:t>
            </a:r>
            <a:r>
              <a:rPr lang="en-US" sz="1050" dirty="0" err="1">
                <a:latin typeface="Constantia" panose="02030602050306030303" pitchFamily="18" charset="0"/>
              </a:rPr>
              <a:t>Seshia</a:t>
            </a:r>
            <a:r>
              <a:rPr lang="en-US" sz="1050" dirty="0">
                <a:latin typeface="Constantia" panose="02030602050306030303" pitchFamily="18" charset="0"/>
              </a:rPr>
              <a:t>, “Low Power Sub-Milligram Resonant MEMS Load Sensor,” the 19th International Conference on Solid-State Sensors, Actuators and Microsystems - Transducers (2017): 974-977 </a:t>
            </a:r>
          </a:p>
          <a:p>
            <a:pPr algn="ctr"/>
            <a:r>
              <a:rPr lang="en-US" sz="1050" dirty="0">
                <a:latin typeface="Constantia" panose="02030602050306030303" pitchFamily="18" charset="0"/>
              </a:rPr>
              <a:t>Vahid </a:t>
            </a:r>
            <a:r>
              <a:rPr lang="en-US" sz="1050" dirty="0" err="1">
                <a:latin typeface="Constantia" panose="02030602050306030303" pitchFamily="18" charset="0"/>
              </a:rPr>
              <a:t>Serpooshan</a:t>
            </a:r>
            <a:r>
              <a:rPr lang="en-US" sz="1050" dirty="0">
                <a:latin typeface="Constantia" panose="02030602050306030303" pitchFamily="18" charset="0"/>
              </a:rPr>
              <a:t>, Pu Chen, </a:t>
            </a:r>
            <a:r>
              <a:rPr lang="en-US" sz="1050" dirty="0" err="1">
                <a:latin typeface="Constantia" panose="02030602050306030303" pitchFamily="18" charset="0"/>
              </a:rPr>
              <a:t>Haodi</a:t>
            </a:r>
            <a:r>
              <a:rPr lang="en-US" sz="1050" dirty="0">
                <a:latin typeface="Constantia" panose="02030602050306030303" pitchFamily="18" charset="0"/>
              </a:rPr>
              <a:t> Wu, </a:t>
            </a:r>
            <a:r>
              <a:rPr lang="en-US" sz="1050" dirty="0" err="1">
                <a:latin typeface="Constantia" panose="02030602050306030303" pitchFamily="18" charset="0"/>
              </a:rPr>
              <a:t>Soah</a:t>
            </a:r>
            <a:r>
              <a:rPr lang="en-US" sz="1050" dirty="0">
                <a:latin typeface="Constantia" panose="02030602050306030303" pitchFamily="18" charset="0"/>
              </a:rPr>
              <a:t> Lee, Arun Sharma, Daniel A Hu, Sneha Venkatraman, Adarsh Venkataraman Ganesan, Fan Yang, Joseph C Wu, </a:t>
            </a:r>
            <a:r>
              <a:rPr lang="en-US" sz="1050" dirty="0" err="1">
                <a:latin typeface="Constantia" panose="02030602050306030303" pitchFamily="18" charset="0"/>
              </a:rPr>
              <a:t>Utkan</a:t>
            </a:r>
            <a:r>
              <a:rPr lang="en-US" sz="1050" dirty="0">
                <a:latin typeface="Constantia" panose="02030602050306030303" pitchFamily="18" charset="0"/>
              </a:rPr>
              <a:t> </a:t>
            </a:r>
            <a:r>
              <a:rPr lang="en-US" sz="1050" dirty="0" err="1">
                <a:latin typeface="Constantia" panose="02030602050306030303" pitchFamily="18" charset="0"/>
              </a:rPr>
              <a:t>Demirci</a:t>
            </a:r>
            <a:r>
              <a:rPr lang="en-US" sz="1050" dirty="0">
                <a:latin typeface="Constantia" panose="02030602050306030303" pitchFamily="18" charset="0"/>
              </a:rPr>
              <a:t>, “</a:t>
            </a:r>
            <a:r>
              <a:rPr lang="en-US" sz="1050" dirty="0" err="1">
                <a:latin typeface="Constantia" panose="02030602050306030303" pitchFamily="18" charset="0"/>
              </a:rPr>
              <a:t>Bioacoustic</a:t>
            </a:r>
            <a:r>
              <a:rPr lang="en-US" sz="1050" dirty="0">
                <a:latin typeface="Constantia" panose="02030602050306030303" pitchFamily="18" charset="0"/>
              </a:rPr>
              <a:t> Patterning of Human iPSC-Derived Cardiomyocytes into 3D Cardiac Tissue,” Biomaterials 131, (2017): 47-57 </a:t>
            </a:r>
          </a:p>
          <a:p>
            <a:pPr algn="ctr"/>
            <a:r>
              <a:rPr lang="en-US" sz="1050" dirty="0">
                <a:latin typeface="Constantia" panose="02030602050306030303" pitchFamily="18" charset="0"/>
              </a:rPr>
              <a:t>Adarsh Ganesan, </a:t>
            </a:r>
            <a:r>
              <a:rPr lang="en-US" sz="1050" dirty="0" err="1">
                <a:latin typeface="Constantia" panose="02030602050306030303" pitchFamily="18" charset="0"/>
              </a:rPr>
              <a:t>Cuong</a:t>
            </a:r>
            <a:r>
              <a:rPr lang="en-US" sz="1050" dirty="0">
                <a:latin typeface="Constantia" panose="02030602050306030303" pitchFamily="18" charset="0"/>
              </a:rPr>
              <a:t> Do and Ashwin </a:t>
            </a:r>
            <a:r>
              <a:rPr lang="en-US" sz="1050" dirty="0" err="1">
                <a:latin typeface="Constantia" panose="02030602050306030303" pitchFamily="18" charset="0"/>
              </a:rPr>
              <a:t>Seshia</a:t>
            </a:r>
            <a:r>
              <a:rPr lang="en-US" sz="1050" dirty="0">
                <a:latin typeface="Constantia" panose="02030602050306030303" pitchFamily="18" charset="0"/>
              </a:rPr>
              <a:t>, “Observation of Three-Mode Parametric Instability in a Micromechanical Resonator,” Applied Physics Letters 109, no. 19 (2016): 193501</a:t>
            </a:r>
          </a:p>
          <a:p>
            <a:pPr algn="ctr"/>
            <a:r>
              <a:rPr lang="en-US" sz="1050" dirty="0">
                <a:latin typeface="Constantia" panose="02030602050306030303" pitchFamily="18" charset="0"/>
              </a:rPr>
              <a:t>Adarsh Ganesan, </a:t>
            </a:r>
            <a:r>
              <a:rPr lang="en-US" sz="1050" dirty="0" err="1">
                <a:latin typeface="Constantia" panose="02030602050306030303" pitchFamily="18" charset="0"/>
              </a:rPr>
              <a:t>Gokulnath</a:t>
            </a:r>
            <a:r>
              <a:rPr lang="en-US" sz="1050" dirty="0">
                <a:latin typeface="Constantia" panose="02030602050306030303" pitchFamily="18" charset="0"/>
              </a:rPr>
              <a:t> Rajendran, Ari </a:t>
            </a:r>
            <a:r>
              <a:rPr lang="en-US" sz="1050" dirty="0" err="1">
                <a:latin typeface="Constantia" panose="02030602050306030303" pitchFamily="18" charset="0"/>
              </a:rPr>
              <a:t>Ercole</a:t>
            </a:r>
            <a:r>
              <a:rPr lang="en-US" sz="1050" dirty="0">
                <a:latin typeface="Constantia" panose="02030602050306030303" pitchFamily="18" charset="0"/>
              </a:rPr>
              <a:t> and Ashwin </a:t>
            </a:r>
            <a:r>
              <a:rPr lang="en-US" sz="1050" dirty="0" err="1">
                <a:latin typeface="Constantia" panose="02030602050306030303" pitchFamily="18" charset="0"/>
              </a:rPr>
              <a:t>Seshia</a:t>
            </a:r>
            <a:r>
              <a:rPr lang="en-US" sz="1050" dirty="0">
                <a:latin typeface="Constantia" panose="02030602050306030303" pitchFamily="18" charset="0"/>
              </a:rPr>
              <a:t>, “Multifrequency Acoustics as a Probe of Mesoscopic Blood Coagulation Dynamics,” Applied Physics Letters 109, no. 6 (2016): 063701 </a:t>
            </a:r>
          </a:p>
          <a:p>
            <a:pPr algn="ctr"/>
            <a:r>
              <a:rPr lang="en-US" sz="1050" dirty="0">
                <a:latin typeface="Constantia" panose="02030602050306030303" pitchFamily="18" charset="0"/>
              </a:rPr>
              <a:t>Adarsh Ganesan, </a:t>
            </a:r>
            <a:r>
              <a:rPr lang="en-US" sz="1050" dirty="0" err="1">
                <a:latin typeface="Constantia" panose="02030602050306030303" pitchFamily="18" charset="0"/>
              </a:rPr>
              <a:t>Cuong</a:t>
            </a:r>
            <a:r>
              <a:rPr lang="en-US" sz="1050" dirty="0">
                <a:latin typeface="Constantia" panose="02030602050306030303" pitchFamily="18" charset="0"/>
              </a:rPr>
              <a:t> Do and Ashwin </a:t>
            </a:r>
            <a:r>
              <a:rPr lang="en-US" sz="1050" dirty="0" err="1">
                <a:latin typeface="Constantia" panose="02030602050306030303" pitchFamily="18" charset="0"/>
              </a:rPr>
              <a:t>Seshia</a:t>
            </a:r>
            <a:r>
              <a:rPr lang="en-US" sz="1050" dirty="0">
                <a:latin typeface="Constantia" panose="02030602050306030303" pitchFamily="18" charset="0"/>
              </a:rPr>
              <a:t>, “Observation of Intrinsic Mode Splitting in a Standalone Micromechanical Resonator,” IEEE International Frequency Control Symposium (IFCS) (2016): 1-4</a:t>
            </a:r>
          </a:p>
          <a:p>
            <a:pPr algn="ctr"/>
            <a:r>
              <a:rPr lang="en-US" sz="1050" dirty="0">
                <a:latin typeface="Constantia" panose="02030602050306030303" pitchFamily="18" charset="0"/>
              </a:rPr>
              <a:t>Mustafa </a:t>
            </a:r>
            <a:r>
              <a:rPr lang="en-US" sz="1050" dirty="0" err="1">
                <a:latin typeface="Constantia" panose="02030602050306030303" pitchFamily="18" charset="0"/>
              </a:rPr>
              <a:t>Asili</a:t>
            </a:r>
            <a:r>
              <a:rPr lang="en-US" sz="1050" dirty="0">
                <a:latin typeface="Constantia" panose="02030602050306030303" pitchFamily="18" charset="0"/>
              </a:rPr>
              <a:t>, Pu Chen, Aaron Z. Hood, Anna Purser, Robert Hulsey, Layne Johnson, Adarsh Venkataraman Ganesan, </a:t>
            </a:r>
            <a:r>
              <a:rPr lang="en-US" sz="1050" dirty="0" err="1">
                <a:latin typeface="Constantia" panose="02030602050306030303" pitchFamily="18" charset="0"/>
              </a:rPr>
              <a:t>Utkan</a:t>
            </a:r>
            <a:r>
              <a:rPr lang="en-US" sz="1050" dirty="0">
                <a:latin typeface="Constantia" panose="02030602050306030303" pitchFamily="18" charset="0"/>
              </a:rPr>
              <a:t> </a:t>
            </a:r>
            <a:r>
              <a:rPr lang="en-US" sz="1050" dirty="0" err="1">
                <a:latin typeface="Constantia" panose="02030602050306030303" pitchFamily="18" charset="0"/>
              </a:rPr>
              <a:t>Demirci</a:t>
            </a:r>
            <a:r>
              <a:rPr lang="en-US" sz="1050" dirty="0">
                <a:latin typeface="Constantia" panose="02030602050306030303" pitchFamily="18" charset="0"/>
              </a:rPr>
              <a:t> and </a:t>
            </a:r>
            <a:r>
              <a:rPr lang="en-US" sz="1050" dirty="0" err="1">
                <a:latin typeface="Constantia" panose="02030602050306030303" pitchFamily="18" charset="0"/>
              </a:rPr>
              <a:t>Erdem</a:t>
            </a:r>
            <a:r>
              <a:rPr lang="en-US" sz="1050" dirty="0">
                <a:latin typeface="Constantia" panose="02030602050306030303" pitchFamily="18" charset="0"/>
              </a:rPr>
              <a:t> </a:t>
            </a:r>
            <a:r>
              <a:rPr lang="en-US" sz="1050" dirty="0" err="1">
                <a:latin typeface="Constantia" panose="02030602050306030303" pitchFamily="18" charset="0"/>
              </a:rPr>
              <a:t>Topsakal</a:t>
            </a:r>
            <a:r>
              <a:rPr lang="en-US" sz="1050" dirty="0">
                <a:latin typeface="Constantia" panose="02030602050306030303" pitchFamily="18" charset="0"/>
              </a:rPr>
              <a:t>, “Flexible Microwave Antenna Applicator for Chemo-Thermotherapy of the Breast,” IEEE Antennas and Wireless Propagation Letters 14 (2015): 1778-1781</a:t>
            </a:r>
          </a:p>
          <a:p>
            <a:pPr algn="ctr"/>
            <a:r>
              <a:rPr lang="en-US" sz="1050" dirty="0">
                <a:latin typeface="Constantia" panose="02030602050306030303" pitchFamily="18" charset="0"/>
              </a:rPr>
              <a:t>Pu Chen, Zhengyuan Luo, Sinan </a:t>
            </a:r>
            <a:r>
              <a:rPr lang="en-US" sz="1050" dirty="0" err="1">
                <a:latin typeface="Constantia" panose="02030602050306030303" pitchFamily="18" charset="0"/>
              </a:rPr>
              <a:t>Güven</a:t>
            </a:r>
            <a:r>
              <a:rPr lang="en-US" sz="1050" dirty="0">
                <a:latin typeface="Constantia" panose="02030602050306030303" pitchFamily="18" charset="0"/>
              </a:rPr>
              <a:t>, </a:t>
            </a:r>
            <a:r>
              <a:rPr lang="en-US" sz="1050" dirty="0" err="1">
                <a:latin typeface="Constantia" panose="02030602050306030303" pitchFamily="18" charset="0"/>
              </a:rPr>
              <a:t>Savas</a:t>
            </a:r>
            <a:r>
              <a:rPr lang="en-US" sz="1050" dirty="0">
                <a:latin typeface="Constantia" panose="02030602050306030303" pitchFamily="18" charset="0"/>
              </a:rPr>
              <a:t> </a:t>
            </a:r>
            <a:r>
              <a:rPr lang="en-US" sz="1050" dirty="0" err="1">
                <a:latin typeface="Constantia" panose="02030602050306030303" pitchFamily="18" charset="0"/>
              </a:rPr>
              <a:t>Tasoglu</a:t>
            </a:r>
            <a:r>
              <a:rPr lang="en-US" sz="1050" dirty="0">
                <a:latin typeface="Constantia" panose="02030602050306030303" pitchFamily="18" charset="0"/>
              </a:rPr>
              <a:t>, Adarsh Venkataraman Ganesan, Andrew Weng and </a:t>
            </a:r>
            <a:r>
              <a:rPr lang="en-US" sz="1050" dirty="0" err="1">
                <a:latin typeface="Constantia" panose="02030602050306030303" pitchFamily="18" charset="0"/>
              </a:rPr>
              <a:t>Utkan</a:t>
            </a:r>
            <a:r>
              <a:rPr lang="en-US" sz="1050" dirty="0">
                <a:latin typeface="Constantia" panose="02030602050306030303" pitchFamily="18" charset="0"/>
              </a:rPr>
              <a:t> </a:t>
            </a:r>
            <a:r>
              <a:rPr lang="en-US" sz="1050" dirty="0" err="1">
                <a:latin typeface="Constantia" panose="02030602050306030303" pitchFamily="18" charset="0"/>
              </a:rPr>
              <a:t>Demirci</a:t>
            </a:r>
            <a:r>
              <a:rPr lang="en-US" sz="1050" dirty="0">
                <a:latin typeface="Constantia" panose="02030602050306030303" pitchFamily="18" charset="0"/>
              </a:rPr>
              <a:t>, “Microscale Assembly Directed by Liquid–Based Template,” Advanced Materials 26, no. 34 (2014): 5936-5941</a:t>
            </a:r>
          </a:p>
        </p:txBody>
      </p:sp>
    </p:spTree>
    <p:extLst>
      <p:ext uri="{BB962C8B-B14F-4D97-AF65-F5344CB8AC3E}">
        <p14:creationId xmlns:p14="http://schemas.microsoft.com/office/powerpoint/2010/main" val="7699360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B223CCA1-5C5A-4B32-8894-FFDFDB2EE781}"/>
              </a:ext>
            </a:extLst>
          </p:cNvPr>
          <p:cNvSpPr txBox="1"/>
          <p:nvPr/>
        </p:nvSpPr>
        <p:spPr>
          <a:xfrm>
            <a:off x="0" y="1062967"/>
            <a:ext cx="9144000" cy="4593565"/>
          </a:xfrm>
          <a:prstGeom prst="rect">
            <a:avLst/>
          </a:prstGeom>
          <a:noFill/>
        </p:spPr>
        <p:txBody>
          <a:bodyPr wrap="square" rtlCol="0">
            <a:spAutoFit/>
          </a:bodyPr>
          <a:lstStyle/>
          <a:p>
            <a:pPr algn="ctr"/>
            <a:r>
              <a:rPr lang="en-US" sz="3000" dirty="0">
                <a:latin typeface="Constantia" panose="02030602050306030303" pitchFamily="18" charset="0"/>
              </a:rPr>
              <a:t>Broadly Speaking …</a:t>
            </a:r>
          </a:p>
          <a:p>
            <a:pPr algn="ctr"/>
            <a:endParaRPr lang="en-US" sz="1050" dirty="0">
              <a:latin typeface="Constantia" panose="02030602050306030303" pitchFamily="18" charset="0"/>
            </a:endParaRPr>
          </a:p>
          <a:p>
            <a:pPr algn="ctr"/>
            <a:r>
              <a:rPr lang="en-US" sz="1050" dirty="0">
                <a:latin typeface="Constantia" panose="02030602050306030303" pitchFamily="18" charset="0"/>
              </a:rPr>
              <a:t>Adarsh Ganesan, </a:t>
            </a:r>
            <a:r>
              <a:rPr lang="en-US" sz="1050" dirty="0" err="1">
                <a:latin typeface="Constantia" panose="02030602050306030303" pitchFamily="18" charset="0"/>
              </a:rPr>
              <a:t>Cuong</a:t>
            </a:r>
            <a:r>
              <a:rPr lang="en-US" sz="1050" dirty="0">
                <a:latin typeface="Constantia" panose="02030602050306030303" pitchFamily="18" charset="0"/>
              </a:rPr>
              <a:t> Do and Ashwin </a:t>
            </a:r>
            <a:r>
              <a:rPr lang="en-US" sz="1050" dirty="0" err="1">
                <a:latin typeface="Constantia" panose="02030602050306030303" pitchFamily="18" charset="0"/>
              </a:rPr>
              <a:t>Seshia</a:t>
            </a:r>
            <a:r>
              <a:rPr lang="en-US" sz="1050" dirty="0">
                <a:latin typeface="Constantia" panose="02030602050306030303" pitchFamily="18" charset="0"/>
              </a:rPr>
              <a:t>, “</a:t>
            </a:r>
            <a:r>
              <a:rPr lang="en-US" sz="1050" dirty="0" err="1">
                <a:latin typeface="Constantia" panose="02030602050306030303" pitchFamily="18" charset="0"/>
              </a:rPr>
              <a:t>Anharmonic</a:t>
            </a:r>
            <a:r>
              <a:rPr lang="en-US" sz="1050" dirty="0">
                <a:latin typeface="Constantia" panose="02030602050306030303" pitchFamily="18" charset="0"/>
              </a:rPr>
              <a:t> Sensing of Granular Mechanics using Micromechanical Resonator,” IEEE Sensors (2018)</a:t>
            </a:r>
          </a:p>
          <a:p>
            <a:pPr algn="ctr"/>
            <a:r>
              <a:rPr lang="en-US" sz="1050" dirty="0">
                <a:latin typeface="Constantia" panose="02030602050306030303" pitchFamily="18" charset="0"/>
              </a:rPr>
              <a:t>Justin M. Foley, Adarsh V. Ganesan, John R. </a:t>
            </a:r>
            <a:r>
              <a:rPr lang="en-US" sz="1050" dirty="0" err="1">
                <a:latin typeface="Constantia" panose="02030602050306030303" pitchFamily="18" charset="0"/>
              </a:rPr>
              <a:t>Lawall</a:t>
            </a:r>
            <a:r>
              <a:rPr lang="en-US" sz="1050" dirty="0">
                <a:latin typeface="Constantia" panose="02030602050306030303" pitchFamily="18" charset="0"/>
              </a:rPr>
              <a:t>, </a:t>
            </a:r>
            <a:r>
              <a:rPr lang="en-US" sz="1050" dirty="0" err="1">
                <a:latin typeface="Constantia" panose="02030602050306030303" pitchFamily="18" charset="0"/>
              </a:rPr>
              <a:t>Weijian</a:t>
            </a:r>
            <a:r>
              <a:rPr lang="en-US" sz="1050" dirty="0">
                <a:latin typeface="Constantia" panose="02030602050306030303" pitchFamily="18" charset="0"/>
              </a:rPr>
              <a:t> Yang and Christopher Chase, “Active-Cavity </a:t>
            </a:r>
            <a:r>
              <a:rPr lang="en-US" sz="1050" dirty="0" err="1">
                <a:latin typeface="Constantia" panose="02030602050306030303" pitchFamily="18" charset="0"/>
              </a:rPr>
              <a:t>Optomechanics</a:t>
            </a:r>
            <a:r>
              <a:rPr lang="en-US" sz="1050" dirty="0">
                <a:latin typeface="Constantia" panose="02030602050306030303" pitchFamily="18" charset="0"/>
              </a:rPr>
              <a:t>: A Self-Cooling Laser,” Frontiers in Optics/Laser Science (2018) </a:t>
            </a:r>
          </a:p>
          <a:p>
            <a:pPr algn="ctr"/>
            <a:r>
              <a:rPr lang="en-US" sz="1050" dirty="0">
                <a:latin typeface="Constantia" panose="02030602050306030303" pitchFamily="18" charset="0"/>
              </a:rPr>
              <a:t>Adarsh Ganesan and Ashwin </a:t>
            </a:r>
            <a:r>
              <a:rPr lang="en-US" sz="1050" dirty="0" err="1">
                <a:latin typeface="Constantia" panose="02030602050306030303" pitchFamily="18" charset="0"/>
              </a:rPr>
              <a:t>Seshia</a:t>
            </a:r>
            <a:r>
              <a:rPr lang="en-US" sz="1050" dirty="0">
                <a:latin typeface="Constantia" panose="02030602050306030303" pitchFamily="18" charset="0"/>
              </a:rPr>
              <a:t>, “Experimental Mapping of the Operational Regimes of </a:t>
            </a:r>
            <a:r>
              <a:rPr lang="en-US" sz="1050" dirty="0" err="1">
                <a:latin typeface="Constantia" panose="02030602050306030303" pitchFamily="18" charset="0"/>
              </a:rPr>
              <a:t>Phononic</a:t>
            </a:r>
            <a:r>
              <a:rPr lang="en-US" sz="1050" dirty="0">
                <a:latin typeface="Constantia" panose="02030602050306030303" pitchFamily="18" charset="0"/>
              </a:rPr>
              <a:t> Frequency Combs,” IEEE International Frequency Control Symposium (IFCS) (2018) </a:t>
            </a:r>
          </a:p>
          <a:p>
            <a:pPr algn="ctr"/>
            <a:r>
              <a:rPr lang="en-US" sz="1050" dirty="0">
                <a:latin typeface="Constantia" panose="02030602050306030303" pitchFamily="18" charset="0"/>
              </a:rPr>
              <a:t>Adarsh Ganesan and Ashwin </a:t>
            </a:r>
            <a:r>
              <a:rPr lang="en-US" sz="1050" dirty="0" err="1">
                <a:latin typeface="Constantia" panose="02030602050306030303" pitchFamily="18" charset="0"/>
              </a:rPr>
              <a:t>Seshia</a:t>
            </a:r>
            <a:r>
              <a:rPr lang="en-US" sz="1050" dirty="0">
                <a:latin typeface="Constantia" panose="02030602050306030303" pitchFamily="18" charset="0"/>
              </a:rPr>
              <a:t>, “A Proposal for Absolute Inertial Imaging using Two Mechanical Modes,” IEEE International Frequency Control Symposium (IFCS) (2018)</a:t>
            </a:r>
          </a:p>
          <a:p>
            <a:pPr algn="ctr"/>
            <a:r>
              <a:rPr lang="en-US" sz="1050" dirty="0">
                <a:latin typeface="Constantia" panose="02030602050306030303" pitchFamily="18" charset="0"/>
              </a:rPr>
              <a:t>Adarsh Ganesan, </a:t>
            </a:r>
            <a:r>
              <a:rPr lang="en-US" sz="1050" dirty="0" err="1">
                <a:latin typeface="Constantia" panose="02030602050306030303" pitchFamily="18" charset="0"/>
              </a:rPr>
              <a:t>Cuong</a:t>
            </a:r>
            <a:r>
              <a:rPr lang="en-US" sz="1050" dirty="0">
                <a:latin typeface="Constantia" panose="02030602050306030303" pitchFamily="18" charset="0"/>
              </a:rPr>
              <a:t> Do and Ashwin </a:t>
            </a:r>
            <a:r>
              <a:rPr lang="en-US" sz="1050" dirty="0" err="1">
                <a:latin typeface="Constantia" panose="02030602050306030303" pitchFamily="18" charset="0"/>
              </a:rPr>
              <a:t>Seshia</a:t>
            </a:r>
            <a:r>
              <a:rPr lang="en-US" sz="1050" dirty="0">
                <a:latin typeface="Constantia" panose="02030602050306030303" pitchFamily="18" charset="0"/>
              </a:rPr>
              <a:t>, "Excitation of Multiple 2-Mode Parametric Resonances by a Single Driven Mode," </a:t>
            </a:r>
            <a:r>
              <a:rPr lang="en-US" sz="1050" dirty="0" err="1">
                <a:latin typeface="Constantia" panose="02030602050306030303" pitchFamily="18" charset="0"/>
              </a:rPr>
              <a:t>Europhysics</a:t>
            </a:r>
            <a:r>
              <a:rPr lang="en-US" sz="1050" dirty="0">
                <a:latin typeface="Constantia" panose="02030602050306030303" pitchFamily="18" charset="0"/>
              </a:rPr>
              <a:t> Letters 119, no. 1 (2017): 10002 </a:t>
            </a:r>
          </a:p>
          <a:p>
            <a:pPr algn="ctr"/>
            <a:r>
              <a:rPr lang="en-US" sz="1050" dirty="0">
                <a:latin typeface="Constantia" panose="02030602050306030303" pitchFamily="18" charset="0"/>
              </a:rPr>
              <a:t>Adarsh Ganesan, </a:t>
            </a:r>
            <a:r>
              <a:rPr lang="en-US" sz="1050" dirty="0" err="1">
                <a:latin typeface="Constantia" panose="02030602050306030303" pitchFamily="18" charset="0"/>
              </a:rPr>
              <a:t>Cuong</a:t>
            </a:r>
            <a:r>
              <a:rPr lang="en-US" sz="1050" dirty="0">
                <a:latin typeface="Constantia" panose="02030602050306030303" pitchFamily="18" charset="0"/>
              </a:rPr>
              <a:t> Do and Ashwin </a:t>
            </a:r>
            <a:r>
              <a:rPr lang="en-US" sz="1050" dirty="0" err="1">
                <a:latin typeface="Constantia" panose="02030602050306030303" pitchFamily="18" charset="0"/>
              </a:rPr>
              <a:t>Seshia</a:t>
            </a:r>
            <a:r>
              <a:rPr lang="en-US" sz="1050" dirty="0">
                <a:latin typeface="Constantia" panose="02030602050306030303" pitchFamily="18" charset="0"/>
              </a:rPr>
              <a:t>, “Frequency Transitions in </a:t>
            </a:r>
            <a:r>
              <a:rPr lang="en-US" sz="1050" dirty="0" err="1">
                <a:latin typeface="Constantia" panose="02030602050306030303" pitchFamily="18" charset="0"/>
              </a:rPr>
              <a:t>Phononic</a:t>
            </a:r>
            <a:r>
              <a:rPr lang="en-US" sz="1050" dirty="0">
                <a:latin typeface="Constantia" panose="02030602050306030303" pitchFamily="18" charset="0"/>
              </a:rPr>
              <a:t> Four-Wave Mixing,” Applied Physics Letters 111, no. 6 (2017): 064101 </a:t>
            </a:r>
          </a:p>
          <a:p>
            <a:pPr algn="ctr"/>
            <a:r>
              <a:rPr lang="en-US" sz="1050" dirty="0" err="1">
                <a:latin typeface="Constantia" panose="02030602050306030303" pitchFamily="18" charset="0"/>
              </a:rPr>
              <a:t>Cuong</a:t>
            </a:r>
            <a:r>
              <a:rPr lang="en-US" sz="1050" dirty="0">
                <a:latin typeface="Constantia" panose="02030602050306030303" pitchFamily="18" charset="0"/>
              </a:rPr>
              <a:t> Do, Adarsh Ganesan and Ashwin </a:t>
            </a:r>
            <a:r>
              <a:rPr lang="en-US" sz="1050" dirty="0" err="1">
                <a:latin typeface="Constantia" panose="02030602050306030303" pitchFamily="18" charset="0"/>
              </a:rPr>
              <a:t>Seshia</a:t>
            </a:r>
            <a:r>
              <a:rPr lang="en-US" sz="1050" dirty="0">
                <a:latin typeface="Constantia" panose="02030602050306030303" pitchFamily="18" charset="0"/>
              </a:rPr>
              <a:t>, “Low Power Sub-Milligram Resonant MEMS Load Sensor,” the 19th International Conference on Solid-State Sensors, Actuators and Microsystems - Transducers (2017): 974-977 </a:t>
            </a:r>
          </a:p>
          <a:p>
            <a:pPr algn="ctr"/>
            <a:r>
              <a:rPr lang="en-US" sz="1050" dirty="0">
                <a:latin typeface="Constantia" panose="02030602050306030303" pitchFamily="18" charset="0"/>
              </a:rPr>
              <a:t>Vahid </a:t>
            </a:r>
            <a:r>
              <a:rPr lang="en-US" sz="1050" dirty="0" err="1">
                <a:latin typeface="Constantia" panose="02030602050306030303" pitchFamily="18" charset="0"/>
              </a:rPr>
              <a:t>Serpooshan</a:t>
            </a:r>
            <a:r>
              <a:rPr lang="en-US" sz="1050" dirty="0">
                <a:latin typeface="Constantia" panose="02030602050306030303" pitchFamily="18" charset="0"/>
              </a:rPr>
              <a:t>, Pu Chen, </a:t>
            </a:r>
            <a:r>
              <a:rPr lang="en-US" sz="1050" dirty="0" err="1">
                <a:latin typeface="Constantia" panose="02030602050306030303" pitchFamily="18" charset="0"/>
              </a:rPr>
              <a:t>Haodi</a:t>
            </a:r>
            <a:r>
              <a:rPr lang="en-US" sz="1050" dirty="0">
                <a:latin typeface="Constantia" panose="02030602050306030303" pitchFamily="18" charset="0"/>
              </a:rPr>
              <a:t> Wu, </a:t>
            </a:r>
            <a:r>
              <a:rPr lang="en-US" sz="1050" dirty="0" err="1">
                <a:latin typeface="Constantia" panose="02030602050306030303" pitchFamily="18" charset="0"/>
              </a:rPr>
              <a:t>Soah</a:t>
            </a:r>
            <a:r>
              <a:rPr lang="en-US" sz="1050" dirty="0">
                <a:latin typeface="Constantia" panose="02030602050306030303" pitchFamily="18" charset="0"/>
              </a:rPr>
              <a:t> Lee, Arun Sharma, Daniel A Hu, Sneha Venkatraman, Adarsh Venkataraman Ganesan, Fan Yang, Joseph C Wu, </a:t>
            </a:r>
            <a:r>
              <a:rPr lang="en-US" sz="1050" dirty="0" err="1">
                <a:latin typeface="Constantia" panose="02030602050306030303" pitchFamily="18" charset="0"/>
              </a:rPr>
              <a:t>Utkan</a:t>
            </a:r>
            <a:r>
              <a:rPr lang="en-US" sz="1050" dirty="0">
                <a:latin typeface="Constantia" panose="02030602050306030303" pitchFamily="18" charset="0"/>
              </a:rPr>
              <a:t> </a:t>
            </a:r>
            <a:r>
              <a:rPr lang="en-US" sz="1050" dirty="0" err="1">
                <a:latin typeface="Constantia" panose="02030602050306030303" pitchFamily="18" charset="0"/>
              </a:rPr>
              <a:t>Demirci</a:t>
            </a:r>
            <a:r>
              <a:rPr lang="en-US" sz="1050" dirty="0">
                <a:latin typeface="Constantia" panose="02030602050306030303" pitchFamily="18" charset="0"/>
              </a:rPr>
              <a:t>, “</a:t>
            </a:r>
            <a:r>
              <a:rPr lang="en-US" sz="1050" dirty="0" err="1">
                <a:latin typeface="Constantia" panose="02030602050306030303" pitchFamily="18" charset="0"/>
              </a:rPr>
              <a:t>Bioacoustic</a:t>
            </a:r>
            <a:r>
              <a:rPr lang="en-US" sz="1050" dirty="0">
                <a:latin typeface="Constantia" panose="02030602050306030303" pitchFamily="18" charset="0"/>
              </a:rPr>
              <a:t> Patterning of Human iPSC-Derived Cardiomyocytes into 3D Cardiac Tissue,” Biomaterials 131, (2017): 47-57 </a:t>
            </a:r>
          </a:p>
          <a:p>
            <a:pPr algn="ctr"/>
            <a:r>
              <a:rPr lang="en-US" sz="1050" dirty="0">
                <a:latin typeface="Constantia" panose="02030602050306030303" pitchFamily="18" charset="0"/>
              </a:rPr>
              <a:t>Adarsh Ganesan, </a:t>
            </a:r>
            <a:r>
              <a:rPr lang="en-US" sz="1050" dirty="0" err="1">
                <a:latin typeface="Constantia" panose="02030602050306030303" pitchFamily="18" charset="0"/>
              </a:rPr>
              <a:t>Cuong</a:t>
            </a:r>
            <a:r>
              <a:rPr lang="en-US" sz="1050" dirty="0">
                <a:latin typeface="Constantia" panose="02030602050306030303" pitchFamily="18" charset="0"/>
              </a:rPr>
              <a:t> Do and Ashwin </a:t>
            </a:r>
            <a:r>
              <a:rPr lang="en-US" sz="1050" dirty="0" err="1">
                <a:latin typeface="Constantia" panose="02030602050306030303" pitchFamily="18" charset="0"/>
              </a:rPr>
              <a:t>Seshia</a:t>
            </a:r>
            <a:r>
              <a:rPr lang="en-US" sz="1050" dirty="0">
                <a:latin typeface="Constantia" panose="02030602050306030303" pitchFamily="18" charset="0"/>
              </a:rPr>
              <a:t>, “Observation of Three-Mode Parametric Instability in a Micromechanical Resonator,” Applied Physics Letters 109, no. 19 (2016): 193501</a:t>
            </a:r>
          </a:p>
          <a:p>
            <a:pPr algn="ctr"/>
            <a:r>
              <a:rPr lang="en-US" sz="1050" dirty="0">
                <a:latin typeface="Constantia" panose="02030602050306030303" pitchFamily="18" charset="0"/>
              </a:rPr>
              <a:t>Adarsh Ganesan, </a:t>
            </a:r>
            <a:r>
              <a:rPr lang="en-US" sz="1050" dirty="0" err="1">
                <a:latin typeface="Constantia" panose="02030602050306030303" pitchFamily="18" charset="0"/>
              </a:rPr>
              <a:t>Gokulnath</a:t>
            </a:r>
            <a:r>
              <a:rPr lang="en-US" sz="1050" dirty="0">
                <a:latin typeface="Constantia" panose="02030602050306030303" pitchFamily="18" charset="0"/>
              </a:rPr>
              <a:t> Rajendran, Ari </a:t>
            </a:r>
            <a:r>
              <a:rPr lang="en-US" sz="1050" dirty="0" err="1">
                <a:latin typeface="Constantia" panose="02030602050306030303" pitchFamily="18" charset="0"/>
              </a:rPr>
              <a:t>Ercole</a:t>
            </a:r>
            <a:r>
              <a:rPr lang="en-US" sz="1050" dirty="0">
                <a:latin typeface="Constantia" panose="02030602050306030303" pitchFamily="18" charset="0"/>
              </a:rPr>
              <a:t> and Ashwin </a:t>
            </a:r>
            <a:r>
              <a:rPr lang="en-US" sz="1050" dirty="0" err="1">
                <a:latin typeface="Constantia" panose="02030602050306030303" pitchFamily="18" charset="0"/>
              </a:rPr>
              <a:t>Seshia</a:t>
            </a:r>
            <a:r>
              <a:rPr lang="en-US" sz="1050" dirty="0">
                <a:latin typeface="Constantia" panose="02030602050306030303" pitchFamily="18" charset="0"/>
              </a:rPr>
              <a:t>, “Multifrequency Acoustics as a Probe of Mesoscopic Blood Coagulation Dynamics,” Applied Physics Letters 109, no. 6 (2016): 063701 </a:t>
            </a:r>
          </a:p>
          <a:p>
            <a:pPr algn="ctr"/>
            <a:r>
              <a:rPr lang="en-US" sz="1050" dirty="0">
                <a:latin typeface="Constantia" panose="02030602050306030303" pitchFamily="18" charset="0"/>
              </a:rPr>
              <a:t>Adarsh Ganesan, </a:t>
            </a:r>
            <a:r>
              <a:rPr lang="en-US" sz="1050" dirty="0" err="1">
                <a:latin typeface="Constantia" panose="02030602050306030303" pitchFamily="18" charset="0"/>
              </a:rPr>
              <a:t>Cuong</a:t>
            </a:r>
            <a:r>
              <a:rPr lang="en-US" sz="1050" dirty="0">
                <a:latin typeface="Constantia" panose="02030602050306030303" pitchFamily="18" charset="0"/>
              </a:rPr>
              <a:t> Do and Ashwin </a:t>
            </a:r>
            <a:r>
              <a:rPr lang="en-US" sz="1050" dirty="0" err="1">
                <a:latin typeface="Constantia" panose="02030602050306030303" pitchFamily="18" charset="0"/>
              </a:rPr>
              <a:t>Seshia</a:t>
            </a:r>
            <a:r>
              <a:rPr lang="en-US" sz="1050" dirty="0">
                <a:latin typeface="Constantia" panose="02030602050306030303" pitchFamily="18" charset="0"/>
              </a:rPr>
              <a:t>, “Observation of Intrinsic Mode Splitting in a Standalone Micromechanical Resonator,” IEEE International Frequency Control Symposium (IFCS) (2016): 1-4</a:t>
            </a:r>
          </a:p>
          <a:p>
            <a:pPr algn="ctr"/>
            <a:r>
              <a:rPr lang="en-US" sz="1050" dirty="0">
                <a:latin typeface="Constantia" panose="02030602050306030303" pitchFamily="18" charset="0"/>
              </a:rPr>
              <a:t>Mustafa </a:t>
            </a:r>
            <a:r>
              <a:rPr lang="en-US" sz="1050" dirty="0" err="1">
                <a:latin typeface="Constantia" panose="02030602050306030303" pitchFamily="18" charset="0"/>
              </a:rPr>
              <a:t>Asili</a:t>
            </a:r>
            <a:r>
              <a:rPr lang="en-US" sz="1050" dirty="0">
                <a:latin typeface="Constantia" panose="02030602050306030303" pitchFamily="18" charset="0"/>
              </a:rPr>
              <a:t>, Pu Chen, Aaron Z. Hood, Anna Purser, Robert Hulsey, Layne Johnson, Adarsh Venkataraman Ganesan, </a:t>
            </a:r>
            <a:r>
              <a:rPr lang="en-US" sz="1050" dirty="0" err="1">
                <a:latin typeface="Constantia" panose="02030602050306030303" pitchFamily="18" charset="0"/>
              </a:rPr>
              <a:t>Utkan</a:t>
            </a:r>
            <a:r>
              <a:rPr lang="en-US" sz="1050" dirty="0">
                <a:latin typeface="Constantia" panose="02030602050306030303" pitchFamily="18" charset="0"/>
              </a:rPr>
              <a:t> </a:t>
            </a:r>
            <a:r>
              <a:rPr lang="en-US" sz="1050" dirty="0" err="1">
                <a:latin typeface="Constantia" panose="02030602050306030303" pitchFamily="18" charset="0"/>
              </a:rPr>
              <a:t>Demirci</a:t>
            </a:r>
            <a:r>
              <a:rPr lang="en-US" sz="1050" dirty="0">
                <a:latin typeface="Constantia" panose="02030602050306030303" pitchFamily="18" charset="0"/>
              </a:rPr>
              <a:t> and </a:t>
            </a:r>
            <a:r>
              <a:rPr lang="en-US" sz="1050" dirty="0" err="1">
                <a:latin typeface="Constantia" panose="02030602050306030303" pitchFamily="18" charset="0"/>
              </a:rPr>
              <a:t>Erdem</a:t>
            </a:r>
            <a:r>
              <a:rPr lang="en-US" sz="1050" dirty="0">
                <a:latin typeface="Constantia" panose="02030602050306030303" pitchFamily="18" charset="0"/>
              </a:rPr>
              <a:t> </a:t>
            </a:r>
            <a:r>
              <a:rPr lang="en-US" sz="1050" dirty="0" err="1">
                <a:latin typeface="Constantia" panose="02030602050306030303" pitchFamily="18" charset="0"/>
              </a:rPr>
              <a:t>Topsakal</a:t>
            </a:r>
            <a:r>
              <a:rPr lang="en-US" sz="1050" dirty="0">
                <a:latin typeface="Constantia" panose="02030602050306030303" pitchFamily="18" charset="0"/>
              </a:rPr>
              <a:t>, “Flexible Microwave Antenna Applicator for Chemo-Thermotherapy of the Breast,” IEEE Antennas and Wireless Propagation Letters 14 (2015): 1778-1781</a:t>
            </a:r>
          </a:p>
          <a:p>
            <a:pPr algn="ctr"/>
            <a:r>
              <a:rPr lang="en-US" sz="1050" dirty="0">
                <a:latin typeface="Constantia" panose="02030602050306030303" pitchFamily="18" charset="0"/>
              </a:rPr>
              <a:t>Pu Chen, Zhengyuan Luo, Sinan </a:t>
            </a:r>
            <a:r>
              <a:rPr lang="en-US" sz="1050" dirty="0" err="1">
                <a:latin typeface="Constantia" panose="02030602050306030303" pitchFamily="18" charset="0"/>
              </a:rPr>
              <a:t>Güven</a:t>
            </a:r>
            <a:r>
              <a:rPr lang="en-US" sz="1050" dirty="0">
                <a:latin typeface="Constantia" panose="02030602050306030303" pitchFamily="18" charset="0"/>
              </a:rPr>
              <a:t>, </a:t>
            </a:r>
            <a:r>
              <a:rPr lang="en-US" sz="1050" dirty="0" err="1">
                <a:latin typeface="Constantia" panose="02030602050306030303" pitchFamily="18" charset="0"/>
              </a:rPr>
              <a:t>Savas</a:t>
            </a:r>
            <a:r>
              <a:rPr lang="en-US" sz="1050" dirty="0">
                <a:latin typeface="Constantia" panose="02030602050306030303" pitchFamily="18" charset="0"/>
              </a:rPr>
              <a:t> </a:t>
            </a:r>
            <a:r>
              <a:rPr lang="en-US" sz="1050" dirty="0" err="1">
                <a:latin typeface="Constantia" panose="02030602050306030303" pitchFamily="18" charset="0"/>
              </a:rPr>
              <a:t>Tasoglu</a:t>
            </a:r>
            <a:r>
              <a:rPr lang="en-US" sz="1050" dirty="0">
                <a:latin typeface="Constantia" panose="02030602050306030303" pitchFamily="18" charset="0"/>
              </a:rPr>
              <a:t>, Adarsh Venkataraman Ganesan, Andrew Weng and </a:t>
            </a:r>
            <a:r>
              <a:rPr lang="en-US" sz="1050" dirty="0" err="1">
                <a:latin typeface="Constantia" panose="02030602050306030303" pitchFamily="18" charset="0"/>
              </a:rPr>
              <a:t>Utkan</a:t>
            </a:r>
            <a:r>
              <a:rPr lang="en-US" sz="1050" dirty="0">
                <a:latin typeface="Constantia" panose="02030602050306030303" pitchFamily="18" charset="0"/>
              </a:rPr>
              <a:t> </a:t>
            </a:r>
            <a:r>
              <a:rPr lang="en-US" sz="1050" dirty="0" err="1">
                <a:latin typeface="Constantia" panose="02030602050306030303" pitchFamily="18" charset="0"/>
              </a:rPr>
              <a:t>Demirci</a:t>
            </a:r>
            <a:r>
              <a:rPr lang="en-US" sz="1050" dirty="0">
                <a:latin typeface="Constantia" panose="02030602050306030303" pitchFamily="18" charset="0"/>
              </a:rPr>
              <a:t>, “Microscale Assembly Directed by Liquid–Based Template,” Advanced Materials 26, no. 34 (2014): 5936-5941</a:t>
            </a:r>
          </a:p>
        </p:txBody>
      </p:sp>
      <p:sp>
        <p:nvSpPr>
          <p:cNvPr id="2" name="Rectangle 1">
            <a:extLst>
              <a:ext uri="{FF2B5EF4-FFF2-40B4-BE49-F238E27FC236}">
                <a16:creationId xmlns="" xmlns:a16="http://schemas.microsoft.com/office/drawing/2014/main" id="{493F71B0-591B-420F-A914-DEAAB6E3B5F7}"/>
              </a:ext>
            </a:extLst>
          </p:cNvPr>
          <p:cNvSpPr/>
          <p:nvPr/>
        </p:nvSpPr>
        <p:spPr>
          <a:xfrm>
            <a:off x="408351" y="2236903"/>
            <a:ext cx="8327297" cy="2245692"/>
          </a:xfrm>
          <a:prstGeom prst="rect">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50" dirty="0">
                <a:solidFill>
                  <a:schemeClr val="tx1"/>
                </a:solidFill>
                <a:latin typeface="Constantia" panose="02030602050306030303" pitchFamily="18" charset="0"/>
              </a:rPr>
              <a:t>We Proved The Long-Known Concepts Of </a:t>
            </a:r>
            <a:r>
              <a:rPr lang="en-US" sz="4050" b="1" dirty="0">
                <a:solidFill>
                  <a:schemeClr val="tx1"/>
                </a:solidFill>
                <a:latin typeface="Constantia" panose="02030602050306030303" pitchFamily="18" charset="0"/>
              </a:rPr>
              <a:t>Nonlinear Optics </a:t>
            </a:r>
            <a:r>
              <a:rPr lang="en-US" sz="4050" dirty="0">
                <a:solidFill>
                  <a:schemeClr val="tx1"/>
                </a:solidFill>
                <a:latin typeface="Constantia" panose="02030602050306030303" pitchFamily="18" charset="0"/>
              </a:rPr>
              <a:t>In The Physical Domain Of </a:t>
            </a:r>
            <a:r>
              <a:rPr lang="en-US" sz="4050" b="1" dirty="0">
                <a:solidFill>
                  <a:schemeClr val="tx1"/>
                </a:solidFill>
                <a:latin typeface="Constantia" panose="02030602050306030303" pitchFamily="18" charset="0"/>
              </a:rPr>
              <a:t>Vibrations</a:t>
            </a:r>
            <a:endParaRPr lang="en-US" sz="4050" b="1" dirty="0">
              <a:latin typeface="Constantia" panose="02030602050306030303" pitchFamily="18" charset="0"/>
            </a:endParaRPr>
          </a:p>
        </p:txBody>
      </p:sp>
    </p:spTree>
    <p:extLst>
      <p:ext uri="{BB962C8B-B14F-4D97-AF65-F5344CB8AC3E}">
        <p14:creationId xmlns:p14="http://schemas.microsoft.com/office/powerpoint/2010/main" val="2468509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8F379C18-A199-40AB-A229-5E26AEEC11AC}"/>
              </a:ext>
            </a:extLst>
          </p:cNvPr>
          <p:cNvSpPr txBox="1"/>
          <p:nvPr/>
        </p:nvSpPr>
        <p:spPr>
          <a:xfrm>
            <a:off x="0" y="2147880"/>
            <a:ext cx="9144000" cy="2585323"/>
          </a:xfrm>
          <a:prstGeom prst="rect">
            <a:avLst/>
          </a:prstGeom>
          <a:noFill/>
        </p:spPr>
        <p:txBody>
          <a:bodyPr wrap="square" rtlCol="0">
            <a:spAutoFit/>
          </a:bodyPr>
          <a:lstStyle/>
          <a:p>
            <a:pPr algn="ctr"/>
            <a:r>
              <a:rPr lang="en-US" sz="4050" dirty="0">
                <a:latin typeface="Constantia" panose="02030602050306030303" pitchFamily="18" charset="0"/>
              </a:rPr>
              <a:t>Until Now, The Goal Has Been To Study &amp; Explore The </a:t>
            </a:r>
            <a:r>
              <a:rPr lang="en-US" sz="4050" b="1" dirty="0">
                <a:latin typeface="Constantia" panose="02030602050306030303" pitchFamily="18" charset="0"/>
              </a:rPr>
              <a:t>Depth, Breadth and Neighborhood </a:t>
            </a:r>
            <a:r>
              <a:rPr lang="en-US" sz="4050" dirty="0">
                <a:latin typeface="Constantia" panose="02030602050306030303" pitchFamily="18" charset="0"/>
              </a:rPr>
              <a:t>of The Field of </a:t>
            </a:r>
          </a:p>
          <a:p>
            <a:pPr algn="ctr"/>
            <a:r>
              <a:rPr lang="en-US" sz="4050" dirty="0" err="1">
                <a:latin typeface="Constantia" panose="02030602050306030303" pitchFamily="18" charset="0"/>
              </a:rPr>
              <a:t>Phononic</a:t>
            </a:r>
            <a:r>
              <a:rPr lang="en-US" sz="4050" dirty="0">
                <a:latin typeface="Constantia" panose="02030602050306030303" pitchFamily="18" charset="0"/>
              </a:rPr>
              <a:t> Frequency Combs</a:t>
            </a:r>
            <a:endParaRPr lang="en-US" sz="4950" dirty="0">
              <a:latin typeface="Constantia" panose="02030602050306030303" pitchFamily="18" charset="0"/>
            </a:endParaRPr>
          </a:p>
        </p:txBody>
      </p:sp>
    </p:spTree>
    <p:extLst>
      <p:ext uri="{BB962C8B-B14F-4D97-AF65-F5344CB8AC3E}">
        <p14:creationId xmlns:p14="http://schemas.microsoft.com/office/powerpoint/2010/main" val="2817133945"/>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8F379C18-A199-40AB-A229-5E26AEEC11AC}"/>
              </a:ext>
            </a:extLst>
          </p:cNvPr>
          <p:cNvSpPr txBox="1"/>
          <p:nvPr/>
        </p:nvSpPr>
        <p:spPr>
          <a:xfrm>
            <a:off x="0" y="2459504"/>
            <a:ext cx="9144000" cy="1962076"/>
          </a:xfrm>
          <a:prstGeom prst="rect">
            <a:avLst/>
          </a:prstGeom>
          <a:noFill/>
        </p:spPr>
        <p:txBody>
          <a:bodyPr wrap="square" rtlCol="0">
            <a:spAutoFit/>
          </a:bodyPr>
          <a:lstStyle/>
          <a:p>
            <a:pPr algn="ctr"/>
            <a:r>
              <a:rPr lang="en-US" sz="4050" dirty="0">
                <a:latin typeface="Constantia" panose="02030602050306030303" pitchFamily="18" charset="0"/>
              </a:rPr>
              <a:t>Despite Several Papers On </a:t>
            </a:r>
            <a:r>
              <a:rPr lang="en-US" sz="4050" dirty="0" err="1">
                <a:latin typeface="Constantia" panose="02030602050306030303" pitchFamily="18" charset="0"/>
              </a:rPr>
              <a:t>Phononic</a:t>
            </a:r>
            <a:r>
              <a:rPr lang="en-US" sz="4050" dirty="0">
                <a:latin typeface="Constantia" panose="02030602050306030303" pitchFamily="18" charset="0"/>
              </a:rPr>
              <a:t> Frequency Combs, </a:t>
            </a:r>
            <a:r>
              <a:rPr lang="en-US" sz="4050" dirty="0" smtClean="0">
                <a:latin typeface="Constantia" panose="02030602050306030303" pitchFamily="18" charset="0"/>
              </a:rPr>
              <a:t>There </a:t>
            </a:r>
            <a:r>
              <a:rPr lang="en-US" sz="4050" dirty="0">
                <a:latin typeface="Constantia" panose="02030602050306030303" pitchFamily="18" charset="0"/>
              </a:rPr>
              <a:t>Is Still One Major </a:t>
            </a:r>
            <a:r>
              <a:rPr lang="en-US" sz="4050" b="1" dirty="0">
                <a:latin typeface="Constantia" panose="02030602050306030303" pitchFamily="18" charset="0"/>
              </a:rPr>
              <a:t>Missing Block</a:t>
            </a:r>
            <a:endParaRPr lang="en-US" sz="4950" b="1" dirty="0">
              <a:latin typeface="Constantia" panose="02030602050306030303" pitchFamily="18" charset="0"/>
            </a:endParaRPr>
          </a:p>
        </p:txBody>
      </p:sp>
    </p:spTree>
    <p:extLst>
      <p:ext uri="{BB962C8B-B14F-4D97-AF65-F5344CB8AC3E}">
        <p14:creationId xmlns:p14="http://schemas.microsoft.com/office/powerpoint/2010/main" val="10369280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 xmlns:a16="http://schemas.microsoft.com/office/drawing/2014/main" id="{8F379C18-A199-40AB-A229-5E26AEEC11AC}"/>
              </a:ext>
            </a:extLst>
          </p:cNvPr>
          <p:cNvSpPr txBox="1"/>
          <p:nvPr/>
        </p:nvSpPr>
        <p:spPr>
          <a:xfrm>
            <a:off x="0" y="3082752"/>
            <a:ext cx="9144000" cy="715581"/>
          </a:xfrm>
          <a:prstGeom prst="rect">
            <a:avLst/>
          </a:prstGeom>
          <a:noFill/>
        </p:spPr>
        <p:txBody>
          <a:bodyPr wrap="square" rtlCol="0">
            <a:spAutoFit/>
          </a:bodyPr>
          <a:lstStyle/>
          <a:p>
            <a:pPr algn="ctr"/>
            <a:r>
              <a:rPr lang="en-US" sz="4050" dirty="0">
                <a:latin typeface="Constantia" panose="02030602050306030303" pitchFamily="18" charset="0"/>
              </a:rPr>
              <a:t>And What’s That?</a:t>
            </a:r>
            <a:endParaRPr lang="en-US" sz="4950" dirty="0">
              <a:latin typeface="Constantia" panose="02030602050306030303" pitchFamily="18" charset="0"/>
            </a:endParaRPr>
          </a:p>
        </p:txBody>
      </p:sp>
    </p:spTree>
    <p:extLst>
      <p:ext uri="{BB962C8B-B14F-4D97-AF65-F5344CB8AC3E}">
        <p14:creationId xmlns:p14="http://schemas.microsoft.com/office/powerpoint/2010/main" val="1295037285"/>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9621E26-BCF4-45BA-AA24-95B0B475E25C}"/>
              </a:ext>
            </a:extLst>
          </p:cNvPr>
          <p:cNvSpPr txBox="1"/>
          <p:nvPr/>
        </p:nvSpPr>
        <p:spPr>
          <a:xfrm>
            <a:off x="0" y="2771128"/>
            <a:ext cx="9144000" cy="1338828"/>
          </a:xfrm>
          <a:prstGeom prst="rect">
            <a:avLst/>
          </a:prstGeom>
          <a:noFill/>
        </p:spPr>
        <p:txBody>
          <a:bodyPr wrap="square" rtlCol="0">
            <a:spAutoFit/>
          </a:bodyPr>
          <a:lstStyle/>
          <a:p>
            <a:pPr algn="ctr"/>
            <a:r>
              <a:rPr lang="en-US" sz="4050" dirty="0">
                <a:latin typeface="Constantia" panose="02030602050306030303" pitchFamily="18" charset="0"/>
              </a:rPr>
              <a:t>What Are The </a:t>
            </a:r>
            <a:r>
              <a:rPr lang="en-US" sz="4050" b="1" dirty="0">
                <a:latin typeface="Constantia" panose="02030602050306030303" pitchFamily="18" charset="0"/>
              </a:rPr>
              <a:t>Existence Conditions </a:t>
            </a:r>
            <a:r>
              <a:rPr lang="en-US" sz="4050" dirty="0">
                <a:latin typeface="Constantia" panose="02030602050306030303" pitchFamily="18" charset="0"/>
              </a:rPr>
              <a:t>For </a:t>
            </a:r>
            <a:r>
              <a:rPr lang="en-US" sz="4050" dirty="0" err="1">
                <a:latin typeface="Constantia" panose="02030602050306030303" pitchFamily="18" charset="0"/>
              </a:rPr>
              <a:t>Phononic</a:t>
            </a:r>
            <a:r>
              <a:rPr lang="en-US" sz="4050" dirty="0">
                <a:latin typeface="Constantia" panose="02030602050306030303" pitchFamily="18" charset="0"/>
              </a:rPr>
              <a:t> Frequency Combs?</a:t>
            </a:r>
          </a:p>
        </p:txBody>
      </p:sp>
    </p:spTree>
    <p:extLst>
      <p:ext uri="{BB962C8B-B14F-4D97-AF65-F5344CB8AC3E}">
        <p14:creationId xmlns:p14="http://schemas.microsoft.com/office/powerpoint/2010/main" val="276746024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755C2-F1BE-43F2-9AE9-8DC698410839}"/>
              </a:ext>
            </a:extLst>
          </p:cNvPr>
          <p:cNvSpPr txBox="1">
            <a:spLocks/>
          </p:cNvSpPr>
          <p:nvPr/>
        </p:nvSpPr>
        <p:spPr>
          <a:xfrm>
            <a:off x="0" y="738033"/>
            <a:ext cx="9144000"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Constantia" panose="02030602050306030303" pitchFamily="18" charset="0"/>
              </a:rPr>
              <a:t>Is It Accurate Enough?</a:t>
            </a:r>
            <a:endParaRPr lang="en-US" sz="4800" dirty="0">
              <a:solidFill>
                <a:srgbClr val="C00000"/>
              </a:solidFill>
              <a:latin typeface="Constantia" panose="02030602050306030303" pitchFamily="18" charset="0"/>
            </a:endParaRPr>
          </a:p>
        </p:txBody>
      </p:sp>
      <p:pic>
        <p:nvPicPr>
          <p:cNvPr id="4100" name="Picture 4" descr="Buy Hicarer 3-1/8 Inch (80 mm) Quartz Clock Fit-up/Insert with Roman  Numeral, Quartz Movement (Silver Rim) Online at Low Prices in India -  Amazon.in"/>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5551" y="1756611"/>
            <a:ext cx="4532897" cy="45328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4716633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9621E26-BCF4-45BA-AA24-95B0B475E25C}"/>
              </a:ext>
            </a:extLst>
          </p:cNvPr>
          <p:cNvSpPr txBox="1"/>
          <p:nvPr/>
        </p:nvSpPr>
        <p:spPr>
          <a:xfrm>
            <a:off x="0" y="2759586"/>
            <a:ext cx="9144000" cy="1338828"/>
          </a:xfrm>
          <a:prstGeom prst="rect">
            <a:avLst/>
          </a:prstGeom>
          <a:noFill/>
        </p:spPr>
        <p:txBody>
          <a:bodyPr wrap="square" rtlCol="0">
            <a:spAutoFit/>
          </a:bodyPr>
          <a:lstStyle/>
          <a:p>
            <a:pPr algn="ctr"/>
            <a:r>
              <a:rPr lang="en-US" sz="4050" dirty="0">
                <a:latin typeface="Constantia" panose="02030602050306030303" pitchFamily="18" charset="0"/>
              </a:rPr>
              <a:t>As A </a:t>
            </a:r>
            <a:r>
              <a:rPr lang="en-US" sz="4050" b="1" dirty="0">
                <a:latin typeface="Constantia" panose="02030602050306030303" pitchFamily="18" charset="0"/>
              </a:rPr>
              <a:t>NIST Postdoc</a:t>
            </a:r>
            <a:r>
              <a:rPr lang="en-US" sz="4050" dirty="0">
                <a:latin typeface="Constantia" panose="02030602050306030303" pitchFamily="18" charset="0"/>
              </a:rPr>
              <a:t>, </a:t>
            </a:r>
          </a:p>
          <a:p>
            <a:pPr algn="ctr"/>
            <a:r>
              <a:rPr lang="en-US" sz="4050" dirty="0" err="1">
                <a:latin typeface="Constantia" panose="02030602050306030303" pitchFamily="18" charset="0"/>
              </a:rPr>
              <a:t>I’Ve</a:t>
            </a:r>
            <a:r>
              <a:rPr lang="en-US" sz="4050" dirty="0">
                <a:latin typeface="Constantia" panose="02030602050306030303" pitchFamily="18" charset="0"/>
              </a:rPr>
              <a:t> Figured That Out</a:t>
            </a:r>
          </a:p>
        </p:txBody>
      </p:sp>
    </p:spTree>
    <p:extLst>
      <p:ext uri="{BB962C8B-B14F-4D97-AF65-F5344CB8AC3E}">
        <p14:creationId xmlns:p14="http://schemas.microsoft.com/office/powerpoint/2010/main" val="428363963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 xmlns:a16="http://schemas.microsoft.com/office/drawing/2014/main" id="{D9621E26-BCF4-45BA-AA24-95B0B475E25C}"/>
              </a:ext>
            </a:extLst>
          </p:cNvPr>
          <p:cNvSpPr txBox="1"/>
          <p:nvPr/>
        </p:nvSpPr>
        <p:spPr>
          <a:xfrm>
            <a:off x="0" y="2447962"/>
            <a:ext cx="9144000" cy="1962076"/>
          </a:xfrm>
          <a:prstGeom prst="rect">
            <a:avLst/>
          </a:prstGeom>
          <a:noFill/>
        </p:spPr>
        <p:txBody>
          <a:bodyPr wrap="square" rtlCol="0">
            <a:spAutoFit/>
          </a:bodyPr>
          <a:lstStyle/>
          <a:p>
            <a:pPr algn="ctr"/>
            <a:r>
              <a:rPr lang="en-US" sz="4050" dirty="0">
                <a:latin typeface="Constantia" panose="02030602050306030303" pitchFamily="18" charset="0"/>
              </a:rPr>
              <a:t>The </a:t>
            </a:r>
            <a:r>
              <a:rPr lang="en-US" sz="4050" b="1" dirty="0">
                <a:latin typeface="Constantia" panose="02030602050306030303" pitchFamily="18" charset="0"/>
              </a:rPr>
              <a:t>Perturbation Theory </a:t>
            </a:r>
            <a:r>
              <a:rPr lang="en-US" sz="4050" dirty="0">
                <a:latin typeface="Constantia" panose="02030602050306030303" pitchFamily="18" charset="0"/>
              </a:rPr>
              <a:t>Illuminated the Existence Regimes of </a:t>
            </a:r>
            <a:r>
              <a:rPr lang="en-US" sz="4050" dirty="0" err="1">
                <a:latin typeface="Constantia" panose="02030602050306030303" pitchFamily="18" charset="0"/>
              </a:rPr>
              <a:t>Phononic</a:t>
            </a:r>
            <a:r>
              <a:rPr lang="en-US" sz="4050" dirty="0">
                <a:latin typeface="Constantia" panose="02030602050306030303" pitchFamily="18" charset="0"/>
              </a:rPr>
              <a:t> Frequency Combs</a:t>
            </a:r>
          </a:p>
        </p:txBody>
      </p:sp>
    </p:spTree>
    <p:extLst>
      <p:ext uri="{BB962C8B-B14F-4D97-AF65-F5344CB8AC3E}">
        <p14:creationId xmlns:p14="http://schemas.microsoft.com/office/powerpoint/2010/main" val="31271879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C92CF72-A191-4EE0-B91B-D3F61C3E440C}"/>
              </a:ext>
            </a:extLst>
          </p:cNvPr>
          <p:cNvGrpSpPr/>
          <p:nvPr/>
        </p:nvGrpSpPr>
        <p:grpSpPr>
          <a:xfrm>
            <a:off x="810537" y="2441582"/>
            <a:ext cx="7522926" cy="3030017"/>
            <a:chOff x="851670" y="732822"/>
            <a:chExt cx="10030568" cy="4040022"/>
          </a:xfrm>
        </p:grpSpPr>
        <p:pic>
          <p:nvPicPr>
            <p:cNvPr id="3" name="Picture 2">
              <a:extLst>
                <a:ext uri="{FF2B5EF4-FFF2-40B4-BE49-F238E27FC236}">
                  <a16:creationId xmlns="" xmlns:a16="http://schemas.microsoft.com/office/drawing/2014/main" id="{FEB52E85-70CC-40B1-AB97-72A4686F7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893" y="1260103"/>
              <a:ext cx="4714875" cy="3124200"/>
            </a:xfrm>
            <a:prstGeom prst="rect">
              <a:avLst/>
            </a:prstGeom>
          </p:spPr>
        </p:pic>
        <p:pic>
          <p:nvPicPr>
            <p:cNvPr id="4" name="Picture 3">
              <a:extLst>
                <a:ext uri="{FF2B5EF4-FFF2-40B4-BE49-F238E27FC236}">
                  <a16:creationId xmlns="" xmlns:a16="http://schemas.microsoft.com/office/drawing/2014/main" id="{97291ED5-1FBD-445F-B0DE-45320B647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363" y="1257051"/>
              <a:ext cx="4714875" cy="31242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CD994FF5-CE54-43F5-8626-17C0A5B4AB39}"/>
                    </a:ext>
                  </a:extLst>
                </p:cNvPr>
                <p:cNvSpPr txBox="1"/>
                <p:nvPr/>
              </p:nvSpPr>
              <p:spPr>
                <a:xfrm rot="16200000">
                  <a:off x="901331" y="2638547"/>
                  <a:ext cx="33156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𝐴</m:t>
                            </m:r>
                          </m:e>
                          <m:sub>
                            <m:r>
                              <a:rPr lang="en-US" sz="2100" i="1">
                                <a:latin typeface="Cambria Math" panose="02040503050406030204" pitchFamily="18" charset="0"/>
                                <a:ea typeface="Cambria Math" panose="02040503050406030204" pitchFamily="18" charset="0"/>
                              </a:rPr>
                              <m:t>1</m:t>
                            </m:r>
                          </m:sub>
                        </m:sSub>
                      </m:oMath>
                    </m:oMathPara>
                  </a14:m>
                  <a:endParaRPr lang="en-US" sz="2100" dirty="0">
                    <a:latin typeface="Constantia" panose="02030602050306030303" pitchFamily="18" charset="0"/>
                  </a:endParaRPr>
                </a:p>
              </p:txBody>
            </p:sp>
          </mc:Choice>
          <mc:Fallback xmlns="">
            <p:sp>
              <p:nvSpPr>
                <p:cNvPr id="5" name="TextBox 4">
                  <a:extLst>
                    <a:ext uri="{FF2B5EF4-FFF2-40B4-BE49-F238E27FC236}">
                      <a16:creationId xmlns:a16="http://schemas.microsoft.com/office/drawing/2014/main" xmlns="" xmlns:a14="http://schemas.microsoft.com/office/drawing/2010/main" id="{CD994FF5-CE54-43F5-8626-17C0A5B4AB39}"/>
                    </a:ext>
                  </a:extLst>
                </p:cNvPr>
                <p:cNvSpPr txBox="1">
                  <a:spLocks noRot="1" noChangeAspect="1" noMove="1" noResize="1" noEditPoints="1" noAdjustHandles="1" noChangeArrowheads="1" noChangeShapeType="1" noTextEdit="1"/>
                </p:cNvSpPr>
                <p:nvPr/>
              </p:nvSpPr>
              <p:spPr>
                <a:xfrm rot="16200000">
                  <a:off x="901331" y="2638547"/>
                  <a:ext cx="331565" cy="430887"/>
                </a:xfrm>
                <a:prstGeom prst="rect">
                  <a:avLst/>
                </a:prstGeom>
                <a:blipFill>
                  <a:blip r:embed="rId4"/>
                  <a:stretch>
                    <a:fillRect t="-39024" r="-13208" b="-36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C4AC3F11-5A43-43F1-99C3-B1ACFFA20D08}"/>
                    </a:ext>
                  </a:extLst>
                </p:cNvPr>
                <p:cNvSpPr txBox="1"/>
                <p:nvPr/>
              </p:nvSpPr>
              <p:spPr>
                <a:xfrm rot="16200000">
                  <a:off x="5796611" y="2605114"/>
                  <a:ext cx="4746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𝐴</m:t>
                            </m:r>
                          </m:e>
                          <m:sub>
                            <m:r>
                              <a:rPr lang="en-US" sz="2100" i="1">
                                <a:latin typeface="Cambria Math" panose="02040503050406030204" pitchFamily="18" charset="0"/>
                                <a:ea typeface="Cambria Math" panose="02040503050406030204" pitchFamily="18" charset="0"/>
                              </a:rPr>
                              <m:t>1</m:t>
                            </m:r>
                          </m:sub>
                        </m:sSub>
                      </m:oMath>
                    </m:oMathPara>
                  </a14:m>
                  <a:endParaRPr lang="en-US" sz="2100" dirty="0">
                    <a:latin typeface="Constantia" panose="02030602050306030303" pitchFamily="18" charset="0"/>
                  </a:endParaRPr>
                </a:p>
              </p:txBody>
            </p:sp>
          </mc:Choice>
          <mc:Fallback xmlns="">
            <p:sp>
              <p:nvSpPr>
                <p:cNvPr id="7" name="TextBox 6">
                  <a:extLst>
                    <a:ext uri="{FF2B5EF4-FFF2-40B4-BE49-F238E27FC236}">
                      <a16:creationId xmlns:a16="http://schemas.microsoft.com/office/drawing/2014/main" xmlns="" xmlns:a14="http://schemas.microsoft.com/office/drawing/2010/main" id="{C4AC3F11-5A43-43F1-99C3-B1ACFFA20D08}"/>
                    </a:ext>
                  </a:extLst>
                </p:cNvPr>
                <p:cNvSpPr txBox="1">
                  <a:spLocks noRot="1" noChangeAspect="1" noMove="1" noResize="1" noEditPoints="1" noAdjustHandles="1" noChangeArrowheads="1" noChangeShapeType="1" noTextEdit="1"/>
                </p:cNvSpPr>
                <p:nvPr/>
              </p:nvSpPr>
              <p:spPr>
                <a:xfrm rot="16200000">
                  <a:off x="5796611" y="2605114"/>
                  <a:ext cx="474660" cy="430887"/>
                </a:xfrm>
                <a:prstGeom prst="rect">
                  <a:avLst/>
                </a:prstGeom>
                <a:blipFill>
                  <a:blip r:embed="rId5"/>
                  <a:stretch>
                    <a:fillRect t="-6780" r="-15094"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AAE17AB6-59F4-4E63-B210-4203738D5B1F}"/>
                    </a:ext>
                  </a:extLst>
                </p:cNvPr>
                <p:cNvSpPr txBox="1"/>
                <p:nvPr/>
              </p:nvSpPr>
              <p:spPr>
                <a:xfrm>
                  <a:off x="1910470" y="3173306"/>
                  <a:ext cx="960433" cy="430887"/>
                </a:xfrm>
                <a:prstGeom prst="rect">
                  <a:avLst/>
                </a:prstGeom>
                <a:noFill/>
              </p:spPr>
              <p:txBody>
                <a:bodyPr wrap="none" lIns="0" tIns="0" rIns="0" bIns="0" rtlCol="0">
                  <a:spAutoFit/>
                </a:bodyPr>
                <a:lstStyle/>
                <a:p>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𝑐</m:t>
                          </m:r>
                        </m:sub>
                      </m:sSub>
                    </m:oMath>
                  </a14:m>
                  <a:r>
                    <a:rPr lang="en-US" sz="2100" dirty="0"/>
                    <a:t>/</a:t>
                  </a:r>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a14:m>
                  <a:endParaRPr lang="en-US" sz="2100" dirty="0"/>
                </a:p>
              </p:txBody>
            </p:sp>
          </mc:Choice>
          <mc:Fallback xmlns="">
            <p:sp>
              <p:nvSpPr>
                <p:cNvPr id="8" name="TextBox 7">
                  <a:extLst>
                    <a:ext uri="{FF2B5EF4-FFF2-40B4-BE49-F238E27FC236}">
                      <a16:creationId xmlns:a16="http://schemas.microsoft.com/office/drawing/2014/main" xmlns="" xmlns:a14="http://schemas.microsoft.com/office/drawing/2010/main" id="{AAE17AB6-59F4-4E63-B210-4203738D5B1F}"/>
                    </a:ext>
                  </a:extLst>
                </p:cNvPr>
                <p:cNvSpPr txBox="1">
                  <a:spLocks noRot="1" noChangeAspect="1" noMove="1" noResize="1" noEditPoints="1" noAdjustHandles="1" noChangeArrowheads="1" noChangeShapeType="1" noTextEdit="1"/>
                </p:cNvSpPr>
                <p:nvPr/>
              </p:nvSpPr>
              <p:spPr>
                <a:xfrm>
                  <a:off x="1910470" y="3173306"/>
                  <a:ext cx="960433" cy="430887"/>
                </a:xfrm>
                <a:prstGeom prst="rect">
                  <a:avLst/>
                </a:prstGeom>
                <a:blipFill>
                  <a:blip r:embed="rId6"/>
                  <a:stretch>
                    <a:fillRect l="-9322" t="-26415" r="-7627" b="-50943"/>
                  </a:stretch>
                </a:blipFill>
              </p:spPr>
              <p:txBody>
                <a:bodyPr/>
                <a:lstStyle/>
                <a:p>
                  <a:r>
                    <a:rPr lang="en-US">
                      <a:noFill/>
                    </a:rPr>
                    <a:t> </a:t>
                  </a:r>
                </a:p>
              </p:txBody>
            </p:sp>
          </mc:Fallback>
        </mc:AlternateContent>
        <p:cxnSp>
          <p:nvCxnSpPr>
            <p:cNvPr id="9" name="Straight Connector 8">
              <a:extLst>
                <a:ext uri="{FF2B5EF4-FFF2-40B4-BE49-F238E27FC236}">
                  <a16:creationId xmlns="" xmlns:a16="http://schemas.microsoft.com/office/drawing/2014/main" id="{559626B6-29B3-4D5C-B82B-BCCBA9DD4BBE}"/>
                </a:ext>
              </a:extLst>
            </p:cNvPr>
            <p:cNvCxnSpPr>
              <a:cxnSpLocks/>
            </p:cNvCxnSpPr>
            <p:nvPr/>
          </p:nvCxnSpPr>
          <p:spPr>
            <a:xfrm>
              <a:off x="2917072" y="2147632"/>
              <a:ext cx="0" cy="190276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4F0971C5-C997-43BF-8247-56F63DDCAD4B}"/>
                </a:ext>
              </a:extLst>
            </p:cNvPr>
            <p:cNvCxnSpPr>
              <a:cxnSpLocks/>
            </p:cNvCxnSpPr>
            <p:nvPr/>
          </p:nvCxnSpPr>
          <p:spPr>
            <a:xfrm>
              <a:off x="2597026" y="3626919"/>
              <a:ext cx="287577" cy="32117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AEE2B4DC-C429-4C45-B125-240E45E6752E}"/>
                </a:ext>
              </a:extLst>
            </p:cNvPr>
            <p:cNvCxnSpPr>
              <a:cxnSpLocks/>
            </p:cNvCxnSpPr>
            <p:nvPr/>
          </p:nvCxnSpPr>
          <p:spPr>
            <a:xfrm flipH="1">
              <a:off x="3627877" y="1815192"/>
              <a:ext cx="22072" cy="2174754"/>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864F7EC3-4FE0-4006-BE78-D6750F1B1FCC}"/>
                </a:ext>
              </a:extLst>
            </p:cNvPr>
            <p:cNvCxnSpPr>
              <a:cxnSpLocks/>
            </p:cNvCxnSpPr>
            <p:nvPr/>
          </p:nvCxnSpPr>
          <p:spPr>
            <a:xfrm>
              <a:off x="2964514" y="1923068"/>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5E1EDE3F-DE83-46DE-94E1-899F33C66A1B}"/>
                </a:ext>
              </a:extLst>
            </p:cNvPr>
            <p:cNvCxnSpPr>
              <a:cxnSpLocks/>
            </p:cNvCxnSpPr>
            <p:nvPr/>
          </p:nvCxnSpPr>
          <p:spPr>
            <a:xfrm flipH="1">
              <a:off x="3649950" y="1923068"/>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 xmlns:a16="http://schemas.microsoft.com/office/drawing/2014/main" id="{76EA558F-8B2E-4E46-9BB6-6284039BBCC1}"/>
                    </a:ext>
                  </a:extLst>
                </p:cNvPr>
                <p:cNvSpPr/>
                <p:nvPr/>
              </p:nvSpPr>
              <p:spPr>
                <a:xfrm>
                  <a:off x="3849711" y="1685967"/>
                  <a:ext cx="1003437"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𝛿</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14" name="Rectangle 13">
                  <a:extLst>
                    <a:ext uri="{FF2B5EF4-FFF2-40B4-BE49-F238E27FC236}">
                      <a16:creationId xmlns:a16="http://schemas.microsoft.com/office/drawing/2014/main" xmlns="" xmlns:a14="http://schemas.microsoft.com/office/drawing/2010/main" id="{76EA558F-8B2E-4E46-9BB6-6284039BBCC1}"/>
                    </a:ext>
                  </a:extLst>
                </p:cNvPr>
                <p:cNvSpPr>
                  <a:spLocks noRot="1" noChangeAspect="1" noMove="1" noResize="1" noEditPoints="1" noAdjustHandles="1" noChangeArrowheads="1" noChangeShapeType="1" noTextEdit="1"/>
                </p:cNvSpPr>
                <p:nvPr/>
              </p:nvSpPr>
              <p:spPr>
                <a:xfrm>
                  <a:off x="3849711" y="1685967"/>
                  <a:ext cx="1003437" cy="492443"/>
                </a:xfrm>
                <a:prstGeom prst="rect">
                  <a:avLst/>
                </a:prstGeom>
                <a:blipFill>
                  <a:blip r:embed="rId7"/>
                  <a:stretch>
                    <a:fillRect b="-13333"/>
                  </a:stretch>
                </a:blipFill>
              </p:spPr>
              <p:txBody>
                <a:bodyPr/>
                <a:lstStyle/>
                <a:p>
                  <a:r>
                    <a:rPr lang="en-US">
                      <a:noFill/>
                    </a:rPr>
                    <a:t> </a:t>
                  </a:r>
                </a:p>
              </p:txBody>
            </p:sp>
          </mc:Fallback>
        </mc:AlternateContent>
        <p:cxnSp>
          <p:nvCxnSpPr>
            <p:cNvPr id="15" name="Straight Connector 14">
              <a:extLst>
                <a:ext uri="{FF2B5EF4-FFF2-40B4-BE49-F238E27FC236}">
                  <a16:creationId xmlns="" xmlns:a16="http://schemas.microsoft.com/office/drawing/2014/main" id="{0B02FEF5-2F07-479A-9327-D7A359764C18}"/>
                </a:ext>
              </a:extLst>
            </p:cNvPr>
            <p:cNvCxnSpPr>
              <a:cxnSpLocks/>
            </p:cNvCxnSpPr>
            <p:nvPr/>
          </p:nvCxnSpPr>
          <p:spPr>
            <a:xfrm>
              <a:off x="8585501" y="1739600"/>
              <a:ext cx="3002" cy="2237242"/>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129F3B33-8B80-46F4-8387-6A833B120044}"/>
                    </a:ext>
                  </a:extLst>
                </p:cNvPr>
                <p:cNvSpPr txBox="1"/>
                <p:nvPr/>
              </p:nvSpPr>
              <p:spPr>
                <a:xfrm>
                  <a:off x="9592306" y="3196033"/>
                  <a:ext cx="960433" cy="430887"/>
                </a:xfrm>
                <a:prstGeom prst="rect">
                  <a:avLst/>
                </a:prstGeom>
                <a:noFill/>
              </p:spPr>
              <p:txBody>
                <a:bodyPr wrap="none" lIns="0" tIns="0" rIns="0" bIns="0" rtlCol="0">
                  <a:spAutoFit/>
                </a:bodyPr>
                <a:lstStyle/>
                <a:p>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𝑐</m:t>
                          </m:r>
                        </m:sub>
                      </m:sSub>
                    </m:oMath>
                  </a14:m>
                  <a:r>
                    <a:rPr lang="en-US" sz="2100" dirty="0"/>
                    <a:t>/</a:t>
                  </a:r>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a14:m>
                  <a:endParaRPr lang="en-US" sz="2100" dirty="0"/>
                </a:p>
              </p:txBody>
            </p:sp>
          </mc:Choice>
          <mc:Fallback xmlns="">
            <p:sp>
              <p:nvSpPr>
                <p:cNvPr id="16" name="TextBox 15">
                  <a:extLst>
                    <a:ext uri="{FF2B5EF4-FFF2-40B4-BE49-F238E27FC236}">
                      <a16:creationId xmlns:a16="http://schemas.microsoft.com/office/drawing/2014/main" xmlns="" xmlns:a14="http://schemas.microsoft.com/office/drawing/2010/main" id="{129F3B33-8B80-46F4-8387-6A833B120044}"/>
                    </a:ext>
                  </a:extLst>
                </p:cNvPr>
                <p:cNvSpPr txBox="1">
                  <a:spLocks noRot="1" noChangeAspect="1" noMove="1" noResize="1" noEditPoints="1" noAdjustHandles="1" noChangeArrowheads="1" noChangeShapeType="1" noTextEdit="1"/>
                </p:cNvSpPr>
                <p:nvPr/>
              </p:nvSpPr>
              <p:spPr>
                <a:xfrm>
                  <a:off x="9592306" y="3196033"/>
                  <a:ext cx="960433" cy="430887"/>
                </a:xfrm>
                <a:prstGeom prst="rect">
                  <a:avLst/>
                </a:prstGeom>
                <a:blipFill>
                  <a:blip r:embed="rId8"/>
                  <a:stretch>
                    <a:fillRect l="-9322" t="-26415" r="-7627" b="-50943"/>
                  </a:stretch>
                </a:blipFill>
              </p:spPr>
              <p:txBody>
                <a:bodyPr/>
                <a:lstStyle/>
                <a:p>
                  <a:r>
                    <a:rPr lang="en-US">
                      <a:noFill/>
                    </a:rPr>
                    <a:t> </a:t>
                  </a:r>
                </a:p>
              </p:txBody>
            </p:sp>
          </mc:Fallback>
        </mc:AlternateContent>
        <p:cxnSp>
          <p:nvCxnSpPr>
            <p:cNvPr id="17" name="Straight Connector 16">
              <a:extLst>
                <a:ext uri="{FF2B5EF4-FFF2-40B4-BE49-F238E27FC236}">
                  <a16:creationId xmlns="" xmlns:a16="http://schemas.microsoft.com/office/drawing/2014/main" id="{8E02D01E-57E9-4BBE-8F1B-30212D2FC51F}"/>
                </a:ext>
              </a:extLst>
            </p:cNvPr>
            <p:cNvCxnSpPr>
              <a:cxnSpLocks/>
            </p:cNvCxnSpPr>
            <p:nvPr/>
          </p:nvCxnSpPr>
          <p:spPr>
            <a:xfrm>
              <a:off x="9306046" y="2163821"/>
              <a:ext cx="0" cy="186073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E85596AF-B4DD-4CBF-BDB2-65D45E5256D4}"/>
                </a:ext>
              </a:extLst>
            </p:cNvPr>
            <p:cNvCxnSpPr>
              <a:cxnSpLocks/>
            </p:cNvCxnSpPr>
            <p:nvPr/>
          </p:nvCxnSpPr>
          <p:spPr>
            <a:xfrm>
              <a:off x="8341029" y="1922209"/>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A22562D6-4816-4009-A5D1-01002223CC3F}"/>
                </a:ext>
              </a:extLst>
            </p:cNvPr>
            <p:cNvCxnSpPr>
              <a:cxnSpLocks/>
            </p:cNvCxnSpPr>
            <p:nvPr/>
          </p:nvCxnSpPr>
          <p:spPr>
            <a:xfrm flipH="1">
              <a:off x="9037460" y="1922209"/>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B8DC19E2-A12F-4252-B059-FDB01E934D8C}"/>
                </a:ext>
              </a:extLst>
            </p:cNvPr>
            <p:cNvCxnSpPr>
              <a:cxnSpLocks/>
            </p:cNvCxnSpPr>
            <p:nvPr/>
          </p:nvCxnSpPr>
          <p:spPr>
            <a:xfrm flipH="1">
              <a:off x="9340579" y="3632602"/>
              <a:ext cx="287577" cy="32117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1C0750E6-CF94-4F71-81DD-A2047ECFB01F}"/>
                    </a:ext>
                  </a:extLst>
                </p:cNvPr>
                <p:cNvSpPr txBox="1"/>
                <p:nvPr/>
              </p:nvSpPr>
              <p:spPr>
                <a:xfrm>
                  <a:off x="3075754" y="4341957"/>
                  <a:ext cx="114569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𝐷</m:t>
                            </m:r>
                          </m:sub>
                        </m:sSub>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m:oMathPara>
                  </a14:m>
                  <a:endParaRPr lang="en-US" sz="2100" dirty="0"/>
                </a:p>
              </p:txBody>
            </p:sp>
          </mc:Choice>
          <mc:Fallback xmlns="">
            <p:sp>
              <p:nvSpPr>
                <p:cNvPr id="22" name="TextBox 21">
                  <a:extLst>
                    <a:ext uri="{FF2B5EF4-FFF2-40B4-BE49-F238E27FC236}">
                      <a16:creationId xmlns:a16="http://schemas.microsoft.com/office/drawing/2014/main" xmlns="" xmlns:a14="http://schemas.microsoft.com/office/drawing/2010/main" id="{1C0750E6-CF94-4F71-81DD-A2047ECFB01F}"/>
                    </a:ext>
                  </a:extLst>
                </p:cNvPr>
                <p:cNvSpPr txBox="1">
                  <a:spLocks noRot="1" noChangeAspect="1" noMove="1" noResize="1" noEditPoints="1" noAdjustHandles="1" noChangeArrowheads="1" noChangeShapeType="1" noTextEdit="1"/>
                </p:cNvSpPr>
                <p:nvPr/>
              </p:nvSpPr>
              <p:spPr>
                <a:xfrm>
                  <a:off x="3075754" y="4341957"/>
                  <a:ext cx="1145699" cy="430887"/>
                </a:xfrm>
                <a:prstGeom prst="rect">
                  <a:avLst/>
                </a:prstGeom>
                <a:blipFill>
                  <a:blip r:embed="rId9"/>
                  <a:stretch>
                    <a:fillRect l="-3546" t="-1887" r="-2128" b="-32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 xmlns:a16="http://schemas.microsoft.com/office/drawing/2014/main" id="{C6618B3C-C60A-43DF-999D-E8ED7148D869}"/>
                    </a:ext>
                  </a:extLst>
                </p:cNvPr>
                <p:cNvSpPr txBox="1"/>
                <p:nvPr/>
              </p:nvSpPr>
              <p:spPr>
                <a:xfrm>
                  <a:off x="2950334" y="732822"/>
                  <a:ext cx="1396537" cy="735159"/>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2</m:t>
                            </m:r>
                          </m:sub>
                        </m:sSub>
                        <m:r>
                          <a:rPr lang="en-US" sz="2100" i="1">
                            <a:latin typeface="Cambria Math" panose="02040503050406030204" pitchFamily="18" charset="0"/>
                            <a:ea typeface="Cambria Math" panose="02040503050406030204" pitchFamily="18" charset="0"/>
                          </a:rPr>
                          <m:t>&lt;</m:t>
                        </m:r>
                        <m:f>
                          <m:fPr>
                            <m:ctrlPr>
                              <a:rPr lang="en-US" sz="2100" i="1">
                                <a:latin typeface="Cambria Math" panose="02040503050406030204" pitchFamily="18" charset="0"/>
                                <a:ea typeface="Cambria Math" panose="02040503050406030204" pitchFamily="18" charset="0"/>
                              </a:rPr>
                            </m:ctrlPr>
                          </m:fPr>
                          <m:num>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num>
                          <m:den>
                            <m:r>
                              <a:rPr lang="en-US" sz="2100" i="1">
                                <a:latin typeface="Cambria Math" panose="02040503050406030204" pitchFamily="18" charset="0"/>
                                <a:ea typeface="Cambria Math" panose="02040503050406030204" pitchFamily="18" charset="0"/>
                              </a:rPr>
                              <m:t>2</m:t>
                            </m:r>
                          </m:den>
                        </m:f>
                      </m:oMath>
                    </m:oMathPara>
                  </a14:m>
                  <a:endParaRPr lang="en-US" sz="2100" dirty="0"/>
                </a:p>
              </p:txBody>
            </p:sp>
          </mc:Choice>
          <mc:Fallback xmlns="">
            <p:sp>
              <p:nvSpPr>
                <p:cNvPr id="23" name="TextBox 22">
                  <a:extLst>
                    <a:ext uri="{FF2B5EF4-FFF2-40B4-BE49-F238E27FC236}">
                      <a16:creationId xmlns:a16="http://schemas.microsoft.com/office/drawing/2014/main" xmlns="" xmlns:a14="http://schemas.microsoft.com/office/drawing/2010/main" id="{C6618B3C-C60A-43DF-999D-E8ED7148D869}"/>
                    </a:ext>
                  </a:extLst>
                </p:cNvPr>
                <p:cNvSpPr txBox="1">
                  <a:spLocks noRot="1" noChangeAspect="1" noMove="1" noResize="1" noEditPoints="1" noAdjustHandles="1" noChangeArrowheads="1" noChangeShapeType="1" noTextEdit="1"/>
                </p:cNvSpPr>
                <p:nvPr/>
              </p:nvSpPr>
              <p:spPr>
                <a:xfrm>
                  <a:off x="2950334" y="732822"/>
                  <a:ext cx="1396537" cy="735159"/>
                </a:xfrm>
                <a:prstGeom prst="rect">
                  <a:avLst/>
                </a:prstGeom>
                <a:blipFill>
                  <a:blip r:embed="rId10"/>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 xmlns:a16="http://schemas.microsoft.com/office/drawing/2014/main" id="{F55E22C0-57E2-4E8A-BF68-F8927C0CEAC8}"/>
                    </a:ext>
                  </a:extLst>
                </p:cNvPr>
                <p:cNvSpPr txBox="1"/>
                <p:nvPr/>
              </p:nvSpPr>
              <p:spPr>
                <a:xfrm>
                  <a:off x="8018925" y="4340504"/>
                  <a:ext cx="114569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𝐷</m:t>
                            </m:r>
                          </m:sub>
                        </m:sSub>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m:oMathPara>
                  </a14:m>
                  <a:endParaRPr lang="en-US" sz="2100" dirty="0"/>
                </a:p>
              </p:txBody>
            </p:sp>
          </mc:Choice>
          <mc:Fallback xmlns="">
            <p:sp>
              <p:nvSpPr>
                <p:cNvPr id="24" name="TextBox 23">
                  <a:extLst>
                    <a:ext uri="{FF2B5EF4-FFF2-40B4-BE49-F238E27FC236}">
                      <a16:creationId xmlns:a16="http://schemas.microsoft.com/office/drawing/2014/main" xmlns="" xmlns:a14="http://schemas.microsoft.com/office/drawing/2010/main" id="{F55E22C0-57E2-4E8A-BF68-F8927C0CEAC8}"/>
                    </a:ext>
                  </a:extLst>
                </p:cNvPr>
                <p:cNvSpPr txBox="1">
                  <a:spLocks noRot="1" noChangeAspect="1" noMove="1" noResize="1" noEditPoints="1" noAdjustHandles="1" noChangeArrowheads="1" noChangeShapeType="1" noTextEdit="1"/>
                </p:cNvSpPr>
                <p:nvPr/>
              </p:nvSpPr>
              <p:spPr>
                <a:xfrm>
                  <a:off x="8018925" y="4340504"/>
                  <a:ext cx="1145699" cy="430887"/>
                </a:xfrm>
                <a:prstGeom prst="rect">
                  <a:avLst/>
                </a:prstGeom>
                <a:blipFill>
                  <a:blip r:embed="rId11"/>
                  <a:stretch>
                    <a:fillRect l="-3546" r="-2128" b="-33962"/>
                  </a:stretch>
                </a:blipFill>
              </p:spPr>
              <p:txBody>
                <a:bodyPr/>
                <a:lstStyle/>
                <a:p>
                  <a:r>
                    <a:rPr lang="en-US">
                      <a:noFill/>
                    </a:rPr>
                    <a:t> </a:t>
                  </a:r>
                </a:p>
              </p:txBody>
            </p:sp>
          </mc:Fallback>
        </mc:AlternateContent>
        <p:cxnSp>
          <p:nvCxnSpPr>
            <p:cNvPr id="25" name="Straight Connector 24">
              <a:extLst>
                <a:ext uri="{FF2B5EF4-FFF2-40B4-BE49-F238E27FC236}">
                  <a16:creationId xmlns="" xmlns:a16="http://schemas.microsoft.com/office/drawing/2014/main" id="{59059950-0CD5-4E25-A89B-A8D3B148F304}"/>
                </a:ext>
              </a:extLst>
            </p:cNvPr>
            <p:cNvCxnSpPr>
              <a:cxnSpLocks/>
            </p:cNvCxnSpPr>
            <p:nvPr/>
          </p:nvCxnSpPr>
          <p:spPr>
            <a:xfrm>
              <a:off x="3218514" y="1815192"/>
              <a:ext cx="0" cy="223520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BE757A4-314A-44A2-9406-6842078AB3E7}"/>
                </a:ext>
              </a:extLst>
            </p:cNvPr>
            <p:cNvCxnSpPr>
              <a:cxnSpLocks/>
            </p:cNvCxnSpPr>
            <p:nvPr/>
          </p:nvCxnSpPr>
          <p:spPr>
            <a:xfrm flipH="1">
              <a:off x="9023781" y="1739600"/>
              <a:ext cx="10677" cy="225227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 xmlns:a16="http://schemas.microsoft.com/office/drawing/2014/main" id="{C6A3386E-321F-4217-AF85-B84F4413CB6A}"/>
                    </a:ext>
                  </a:extLst>
                </p:cNvPr>
                <p:cNvSpPr/>
                <p:nvPr/>
              </p:nvSpPr>
              <p:spPr>
                <a:xfrm>
                  <a:off x="7480333" y="1667979"/>
                  <a:ext cx="1003437"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𝛿</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27" name="Rectangle 26">
                  <a:extLst>
                    <a:ext uri="{FF2B5EF4-FFF2-40B4-BE49-F238E27FC236}">
                      <a16:creationId xmlns:a16="http://schemas.microsoft.com/office/drawing/2014/main" xmlns="" xmlns:a14="http://schemas.microsoft.com/office/drawing/2010/main" id="{C6A3386E-321F-4217-AF85-B84F4413CB6A}"/>
                    </a:ext>
                  </a:extLst>
                </p:cNvPr>
                <p:cNvSpPr>
                  <a:spLocks noRot="1" noChangeAspect="1" noMove="1" noResize="1" noEditPoints="1" noAdjustHandles="1" noChangeArrowheads="1" noChangeShapeType="1" noTextEdit="1"/>
                </p:cNvSpPr>
                <p:nvPr/>
              </p:nvSpPr>
              <p:spPr>
                <a:xfrm>
                  <a:off x="7480333" y="1667979"/>
                  <a:ext cx="1003437" cy="492443"/>
                </a:xfrm>
                <a:prstGeom prst="rect">
                  <a:avLst/>
                </a:prstGeom>
                <a:blipFill>
                  <a:blip r:embed="rId1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B74642B3-9E78-43BE-AEF0-732B3D968E8B}"/>
                    </a:ext>
                  </a:extLst>
                </p:cNvPr>
                <p:cNvSpPr txBox="1"/>
                <p:nvPr/>
              </p:nvSpPr>
              <p:spPr>
                <a:xfrm>
                  <a:off x="7865249" y="732822"/>
                  <a:ext cx="1396537" cy="735159"/>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2</m:t>
                            </m:r>
                          </m:sub>
                        </m:sSub>
                        <m:r>
                          <a:rPr lang="en-US" sz="2100" i="1">
                            <a:latin typeface="Cambria Math" panose="02040503050406030204" pitchFamily="18" charset="0"/>
                            <a:ea typeface="Cambria Math" panose="02040503050406030204" pitchFamily="18" charset="0"/>
                          </a:rPr>
                          <m:t>&gt;</m:t>
                        </m:r>
                        <m:f>
                          <m:fPr>
                            <m:ctrlPr>
                              <a:rPr lang="en-US" sz="2100" i="1">
                                <a:latin typeface="Cambria Math" panose="02040503050406030204" pitchFamily="18" charset="0"/>
                                <a:ea typeface="Cambria Math" panose="02040503050406030204" pitchFamily="18" charset="0"/>
                              </a:rPr>
                            </m:ctrlPr>
                          </m:fPr>
                          <m:num>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num>
                          <m:den>
                            <m:r>
                              <a:rPr lang="en-US" sz="2100" i="1">
                                <a:latin typeface="Cambria Math" panose="02040503050406030204" pitchFamily="18" charset="0"/>
                                <a:ea typeface="Cambria Math" panose="02040503050406030204" pitchFamily="18" charset="0"/>
                              </a:rPr>
                              <m:t>2</m:t>
                            </m:r>
                          </m:den>
                        </m:f>
                      </m:oMath>
                    </m:oMathPara>
                  </a14:m>
                  <a:endParaRPr lang="en-US" sz="2100" dirty="0"/>
                </a:p>
              </p:txBody>
            </p:sp>
          </mc:Choice>
          <mc:Fallback xmlns="">
            <p:sp>
              <p:nvSpPr>
                <p:cNvPr id="28" name="TextBox 27">
                  <a:extLst>
                    <a:ext uri="{FF2B5EF4-FFF2-40B4-BE49-F238E27FC236}">
                      <a16:creationId xmlns:a16="http://schemas.microsoft.com/office/drawing/2014/main" xmlns="" xmlns:a14="http://schemas.microsoft.com/office/drawing/2010/main" id="{B74642B3-9E78-43BE-AEF0-732B3D968E8B}"/>
                    </a:ext>
                  </a:extLst>
                </p:cNvPr>
                <p:cNvSpPr txBox="1">
                  <a:spLocks noRot="1" noChangeAspect="1" noMove="1" noResize="1" noEditPoints="1" noAdjustHandles="1" noChangeArrowheads="1" noChangeShapeType="1" noTextEdit="1"/>
                </p:cNvSpPr>
                <p:nvPr/>
              </p:nvSpPr>
              <p:spPr>
                <a:xfrm>
                  <a:off x="7865249" y="732822"/>
                  <a:ext cx="1396537" cy="735159"/>
                </a:xfrm>
                <a:prstGeom prst="rect">
                  <a:avLst/>
                </a:prstGeom>
                <a:blipFill>
                  <a:blip r:embed="rId13"/>
                  <a:stretch>
                    <a:fillRect/>
                  </a:stretch>
                </a:blipFill>
                <a:ln w="28575">
                  <a:noFill/>
                </a:ln>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29" name="TextBox 28">
                <a:extLst>
                  <a:ext uri="{FF2B5EF4-FFF2-40B4-BE49-F238E27FC236}">
                    <a16:creationId xmlns="" xmlns:a16="http://schemas.microsoft.com/office/drawing/2014/main" id="{AE8954E8-E6CB-4E92-BBB1-A188A647FBAF}"/>
                  </a:ext>
                </a:extLst>
              </p:cNvPr>
              <p:cNvSpPr txBox="1"/>
              <p:nvPr/>
            </p:nvSpPr>
            <p:spPr>
              <a:xfrm>
                <a:off x="851745" y="1256408"/>
                <a:ext cx="7222318" cy="10375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100" i="1" smtClean="0">
                          <a:latin typeface="Cambria Math"/>
                        </a:rPr>
                        <m:t>𝐻</m:t>
                      </m:r>
                      <m:r>
                        <a:rPr lang="en-GB" sz="2100" i="1" smtClean="0">
                          <a:latin typeface="Cambria Math"/>
                        </a:rPr>
                        <m:t>=</m:t>
                      </m:r>
                      <m:nary>
                        <m:naryPr>
                          <m:chr m:val="∑"/>
                          <m:ctrlPr>
                            <a:rPr lang="en-GB" sz="2100" i="1">
                              <a:latin typeface="Cambria Math" panose="02040503050406030204" pitchFamily="18" charset="0"/>
                            </a:rPr>
                          </m:ctrlPr>
                        </m:naryPr>
                        <m:sub>
                          <m:r>
                            <m:rPr>
                              <m:brk m:alnAt="23"/>
                            </m:rPr>
                            <a:rPr lang="en-GB" sz="2100" i="1">
                              <a:latin typeface="Cambria Math"/>
                            </a:rPr>
                            <m:t>𝑖</m:t>
                          </m:r>
                          <m:r>
                            <a:rPr lang="en-GB" sz="2100" i="1">
                              <a:latin typeface="Cambria Math"/>
                            </a:rPr>
                            <m:t>=1</m:t>
                          </m:r>
                        </m:sub>
                        <m:sup>
                          <m:r>
                            <a:rPr lang="en-US" sz="2100" i="1">
                              <a:latin typeface="Cambria Math" panose="02040503050406030204" pitchFamily="18" charset="0"/>
                            </a:rPr>
                            <m:t>𝑁</m:t>
                          </m:r>
                          <m:r>
                            <a:rPr lang="en-US" sz="2100" i="1">
                              <a:latin typeface="Cambria Math" panose="02040503050406030204" pitchFamily="18" charset="0"/>
                            </a:rPr>
                            <m:t>=2</m:t>
                          </m:r>
                        </m:sup>
                        <m:e>
                          <m:d>
                            <m:dPr>
                              <m:begChr m:val="["/>
                              <m:endChr m:val="]"/>
                              <m:ctrlPr>
                                <a:rPr lang="en-GB" sz="2100" i="1">
                                  <a:latin typeface="Cambria Math" panose="02040503050406030204" pitchFamily="18" charset="0"/>
                                </a:rPr>
                              </m:ctrlPr>
                            </m:dPr>
                            <m:e>
                              <m:f>
                                <m:fPr>
                                  <m:ctrlPr>
                                    <a:rPr lang="en-GB" sz="2100" i="1">
                                      <a:latin typeface="Cambria Math" panose="02040503050406030204" pitchFamily="18" charset="0"/>
                                    </a:rPr>
                                  </m:ctrlPr>
                                </m:fPr>
                                <m:num>
                                  <m:sSubSup>
                                    <m:sSubSupPr>
                                      <m:ctrlPr>
                                        <a:rPr lang="en-GB" sz="2100" i="1">
                                          <a:latin typeface="Cambria Math" panose="02040503050406030204" pitchFamily="18" charset="0"/>
                                        </a:rPr>
                                      </m:ctrlPr>
                                    </m:sSubSupPr>
                                    <m:e>
                                      <m:r>
                                        <a:rPr lang="en-GB" sz="2100" i="1">
                                          <a:latin typeface="Cambria Math"/>
                                        </a:rPr>
                                        <m:t>𝑃</m:t>
                                      </m:r>
                                    </m:e>
                                    <m:sub>
                                      <m:r>
                                        <a:rPr lang="en-GB" sz="2100" i="1">
                                          <a:latin typeface="Cambria Math"/>
                                        </a:rPr>
                                        <m:t>𝑖</m:t>
                                      </m:r>
                                    </m:sub>
                                    <m:sup>
                                      <m:r>
                                        <a:rPr lang="en-GB" sz="2100" i="1">
                                          <a:latin typeface="Cambria Math"/>
                                        </a:rPr>
                                        <m:t>2</m:t>
                                      </m:r>
                                    </m:sup>
                                  </m:sSubSup>
                                </m:num>
                                <m:den>
                                  <m:r>
                                    <a:rPr lang="en-GB" sz="2100" i="1">
                                      <a:latin typeface="Cambria Math"/>
                                    </a:rPr>
                                    <m:t>2</m:t>
                                  </m:r>
                                </m:den>
                              </m:f>
                              <m:r>
                                <a:rPr lang="en-GB" sz="2100" i="1">
                                  <a:latin typeface="Cambria Math"/>
                                </a:rPr>
                                <m:t>+</m:t>
                              </m:r>
                              <m:f>
                                <m:fPr>
                                  <m:ctrlPr>
                                    <a:rPr lang="en-GB" sz="2100" i="1">
                                      <a:latin typeface="Cambria Math" panose="02040503050406030204" pitchFamily="18" charset="0"/>
                                      <a:ea typeface="Cambria Math"/>
                                    </a:rPr>
                                  </m:ctrlPr>
                                </m:fPr>
                                <m:num>
                                  <m:sSubSup>
                                    <m:sSubSupPr>
                                      <m:ctrlPr>
                                        <a:rPr lang="en-GB" sz="2100" i="1">
                                          <a:latin typeface="Cambria Math" panose="02040503050406030204" pitchFamily="18" charset="0"/>
                                          <a:ea typeface="Cambria Math"/>
                                        </a:rPr>
                                      </m:ctrlPr>
                                    </m:sSubSupPr>
                                    <m:e>
                                      <m:r>
                                        <a:rPr lang="en-GB" sz="2100" i="1">
                                          <a:latin typeface="Cambria Math"/>
                                          <a:ea typeface="Cambria Math"/>
                                        </a:rPr>
                                        <m:t>𝜔</m:t>
                                      </m:r>
                                    </m:e>
                                    <m:sub>
                                      <m:r>
                                        <a:rPr lang="en-GB" sz="2100" i="1">
                                          <a:latin typeface="Cambria Math"/>
                                          <a:ea typeface="Cambria Math"/>
                                        </a:rPr>
                                        <m:t>𝑖</m:t>
                                      </m:r>
                                    </m:sub>
                                    <m:sup>
                                      <m:r>
                                        <a:rPr lang="en-GB" sz="2100" i="1">
                                          <a:latin typeface="Cambria Math"/>
                                          <a:ea typeface="Cambria Math"/>
                                        </a:rPr>
                                        <m:t>2</m:t>
                                      </m:r>
                                    </m:sup>
                                  </m:sSubSup>
                                  <m:sSubSup>
                                    <m:sSubSupPr>
                                      <m:ctrlPr>
                                        <a:rPr lang="en-GB" sz="2100" i="1">
                                          <a:latin typeface="Cambria Math" panose="02040503050406030204" pitchFamily="18" charset="0"/>
                                          <a:ea typeface="Cambria Math"/>
                                        </a:rPr>
                                      </m:ctrlPr>
                                    </m:sSubSupPr>
                                    <m:e>
                                      <m:r>
                                        <a:rPr lang="en-GB" sz="2100" i="1">
                                          <a:latin typeface="Cambria Math"/>
                                          <a:ea typeface="Cambria Math"/>
                                        </a:rPr>
                                        <m:t>𝑄</m:t>
                                      </m:r>
                                    </m:e>
                                    <m:sub>
                                      <m:r>
                                        <a:rPr lang="en-GB" sz="2100" i="1">
                                          <a:latin typeface="Cambria Math"/>
                                          <a:ea typeface="Cambria Math"/>
                                        </a:rPr>
                                        <m:t>𝑖</m:t>
                                      </m:r>
                                    </m:sub>
                                    <m:sup>
                                      <m:r>
                                        <a:rPr lang="en-GB" sz="2100" i="1">
                                          <a:latin typeface="Cambria Math"/>
                                          <a:ea typeface="Cambria Math"/>
                                        </a:rPr>
                                        <m:t>2</m:t>
                                      </m:r>
                                    </m:sup>
                                  </m:sSubSup>
                                </m:num>
                                <m:den>
                                  <m:r>
                                    <a:rPr lang="en-GB" sz="2100" i="1">
                                      <a:latin typeface="Cambria Math"/>
                                      <a:ea typeface="Cambria Math"/>
                                    </a:rPr>
                                    <m:t>2</m:t>
                                  </m:r>
                                </m:den>
                              </m:f>
                              <m:r>
                                <a:rPr lang="en-GB" sz="2100" i="1">
                                  <a:latin typeface="Cambria Math"/>
                                  <a:ea typeface="Cambria Math"/>
                                </a:rPr>
                                <m:t>+</m:t>
                              </m:r>
                              <m:sSub>
                                <m:sSubPr>
                                  <m:ctrlPr>
                                    <a:rPr lang="en-GB" sz="2100" i="1">
                                      <a:latin typeface="Cambria Math" panose="02040503050406030204" pitchFamily="18" charset="0"/>
                                      <a:ea typeface="Cambria Math"/>
                                    </a:rPr>
                                  </m:ctrlPr>
                                </m:sSubPr>
                                <m:e>
                                  <m:r>
                                    <a:rPr lang="en-US" sz="2100" b="0" i="1" smtClean="0">
                                      <a:latin typeface="Cambria Math" panose="02040503050406030204" pitchFamily="18" charset="0"/>
                                      <a:ea typeface="Cambria Math"/>
                                    </a:rPr>
                                    <m:t>𝐴</m:t>
                                  </m:r>
                                </m:e>
                                <m:sub>
                                  <m:r>
                                    <a:rPr lang="en-GB" sz="2100" i="1">
                                      <a:latin typeface="Cambria Math"/>
                                      <a:ea typeface="Cambria Math"/>
                                    </a:rPr>
                                    <m:t>𝑖</m:t>
                                  </m:r>
                                </m:sub>
                              </m:sSub>
                              <m:func>
                                <m:funcPr>
                                  <m:ctrlPr>
                                    <a:rPr lang="en-GB" sz="2100" i="1">
                                      <a:latin typeface="Cambria Math" panose="02040503050406030204" pitchFamily="18" charset="0"/>
                                      <a:ea typeface="Cambria Math"/>
                                    </a:rPr>
                                  </m:ctrlPr>
                                </m:funcPr>
                                <m:fName>
                                  <m:r>
                                    <m:rPr>
                                      <m:sty m:val="p"/>
                                    </m:rPr>
                                    <a:rPr lang="en-GB" sz="2100">
                                      <a:latin typeface="Cambria Math"/>
                                      <a:ea typeface="Cambria Math"/>
                                    </a:rPr>
                                    <m:t>cos</m:t>
                                  </m:r>
                                </m:fName>
                                <m:e>
                                  <m:d>
                                    <m:dPr>
                                      <m:ctrlPr>
                                        <a:rPr lang="en-GB" sz="2100" i="1">
                                          <a:latin typeface="Cambria Math" panose="02040503050406030204" pitchFamily="18" charset="0"/>
                                          <a:ea typeface="Cambria Math"/>
                                        </a:rPr>
                                      </m:ctrlPr>
                                    </m:dPr>
                                    <m:e>
                                      <m:sSub>
                                        <m:sSubPr>
                                          <m:ctrlPr>
                                            <a:rPr lang="en-GB" sz="2100" i="1">
                                              <a:latin typeface="Cambria Math" panose="02040503050406030204" pitchFamily="18" charset="0"/>
                                              <a:ea typeface="Cambria Math"/>
                                            </a:rPr>
                                          </m:ctrlPr>
                                        </m:sSubPr>
                                        <m:e>
                                          <m:r>
                                            <a:rPr lang="en-GB" sz="2100" i="1">
                                              <a:latin typeface="Cambria Math"/>
                                              <a:ea typeface="Cambria Math"/>
                                            </a:rPr>
                                            <m:t>𝜔</m:t>
                                          </m:r>
                                        </m:e>
                                        <m:sub>
                                          <m:r>
                                            <a:rPr lang="en-US" sz="2100" i="1">
                                              <a:latin typeface="Cambria Math" panose="02040503050406030204" pitchFamily="18" charset="0"/>
                                              <a:ea typeface="Cambria Math"/>
                                            </a:rPr>
                                            <m:t>𝐷</m:t>
                                          </m:r>
                                        </m:sub>
                                      </m:sSub>
                                      <m:r>
                                        <a:rPr lang="en-GB" sz="2100" i="1">
                                          <a:latin typeface="Cambria Math"/>
                                          <a:ea typeface="Cambria Math"/>
                                        </a:rPr>
                                        <m:t>𝑡</m:t>
                                      </m:r>
                                    </m:e>
                                  </m:d>
                                </m:e>
                              </m:func>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e>
                          </m:d>
                        </m:e>
                      </m:nary>
                      <m:r>
                        <a:rPr lang="en-GB" sz="2100" i="1">
                          <a:latin typeface="Cambria Math"/>
                        </a:rPr>
                        <m:t>+</m:t>
                      </m:r>
                      <m:nary>
                        <m:naryPr>
                          <m:chr m:val="∑"/>
                          <m:supHide m:val="on"/>
                          <m:ctrlPr>
                            <a:rPr lang="en-GB" sz="2100" i="1">
                              <a:latin typeface="Cambria Math" panose="02040503050406030204" pitchFamily="18" charset="0"/>
                            </a:rPr>
                          </m:ctrlPr>
                        </m:naryPr>
                        <m:sub>
                          <m:r>
                            <m:rPr>
                              <m:brk m:alnAt="7"/>
                            </m:rPr>
                            <a:rPr lang="en-GB" sz="2100" i="1">
                              <a:latin typeface="Cambria Math"/>
                            </a:rPr>
                            <m:t>𝑖</m:t>
                          </m:r>
                          <m:r>
                            <a:rPr lang="en-GB" sz="2100" i="1">
                              <a:latin typeface="Cambria Math"/>
                            </a:rPr>
                            <m:t>,</m:t>
                          </m:r>
                          <m:r>
                            <a:rPr lang="en-GB" sz="2100" i="1">
                              <a:latin typeface="Cambria Math"/>
                            </a:rPr>
                            <m:t>𝑗</m:t>
                          </m:r>
                          <m:r>
                            <a:rPr lang="en-GB" sz="2100" i="1">
                              <a:latin typeface="Cambria Math"/>
                            </a:rPr>
                            <m:t>,</m:t>
                          </m:r>
                          <m:r>
                            <a:rPr lang="en-GB" sz="2100" i="1">
                              <a:latin typeface="Cambria Math"/>
                            </a:rPr>
                            <m:t>𝑘</m:t>
                          </m:r>
                        </m:sub>
                        <m:sup/>
                        <m:e>
                          <m:sSub>
                            <m:sSubPr>
                              <m:ctrlPr>
                                <a:rPr lang="en-GB" sz="2100" i="1">
                                  <a:latin typeface="Cambria Math" panose="02040503050406030204" pitchFamily="18" charset="0"/>
                                  <a:ea typeface="Cambria Math"/>
                                </a:rPr>
                              </m:ctrlPr>
                            </m:sSubPr>
                            <m:e>
                              <m:r>
                                <a:rPr lang="en-GB" sz="2100" i="1">
                                  <a:latin typeface="Cambria Math" panose="02040503050406030204" pitchFamily="18" charset="0"/>
                                  <a:ea typeface="Cambria Math" panose="02040503050406030204" pitchFamily="18" charset="0"/>
                                </a:rPr>
                                <m:t>𝛼</m:t>
                              </m:r>
                            </m:e>
                            <m:sub>
                              <m:r>
                                <a:rPr lang="en-GB" sz="2100" i="1">
                                  <a:latin typeface="Cambria Math"/>
                                  <a:ea typeface="Cambria Math"/>
                                </a:rPr>
                                <m:t>𝑖𝑗𝑘</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𝑗</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𝑘</m:t>
                              </m:r>
                            </m:sub>
                          </m:sSub>
                        </m:e>
                      </m:nary>
                    </m:oMath>
                  </m:oMathPara>
                </a14:m>
                <a:endParaRPr lang="en-GB" sz="2100" dirty="0"/>
              </a:p>
            </p:txBody>
          </p:sp>
        </mc:Choice>
        <mc:Fallback xmlns="">
          <p:sp>
            <p:nvSpPr>
              <p:cNvPr id="29" name="TextBox 28">
                <a:extLst>
                  <a:ext uri="{FF2B5EF4-FFF2-40B4-BE49-F238E27FC236}">
                    <a16:creationId xmlns:a16="http://schemas.microsoft.com/office/drawing/2014/main" xmlns="" xmlns:a14="http://schemas.microsoft.com/office/drawing/2010/main" id="{AE8954E8-E6CB-4E92-BBB1-A188A647FBAF}"/>
                  </a:ext>
                </a:extLst>
              </p:cNvPr>
              <p:cNvSpPr txBox="1">
                <a:spLocks noRot="1" noChangeAspect="1" noMove="1" noResize="1" noEditPoints="1" noAdjustHandles="1" noChangeArrowheads="1" noChangeShapeType="1" noTextEdit="1"/>
              </p:cNvSpPr>
              <p:nvPr/>
            </p:nvSpPr>
            <p:spPr>
              <a:xfrm>
                <a:off x="851745" y="1256408"/>
                <a:ext cx="7222318" cy="1037592"/>
              </a:xfrm>
              <a:prstGeom prst="rect">
                <a:avLst/>
              </a:prstGeom>
              <a:blipFill>
                <a:blip r:embed="rId14"/>
                <a:stretch>
                  <a:fillRect/>
                </a:stretch>
              </a:blipFill>
            </p:spPr>
            <p:txBody>
              <a:bodyPr/>
              <a:lstStyle/>
              <a:p>
                <a:r>
                  <a:rPr lang="en-US">
                    <a:noFill/>
                  </a:rPr>
                  <a:t> </a:t>
                </a:r>
              </a:p>
            </p:txBody>
          </p:sp>
        </mc:Fallback>
      </mc:AlternateContent>
      <p:sp>
        <p:nvSpPr>
          <p:cNvPr id="30" name="TextBox 29">
            <a:extLst>
              <a:ext uri="{FF2B5EF4-FFF2-40B4-BE49-F238E27FC236}">
                <a16:creationId xmlns="" xmlns:a16="http://schemas.microsoft.com/office/drawing/2014/main" id="{92322A38-992F-429A-B4A7-631DB768FCA6}"/>
              </a:ext>
            </a:extLst>
          </p:cNvPr>
          <p:cNvSpPr txBox="1"/>
          <p:nvPr/>
        </p:nvSpPr>
        <p:spPr>
          <a:xfrm>
            <a:off x="3551658" y="5818648"/>
            <a:ext cx="5469381" cy="369332"/>
          </a:xfrm>
          <a:prstGeom prst="rect">
            <a:avLst/>
          </a:prstGeom>
          <a:noFill/>
        </p:spPr>
        <p:txBody>
          <a:bodyPr wrap="square" rtlCol="0">
            <a:spAutoFit/>
          </a:bodyPr>
          <a:lstStyle/>
          <a:p>
            <a:pPr algn="r"/>
            <a:r>
              <a:rPr lang="en-US" i="1" dirty="0">
                <a:latin typeface="Constantia" panose="02030602050306030303" pitchFamily="18" charset="0"/>
              </a:rPr>
              <a:t>Z. Qi, C. </a:t>
            </a:r>
            <a:r>
              <a:rPr lang="en-US" i="1" dirty="0" err="1">
                <a:latin typeface="Constantia" panose="02030602050306030303" pitchFamily="18" charset="0"/>
              </a:rPr>
              <a:t>Menyuk</a:t>
            </a:r>
            <a:r>
              <a:rPr lang="en-US" i="1" dirty="0">
                <a:latin typeface="Constantia" panose="02030602050306030303" pitchFamily="18" charset="0"/>
              </a:rPr>
              <a:t>, J. Gorman &amp; A. Ganesan, APL 2020 </a:t>
            </a:r>
          </a:p>
        </p:txBody>
      </p:sp>
    </p:spTree>
    <p:extLst>
      <p:ext uri="{BB962C8B-B14F-4D97-AF65-F5344CB8AC3E}">
        <p14:creationId xmlns:p14="http://schemas.microsoft.com/office/powerpoint/2010/main" val="2483835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C92CF72-A191-4EE0-B91B-D3F61C3E440C}"/>
              </a:ext>
            </a:extLst>
          </p:cNvPr>
          <p:cNvGrpSpPr/>
          <p:nvPr/>
        </p:nvGrpSpPr>
        <p:grpSpPr>
          <a:xfrm>
            <a:off x="810537" y="2441582"/>
            <a:ext cx="7522926" cy="3030017"/>
            <a:chOff x="851670" y="732822"/>
            <a:chExt cx="10030568" cy="4040022"/>
          </a:xfrm>
        </p:grpSpPr>
        <p:pic>
          <p:nvPicPr>
            <p:cNvPr id="3" name="Picture 2">
              <a:extLst>
                <a:ext uri="{FF2B5EF4-FFF2-40B4-BE49-F238E27FC236}">
                  <a16:creationId xmlns="" xmlns:a16="http://schemas.microsoft.com/office/drawing/2014/main" id="{FEB52E85-70CC-40B1-AB97-72A4686F7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893" y="1260103"/>
              <a:ext cx="4714875" cy="3124200"/>
            </a:xfrm>
            <a:prstGeom prst="rect">
              <a:avLst/>
            </a:prstGeom>
          </p:spPr>
        </p:pic>
        <p:pic>
          <p:nvPicPr>
            <p:cNvPr id="4" name="Picture 3">
              <a:extLst>
                <a:ext uri="{FF2B5EF4-FFF2-40B4-BE49-F238E27FC236}">
                  <a16:creationId xmlns="" xmlns:a16="http://schemas.microsoft.com/office/drawing/2014/main" id="{97291ED5-1FBD-445F-B0DE-45320B647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363" y="1257051"/>
              <a:ext cx="4714875" cy="31242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CD994FF5-CE54-43F5-8626-17C0A5B4AB39}"/>
                    </a:ext>
                  </a:extLst>
                </p:cNvPr>
                <p:cNvSpPr txBox="1"/>
                <p:nvPr/>
              </p:nvSpPr>
              <p:spPr>
                <a:xfrm rot="16200000">
                  <a:off x="901331" y="2638547"/>
                  <a:ext cx="33156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𝐴</m:t>
                            </m:r>
                          </m:e>
                          <m:sub>
                            <m:r>
                              <a:rPr lang="en-US" sz="2100" i="1">
                                <a:latin typeface="Cambria Math" panose="02040503050406030204" pitchFamily="18" charset="0"/>
                                <a:ea typeface="Cambria Math" panose="02040503050406030204" pitchFamily="18" charset="0"/>
                              </a:rPr>
                              <m:t>1</m:t>
                            </m:r>
                          </m:sub>
                        </m:sSub>
                      </m:oMath>
                    </m:oMathPara>
                  </a14:m>
                  <a:endParaRPr lang="en-US" sz="2100" dirty="0">
                    <a:latin typeface="Constantia" panose="02030602050306030303" pitchFamily="18" charset="0"/>
                  </a:endParaRPr>
                </a:p>
              </p:txBody>
            </p:sp>
          </mc:Choice>
          <mc:Fallback xmlns="">
            <p:sp>
              <p:nvSpPr>
                <p:cNvPr id="5" name="TextBox 4">
                  <a:extLst>
                    <a:ext uri="{FF2B5EF4-FFF2-40B4-BE49-F238E27FC236}">
                      <a16:creationId xmlns:a16="http://schemas.microsoft.com/office/drawing/2014/main" xmlns="" xmlns:a14="http://schemas.microsoft.com/office/drawing/2010/main" id="{CD994FF5-CE54-43F5-8626-17C0A5B4AB39}"/>
                    </a:ext>
                  </a:extLst>
                </p:cNvPr>
                <p:cNvSpPr txBox="1">
                  <a:spLocks noRot="1" noChangeAspect="1" noMove="1" noResize="1" noEditPoints="1" noAdjustHandles="1" noChangeArrowheads="1" noChangeShapeType="1" noTextEdit="1"/>
                </p:cNvSpPr>
                <p:nvPr/>
              </p:nvSpPr>
              <p:spPr>
                <a:xfrm rot="16200000">
                  <a:off x="901331" y="2638547"/>
                  <a:ext cx="331565" cy="430887"/>
                </a:xfrm>
                <a:prstGeom prst="rect">
                  <a:avLst/>
                </a:prstGeom>
                <a:blipFill>
                  <a:blip r:embed="rId4"/>
                  <a:stretch>
                    <a:fillRect t="-39024" r="-13208" b="-36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C4AC3F11-5A43-43F1-99C3-B1ACFFA20D08}"/>
                    </a:ext>
                  </a:extLst>
                </p:cNvPr>
                <p:cNvSpPr txBox="1"/>
                <p:nvPr/>
              </p:nvSpPr>
              <p:spPr>
                <a:xfrm rot="16200000">
                  <a:off x="5796611" y="2605114"/>
                  <a:ext cx="4746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𝐴</m:t>
                            </m:r>
                          </m:e>
                          <m:sub>
                            <m:r>
                              <a:rPr lang="en-US" sz="2100" i="1">
                                <a:latin typeface="Cambria Math" panose="02040503050406030204" pitchFamily="18" charset="0"/>
                                <a:ea typeface="Cambria Math" panose="02040503050406030204" pitchFamily="18" charset="0"/>
                              </a:rPr>
                              <m:t>1</m:t>
                            </m:r>
                          </m:sub>
                        </m:sSub>
                      </m:oMath>
                    </m:oMathPara>
                  </a14:m>
                  <a:endParaRPr lang="en-US" sz="2100" dirty="0">
                    <a:latin typeface="Constantia" panose="02030602050306030303" pitchFamily="18" charset="0"/>
                  </a:endParaRPr>
                </a:p>
              </p:txBody>
            </p:sp>
          </mc:Choice>
          <mc:Fallback xmlns="">
            <p:sp>
              <p:nvSpPr>
                <p:cNvPr id="7" name="TextBox 6">
                  <a:extLst>
                    <a:ext uri="{FF2B5EF4-FFF2-40B4-BE49-F238E27FC236}">
                      <a16:creationId xmlns:a16="http://schemas.microsoft.com/office/drawing/2014/main" xmlns="" xmlns:a14="http://schemas.microsoft.com/office/drawing/2010/main" id="{C4AC3F11-5A43-43F1-99C3-B1ACFFA20D08}"/>
                    </a:ext>
                  </a:extLst>
                </p:cNvPr>
                <p:cNvSpPr txBox="1">
                  <a:spLocks noRot="1" noChangeAspect="1" noMove="1" noResize="1" noEditPoints="1" noAdjustHandles="1" noChangeArrowheads="1" noChangeShapeType="1" noTextEdit="1"/>
                </p:cNvSpPr>
                <p:nvPr/>
              </p:nvSpPr>
              <p:spPr>
                <a:xfrm rot="16200000">
                  <a:off x="5796611" y="2605114"/>
                  <a:ext cx="474660" cy="430887"/>
                </a:xfrm>
                <a:prstGeom prst="rect">
                  <a:avLst/>
                </a:prstGeom>
                <a:blipFill>
                  <a:blip r:embed="rId5"/>
                  <a:stretch>
                    <a:fillRect t="-6780" r="-15094"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AAE17AB6-59F4-4E63-B210-4203738D5B1F}"/>
                    </a:ext>
                  </a:extLst>
                </p:cNvPr>
                <p:cNvSpPr txBox="1"/>
                <p:nvPr/>
              </p:nvSpPr>
              <p:spPr>
                <a:xfrm>
                  <a:off x="1910470" y="3173306"/>
                  <a:ext cx="960433" cy="430887"/>
                </a:xfrm>
                <a:prstGeom prst="rect">
                  <a:avLst/>
                </a:prstGeom>
                <a:noFill/>
              </p:spPr>
              <p:txBody>
                <a:bodyPr wrap="none" lIns="0" tIns="0" rIns="0" bIns="0" rtlCol="0">
                  <a:spAutoFit/>
                </a:bodyPr>
                <a:lstStyle/>
                <a:p>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𝑐</m:t>
                          </m:r>
                        </m:sub>
                      </m:sSub>
                    </m:oMath>
                  </a14:m>
                  <a:r>
                    <a:rPr lang="en-US" sz="2100" dirty="0"/>
                    <a:t>/</a:t>
                  </a:r>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a14:m>
                  <a:endParaRPr lang="en-US" sz="2100" dirty="0"/>
                </a:p>
              </p:txBody>
            </p:sp>
          </mc:Choice>
          <mc:Fallback xmlns="">
            <p:sp>
              <p:nvSpPr>
                <p:cNvPr id="8" name="TextBox 7">
                  <a:extLst>
                    <a:ext uri="{FF2B5EF4-FFF2-40B4-BE49-F238E27FC236}">
                      <a16:creationId xmlns:a16="http://schemas.microsoft.com/office/drawing/2014/main" xmlns="" xmlns:a14="http://schemas.microsoft.com/office/drawing/2010/main" id="{AAE17AB6-59F4-4E63-B210-4203738D5B1F}"/>
                    </a:ext>
                  </a:extLst>
                </p:cNvPr>
                <p:cNvSpPr txBox="1">
                  <a:spLocks noRot="1" noChangeAspect="1" noMove="1" noResize="1" noEditPoints="1" noAdjustHandles="1" noChangeArrowheads="1" noChangeShapeType="1" noTextEdit="1"/>
                </p:cNvSpPr>
                <p:nvPr/>
              </p:nvSpPr>
              <p:spPr>
                <a:xfrm>
                  <a:off x="1910470" y="3173306"/>
                  <a:ext cx="960433" cy="430887"/>
                </a:xfrm>
                <a:prstGeom prst="rect">
                  <a:avLst/>
                </a:prstGeom>
                <a:blipFill>
                  <a:blip r:embed="rId6"/>
                  <a:stretch>
                    <a:fillRect l="-9322" t="-26415" r="-7627" b="-50943"/>
                  </a:stretch>
                </a:blipFill>
              </p:spPr>
              <p:txBody>
                <a:bodyPr/>
                <a:lstStyle/>
                <a:p>
                  <a:r>
                    <a:rPr lang="en-US">
                      <a:noFill/>
                    </a:rPr>
                    <a:t> </a:t>
                  </a:r>
                </a:p>
              </p:txBody>
            </p:sp>
          </mc:Fallback>
        </mc:AlternateContent>
        <p:cxnSp>
          <p:nvCxnSpPr>
            <p:cNvPr id="9" name="Straight Connector 8">
              <a:extLst>
                <a:ext uri="{FF2B5EF4-FFF2-40B4-BE49-F238E27FC236}">
                  <a16:creationId xmlns="" xmlns:a16="http://schemas.microsoft.com/office/drawing/2014/main" id="{559626B6-29B3-4D5C-B82B-BCCBA9DD4BBE}"/>
                </a:ext>
              </a:extLst>
            </p:cNvPr>
            <p:cNvCxnSpPr>
              <a:cxnSpLocks/>
            </p:cNvCxnSpPr>
            <p:nvPr/>
          </p:nvCxnSpPr>
          <p:spPr>
            <a:xfrm>
              <a:off x="2917072" y="2147632"/>
              <a:ext cx="0" cy="190276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4F0971C5-C997-43BF-8247-56F63DDCAD4B}"/>
                </a:ext>
              </a:extLst>
            </p:cNvPr>
            <p:cNvCxnSpPr>
              <a:cxnSpLocks/>
            </p:cNvCxnSpPr>
            <p:nvPr/>
          </p:nvCxnSpPr>
          <p:spPr>
            <a:xfrm>
              <a:off x="2597026" y="3626919"/>
              <a:ext cx="287577" cy="32117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AEE2B4DC-C429-4C45-B125-240E45E6752E}"/>
                </a:ext>
              </a:extLst>
            </p:cNvPr>
            <p:cNvCxnSpPr>
              <a:cxnSpLocks/>
            </p:cNvCxnSpPr>
            <p:nvPr/>
          </p:nvCxnSpPr>
          <p:spPr>
            <a:xfrm flipH="1">
              <a:off x="3627877" y="1815192"/>
              <a:ext cx="22072" cy="2174754"/>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864F7EC3-4FE0-4006-BE78-D6750F1B1FCC}"/>
                </a:ext>
              </a:extLst>
            </p:cNvPr>
            <p:cNvCxnSpPr>
              <a:cxnSpLocks/>
            </p:cNvCxnSpPr>
            <p:nvPr/>
          </p:nvCxnSpPr>
          <p:spPr>
            <a:xfrm>
              <a:off x="2964514" y="1923068"/>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5E1EDE3F-DE83-46DE-94E1-899F33C66A1B}"/>
                </a:ext>
              </a:extLst>
            </p:cNvPr>
            <p:cNvCxnSpPr>
              <a:cxnSpLocks/>
            </p:cNvCxnSpPr>
            <p:nvPr/>
          </p:nvCxnSpPr>
          <p:spPr>
            <a:xfrm flipH="1">
              <a:off x="3649950" y="1923068"/>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 xmlns:a16="http://schemas.microsoft.com/office/drawing/2014/main" id="{76EA558F-8B2E-4E46-9BB6-6284039BBCC1}"/>
                    </a:ext>
                  </a:extLst>
                </p:cNvPr>
                <p:cNvSpPr/>
                <p:nvPr/>
              </p:nvSpPr>
              <p:spPr>
                <a:xfrm>
                  <a:off x="3849711" y="1685967"/>
                  <a:ext cx="1003437"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𝛿</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14" name="Rectangle 13">
                  <a:extLst>
                    <a:ext uri="{FF2B5EF4-FFF2-40B4-BE49-F238E27FC236}">
                      <a16:creationId xmlns:a16="http://schemas.microsoft.com/office/drawing/2014/main" xmlns="" xmlns:a14="http://schemas.microsoft.com/office/drawing/2010/main" id="{76EA558F-8B2E-4E46-9BB6-6284039BBCC1}"/>
                    </a:ext>
                  </a:extLst>
                </p:cNvPr>
                <p:cNvSpPr>
                  <a:spLocks noRot="1" noChangeAspect="1" noMove="1" noResize="1" noEditPoints="1" noAdjustHandles="1" noChangeArrowheads="1" noChangeShapeType="1" noTextEdit="1"/>
                </p:cNvSpPr>
                <p:nvPr/>
              </p:nvSpPr>
              <p:spPr>
                <a:xfrm>
                  <a:off x="3849711" y="1685967"/>
                  <a:ext cx="1003437" cy="492443"/>
                </a:xfrm>
                <a:prstGeom prst="rect">
                  <a:avLst/>
                </a:prstGeom>
                <a:blipFill>
                  <a:blip r:embed="rId7"/>
                  <a:stretch>
                    <a:fillRect b="-13333"/>
                  </a:stretch>
                </a:blipFill>
              </p:spPr>
              <p:txBody>
                <a:bodyPr/>
                <a:lstStyle/>
                <a:p>
                  <a:r>
                    <a:rPr lang="en-US">
                      <a:noFill/>
                    </a:rPr>
                    <a:t> </a:t>
                  </a:r>
                </a:p>
              </p:txBody>
            </p:sp>
          </mc:Fallback>
        </mc:AlternateContent>
        <p:cxnSp>
          <p:nvCxnSpPr>
            <p:cNvPr id="15" name="Straight Connector 14">
              <a:extLst>
                <a:ext uri="{FF2B5EF4-FFF2-40B4-BE49-F238E27FC236}">
                  <a16:creationId xmlns="" xmlns:a16="http://schemas.microsoft.com/office/drawing/2014/main" id="{0B02FEF5-2F07-479A-9327-D7A359764C18}"/>
                </a:ext>
              </a:extLst>
            </p:cNvPr>
            <p:cNvCxnSpPr>
              <a:cxnSpLocks/>
            </p:cNvCxnSpPr>
            <p:nvPr/>
          </p:nvCxnSpPr>
          <p:spPr>
            <a:xfrm>
              <a:off x="8585501" y="1739600"/>
              <a:ext cx="3002" cy="2237242"/>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129F3B33-8B80-46F4-8387-6A833B120044}"/>
                    </a:ext>
                  </a:extLst>
                </p:cNvPr>
                <p:cNvSpPr txBox="1"/>
                <p:nvPr/>
              </p:nvSpPr>
              <p:spPr>
                <a:xfrm>
                  <a:off x="9592306" y="3196033"/>
                  <a:ext cx="960433" cy="430887"/>
                </a:xfrm>
                <a:prstGeom prst="rect">
                  <a:avLst/>
                </a:prstGeom>
                <a:noFill/>
              </p:spPr>
              <p:txBody>
                <a:bodyPr wrap="none" lIns="0" tIns="0" rIns="0" bIns="0" rtlCol="0">
                  <a:spAutoFit/>
                </a:bodyPr>
                <a:lstStyle/>
                <a:p>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𝑐</m:t>
                          </m:r>
                        </m:sub>
                      </m:sSub>
                    </m:oMath>
                  </a14:m>
                  <a:r>
                    <a:rPr lang="en-US" sz="2100" dirty="0"/>
                    <a:t>/</a:t>
                  </a:r>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a14:m>
                  <a:endParaRPr lang="en-US" sz="2100" dirty="0"/>
                </a:p>
              </p:txBody>
            </p:sp>
          </mc:Choice>
          <mc:Fallback xmlns="">
            <p:sp>
              <p:nvSpPr>
                <p:cNvPr id="16" name="TextBox 15">
                  <a:extLst>
                    <a:ext uri="{FF2B5EF4-FFF2-40B4-BE49-F238E27FC236}">
                      <a16:creationId xmlns:a16="http://schemas.microsoft.com/office/drawing/2014/main" xmlns="" xmlns:a14="http://schemas.microsoft.com/office/drawing/2010/main" id="{129F3B33-8B80-46F4-8387-6A833B120044}"/>
                    </a:ext>
                  </a:extLst>
                </p:cNvPr>
                <p:cNvSpPr txBox="1">
                  <a:spLocks noRot="1" noChangeAspect="1" noMove="1" noResize="1" noEditPoints="1" noAdjustHandles="1" noChangeArrowheads="1" noChangeShapeType="1" noTextEdit="1"/>
                </p:cNvSpPr>
                <p:nvPr/>
              </p:nvSpPr>
              <p:spPr>
                <a:xfrm>
                  <a:off x="9592306" y="3196033"/>
                  <a:ext cx="960433" cy="430887"/>
                </a:xfrm>
                <a:prstGeom prst="rect">
                  <a:avLst/>
                </a:prstGeom>
                <a:blipFill>
                  <a:blip r:embed="rId8"/>
                  <a:stretch>
                    <a:fillRect l="-9322" t="-26415" r="-7627" b="-50943"/>
                  </a:stretch>
                </a:blipFill>
              </p:spPr>
              <p:txBody>
                <a:bodyPr/>
                <a:lstStyle/>
                <a:p>
                  <a:r>
                    <a:rPr lang="en-US">
                      <a:noFill/>
                    </a:rPr>
                    <a:t> </a:t>
                  </a:r>
                </a:p>
              </p:txBody>
            </p:sp>
          </mc:Fallback>
        </mc:AlternateContent>
        <p:cxnSp>
          <p:nvCxnSpPr>
            <p:cNvPr id="17" name="Straight Connector 16">
              <a:extLst>
                <a:ext uri="{FF2B5EF4-FFF2-40B4-BE49-F238E27FC236}">
                  <a16:creationId xmlns="" xmlns:a16="http://schemas.microsoft.com/office/drawing/2014/main" id="{8E02D01E-57E9-4BBE-8F1B-30212D2FC51F}"/>
                </a:ext>
              </a:extLst>
            </p:cNvPr>
            <p:cNvCxnSpPr>
              <a:cxnSpLocks/>
            </p:cNvCxnSpPr>
            <p:nvPr/>
          </p:nvCxnSpPr>
          <p:spPr>
            <a:xfrm>
              <a:off x="9306046" y="2163821"/>
              <a:ext cx="0" cy="186073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E85596AF-B4DD-4CBF-BDB2-65D45E5256D4}"/>
                </a:ext>
              </a:extLst>
            </p:cNvPr>
            <p:cNvCxnSpPr>
              <a:cxnSpLocks/>
            </p:cNvCxnSpPr>
            <p:nvPr/>
          </p:nvCxnSpPr>
          <p:spPr>
            <a:xfrm>
              <a:off x="8341029" y="1922209"/>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A22562D6-4816-4009-A5D1-01002223CC3F}"/>
                </a:ext>
              </a:extLst>
            </p:cNvPr>
            <p:cNvCxnSpPr>
              <a:cxnSpLocks/>
            </p:cNvCxnSpPr>
            <p:nvPr/>
          </p:nvCxnSpPr>
          <p:spPr>
            <a:xfrm flipH="1">
              <a:off x="9037460" y="1922209"/>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B8DC19E2-A12F-4252-B059-FDB01E934D8C}"/>
                </a:ext>
              </a:extLst>
            </p:cNvPr>
            <p:cNvCxnSpPr>
              <a:cxnSpLocks/>
            </p:cNvCxnSpPr>
            <p:nvPr/>
          </p:nvCxnSpPr>
          <p:spPr>
            <a:xfrm flipH="1">
              <a:off x="9340579" y="3632602"/>
              <a:ext cx="287577" cy="32117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1C0750E6-CF94-4F71-81DD-A2047ECFB01F}"/>
                    </a:ext>
                  </a:extLst>
                </p:cNvPr>
                <p:cNvSpPr txBox="1"/>
                <p:nvPr/>
              </p:nvSpPr>
              <p:spPr>
                <a:xfrm>
                  <a:off x="3075754" y="4341957"/>
                  <a:ext cx="114569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𝐷</m:t>
                            </m:r>
                          </m:sub>
                        </m:sSub>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m:oMathPara>
                  </a14:m>
                  <a:endParaRPr lang="en-US" sz="2100" dirty="0"/>
                </a:p>
              </p:txBody>
            </p:sp>
          </mc:Choice>
          <mc:Fallback xmlns="">
            <p:sp>
              <p:nvSpPr>
                <p:cNvPr id="22" name="TextBox 21">
                  <a:extLst>
                    <a:ext uri="{FF2B5EF4-FFF2-40B4-BE49-F238E27FC236}">
                      <a16:creationId xmlns:a16="http://schemas.microsoft.com/office/drawing/2014/main" xmlns="" xmlns:a14="http://schemas.microsoft.com/office/drawing/2010/main" id="{1C0750E6-CF94-4F71-81DD-A2047ECFB01F}"/>
                    </a:ext>
                  </a:extLst>
                </p:cNvPr>
                <p:cNvSpPr txBox="1">
                  <a:spLocks noRot="1" noChangeAspect="1" noMove="1" noResize="1" noEditPoints="1" noAdjustHandles="1" noChangeArrowheads="1" noChangeShapeType="1" noTextEdit="1"/>
                </p:cNvSpPr>
                <p:nvPr/>
              </p:nvSpPr>
              <p:spPr>
                <a:xfrm>
                  <a:off x="3075754" y="4341957"/>
                  <a:ext cx="1145699" cy="430887"/>
                </a:xfrm>
                <a:prstGeom prst="rect">
                  <a:avLst/>
                </a:prstGeom>
                <a:blipFill>
                  <a:blip r:embed="rId9"/>
                  <a:stretch>
                    <a:fillRect l="-3546" t="-1887" r="-2128" b="-32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 xmlns:a16="http://schemas.microsoft.com/office/drawing/2014/main" id="{C6618B3C-C60A-43DF-999D-E8ED7148D869}"/>
                    </a:ext>
                  </a:extLst>
                </p:cNvPr>
                <p:cNvSpPr txBox="1"/>
                <p:nvPr/>
              </p:nvSpPr>
              <p:spPr>
                <a:xfrm>
                  <a:off x="2950334" y="732822"/>
                  <a:ext cx="1396537" cy="735159"/>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2</m:t>
                            </m:r>
                          </m:sub>
                        </m:sSub>
                        <m:r>
                          <a:rPr lang="en-US" sz="2100" i="1">
                            <a:latin typeface="Cambria Math" panose="02040503050406030204" pitchFamily="18" charset="0"/>
                            <a:ea typeface="Cambria Math" panose="02040503050406030204" pitchFamily="18" charset="0"/>
                          </a:rPr>
                          <m:t>&lt;</m:t>
                        </m:r>
                        <m:f>
                          <m:fPr>
                            <m:ctrlPr>
                              <a:rPr lang="en-US" sz="2100" i="1">
                                <a:latin typeface="Cambria Math" panose="02040503050406030204" pitchFamily="18" charset="0"/>
                                <a:ea typeface="Cambria Math" panose="02040503050406030204" pitchFamily="18" charset="0"/>
                              </a:rPr>
                            </m:ctrlPr>
                          </m:fPr>
                          <m:num>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num>
                          <m:den>
                            <m:r>
                              <a:rPr lang="en-US" sz="2100" i="1">
                                <a:latin typeface="Cambria Math" panose="02040503050406030204" pitchFamily="18" charset="0"/>
                                <a:ea typeface="Cambria Math" panose="02040503050406030204" pitchFamily="18" charset="0"/>
                              </a:rPr>
                              <m:t>2</m:t>
                            </m:r>
                          </m:den>
                        </m:f>
                      </m:oMath>
                    </m:oMathPara>
                  </a14:m>
                  <a:endParaRPr lang="en-US" sz="2100" dirty="0"/>
                </a:p>
              </p:txBody>
            </p:sp>
          </mc:Choice>
          <mc:Fallback xmlns="">
            <p:sp>
              <p:nvSpPr>
                <p:cNvPr id="23" name="TextBox 22">
                  <a:extLst>
                    <a:ext uri="{FF2B5EF4-FFF2-40B4-BE49-F238E27FC236}">
                      <a16:creationId xmlns:a16="http://schemas.microsoft.com/office/drawing/2014/main" xmlns="" xmlns:a14="http://schemas.microsoft.com/office/drawing/2010/main" id="{C6618B3C-C60A-43DF-999D-E8ED7148D869}"/>
                    </a:ext>
                  </a:extLst>
                </p:cNvPr>
                <p:cNvSpPr txBox="1">
                  <a:spLocks noRot="1" noChangeAspect="1" noMove="1" noResize="1" noEditPoints="1" noAdjustHandles="1" noChangeArrowheads="1" noChangeShapeType="1" noTextEdit="1"/>
                </p:cNvSpPr>
                <p:nvPr/>
              </p:nvSpPr>
              <p:spPr>
                <a:xfrm>
                  <a:off x="2950334" y="732822"/>
                  <a:ext cx="1396537" cy="735159"/>
                </a:xfrm>
                <a:prstGeom prst="rect">
                  <a:avLst/>
                </a:prstGeom>
                <a:blipFill>
                  <a:blip r:embed="rId10"/>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 xmlns:a16="http://schemas.microsoft.com/office/drawing/2014/main" id="{F55E22C0-57E2-4E8A-BF68-F8927C0CEAC8}"/>
                    </a:ext>
                  </a:extLst>
                </p:cNvPr>
                <p:cNvSpPr txBox="1"/>
                <p:nvPr/>
              </p:nvSpPr>
              <p:spPr>
                <a:xfrm>
                  <a:off x="8018925" y="4340504"/>
                  <a:ext cx="114569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𝐷</m:t>
                            </m:r>
                          </m:sub>
                        </m:sSub>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m:oMathPara>
                  </a14:m>
                  <a:endParaRPr lang="en-US" sz="2100" dirty="0"/>
                </a:p>
              </p:txBody>
            </p:sp>
          </mc:Choice>
          <mc:Fallback xmlns="">
            <p:sp>
              <p:nvSpPr>
                <p:cNvPr id="24" name="TextBox 23">
                  <a:extLst>
                    <a:ext uri="{FF2B5EF4-FFF2-40B4-BE49-F238E27FC236}">
                      <a16:creationId xmlns:a16="http://schemas.microsoft.com/office/drawing/2014/main" xmlns="" xmlns:a14="http://schemas.microsoft.com/office/drawing/2010/main" id="{F55E22C0-57E2-4E8A-BF68-F8927C0CEAC8}"/>
                    </a:ext>
                  </a:extLst>
                </p:cNvPr>
                <p:cNvSpPr txBox="1">
                  <a:spLocks noRot="1" noChangeAspect="1" noMove="1" noResize="1" noEditPoints="1" noAdjustHandles="1" noChangeArrowheads="1" noChangeShapeType="1" noTextEdit="1"/>
                </p:cNvSpPr>
                <p:nvPr/>
              </p:nvSpPr>
              <p:spPr>
                <a:xfrm>
                  <a:off x="8018925" y="4340504"/>
                  <a:ext cx="1145699" cy="430887"/>
                </a:xfrm>
                <a:prstGeom prst="rect">
                  <a:avLst/>
                </a:prstGeom>
                <a:blipFill>
                  <a:blip r:embed="rId11"/>
                  <a:stretch>
                    <a:fillRect l="-3546" r="-2128" b="-33962"/>
                  </a:stretch>
                </a:blipFill>
              </p:spPr>
              <p:txBody>
                <a:bodyPr/>
                <a:lstStyle/>
                <a:p>
                  <a:r>
                    <a:rPr lang="en-US">
                      <a:noFill/>
                    </a:rPr>
                    <a:t> </a:t>
                  </a:r>
                </a:p>
              </p:txBody>
            </p:sp>
          </mc:Fallback>
        </mc:AlternateContent>
        <p:cxnSp>
          <p:nvCxnSpPr>
            <p:cNvPr id="25" name="Straight Connector 24">
              <a:extLst>
                <a:ext uri="{FF2B5EF4-FFF2-40B4-BE49-F238E27FC236}">
                  <a16:creationId xmlns="" xmlns:a16="http://schemas.microsoft.com/office/drawing/2014/main" id="{59059950-0CD5-4E25-A89B-A8D3B148F304}"/>
                </a:ext>
              </a:extLst>
            </p:cNvPr>
            <p:cNvCxnSpPr>
              <a:cxnSpLocks/>
            </p:cNvCxnSpPr>
            <p:nvPr/>
          </p:nvCxnSpPr>
          <p:spPr>
            <a:xfrm>
              <a:off x="3218514" y="1815192"/>
              <a:ext cx="0" cy="223520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BE757A4-314A-44A2-9406-6842078AB3E7}"/>
                </a:ext>
              </a:extLst>
            </p:cNvPr>
            <p:cNvCxnSpPr>
              <a:cxnSpLocks/>
            </p:cNvCxnSpPr>
            <p:nvPr/>
          </p:nvCxnSpPr>
          <p:spPr>
            <a:xfrm flipH="1">
              <a:off x="9023781" y="1739600"/>
              <a:ext cx="10677" cy="225227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 xmlns:a16="http://schemas.microsoft.com/office/drawing/2014/main" id="{C6A3386E-321F-4217-AF85-B84F4413CB6A}"/>
                    </a:ext>
                  </a:extLst>
                </p:cNvPr>
                <p:cNvSpPr/>
                <p:nvPr/>
              </p:nvSpPr>
              <p:spPr>
                <a:xfrm>
                  <a:off x="7480333" y="1667979"/>
                  <a:ext cx="1003437"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𝛿</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27" name="Rectangle 26">
                  <a:extLst>
                    <a:ext uri="{FF2B5EF4-FFF2-40B4-BE49-F238E27FC236}">
                      <a16:creationId xmlns:a16="http://schemas.microsoft.com/office/drawing/2014/main" xmlns="" xmlns:a14="http://schemas.microsoft.com/office/drawing/2010/main" id="{C6A3386E-321F-4217-AF85-B84F4413CB6A}"/>
                    </a:ext>
                  </a:extLst>
                </p:cNvPr>
                <p:cNvSpPr>
                  <a:spLocks noRot="1" noChangeAspect="1" noMove="1" noResize="1" noEditPoints="1" noAdjustHandles="1" noChangeArrowheads="1" noChangeShapeType="1" noTextEdit="1"/>
                </p:cNvSpPr>
                <p:nvPr/>
              </p:nvSpPr>
              <p:spPr>
                <a:xfrm>
                  <a:off x="7480333" y="1667979"/>
                  <a:ext cx="1003437" cy="492443"/>
                </a:xfrm>
                <a:prstGeom prst="rect">
                  <a:avLst/>
                </a:prstGeom>
                <a:blipFill>
                  <a:blip r:embed="rId1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B74642B3-9E78-43BE-AEF0-732B3D968E8B}"/>
                    </a:ext>
                  </a:extLst>
                </p:cNvPr>
                <p:cNvSpPr txBox="1"/>
                <p:nvPr/>
              </p:nvSpPr>
              <p:spPr>
                <a:xfrm>
                  <a:off x="7865249" y="732822"/>
                  <a:ext cx="1396537" cy="735159"/>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2</m:t>
                            </m:r>
                          </m:sub>
                        </m:sSub>
                        <m:r>
                          <a:rPr lang="en-US" sz="2100" i="1">
                            <a:latin typeface="Cambria Math" panose="02040503050406030204" pitchFamily="18" charset="0"/>
                            <a:ea typeface="Cambria Math" panose="02040503050406030204" pitchFamily="18" charset="0"/>
                          </a:rPr>
                          <m:t>&gt;</m:t>
                        </m:r>
                        <m:f>
                          <m:fPr>
                            <m:ctrlPr>
                              <a:rPr lang="en-US" sz="2100" i="1">
                                <a:latin typeface="Cambria Math" panose="02040503050406030204" pitchFamily="18" charset="0"/>
                                <a:ea typeface="Cambria Math" panose="02040503050406030204" pitchFamily="18" charset="0"/>
                              </a:rPr>
                            </m:ctrlPr>
                          </m:fPr>
                          <m:num>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num>
                          <m:den>
                            <m:r>
                              <a:rPr lang="en-US" sz="2100" i="1">
                                <a:latin typeface="Cambria Math" panose="02040503050406030204" pitchFamily="18" charset="0"/>
                                <a:ea typeface="Cambria Math" panose="02040503050406030204" pitchFamily="18" charset="0"/>
                              </a:rPr>
                              <m:t>2</m:t>
                            </m:r>
                          </m:den>
                        </m:f>
                      </m:oMath>
                    </m:oMathPara>
                  </a14:m>
                  <a:endParaRPr lang="en-US" sz="2100" dirty="0"/>
                </a:p>
              </p:txBody>
            </p:sp>
          </mc:Choice>
          <mc:Fallback xmlns="">
            <p:sp>
              <p:nvSpPr>
                <p:cNvPr id="28" name="TextBox 27">
                  <a:extLst>
                    <a:ext uri="{FF2B5EF4-FFF2-40B4-BE49-F238E27FC236}">
                      <a16:creationId xmlns:a16="http://schemas.microsoft.com/office/drawing/2014/main" xmlns="" xmlns:a14="http://schemas.microsoft.com/office/drawing/2010/main" id="{B74642B3-9E78-43BE-AEF0-732B3D968E8B}"/>
                    </a:ext>
                  </a:extLst>
                </p:cNvPr>
                <p:cNvSpPr txBox="1">
                  <a:spLocks noRot="1" noChangeAspect="1" noMove="1" noResize="1" noEditPoints="1" noAdjustHandles="1" noChangeArrowheads="1" noChangeShapeType="1" noTextEdit="1"/>
                </p:cNvSpPr>
                <p:nvPr/>
              </p:nvSpPr>
              <p:spPr>
                <a:xfrm>
                  <a:off x="7865249" y="732822"/>
                  <a:ext cx="1396537" cy="735159"/>
                </a:xfrm>
                <a:prstGeom prst="rect">
                  <a:avLst/>
                </a:prstGeom>
                <a:blipFill>
                  <a:blip r:embed="rId13"/>
                  <a:stretch>
                    <a:fillRect/>
                  </a:stretch>
                </a:blipFill>
                <a:ln w="28575">
                  <a:noFill/>
                </a:ln>
              </p:spPr>
              <p:txBody>
                <a:bodyPr/>
                <a:lstStyle/>
                <a:p>
                  <a:r>
                    <a:rPr lang="en-US">
                      <a:noFill/>
                    </a:rPr>
                    <a:t> </a:t>
                  </a:r>
                </a:p>
              </p:txBody>
            </p:sp>
          </mc:Fallback>
        </mc:AlternateContent>
      </p:grpSp>
      <p:sp>
        <p:nvSpPr>
          <p:cNvPr id="30" name="TextBox 29">
            <a:extLst>
              <a:ext uri="{FF2B5EF4-FFF2-40B4-BE49-F238E27FC236}">
                <a16:creationId xmlns="" xmlns:a16="http://schemas.microsoft.com/office/drawing/2014/main" id="{EBE3D4F8-6FEC-4AA0-9F3A-A2071448C918}"/>
              </a:ext>
            </a:extLst>
          </p:cNvPr>
          <p:cNvSpPr txBox="1"/>
          <p:nvPr/>
        </p:nvSpPr>
        <p:spPr>
          <a:xfrm>
            <a:off x="334235" y="1307750"/>
            <a:ext cx="8726012" cy="584775"/>
          </a:xfrm>
          <a:prstGeom prst="rect">
            <a:avLst/>
          </a:prstGeom>
          <a:noFill/>
        </p:spPr>
        <p:txBody>
          <a:bodyPr wrap="square" rtlCol="0">
            <a:spAutoFit/>
          </a:bodyPr>
          <a:lstStyle/>
          <a:p>
            <a:pPr algn="ctr"/>
            <a:r>
              <a:rPr lang="en-US" sz="3200" dirty="0">
                <a:latin typeface="Constantia" panose="02030602050306030303" pitchFamily="18" charset="0"/>
              </a:rPr>
              <a:t>This Is The Threshold For </a:t>
            </a:r>
            <a:r>
              <a:rPr lang="en-US" sz="3200" dirty="0" smtClean="0">
                <a:latin typeface="Constantia" panose="02030602050306030303" pitchFamily="18" charset="0"/>
              </a:rPr>
              <a:t>Parametric Resonance</a:t>
            </a:r>
            <a:endParaRPr lang="en-US" sz="3200" dirty="0">
              <a:latin typeface="Constantia" panose="02030602050306030303" pitchFamily="18" charset="0"/>
            </a:endParaRPr>
          </a:p>
        </p:txBody>
      </p:sp>
      <p:cxnSp>
        <p:nvCxnSpPr>
          <p:cNvPr id="21" name="Straight Arrow Connector 20">
            <a:extLst>
              <a:ext uri="{FF2B5EF4-FFF2-40B4-BE49-F238E27FC236}">
                <a16:creationId xmlns="" xmlns:a16="http://schemas.microsoft.com/office/drawing/2014/main" id="{8C24F362-A890-40AA-BB99-C82B5AEF0D6F}"/>
              </a:ext>
            </a:extLst>
          </p:cNvPr>
          <p:cNvCxnSpPr>
            <a:cxnSpLocks/>
          </p:cNvCxnSpPr>
          <p:nvPr/>
        </p:nvCxnSpPr>
        <p:spPr>
          <a:xfrm>
            <a:off x="1929908" y="1975768"/>
            <a:ext cx="0" cy="1453232"/>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 xmlns:a16="http://schemas.microsoft.com/office/drawing/2014/main" id="{A4D773F8-ABBB-4001-99B5-C7751AB29120}"/>
              </a:ext>
            </a:extLst>
          </p:cNvPr>
          <p:cNvCxnSpPr>
            <a:cxnSpLocks/>
          </p:cNvCxnSpPr>
          <p:nvPr/>
        </p:nvCxnSpPr>
        <p:spPr>
          <a:xfrm>
            <a:off x="7502072" y="1930012"/>
            <a:ext cx="0" cy="1498988"/>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 xmlns:a16="http://schemas.microsoft.com/office/drawing/2014/main" id="{A94F8645-7E5D-494C-B693-7F1588B10C7E}"/>
              </a:ext>
            </a:extLst>
          </p:cNvPr>
          <p:cNvSpPr txBox="1"/>
          <p:nvPr/>
        </p:nvSpPr>
        <p:spPr>
          <a:xfrm>
            <a:off x="3551658" y="5818648"/>
            <a:ext cx="5469381" cy="369332"/>
          </a:xfrm>
          <a:prstGeom prst="rect">
            <a:avLst/>
          </a:prstGeom>
          <a:noFill/>
        </p:spPr>
        <p:txBody>
          <a:bodyPr wrap="square" rtlCol="0">
            <a:spAutoFit/>
          </a:bodyPr>
          <a:lstStyle/>
          <a:p>
            <a:pPr algn="r"/>
            <a:r>
              <a:rPr lang="en-US" i="1" dirty="0">
                <a:latin typeface="Constantia" panose="02030602050306030303" pitchFamily="18" charset="0"/>
              </a:rPr>
              <a:t>Z. Qi, C. </a:t>
            </a:r>
            <a:r>
              <a:rPr lang="en-US" i="1" dirty="0" err="1">
                <a:latin typeface="Constantia" panose="02030602050306030303" pitchFamily="18" charset="0"/>
              </a:rPr>
              <a:t>Menyuk</a:t>
            </a:r>
            <a:r>
              <a:rPr lang="en-US" i="1" dirty="0">
                <a:latin typeface="Constantia" panose="02030602050306030303" pitchFamily="18" charset="0"/>
              </a:rPr>
              <a:t>, J. Gorman &amp; A. Ganesan, APL 2020 </a:t>
            </a:r>
          </a:p>
        </p:txBody>
      </p:sp>
    </p:spTree>
    <p:extLst>
      <p:ext uri="{BB962C8B-B14F-4D97-AF65-F5344CB8AC3E}">
        <p14:creationId xmlns:p14="http://schemas.microsoft.com/office/powerpoint/2010/main" val="12765266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C92CF72-A191-4EE0-B91B-D3F61C3E440C}"/>
              </a:ext>
            </a:extLst>
          </p:cNvPr>
          <p:cNvGrpSpPr/>
          <p:nvPr/>
        </p:nvGrpSpPr>
        <p:grpSpPr>
          <a:xfrm>
            <a:off x="810537" y="2441582"/>
            <a:ext cx="7522926" cy="3030017"/>
            <a:chOff x="851670" y="732822"/>
            <a:chExt cx="10030568" cy="4040022"/>
          </a:xfrm>
        </p:grpSpPr>
        <p:pic>
          <p:nvPicPr>
            <p:cNvPr id="3" name="Picture 2">
              <a:extLst>
                <a:ext uri="{FF2B5EF4-FFF2-40B4-BE49-F238E27FC236}">
                  <a16:creationId xmlns="" xmlns:a16="http://schemas.microsoft.com/office/drawing/2014/main" id="{FEB52E85-70CC-40B1-AB97-72A4686F7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893" y="1260103"/>
              <a:ext cx="4714875" cy="3124200"/>
            </a:xfrm>
            <a:prstGeom prst="rect">
              <a:avLst/>
            </a:prstGeom>
          </p:spPr>
        </p:pic>
        <p:pic>
          <p:nvPicPr>
            <p:cNvPr id="4" name="Picture 3">
              <a:extLst>
                <a:ext uri="{FF2B5EF4-FFF2-40B4-BE49-F238E27FC236}">
                  <a16:creationId xmlns="" xmlns:a16="http://schemas.microsoft.com/office/drawing/2014/main" id="{97291ED5-1FBD-445F-B0DE-45320B647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363" y="1257051"/>
              <a:ext cx="4714875" cy="31242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CD994FF5-CE54-43F5-8626-17C0A5B4AB39}"/>
                    </a:ext>
                  </a:extLst>
                </p:cNvPr>
                <p:cNvSpPr txBox="1"/>
                <p:nvPr/>
              </p:nvSpPr>
              <p:spPr>
                <a:xfrm rot="16200000">
                  <a:off x="901331" y="2638547"/>
                  <a:ext cx="33156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𝐴</m:t>
                            </m:r>
                          </m:e>
                          <m:sub>
                            <m:r>
                              <a:rPr lang="en-US" sz="2100" i="1">
                                <a:latin typeface="Cambria Math" panose="02040503050406030204" pitchFamily="18" charset="0"/>
                                <a:ea typeface="Cambria Math" panose="02040503050406030204" pitchFamily="18" charset="0"/>
                              </a:rPr>
                              <m:t>1</m:t>
                            </m:r>
                          </m:sub>
                        </m:sSub>
                      </m:oMath>
                    </m:oMathPara>
                  </a14:m>
                  <a:endParaRPr lang="en-US" sz="2100" dirty="0">
                    <a:latin typeface="Constantia" panose="02030602050306030303" pitchFamily="18" charset="0"/>
                  </a:endParaRPr>
                </a:p>
              </p:txBody>
            </p:sp>
          </mc:Choice>
          <mc:Fallback xmlns="">
            <p:sp>
              <p:nvSpPr>
                <p:cNvPr id="5" name="TextBox 4">
                  <a:extLst>
                    <a:ext uri="{FF2B5EF4-FFF2-40B4-BE49-F238E27FC236}">
                      <a16:creationId xmlns:a16="http://schemas.microsoft.com/office/drawing/2014/main" xmlns="" xmlns:a14="http://schemas.microsoft.com/office/drawing/2010/main" id="{CD994FF5-CE54-43F5-8626-17C0A5B4AB39}"/>
                    </a:ext>
                  </a:extLst>
                </p:cNvPr>
                <p:cNvSpPr txBox="1">
                  <a:spLocks noRot="1" noChangeAspect="1" noMove="1" noResize="1" noEditPoints="1" noAdjustHandles="1" noChangeArrowheads="1" noChangeShapeType="1" noTextEdit="1"/>
                </p:cNvSpPr>
                <p:nvPr/>
              </p:nvSpPr>
              <p:spPr>
                <a:xfrm rot="16200000">
                  <a:off x="901331" y="2638547"/>
                  <a:ext cx="331565" cy="430887"/>
                </a:xfrm>
                <a:prstGeom prst="rect">
                  <a:avLst/>
                </a:prstGeom>
                <a:blipFill>
                  <a:blip r:embed="rId4"/>
                  <a:stretch>
                    <a:fillRect t="-39024" r="-13208" b="-36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C4AC3F11-5A43-43F1-99C3-B1ACFFA20D08}"/>
                    </a:ext>
                  </a:extLst>
                </p:cNvPr>
                <p:cNvSpPr txBox="1"/>
                <p:nvPr/>
              </p:nvSpPr>
              <p:spPr>
                <a:xfrm rot="16200000">
                  <a:off x="5796611" y="2605114"/>
                  <a:ext cx="4746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𝐴</m:t>
                            </m:r>
                          </m:e>
                          <m:sub>
                            <m:r>
                              <a:rPr lang="en-US" sz="2100" i="1">
                                <a:latin typeface="Cambria Math" panose="02040503050406030204" pitchFamily="18" charset="0"/>
                                <a:ea typeface="Cambria Math" panose="02040503050406030204" pitchFamily="18" charset="0"/>
                              </a:rPr>
                              <m:t>1</m:t>
                            </m:r>
                          </m:sub>
                        </m:sSub>
                      </m:oMath>
                    </m:oMathPara>
                  </a14:m>
                  <a:endParaRPr lang="en-US" sz="2100" dirty="0">
                    <a:latin typeface="Constantia" panose="02030602050306030303" pitchFamily="18" charset="0"/>
                  </a:endParaRPr>
                </a:p>
              </p:txBody>
            </p:sp>
          </mc:Choice>
          <mc:Fallback xmlns="">
            <p:sp>
              <p:nvSpPr>
                <p:cNvPr id="7" name="TextBox 6">
                  <a:extLst>
                    <a:ext uri="{FF2B5EF4-FFF2-40B4-BE49-F238E27FC236}">
                      <a16:creationId xmlns:a16="http://schemas.microsoft.com/office/drawing/2014/main" xmlns="" xmlns:a14="http://schemas.microsoft.com/office/drawing/2010/main" id="{C4AC3F11-5A43-43F1-99C3-B1ACFFA20D08}"/>
                    </a:ext>
                  </a:extLst>
                </p:cNvPr>
                <p:cNvSpPr txBox="1">
                  <a:spLocks noRot="1" noChangeAspect="1" noMove="1" noResize="1" noEditPoints="1" noAdjustHandles="1" noChangeArrowheads="1" noChangeShapeType="1" noTextEdit="1"/>
                </p:cNvSpPr>
                <p:nvPr/>
              </p:nvSpPr>
              <p:spPr>
                <a:xfrm rot="16200000">
                  <a:off x="5796611" y="2605114"/>
                  <a:ext cx="474660" cy="430887"/>
                </a:xfrm>
                <a:prstGeom prst="rect">
                  <a:avLst/>
                </a:prstGeom>
                <a:blipFill>
                  <a:blip r:embed="rId5"/>
                  <a:stretch>
                    <a:fillRect t="-6780" r="-15094"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AAE17AB6-59F4-4E63-B210-4203738D5B1F}"/>
                    </a:ext>
                  </a:extLst>
                </p:cNvPr>
                <p:cNvSpPr txBox="1"/>
                <p:nvPr/>
              </p:nvSpPr>
              <p:spPr>
                <a:xfrm>
                  <a:off x="1910470" y="3173306"/>
                  <a:ext cx="960433" cy="430887"/>
                </a:xfrm>
                <a:prstGeom prst="rect">
                  <a:avLst/>
                </a:prstGeom>
                <a:noFill/>
              </p:spPr>
              <p:txBody>
                <a:bodyPr wrap="none" lIns="0" tIns="0" rIns="0" bIns="0" rtlCol="0">
                  <a:spAutoFit/>
                </a:bodyPr>
                <a:lstStyle/>
                <a:p>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𝑐</m:t>
                          </m:r>
                        </m:sub>
                      </m:sSub>
                    </m:oMath>
                  </a14:m>
                  <a:r>
                    <a:rPr lang="en-US" sz="2100" dirty="0"/>
                    <a:t>/</a:t>
                  </a:r>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a14:m>
                  <a:endParaRPr lang="en-US" sz="2100" dirty="0"/>
                </a:p>
              </p:txBody>
            </p:sp>
          </mc:Choice>
          <mc:Fallback xmlns="">
            <p:sp>
              <p:nvSpPr>
                <p:cNvPr id="8" name="TextBox 7">
                  <a:extLst>
                    <a:ext uri="{FF2B5EF4-FFF2-40B4-BE49-F238E27FC236}">
                      <a16:creationId xmlns:a16="http://schemas.microsoft.com/office/drawing/2014/main" xmlns="" xmlns:a14="http://schemas.microsoft.com/office/drawing/2010/main" id="{AAE17AB6-59F4-4E63-B210-4203738D5B1F}"/>
                    </a:ext>
                  </a:extLst>
                </p:cNvPr>
                <p:cNvSpPr txBox="1">
                  <a:spLocks noRot="1" noChangeAspect="1" noMove="1" noResize="1" noEditPoints="1" noAdjustHandles="1" noChangeArrowheads="1" noChangeShapeType="1" noTextEdit="1"/>
                </p:cNvSpPr>
                <p:nvPr/>
              </p:nvSpPr>
              <p:spPr>
                <a:xfrm>
                  <a:off x="1910470" y="3173306"/>
                  <a:ext cx="960433" cy="430887"/>
                </a:xfrm>
                <a:prstGeom prst="rect">
                  <a:avLst/>
                </a:prstGeom>
                <a:blipFill>
                  <a:blip r:embed="rId6"/>
                  <a:stretch>
                    <a:fillRect l="-9322" t="-26415" r="-7627" b="-50943"/>
                  </a:stretch>
                </a:blipFill>
              </p:spPr>
              <p:txBody>
                <a:bodyPr/>
                <a:lstStyle/>
                <a:p>
                  <a:r>
                    <a:rPr lang="en-US">
                      <a:noFill/>
                    </a:rPr>
                    <a:t> </a:t>
                  </a:r>
                </a:p>
              </p:txBody>
            </p:sp>
          </mc:Fallback>
        </mc:AlternateContent>
        <p:cxnSp>
          <p:nvCxnSpPr>
            <p:cNvPr id="9" name="Straight Connector 8">
              <a:extLst>
                <a:ext uri="{FF2B5EF4-FFF2-40B4-BE49-F238E27FC236}">
                  <a16:creationId xmlns="" xmlns:a16="http://schemas.microsoft.com/office/drawing/2014/main" id="{559626B6-29B3-4D5C-B82B-BCCBA9DD4BBE}"/>
                </a:ext>
              </a:extLst>
            </p:cNvPr>
            <p:cNvCxnSpPr>
              <a:cxnSpLocks/>
            </p:cNvCxnSpPr>
            <p:nvPr/>
          </p:nvCxnSpPr>
          <p:spPr>
            <a:xfrm>
              <a:off x="2917072" y="2147632"/>
              <a:ext cx="0" cy="190276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4F0971C5-C997-43BF-8247-56F63DDCAD4B}"/>
                </a:ext>
              </a:extLst>
            </p:cNvPr>
            <p:cNvCxnSpPr>
              <a:cxnSpLocks/>
            </p:cNvCxnSpPr>
            <p:nvPr/>
          </p:nvCxnSpPr>
          <p:spPr>
            <a:xfrm>
              <a:off x="2597026" y="3626919"/>
              <a:ext cx="287577" cy="32117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AEE2B4DC-C429-4C45-B125-240E45E6752E}"/>
                </a:ext>
              </a:extLst>
            </p:cNvPr>
            <p:cNvCxnSpPr>
              <a:cxnSpLocks/>
            </p:cNvCxnSpPr>
            <p:nvPr/>
          </p:nvCxnSpPr>
          <p:spPr>
            <a:xfrm flipH="1">
              <a:off x="3627877" y="1815192"/>
              <a:ext cx="22072" cy="2174754"/>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864F7EC3-4FE0-4006-BE78-D6750F1B1FCC}"/>
                </a:ext>
              </a:extLst>
            </p:cNvPr>
            <p:cNvCxnSpPr>
              <a:cxnSpLocks/>
            </p:cNvCxnSpPr>
            <p:nvPr/>
          </p:nvCxnSpPr>
          <p:spPr>
            <a:xfrm>
              <a:off x="2964514" y="1923068"/>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5E1EDE3F-DE83-46DE-94E1-899F33C66A1B}"/>
                </a:ext>
              </a:extLst>
            </p:cNvPr>
            <p:cNvCxnSpPr>
              <a:cxnSpLocks/>
            </p:cNvCxnSpPr>
            <p:nvPr/>
          </p:nvCxnSpPr>
          <p:spPr>
            <a:xfrm flipH="1">
              <a:off x="3649950" y="1923068"/>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 xmlns:a16="http://schemas.microsoft.com/office/drawing/2014/main" id="{76EA558F-8B2E-4E46-9BB6-6284039BBCC1}"/>
                    </a:ext>
                  </a:extLst>
                </p:cNvPr>
                <p:cNvSpPr/>
                <p:nvPr/>
              </p:nvSpPr>
              <p:spPr>
                <a:xfrm>
                  <a:off x="3849711" y="1685967"/>
                  <a:ext cx="1003437"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𝛿</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14" name="Rectangle 13">
                  <a:extLst>
                    <a:ext uri="{FF2B5EF4-FFF2-40B4-BE49-F238E27FC236}">
                      <a16:creationId xmlns:a16="http://schemas.microsoft.com/office/drawing/2014/main" xmlns="" xmlns:a14="http://schemas.microsoft.com/office/drawing/2010/main" id="{76EA558F-8B2E-4E46-9BB6-6284039BBCC1}"/>
                    </a:ext>
                  </a:extLst>
                </p:cNvPr>
                <p:cNvSpPr>
                  <a:spLocks noRot="1" noChangeAspect="1" noMove="1" noResize="1" noEditPoints="1" noAdjustHandles="1" noChangeArrowheads="1" noChangeShapeType="1" noTextEdit="1"/>
                </p:cNvSpPr>
                <p:nvPr/>
              </p:nvSpPr>
              <p:spPr>
                <a:xfrm>
                  <a:off x="3849711" y="1685967"/>
                  <a:ext cx="1003437" cy="492443"/>
                </a:xfrm>
                <a:prstGeom prst="rect">
                  <a:avLst/>
                </a:prstGeom>
                <a:blipFill>
                  <a:blip r:embed="rId7"/>
                  <a:stretch>
                    <a:fillRect b="-13333"/>
                  </a:stretch>
                </a:blipFill>
              </p:spPr>
              <p:txBody>
                <a:bodyPr/>
                <a:lstStyle/>
                <a:p>
                  <a:r>
                    <a:rPr lang="en-US">
                      <a:noFill/>
                    </a:rPr>
                    <a:t> </a:t>
                  </a:r>
                </a:p>
              </p:txBody>
            </p:sp>
          </mc:Fallback>
        </mc:AlternateContent>
        <p:cxnSp>
          <p:nvCxnSpPr>
            <p:cNvPr id="15" name="Straight Connector 14">
              <a:extLst>
                <a:ext uri="{FF2B5EF4-FFF2-40B4-BE49-F238E27FC236}">
                  <a16:creationId xmlns="" xmlns:a16="http://schemas.microsoft.com/office/drawing/2014/main" id="{0B02FEF5-2F07-479A-9327-D7A359764C18}"/>
                </a:ext>
              </a:extLst>
            </p:cNvPr>
            <p:cNvCxnSpPr>
              <a:cxnSpLocks/>
            </p:cNvCxnSpPr>
            <p:nvPr/>
          </p:nvCxnSpPr>
          <p:spPr>
            <a:xfrm>
              <a:off x="8585501" y="1739600"/>
              <a:ext cx="3002" cy="2237242"/>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129F3B33-8B80-46F4-8387-6A833B120044}"/>
                    </a:ext>
                  </a:extLst>
                </p:cNvPr>
                <p:cNvSpPr txBox="1"/>
                <p:nvPr/>
              </p:nvSpPr>
              <p:spPr>
                <a:xfrm>
                  <a:off x="9592306" y="3196033"/>
                  <a:ext cx="960433" cy="430887"/>
                </a:xfrm>
                <a:prstGeom prst="rect">
                  <a:avLst/>
                </a:prstGeom>
                <a:noFill/>
              </p:spPr>
              <p:txBody>
                <a:bodyPr wrap="none" lIns="0" tIns="0" rIns="0" bIns="0" rtlCol="0">
                  <a:spAutoFit/>
                </a:bodyPr>
                <a:lstStyle/>
                <a:p>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𝑐</m:t>
                          </m:r>
                        </m:sub>
                      </m:sSub>
                    </m:oMath>
                  </a14:m>
                  <a:r>
                    <a:rPr lang="en-US" sz="2100" dirty="0"/>
                    <a:t>/</a:t>
                  </a:r>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a14:m>
                  <a:endParaRPr lang="en-US" sz="2100" dirty="0"/>
                </a:p>
              </p:txBody>
            </p:sp>
          </mc:Choice>
          <mc:Fallback xmlns="">
            <p:sp>
              <p:nvSpPr>
                <p:cNvPr id="16" name="TextBox 15">
                  <a:extLst>
                    <a:ext uri="{FF2B5EF4-FFF2-40B4-BE49-F238E27FC236}">
                      <a16:creationId xmlns:a16="http://schemas.microsoft.com/office/drawing/2014/main" xmlns="" xmlns:a14="http://schemas.microsoft.com/office/drawing/2010/main" id="{129F3B33-8B80-46F4-8387-6A833B120044}"/>
                    </a:ext>
                  </a:extLst>
                </p:cNvPr>
                <p:cNvSpPr txBox="1">
                  <a:spLocks noRot="1" noChangeAspect="1" noMove="1" noResize="1" noEditPoints="1" noAdjustHandles="1" noChangeArrowheads="1" noChangeShapeType="1" noTextEdit="1"/>
                </p:cNvSpPr>
                <p:nvPr/>
              </p:nvSpPr>
              <p:spPr>
                <a:xfrm>
                  <a:off x="9592306" y="3196033"/>
                  <a:ext cx="960433" cy="430887"/>
                </a:xfrm>
                <a:prstGeom prst="rect">
                  <a:avLst/>
                </a:prstGeom>
                <a:blipFill>
                  <a:blip r:embed="rId8"/>
                  <a:stretch>
                    <a:fillRect l="-9322" t="-26415" r="-7627" b="-50943"/>
                  </a:stretch>
                </a:blipFill>
              </p:spPr>
              <p:txBody>
                <a:bodyPr/>
                <a:lstStyle/>
                <a:p>
                  <a:r>
                    <a:rPr lang="en-US">
                      <a:noFill/>
                    </a:rPr>
                    <a:t> </a:t>
                  </a:r>
                </a:p>
              </p:txBody>
            </p:sp>
          </mc:Fallback>
        </mc:AlternateContent>
        <p:cxnSp>
          <p:nvCxnSpPr>
            <p:cNvPr id="17" name="Straight Connector 16">
              <a:extLst>
                <a:ext uri="{FF2B5EF4-FFF2-40B4-BE49-F238E27FC236}">
                  <a16:creationId xmlns="" xmlns:a16="http://schemas.microsoft.com/office/drawing/2014/main" id="{8E02D01E-57E9-4BBE-8F1B-30212D2FC51F}"/>
                </a:ext>
              </a:extLst>
            </p:cNvPr>
            <p:cNvCxnSpPr>
              <a:cxnSpLocks/>
            </p:cNvCxnSpPr>
            <p:nvPr/>
          </p:nvCxnSpPr>
          <p:spPr>
            <a:xfrm>
              <a:off x="9306046" y="2163821"/>
              <a:ext cx="0" cy="186073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E85596AF-B4DD-4CBF-BDB2-65D45E5256D4}"/>
                </a:ext>
              </a:extLst>
            </p:cNvPr>
            <p:cNvCxnSpPr>
              <a:cxnSpLocks/>
            </p:cNvCxnSpPr>
            <p:nvPr/>
          </p:nvCxnSpPr>
          <p:spPr>
            <a:xfrm>
              <a:off x="8341029" y="1922209"/>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A22562D6-4816-4009-A5D1-01002223CC3F}"/>
                </a:ext>
              </a:extLst>
            </p:cNvPr>
            <p:cNvCxnSpPr>
              <a:cxnSpLocks/>
            </p:cNvCxnSpPr>
            <p:nvPr/>
          </p:nvCxnSpPr>
          <p:spPr>
            <a:xfrm flipH="1">
              <a:off x="9037460" y="1922209"/>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B8DC19E2-A12F-4252-B059-FDB01E934D8C}"/>
                </a:ext>
              </a:extLst>
            </p:cNvPr>
            <p:cNvCxnSpPr>
              <a:cxnSpLocks/>
            </p:cNvCxnSpPr>
            <p:nvPr/>
          </p:nvCxnSpPr>
          <p:spPr>
            <a:xfrm flipH="1">
              <a:off x="9340579" y="3632602"/>
              <a:ext cx="287577" cy="32117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1C0750E6-CF94-4F71-81DD-A2047ECFB01F}"/>
                    </a:ext>
                  </a:extLst>
                </p:cNvPr>
                <p:cNvSpPr txBox="1"/>
                <p:nvPr/>
              </p:nvSpPr>
              <p:spPr>
                <a:xfrm>
                  <a:off x="3075754" y="4341957"/>
                  <a:ext cx="114569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𝐷</m:t>
                            </m:r>
                          </m:sub>
                        </m:sSub>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m:oMathPara>
                  </a14:m>
                  <a:endParaRPr lang="en-US" sz="2100" dirty="0"/>
                </a:p>
              </p:txBody>
            </p:sp>
          </mc:Choice>
          <mc:Fallback xmlns="">
            <p:sp>
              <p:nvSpPr>
                <p:cNvPr id="22" name="TextBox 21">
                  <a:extLst>
                    <a:ext uri="{FF2B5EF4-FFF2-40B4-BE49-F238E27FC236}">
                      <a16:creationId xmlns:a16="http://schemas.microsoft.com/office/drawing/2014/main" xmlns="" xmlns:a14="http://schemas.microsoft.com/office/drawing/2010/main" id="{1C0750E6-CF94-4F71-81DD-A2047ECFB01F}"/>
                    </a:ext>
                  </a:extLst>
                </p:cNvPr>
                <p:cNvSpPr txBox="1">
                  <a:spLocks noRot="1" noChangeAspect="1" noMove="1" noResize="1" noEditPoints="1" noAdjustHandles="1" noChangeArrowheads="1" noChangeShapeType="1" noTextEdit="1"/>
                </p:cNvSpPr>
                <p:nvPr/>
              </p:nvSpPr>
              <p:spPr>
                <a:xfrm>
                  <a:off x="3075754" y="4341957"/>
                  <a:ext cx="1145699" cy="430887"/>
                </a:xfrm>
                <a:prstGeom prst="rect">
                  <a:avLst/>
                </a:prstGeom>
                <a:blipFill>
                  <a:blip r:embed="rId9"/>
                  <a:stretch>
                    <a:fillRect l="-3546" t="-1887" r="-2128" b="-32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 xmlns:a16="http://schemas.microsoft.com/office/drawing/2014/main" id="{C6618B3C-C60A-43DF-999D-E8ED7148D869}"/>
                    </a:ext>
                  </a:extLst>
                </p:cNvPr>
                <p:cNvSpPr txBox="1"/>
                <p:nvPr/>
              </p:nvSpPr>
              <p:spPr>
                <a:xfrm>
                  <a:off x="2950334" y="732822"/>
                  <a:ext cx="1396537" cy="735159"/>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2</m:t>
                            </m:r>
                          </m:sub>
                        </m:sSub>
                        <m:r>
                          <a:rPr lang="en-US" sz="2100" i="1">
                            <a:latin typeface="Cambria Math" panose="02040503050406030204" pitchFamily="18" charset="0"/>
                            <a:ea typeface="Cambria Math" panose="02040503050406030204" pitchFamily="18" charset="0"/>
                          </a:rPr>
                          <m:t>&lt;</m:t>
                        </m:r>
                        <m:f>
                          <m:fPr>
                            <m:ctrlPr>
                              <a:rPr lang="en-US" sz="2100" i="1">
                                <a:latin typeface="Cambria Math" panose="02040503050406030204" pitchFamily="18" charset="0"/>
                                <a:ea typeface="Cambria Math" panose="02040503050406030204" pitchFamily="18" charset="0"/>
                              </a:rPr>
                            </m:ctrlPr>
                          </m:fPr>
                          <m:num>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num>
                          <m:den>
                            <m:r>
                              <a:rPr lang="en-US" sz="2100" i="1">
                                <a:latin typeface="Cambria Math" panose="02040503050406030204" pitchFamily="18" charset="0"/>
                                <a:ea typeface="Cambria Math" panose="02040503050406030204" pitchFamily="18" charset="0"/>
                              </a:rPr>
                              <m:t>2</m:t>
                            </m:r>
                          </m:den>
                        </m:f>
                      </m:oMath>
                    </m:oMathPara>
                  </a14:m>
                  <a:endParaRPr lang="en-US" sz="2100" dirty="0"/>
                </a:p>
              </p:txBody>
            </p:sp>
          </mc:Choice>
          <mc:Fallback xmlns="">
            <p:sp>
              <p:nvSpPr>
                <p:cNvPr id="23" name="TextBox 22">
                  <a:extLst>
                    <a:ext uri="{FF2B5EF4-FFF2-40B4-BE49-F238E27FC236}">
                      <a16:creationId xmlns:a16="http://schemas.microsoft.com/office/drawing/2014/main" xmlns="" xmlns:a14="http://schemas.microsoft.com/office/drawing/2010/main" id="{C6618B3C-C60A-43DF-999D-E8ED7148D869}"/>
                    </a:ext>
                  </a:extLst>
                </p:cNvPr>
                <p:cNvSpPr txBox="1">
                  <a:spLocks noRot="1" noChangeAspect="1" noMove="1" noResize="1" noEditPoints="1" noAdjustHandles="1" noChangeArrowheads="1" noChangeShapeType="1" noTextEdit="1"/>
                </p:cNvSpPr>
                <p:nvPr/>
              </p:nvSpPr>
              <p:spPr>
                <a:xfrm>
                  <a:off x="2950334" y="732822"/>
                  <a:ext cx="1396537" cy="735159"/>
                </a:xfrm>
                <a:prstGeom prst="rect">
                  <a:avLst/>
                </a:prstGeom>
                <a:blipFill>
                  <a:blip r:embed="rId10"/>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 xmlns:a16="http://schemas.microsoft.com/office/drawing/2014/main" id="{F55E22C0-57E2-4E8A-BF68-F8927C0CEAC8}"/>
                    </a:ext>
                  </a:extLst>
                </p:cNvPr>
                <p:cNvSpPr txBox="1"/>
                <p:nvPr/>
              </p:nvSpPr>
              <p:spPr>
                <a:xfrm>
                  <a:off x="8018925" y="4340504"/>
                  <a:ext cx="114569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𝐷</m:t>
                            </m:r>
                          </m:sub>
                        </m:sSub>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m:oMathPara>
                  </a14:m>
                  <a:endParaRPr lang="en-US" sz="2100" dirty="0"/>
                </a:p>
              </p:txBody>
            </p:sp>
          </mc:Choice>
          <mc:Fallback xmlns="">
            <p:sp>
              <p:nvSpPr>
                <p:cNvPr id="24" name="TextBox 23">
                  <a:extLst>
                    <a:ext uri="{FF2B5EF4-FFF2-40B4-BE49-F238E27FC236}">
                      <a16:creationId xmlns:a16="http://schemas.microsoft.com/office/drawing/2014/main" xmlns="" xmlns:a14="http://schemas.microsoft.com/office/drawing/2010/main" id="{F55E22C0-57E2-4E8A-BF68-F8927C0CEAC8}"/>
                    </a:ext>
                  </a:extLst>
                </p:cNvPr>
                <p:cNvSpPr txBox="1">
                  <a:spLocks noRot="1" noChangeAspect="1" noMove="1" noResize="1" noEditPoints="1" noAdjustHandles="1" noChangeArrowheads="1" noChangeShapeType="1" noTextEdit="1"/>
                </p:cNvSpPr>
                <p:nvPr/>
              </p:nvSpPr>
              <p:spPr>
                <a:xfrm>
                  <a:off x="8018925" y="4340504"/>
                  <a:ext cx="1145699" cy="430887"/>
                </a:xfrm>
                <a:prstGeom prst="rect">
                  <a:avLst/>
                </a:prstGeom>
                <a:blipFill>
                  <a:blip r:embed="rId11"/>
                  <a:stretch>
                    <a:fillRect l="-3546" r="-2128" b="-33962"/>
                  </a:stretch>
                </a:blipFill>
              </p:spPr>
              <p:txBody>
                <a:bodyPr/>
                <a:lstStyle/>
                <a:p>
                  <a:r>
                    <a:rPr lang="en-US">
                      <a:noFill/>
                    </a:rPr>
                    <a:t> </a:t>
                  </a:r>
                </a:p>
              </p:txBody>
            </p:sp>
          </mc:Fallback>
        </mc:AlternateContent>
        <p:cxnSp>
          <p:nvCxnSpPr>
            <p:cNvPr id="25" name="Straight Connector 24">
              <a:extLst>
                <a:ext uri="{FF2B5EF4-FFF2-40B4-BE49-F238E27FC236}">
                  <a16:creationId xmlns="" xmlns:a16="http://schemas.microsoft.com/office/drawing/2014/main" id="{59059950-0CD5-4E25-A89B-A8D3B148F304}"/>
                </a:ext>
              </a:extLst>
            </p:cNvPr>
            <p:cNvCxnSpPr>
              <a:cxnSpLocks/>
            </p:cNvCxnSpPr>
            <p:nvPr/>
          </p:nvCxnSpPr>
          <p:spPr>
            <a:xfrm>
              <a:off x="3218514" y="1815192"/>
              <a:ext cx="0" cy="223520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BE757A4-314A-44A2-9406-6842078AB3E7}"/>
                </a:ext>
              </a:extLst>
            </p:cNvPr>
            <p:cNvCxnSpPr>
              <a:cxnSpLocks/>
            </p:cNvCxnSpPr>
            <p:nvPr/>
          </p:nvCxnSpPr>
          <p:spPr>
            <a:xfrm flipH="1">
              <a:off x="9023781" y="1739600"/>
              <a:ext cx="10677" cy="225227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 xmlns:a16="http://schemas.microsoft.com/office/drawing/2014/main" id="{C6A3386E-321F-4217-AF85-B84F4413CB6A}"/>
                    </a:ext>
                  </a:extLst>
                </p:cNvPr>
                <p:cNvSpPr/>
                <p:nvPr/>
              </p:nvSpPr>
              <p:spPr>
                <a:xfrm>
                  <a:off x="7480333" y="1667979"/>
                  <a:ext cx="1003437"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𝛿</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27" name="Rectangle 26">
                  <a:extLst>
                    <a:ext uri="{FF2B5EF4-FFF2-40B4-BE49-F238E27FC236}">
                      <a16:creationId xmlns:a16="http://schemas.microsoft.com/office/drawing/2014/main" xmlns="" xmlns:a14="http://schemas.microsoft.com/office/drawing/2010/main" id="{C6A3386E-321F-4217-AF85-B84F4413CB6A}"/>
                    </a:ext>
                  </a:extLst>
                </p:cNvPr>
                <p:cNvSpPr>
                  <a:spLocks noRot="1" noChangeAspect="1" noMove="1" noResize="1" noEditPoints="1" noAdjustHandles="1" noChangeArrowheads="1" noChangeShapeType="1" noTextEdit="1"/>
                </p:cNvSpPr>
                <p:nvPr/>
              </p:nvSpPr>
              <p:spPr>
                <a:xfrm>
                  <a:off x="7480333" y="1667979"/>
                  <a:ext cx="1003437" cy="492443"/>
                </a:xfrm>
                <a:prstGeom prst="rect">
                  <a:avLst/>
                </a:prstGeom>
                <a:blipFill>
                  <a:blip r:embed="rId1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B74642B3-9E78-43BE-AEF0-732B3D968E8B}"/>
                    </a:ext>
                  </a:extLst>
                </p:cNvPr>
                <p:cNvSpPr txBox="1"/>
                <p:nvPr/>
              </p:nvSpPr>
              <p:spPr>
                <a:xfrm>
                  <a:off x="7865249" y="732822"/>
                  <a:ext cx="1396537" cy="735159"/>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2</m:t>
                            </m:r>
                          </m:sub>
                        </m:sSub>
                        <m:r>
                          <a:rPr lang="en-US" sz="2100" i="1">
                            <a:latin typeface="Cambria Math" panose="02040503050406030204" pitchFamily="18" charset="0"/>
                            <a:ea typeface="Cambria Math" panose="02040503050406030204" pitchFamily="18" charset="0"/>
                          </a:rPr>
                          <m:t>&gt;</m:t>
                        </m:r>
                        <m:f>
                          <m:fPr>
                            <m:ctrlPr>
                              <a:rPr lang="en-US" sz="2100" i="1">
                                <a:latin typeface="Cambria Math" panose="02040503050406030204" pitchFamily="18" charset="0"/>
                                <a:ea typeface="Cambria Math" panose="02040503050406030204" pitchFamily="18" charset="0"/>
                              </a:rPr>
                            </m:ctrlPr>
                          </m:fPr>
                          <m:num>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num>
                          <m:den>
                            <m:r>
                              <a:rPr lang="en-US" sz="2100" i="1">
                                <a:latin typeface="Cambria Math" panose="02040503050406030204" pitchFamily="18" charset="0"/>
                                <a:ea typeface="Cambria Math" panose="02040503050406030204" pitchFamily="18" charset="0"/>
                              </a:rPr>
                              <m:t>2</m:t>
                            </m:r>
                          </m:den>
                        </m:f>
                      </m:oMath>
                    </m:oMathPara>
                  </a14:m>
                  <a:endParaRPr lang="en-US" sz="2100" dirty="0"/>
                </a:p>
              </p:txBody>
            </p:sp>
          </mc:Choice>
          <mc:Fallback xmlns="">
            <p:sp>
              <p:nvSpPr>
                <p:cNvPr id="28" name="TextBox 27">
                  <a:extLst>
                    <a:ext uri="{FF2B5EF4-FFF2-40B4-BE49-F238E27FC236}">
                      <a16:creationId xmlns:a16="http://schemas.microsoft.com/office/drawing/2014/main" xmlns="" xmlns:a14="http://schemas.microsoft.com/office/drawing/2010/main" id="{B74642B3-9E78-43BE-AEF0-732B3D968E8B}"/>
                    </a:ext>
                  </a:extLst>
                </p:cNvPr>
                <p:cNvSpPr txBox="1">
                  <a:spLocks noRot="1" noChangeAspect="1" noMove="1" noResize="1" noEditPoints="1" noAdjustHandles="1" noChangeArrowheads="1" noChangeShapeType="1" noTextEdit="1"/>
                </p:cNvSpPr>
                <p:nvPr/>
              </p:nvSpPr>
              <p:spPr>
                <a:xfrm>
                  <a:off x="7865249" y="732822"/>
                  <a:ext cx="1396537" cy="735159"/>
                </a:xfrm>
                <a:prstGeom prst="rect">
                  <a:avLst/>
                </a:prstGeom>
                <a:blipFill>
                  <a:blip r:embed="rId13"/>
                  <a:stretch>
                    <a:fillRect/>
                  </a:stretch>
                </a:blipFill>
                <a:ln w="28575">
                  <a:noFill/>
                </a:ln>
              </p:spPr>
              <p:txBody>
                <a:bodyPr/>
                <a:lstStyle/>
                <a:p>
                  <a:r>
                    <a:rPr lang="en-US">
                      <a:noFill/>
                    </a:rPr>
                    <a:t> </a:t>
                  </a:r>
                </a:p>
              </p:txBody>
            </p:sp>
          </mc:Fallback>
        </mc:AlternateContent>
      </p:grpSp>
      <p:sp>
        <p:nvSpPr>
          <p:cNvPr id="30" name="TextBox 29">
            <a:extLst>
              <a:ext uri="{FF2B5EF4-FFF2-40B4-BE49-F238E27FC236}">
                <a16:creationId xmlns="" xmlns:a16="http://schemas.microsoft.com/office/drawing/2014/main" id="{EBE3D4F8-6FEC-4AA0-9F3A-A2071448C918}"/>
              </a:ext>
            </a:extLst>
          </p:cNvPr>
          <p:cNvSpPr txBox="1"/>
          <p:nvPr/>
        </p:nvSpPr>
        <p:spPr>
          <a:xfrm>
            <a:off x="0" y="860520"/>
            <a:ext cx="9143999" cy="1107996"/>
          </a:xfrm>
          <a:prstGeom prst="rect">
            <a:avLst/>
          </a:prstGeom>
          <a:noFill/>
        </p:spPr>
        <p:txBody>
          <a:bodyPr wrap="square" rtlCol="0">
            <a:spAutoFit/>
          </a:bodyPr>
          <a:lstStyle/>
          <a:p>
            <a:pPr algn="ctr"/>
            <a:r>
              <a:rPr lang="en-US" sz="3300" dirty="0">
                <a:latin typeface="Constantia" panose="02030602050306030303" pitchFamily="18" charset="0"/>
              </a:rPr>
              <a:t>And </a:t>
            </a:r>
            <a:r>
              <a:rPr lang="en-US" sz="3300" dirty="0" err="1">
                <a:latin typeface="Constantia" panose="02030602050306030303" pitchFamily="18" charset="0"/>
              </a:rPr>
              <a:t>Phononic</a:t>
            </a:r>
            <a:r>
              <a:rPr lang="en-US" sz="3300" dirty="0">
                <a:latin typeface="Constantia" panose="02030602050306030303" pitchFamily="18" charset="0"/>
              </a:rPr>
              <a:t> Frequency Combs </a:t>
            </a:r>
          </a:p>
          <a:p>
            <a:pPr algn="ctr"/>
            <a:r>
              <a:rPr lang="en-US" sz="3300" dirty="0">
                <a:latin typeface="Constantia" panose="02030602050306030303" pitchFamily="18" charset="0"/>
              </a:rPr>
              <a:t>Exist In These Zones</a:t>
            </a:r>
          </a:p>
        </p:txBody>
      </p:sp>
      <p:cxnSp>
        <p:nvCxnSpPr>
          <p:cNvPr id="21" name="Straight Arrow Connector 20">
            <a:extLst>
              <a:ext uri="{FF2B5EF4-FFF2-40B4-BE49-F238E27FC236}">
                <a16:creationId xmlns="" xmlns:a16="http://schemas.microsoft.com/office/drawing/2014/main" id="{8C24F362-A890-40AA-BB99-C82B5AEF0D6F}"/>
              </a:ext>
            </a:extLst>
          </p:cNvPr>
          <p:cNvCxnSpPr>
            <a:cxnSpLocks/>
          </p:cNvCxnSpPr>
          <p:nvPr/>
        </p:nvCxnSpPr>
        <p:spPr>
          <a:xfrm flipH="1">
            <a:off x="2243095" y="1702394"/>
            <a:ext cx="1988" cy="1478376"/>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A0137B08-42BD-4945-B721-4781B00FCDB0}"/>
              </a:ext>
            </a:extLst>
          </p:cNvPr>
          <p:cNvCxnSpPr>
            <a:cxnSpLocks/>
          </p:cNvCxnSpPr>
          <p:nvPr/>
        </p:nvCxnSpPr>
        <p:spPr>
          <a:xfrm flipH="1">
            <a:off x="7244076" y="1702394"/>
            <a:ext cx="1988" cy="1478376"/>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 xmlns:a16="http://schemas.microsoft.com/office/drawing/2014/main" id="{229D09C5-0BEF-48EB-ADF9-67A702288225}"/>
              </a:ext>
            </a:extLst>
          </p:cNvPr>
          <p:cNvSpPr txBox="1"/>
          <p:nvPr/>
        </p:nvSpPr>
        <p:spPr>
          <a:xfrm>
            <a:off x="3551658" y="5818648"/>
            <a:ext cx="5469381" cy="369332"/>
          </a:xfrm>
          <a:prstGeom prst="rect">
            <a:avLst/>
          </a:prstGeom>
          <a:noFill/>
        </p:spPr>
        <p:txBody>
          <a:bodyPr wrap="square" rtlCol="0">
            <a:spAutoFit/>
          </a:bodyPr>
          <a:lstStyle/>
          <a:p>
            <a:pPr algn="r"/>
            <a:r>
              <a:rPr lang="en-US" i="1" dirty="0">
                <a:latin typeface="Constantia" panose="02030602050306030303" pitchFamily="18" charset="0"/>
              </a:rPr>
              <a:t>Z. Qi, C. </a:t>
            </a:r>
            <a:r>
              <a:rPr lang="en-US" i="1" dirty="0" err="1">
                <a:latin typeface="Constantia" panose="02030602050306030303" pitchFamily="18" charset="0"/>
              </a:rPr>
              <a:t>Menyuk</a:t>
            </a:r>
            <a:r>
              <a:rPr lang="en-US" i="1" dirty="0">
                <a:latin typeface="Constantia" panose="02030602050306030303" pitchFamily="18" charset="0"/>
              </a:rPr>
              <a:t>, J. Gorman &amp; A. Ganesan, APL 2020 </a:t>
            </a:r>
          </a:p>
        </p:txBody>
      </p:sp>
    </p:spTree>
    <p:extLst>
      <p:ext uri="{BB962C8B-B14F-4D97-AF65-F5344CB8AC3E}">
        <p14:creationId xmlns:p14="http://schemas.microsoft.com/office/powerpoint/2010/main" val="2442021966"/>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 xmlns:a16="http://schemas.microsoft.com/office/drawing/2014/main" id="{4C92CF72-A191-4EE0-B91B-D3F61C3E440C}"/>
              </a:ext>
            </a:extLst>
          </p:cNvPr>
          <p:cNvGrpSpPr/>
          <p:nvPr/>
        </p:nvGrpSpPr>
        <p:grpSpPr>
          <a:xfrm>
            <a:off x="810537" y="2441582"/>
            <a:ext cx="7522926" cy="3030017"/>
            <a:chOff x="851670" y="732822"/>
            <a:chExt cx="10030568" cy="4040022"/>
          </a:xfrm>
        </p:grpSpPr>
        <p:pic>
          <p:nvPicPr>
            <p:cNvPr id="3" name="Picture 2">
              <a:extLst>
                <a:ext uri="{FF2B5EF4-FFF2-40B4-BE49-F238E27FC236}">
                  <a16:creationId xmlns="" xmlns:a16="http://schemas.microsoft.com/office/drawing/2014/main" id="{FEB52E85-70CC-40B1-AB97-72A4686F7F6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2893" y="1260103"/>
              <a:ext cx="4714875" cy="3124200"/>
            </a:xfrm>
            <a:prstGeom prst="rect">
              <a:avLst/>
            </a:prstGeom>
          </p:spPr>
        </p:pic>
        <p:pic>
          <p:nvPicPr>
            <p:cNvPr id="4" name="Picture 3">
              <a:extLst>
                <a:ext uri="{FF2B5EF4-FFF2-40B4-BE49-F238E27FC236}">
                  <a16:creationId xmlns="" xmlns:a16="http://schemas.microsoft.com/office/drawing/2014/main" id="{97291ED5-1FBD-445F-B0DE-45320B64751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67363" y="1257051"/>
              <a:ext cx="4714875" cy="3124200"/>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 xmlns:a16="http://schemas.microsoft.com/office/drawing/2014/main" id="{CD994FF5-CE54-43F5-8626-17C0A5B4AB39}"/>
                    </a:ext>
                  </a:extLst>
                </p:cNvPr>
                <p:cNvSpPr txBox="1"/>
                <p:nvPr/>
              </p:nvSpPr>
              <p:spPr>
                <a:xfrm rot="16200000">
                  <a:off x="901331" y="2638547"/>
                  <a:ext cx="33156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𝐴</m:t>
                            </m:r>
                          </m:e>
                          <m:sub>
                            <m:r>
                              <a:rPr lang="en-US" sz="2100" i="1">
                                <a:latin typeface="Cambria Math" panose="02040503050406030204" pitchFamily="18" charset="0"/>
                                <a:ea typeface="Cambria Math" panose="02040503050406030204" pitchFamily="18" charset="0"/>
                              </a:rPr>
                              <m:t>1</m:t>
                            </m:r>
                          </m:sub>
                        </m:sSub>
                      </m:oMath>
                    </m:oMathPara>
                  </a14:m>
                  <a:endParaRPr lang="en-US" sz="2100" dirty="0">
                    <a:latin typeface="Constantia" panose="02030602050306030303" pitchFamily="18" charset="0"/>
                  </a:endParaRPr>
                </a:p>
              </p:txBody>
            </p:sp>
          </mc:Choice>
          <mc:Fallback xmlns="">
            <p:sp>
              <p:nvSpPr>
                <p:cNvPr id="5" name="TextBox 4">
                  <a:extLst>
                    <a:ext uri="{FF2B5EF4-FFF2-40B4-BE49-F238E27FC236}">
                      <a16:creationId xmlns:a16="http://schemas.microsoft.com/office/drawing/2014/main" xmlns="" xmlns:a14="http://schemas.microsoft.com/office/drawing/2010/main" id="{CD994FF5-CE54-43F5-8626-17C0A5B4AB39}"/>
                    </a:ext>
                  </a:extLst>
                </p:cNvPr>
                <p:cNvSpPr txBox="1">
                  <a:spLocks noRot="1" noChangeAspect="1" noMove="1" noResize="1" noEditPoints="1" noAdjustHandles="1" noChangeArrowheads="1" noChangeShapeType="1" noTextEdit="1"/>
                </p:cNvSpPr>
                <p:nvPr/>
              </p:nvSpPr>
              <p:spPr>
                <a:xfrm rot="16200000">
                  <a:off x="901331" y="2638547"/>
                  <a:ext cx="331565" cy="430887"/>
                </a:xfrm>
                <a:prstGeom prst="rect">
                  <a:avLst/>
                </a:prstGeom>
                <a:blipFill>
                  <a:blip r:embed="rId4"/>
                  <a:stretch>
                    <a:fillRect t="-39024" r="-13208" b="-36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 xmlns:a16="http://schemas.microsoft.com/office/drawing/2014/main" id="{C4AC3F11-5A43-43F1-99C3-B1ACFFA20D08}"/>
                    </a:ext>
                  </a:extLst>
                </p:cNvPr>
                <p:cNvSpPr txBox="1"/>
                <p:nvPr/>
              </p:nvSpPr>
              <p:spPr>
                <a:xfrm rot="16200000">
                  <a:off x="5796611" y="2605114"/>
                  <a:ext cx="4746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𝐴</m:t>
                            </m:r>
                          </m:e>
                          <m:sub>
                            <m:r>
                              <a:rPr lang="en-US" sz="2100" i="1">
                                <a:latin typeface="Cambria Math" panose="02040503050406030204" pitchFamily="18" charset="0"/>
                                <a:ea typeface="Cambria Math" panose="02040503050406030204" pitchFamily="18" charset="0"/>
                              </a:rPr>
                              <m:t>1</m:t>
                            </m:r>
                          </m:sub>
                        </m:sSub>
                      </m:oMath>
                    </m:oMathPara>
                  </a14:m>
                  <a:endParaRPr lang="en-US" sz="2100" dirty="0">
                    <a:latin typeface="Constantia" panose="02030602050306030303" pitchFamily="18" charset="0"/>
                  </a:endParaRPr>
                </a:p>
              </p:txBody>
            </p:sp>
          </mc:Choice>
          <mc:Fallback xmlns="">
            <p:sp>
              <p:nvSpPr>
                <p:cNvPr id="7" name="TextBox 6">
                  <a:extLst>
                    <a:ext uri="{FF2B5EF4-FFF2-40B4-BE49-F238E27FC236}">
                      <a16:creationId xmlns:a16="http://schemas.microsoft.com/office/drawing/2014/main" xmlns="" xmlns:a14="http://schemas.microsoft.com/office/drawing/2010/main" id="{C4AC3F11-5A43-43F1-99C3-B1ACFFA20D08}"/>
                    </a:ext>
                  </a:extLst>
                </p:cNvPr>
                <p:cNvSpPr txBox="1">
                  <a:spLocks noRot="1" noChangeAspect="1" noMove="1" noResize="1" noEditPoints="1" noAdjustHandles="1" noChangeArrowheads="1" noChangeShapeType="1" noTextEdit="1"/>
                </p:cNvSpPr>
                <p:nvPr/>
              </p:nvSpPr>
              <p:spPr>
                <a:xfrm rot="16200000">
                  <a:off x="5796611" y="2605114"/>
                  <a:ext cx="474660" cy="430887"/>
                </a:xfrm>
                <a:prstGeom prst="rect">
                  <a:avLst/>
                </a:prstGeom>
                <a:blipFill>
                  <a:blip r:embed="rId5"/>
                  <a:stretch>
                    <a:fillRect t="-6780" r="-15094"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 xmlns:a16="http://schemas.microsoft.com/office/drawing/2014/main" id="{AAE17AB6-59F4-4E63-B210-4203738D5B1F}"/>
                    </a:ext>
                  </a:extLst>
                </p:cNvPr>
                <p:cNvSpPr txBox="1"/>
                <p:nvPr/>
              </p:nvSpPr>
              <p:spPr>
                <a:xfrm>
                  <a:off x="1910470" y="3173306"/>
                  <a:ext cx="960433" cy="430887"/>
                </a:xfrm>
                <a:prstGeom prst="rect">
                  <a:avLst/>
                </a:prstGeom>
                <a:noFill/>
              </p:spPr>
              <p:txBody>
                <a:bodyPr wrap="none" lIns="0" tIns="0" rIns="0" bIns="0" rtlCol="0">
                  <a:spAutoFit/>
                </a:bodyPr>
                <a:lstStyle/>
                <a:p>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𝑐</m:t>
                          </m:r>
                        </m:sub>
                      </m:sSub>
                    </m:oMath>
                  </a14:m>
                  <a:r>
                    <a:rPr lang="en-US" sz="2100" dirty="0"/>
                    <a:t>/</a:t>
                  </a:r>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a14:m>
                  <a:endParaRPr lang="en-US" sz="2100" dirty="0"/>
                </a:p>
              </p:txBody>
            </p:sp>
          </mc:Choice>
          <mc:Fallback xmlns="">
            <p:sp>
              <p:nvSpPr>
                <p:cNvPr id="8" name="TextBox 7">
                  <a:extLst>
                    <a:ext uri="{FF2B5EF4-FFF2-40B4-BE49-F238E27FC236}">
                      <a16:creationId xmlns:a16="http://schemas.microsoft.com/office/drawing/2014/main" xmlns="" xmlns:a14="http://schemas.microsoft.com/office/drawing/2010/main" id="{AAE17AB6-59F4-4E63-B210-4203738D5B1F}"/>
                    </a:ext>
                  </a:extLst>
                </p:cNvPr>
                <p:cNvSpPr txBox="1">
                  <a:spLocks noRot="1" noChangeAspect="1" noMove="1" noResize="1" noEditPoints="1" noAdjustHandles="1" noChangeArrowheads="1" noChangeShapeType="1" noTextEdit="1"/>
                </p:cNvSpPr>
                <p:nvPr/>
              </p:nvSpPr>
              <p:spPr>
                <a:xfrm>
                  <a:off x="1910470" y="3173306"/>
                  <a:ext cx="960433" cy="430887"/>
                </a:xfrm>
                <a:prstGeom prst="rect">
                  <a:avLst/>
                </a:prstGeom>
                <a:blipFill>
                  <a:blip r:embed="rId6"/>
                  <a:stretch>
                    <a:fillRect l="-9322" t="-26415" r="-7627" b="-50943"/>
                  </a:stretch>
                </a:blipFill>
              </p:spPr>
              <p:txBody>
                <a:bodyPr/>
                <a:lstStyle/>
                <a:p>
                  <a:r>
                    <a:rPr lang="en-US">
                      <a:noFill/>
                    </a:rPr>
                    <a:t> </a:t>
                  </a:r>
                </a:p>
              </p:txBody>
            </p:sp>
          </mc:Fallback>
        </mc:AlternateContent>
        <p:cxnSp>
          <p:nvCxnSpPr>
            <p:cNvPr id="9" name="Straight Connector 8">
              <a:extLst>
                <a:ext uri="{FF2B5EF4-FFF2-40B4-BE49-F238E27FC236}">
                  <a16:creationId xmlns="" xmlns:a16="http://schemas.microsoft.com/office/drawing/2014/main" id="{559626B6-29B3-4D5C-B82B-BCCBA9DD4BBE}"/>
                </a:ext>
              </a:extLst>
            </p:cNvPr>
            <p:cNvCxnSpPr>
              <a:cxnSpLocks/>
            </p:cNvCxnSpPr>
            <p:nvPr/>
          </p:nvCxnSpPr>
          <p:spPr>
            <a:xfrm>
              <a:off x="2917072" y="2147632"/>
              <a:ext cx="0" cy="190276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 xmlns:a16="http://schemas.microsoft.com/office/drawing/2014/main" id="{4F0971C5-C997-43BF-8247-56F63DDCAD4B}"/>
                </a:ext>
              </a:extLst>
            </p:cNvPr>
            <p:cNvCxnSpPr>
              <a:cxnSpLocks/>
            </p:cNvCxnSpPr>
            <p:nvPr/>
          </p:nvCxnSpPr>
          <p:spPr>
            <a:xfrm>
              <a:off x="2597026" y="3626919"/>
              <a:ext cx="287577" cy="32117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 xmlns:a16="http://schemas.microsoft.com/office/drawing/2014/main" id="{AEE2B4DC-C429-4C45-B125-240E45E6752E}"/>
                </a:ext>
              </a:extLst>
            </p:cNvPr>
            <p:cNvCxnSpPr>
              <a:cxnSpLocks/>
            </p:cNvCxnSpPr>
            <p:nvPr/>
          </p:nvCxnSpPr>
          <p:spPr>
            <a:xfrm flipH="1">
              <a:off x="3627877" y="1815192"/>
              <a:ext cx="22072" cy="2174754"/>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 xmlns:a16="http://schemas.microsoft.com/office/drawing/2014/main" id="{864F7EC3-4FE0-4006-BE78-D6750F1B1FCC}"/>
                </a:ext>
              </a:extLst>
            </p:cNvPr>
            <p:cNvCxnSpPr>
              <a:cxnSpLocks/>
            </p:cNvCxnSpPr>
            <p:nvPr/>
          </p:nvCxnSpPr>
          <p:spPr>
            <a:xfrm>
              <a:off x="2964514" y="1923068"/>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 xmlns:a16="http://schemas.microsoft.com/office/drawing/2014/main" id="{5E1EDE3F-DE83-46DE-94E1-899F33C66A1B}"/>
                </a:ext>
              </a:extLst>
            </p:cNvPr>
            <p:cNvCxnSpPr>
              <a:cxnSpLocks/>
            </p:cNvCxnSpPr>
            <p:nvPr/>
          </p:nvCxnSpPr>
          <p:spPr>
            <a:xfrm flipH="1">
              <a:off x="3649950" y="1923068"/>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4" name="Rectangle 13">
                  <a:extLst>
                    <a:ext uri="{FF2B5EF4-FFF2-40B4-BE49-F238E27FC236}">
                      <a16:creationId xmlns="" xmlns:a16="http://schemas.microsoft.com/office/drawing/2014/main" id="{76EA558F-8B2E-4E46-9BB6-6284039BBCC1}"/>
                    </a:ext>
                  </a:extLst>
                </p:cNvPr>
                <p:cNvSpPr/>
                <p:nvPr/>
              </p:nvSpPr>
              <p:spPr>
                <a:xfrm>
                  <a:off x="3849711" y="1685967"/>
                  <a:ext cx="1003437"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𝛿</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14" name="Rectangle 13">
                  <a:extLst>
                    <a:ext uri="{FF2B5EF4-FFF2-40B4-BE49-F238E27FC236}">
                      <a16:creationId xmlns:a16="http://schemas.microsoft.com/office/drawing/2014/main" xmlns="" xmlns:a14="http://schemas.microsoft.com/office/drawing/2010/main" id="{76EA558F-8B2E-4E46-9BB6-6284039BBCC1}"/>
                    </a:ext>
                  </a:extLst>
                </p:cNvPr>
                <p:cNvSpPr>
                  <a:spLocks noRot="1" noChangeAspect="1" noMove="1" noResize="1" noEditPoints="1" noAdjustHandles="1" noChangeArrowheads="1" noChangeShapeType="1" noTextEdit="1"/>
                </p:cNvSpPr>
                <p:nvPr/>
              </p:nvSpPr>
              <p:spPr>
                <a:xfrm>
                  <a:off x="3849711" y="1685967"/>
                  <a:ext cx="1003437" cy="492443"/>
                </a:xfrm>
                <a:prstGeom prst="rect">
                  <a:avLst/>
                </a:prstGeom>
                <a:blipFill>
                  <a:blip r:embed="rId7"/>
                  <a:stretch>
                    <a:fillRect b="-13333"/>
                  </a:stretch>
                </a:blipFill>
              </p:spPr>
              <p:txBody>
                <a:bodyPr/>
                <a:lstStyle/>
                <a:p>
                  <a:r>
                    <a:rPr lang="en-US">
                      <a:noFill/>
                    </a:rPr>
                    <a:t> </a:t>
                  </a:r>
                </a:p>
              </p:txBody>
            </p:sp>
          </mc:Fallback>
        </mc:AlternateContent>
        <p:cxnSp>
          <p:nvCxnSpPr>
            <p:cNvPr id="15" name="Straight Connector 14">
              <a:extLst>
                <a:ext uri="{FF2B5EF4-FFF2-40B4-BE49-F238E27FC236}">
                  <a16:creationId xmlns="" xmlns:a16="http://schemas.microsoft.com/office/drawing/2014/main" id="{0B02FEF5-2F07-479A-9327-D7A359764C18}"/>
                </a:ext>
              </a:extLst>
            </p:cNvPr>
            <p:cNvCxnSpPr>
              <a:cxnSpLocks/>
            </p:cNvCxnSpPr>
            <p:nvPr/>
          </p:nvCxnSpPr>
          <p:spPr>
            <a:xfrm>
              <a:off x="8585501" y="1739600"/>
              <a:ext cx="3002" cy="2237242"/>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 xmlns:a16="http://schemas.microsoft.com/office/drawing/2014/main" id="{129F3B33-8B80-46F4-8387-6A833B120044}"/>
                    </a:ext>
                  </a:extLst>
                </p:cNvPr>
                <p:cNvSpPr txBox="1"/>
                <p:nvPr/>
              </p:nvSpPr>
              <p:spPr>
                <a:xfrm>
                  <a:off x="9592306" y="3196033"/>
                  <a:ext cx="960433" cy="430887"/>
                </a:xfrm>
                <a:prstGeom prst="rect">
                  <a:avLst/>
                </a:prstGeom>
                <a:noFill/>
              </p:spPr>
              <p:txBody>
                <a:bodyPr wrap="none" lIns="0" tIns="0" rIns="0" bIns="0" rtlCol="0">
                  <a:spAutoFit/>
                </a:bodyPr>
                <a:lstStyle/>
                <a:p>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𝑐</m:t>
                          </m:r>
                        </m:sub>
                      </m:sSub>
                    </m:oMath>
                  </a14:m>
                  <a:r>
                    <a:rPr lang="en-US" sz="2100" dirty="0"/>
                    <a:t>/</a:t>
                  </a:r>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a14:m>
                  <a:endParaRPr lang="en-US" sz="2100" dirty="0"/>
                </a:p>
              </p:txBody>
            </p:sp>
          </mc:Choice>
          <mc:Fallback xmlns="">
            <p:sp>
              <p:nvSpPr>
                <p:cNvPr id="16" name="TextBox 15">
                  <a:extLst>
                    <a:ext uri="{FF2B5EF4-FFF2-40B4-BE49-F238E27FC236}">
                      <a16:creationId xmlns:a16="http://schemas.microsoft.com/office/drawing/2014/main" xmlns="" xmlns:a14="http://schemas.microsoft.com/office/drawing/2010/main" id="{129F3B33-8B80-46F4-8387-6A833B120044}"/>
                    </a:ext>
                  </a:extLst>
                </p:cNvPr>
                <p:cNvSpPr txBox="1">
                  <a:spLocks noRot="1" noChangeAspect="1" noMove="1" noResize="1" noEditPoints="1" noAdjustHandles="1" noChangeArrowheads="1" noChangeShapeType="1" noTextEdit="1"/>
                </p:cNvSpPr>
                <p:nvPr/>
              </p:nvSpPr>
              <p:spPr>
                <a:xfrm>
                  <a:off x="9592306" y="3196033"/>
                  <a:ext cx="960433" cy="430887"/>
                </a:xfrm>
                <a:prstGeom prst="rect">
                  <a:avLst/>
                </a:prstGeom>
                <a:blipFill>
                  <a:blip r:embed="rId8"/>
                  <a:stretch>
                    <a:fillRect l="-9322" t="-26415" r="-7627" b="-50943"/>
                  </a:stretch>
                </a:blipFill>
              </p:spPr>
              <p:txBody>
                <a:bodyPr/>
                <a:lstStyle/>
                <a:p>
                  <a:r>
                    <a:rPr lang="en-US">
                      <a:noFill/>
                    </a:rPr>
                    <a:t> </a:t>
                  </a:r>
                </a:p>
              </p:txBody>
            </p:sp>
          </mc:Fallback>
        </mc:AlternateContent>
        <p:cxnSp>
          <p:nvCxnSpPr>
            <p:cNvPr id="17" name="Straight Connector 16">
              <a:extLst>
                <a:ext uri="{FF2B5EF4-FFF2-40B4-BE49-F238E27FC236}">
                  <a16:creationId xmlns="" xmlns:a16="http://schemas.microsoft.com/office/drawing/2014/main" id="{8E02D01E-57E9-4BBE-8F1B-30212D2FC51F}"/>
                </a:ext>
              </a:extLst>
            </p:cNvPr>
            <p:cNvCxnSpPr>
              <a:cxnSpLocks/>
            </p:cNvCxnSpPr>
            <p:nvPr/>
          </p:nvCxnSpPr>
          <p:spPr>
            <a:xfrm>
              <a:off x="9306046" y="2163821"/>
              <a:ext cx="0" cy="186073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 xmlns:a16="http://schemas.microsoft.com/office/drawing/2014/main" id="{E85596AF-B4DD-4CBF-BDB2-65D45E5256D4}"/>
                </a:ext>
              </a:extLst>
            </p:cNvPr>
            <p:cNvCxnSpPr>
              <a:cxnSpLocks/>
            </p:cNvCxnSpPr>
            <p:nvPr/>
          </p:nvCxnSpPr>
          <p:spPr>
            <a:xfrm>
              <a:off x="8341029" y="1922209"/>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 xmlns:a16="http://schemas.microsoft.com/office/drawing/2014/main" id="{A22562D6-4816-4009-A5D1-01002223CC3F}"/>
                </a:ext>
              </a:extLst>
            </p:cNvPr>
            <p:cNvCxnSpPr>
              <a:cxnSpLocks/>
            </p:cNvCxnSpPr>
            <p:nvPr/>
          </p:nvCxnSpPr>
          <p:spPr>
            <a:xfrm flipH="1">
              <a:off x="9037460" y="1922209"/>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 xmlns:a16="http://schemas.microsoft.com/office/drawing/2014/main" id="{B8DC19E2-A12F-4252-B059-FDB01E934D8C}"/>
                </a:ext>
              </a:extLst>
            </p:cNvPr>
            <p:cNvCxnSpPr>
              <a:cxnSpLocks/>
            </p:cNvCxnSpPr>
            <p:nvPr/>
          </p:nvCxnSpPr>
          <p:spPr>
            <a:xfrm flipH="1">
              <a:off x="9340579" y="3632602"/>
              <a:ext cx="287577" cy="32117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 xmlns:a16="http://schemas.microsoft.com/office/drawing/2014/main" id="{1C0750E6-CF94-4F71-81DD-A2047ECFB01F}"/>
                    </a:ext>
                  </a:extLst>
                </p:cNvPr>
                <p:cNvSpPr txBox="1"/>
                <p:nvPr/>
              </p:nvSpPr>
              <p:spPr>
                <a:xfrm>
                  <a:off x="3075754" y="4341957"/>
                  <a:ext cx="114569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𝐷</m:t>
                            </m:r>
                          </m:sub>
                        </m:sSub>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m:oMathPara>
                  </a14:m>
                  <a:endParaRPr lang="en-US" sz="2100" dirty="0"/>
                </a:p>
              </p:txBody>
            </p:sp>
          </mc:Choice>
          <mc:Fallback xmlns="">
            <p:sp>
              <p:nvSpPr>
                <p:cNvPr id="22" name="TextBox 21">
                  <a:extLst>
                    <a:ext uri="{FF2B5EF4-FFF2-40B4-BE49-F238E27FC236}">
                      <a16:creationId xmlns:a16="http://schemas.microsoft.com/office/drawing/2014/main" xmlns="" xmlns:a14="http://schemas.microsoft.com/office/drawing/2010/main" id="{1C0750E6-CF94-4F71-81DD-A2047ECFB01F}"/>
                    </a:ext>
                  </a:extLst>
                </p:cNvPr>
                <p:cNvSpPr txBox="1">
                  <a:spLocks noRot="1" noChangeAspect="1" noMove="1" noResize="1" noEditPoints="1" noAdjustHandles="1" noChangeArrowheads="1" noChangeShapeType="1" noTextEdit="1"/>
                </p:cNvSpPr>
                <p:nvPr/>
              </p:nvSpPr>
              <p:spPr>
                <a:xfrm>
                  <a:off x="3075754" y="4341957"/>
                  <a:ext cx="1145699" cy="430887"/>
                </a:xfrm>
                <a:prstGeom prst="rect">
                  <a:avLst/>
                </a:prstGeom>
                <a:blipFill>
                  <a:blip r:embed="rId9"/>
                  <a:stretch>
                    <a:fillRect l="-3546" t="-1887" r="-2128" b="-32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 xmlns:a16="http://schemas.microsoft.com/office/drawing/2014/main" id="{C6618B3C-C60A-43DF-999D-E8ED7148D869}"/>
                    </a:ext>
                  </a:extLst>
                </p:cNvPr>
                <p:cNvSpPr txBox="1"/>
                <p:nvPr/>
              </p:nvSpPr>
              <p:spPr>
                <a:xfrm>
                  <a:off x="2950334" y="732822"/>
                  <a:ext cx="1396537" cy="735159"/>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2</m:t>
                            </m:r>
                          </m:sub>
                        </m:sSub>
                        <m:r>
                          <a:rPr lang="en-US" sz="2100" i="1">
                            <a:latin typeface="Cambria Math" panose="02040503050406030204" pitchFamily="18" charset="0"/>
                            <a:ea typeface="Cambria Math" panose="02040503050406030204" pitchFamily="18" charset="0"/>
                          </a:rPr>
                          <m:t>&lt;</m:t>
                        </m:r>
                        <m:f>
                          <m:fPr>
                            <m:ctrlPr>
                              <a:rPr lang="en-US" sz="2100" i="1">
                                <a:latin typeface="Cambria Math" panose="02040503050406030204" pitchFamily="18" charset="0"/>
                                <a:ea typeface="Cambria Math" panose="02040503050406030204" pitchFamily="18" charset="0"/>
                              </a:rPr>
                            </m:ctrlPr>
                          </m:fPr>
                          <m:num>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num>
                          <m:den>
                            <m:r>
                              <a:rPr lang="en-US" sz="2100" i="1">
                                <a:latin typeface="Cambria Math" panose="02040503050406030204" pitchFamily="18" charset="0"/>
                                <a:ea typeface="Cambria Math" panose="02040503050406030204" pitchFamily="18" charset="0"/>
                              </a:rPr>
                              <m:t>2</m:t>
                            </m:r>
                          </m:den>
                        </m:f>
                      </m:oMath>
                    </m:oMathPara>
                  </a14:m>
                  <a:endParaRPr lang="en-US" sz="2100" dirty="0"/>
                </a:p>
              </p:txBody>
            </p:sp>
          </mc:Choice>
          <mc:Fallback xmlns="">
            <p:sp>
              <p:nvSpPr>
                <p:cNvPr id="23" name="TextBox 22">
                  <a:extLst>
                    <a:ext uri="{FF2B5EF4-FFF2-40B4-BE49-F238E27FC236}">
                      <a16:creationId xmlns:a16="http://schemas.microsoft.com/office/drawing/2014/main" xmlns="" xmlns:a14="http://schemas.microsoft.com/office/drawing/2010/main" id="{C6618B3C-C60A-43DF-999D-E8ED7148D869}"/>
                    </a:ext>
                  </a:extLst>
                </p:cNvPr>
                <p:cNvSpPr txBox="1">
                  <a:spLocks noRot="1" noChangeAspect="1" noMove="1" noResize="1" noEditPoints="1" noAdjustHandles="1" noChangeArrowheads="1" noChangeShapeType="1" noTextEdit="1"/>
                </p:cNvSpPr>
                <p:nvPr/>
              </p:nvSpPr>
              <p:spPr>
                <a:xfrm>
                  <a:off x="2950334" y="732822"/>
                  <a:ext cx="1396537" cy="735159"/>
                </a:xfrm>
                <a:prstGeom prst="rect">
                  <a:avLst/>
                </a:prstGeom>
                <a:blipFill>
                  <a:blip r:embed="rId10"/>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TextBox 23">
                  <a:extLst>
                    <a:ext uri="{FF2B5EF4-FFF2-40B4-BE49-F238E27FC236}">
                      <a16:creationId xmlns="" xmlns:a16="http://schemas.microsoft.com/office/drawing/2014/main" id="{F55E22C0-57E2-4E8A-BF68-F8927C0CEAC8}"/>
                    </a:ext>
                  </a:extLst>
                </p:cNvPr>
                <p:cNvSpPr txBox="1"/>
                <p:nvPr/>
              </p:nvSpPr>
              <p:spPr>
                <a:xfrm>
                  <a:off x="8018925" y="4340504"/>
                  <a:ext cx="114569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𝐷</m:t>
                            </m:r>
                          </m:sub>
                        </m:sSub>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m:oMathPara>
                  </a14:m>
                  <a:endParaRPr lang="en-US" sz="2100" dirty="0"/>
                </a:p>
              </p:txBody>
            </p:sp>
          </mc:Choice>
          <mc:Fallback xmlns="">
            <p:sp>
              <p:nvSpPr>
                <p:cNvPr id="24" name="TextBox 23">
                  <a:extLst>
                    <a:ext uri="{FF2B5EF4-FFF2-40B4-BE49-F238E27FC236}">
                      <a16:creationId xmlns:a16="http://schemas.microsoft.com/office/drawing/2014/main" xmlns="" xmlns:a14="http://schemas.microsoft.com/office/drawing/2010/main" id="{F55E22C0-57E2-4E8A-BF68-F8927C0CEAC8}"/>
                    </a:ext>
                  </a:extLst>
                </p:cNvPr>
                <p:cNvSpPr txBox="1">
                  <a:spLocks noRot="1" noChangeAspect="1" noMove="1" noResize="1" noEditPoints="1" noAdjustHandles="1" noChangeArrowheads="1" noChangeShapeType="1" noTextEdit="1"/>
                </p:cNvSpPr>
                <p:nvPr/>
              </p:nvSpPr>
              <p:spPr>
                <a:xfrm>
                  <a:off x="8018925" y="4340504"/>
                  <a:ext cx="1145699" cy="430887"/>
                </a:xfrm>
                <a:prstGeom prst="rect">
                  <a:avLst/>
                </a:prstGeom>
                <a:blipFill>
                  <a:blip r:embed="rId11"/>
                  <a:stretch>
                    <a:fillRect l="-3546" r="-2128" b="-33962"/>
                  </a:stretch>
                </a:blipFill>
              </p:spPr>
              <p:txBody>
                <a:bodyPr/>
                <a:lstStyle/>
                <a:p>
                  <a:r>
                    <a:rPr lang="en-US">
                      <a:noFill/>
                    </a:rPr>
                    <a:t> </a:t>
                  </a:r>
                </a:p>
              </p:txBody>
            </p:sp>
          </mc:Fallback>
        </mc:AlternateContent>
        <p:cxnSp>
          <p:nvCxnSpPr>
            <p:cNvPr id="25" name="Straight Connector 24">
              <a:extLst>
                <a:ext uri="{FF2B5EF4-FFF2-40B4-BE49-F238E27FC236}">
                  <a16:creationId xmlns="" xmlns:a16="http://schemas.microsoft.com/office/drawing/2014/main" id="{59059950-0CD5-4E25-A89B-A8D3B148F304}"/>
                </a:ext>
              </a:extLst>
            </p:cNvPr>
            <p:cNvCxnSpPr>
              <a:cxnSpLocks/>
            </p:cNvCxnSpPr>
            <p:nvPr/>
          </p:nvCxnSpPr>
          <p:spPr>
            <a:xfrm>
              <a:off x="3218514" y="1815192"/>
              <a:ext cx="0" cy="223520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 xmlns:a16="http://schemas.microsoft.com/office/drawing/2014/main" id="{DBE757A4-314A-44A2-9406-6842078AB3E7}"/>
                </a:ext>
              </a:extLst>
            </p:cNvPr>
            <p:cNvCxnSpPr>
              <a:cxnSpLocks/>
            </p:cNvCxnSpPr>
            <p:nvPr/>
          </p:nvCxnSpPr>
          <p:spPr>
            <a:xfrm flipH="1">
              <a:off x="9023781" y="1739600"/>
              <a:ext cx="10677" cy="225227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 xmlns:a16="http://schemas.microsoft.com/office/drawing/2014/main" id="{C6A3386E-321F-4217-AF85-B84F4413CB6A}"/>
                    </a:ext>
                  </a:extLst>
                </p:cNvPr>
                <p:cNvSpPr/>
                <p:nvPr/>
              </p:nvSpPr>
              <p:spPr>
                <a:xfrm>
                  <a:off x="7480333" y="1667979"/>
                  <a:ext cx="1003437"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𝛿</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27" name="Rectangle 26">
                  <a:extLst>
                    <a:ext uri="{FF2B5EF4-FFF2-40B4-BE49-F238E27FC236}">
                      <a16:creationId xmlns:a16="http://schemas.microsoft.com/office/drawing/2014/main" xmlns="" xmlns:a14="http://schemas.microsoft.com/office/drawing/2010/main" id="{C6A3386E-321F-4217-AF85-B84F4413CB6A}"/>
                    </a:ext>
                  </a:extLst>
                </p:cNvPr>
                <p:cNvSpPr>
                  <a:spLocks noRot="1" noChangeAspect="1" noMove="1" noResize="1" noEditPoints="1" noAdjustHandles="1" noChangeArrowheads="1" noChangeShapeType="1" noTextEdit="1"/>
                </p:cNvSpPr>
                <p:nvPr/>
              </p:nvSpPr>
              <p:spPr>
                <a:xfrm>
                  <a:off x="7480333" y="1667979"/>
                  <a:ext cx="1003437" cy="492443"/>
                </a:xfrm>
                <a:prstGeom prst="rect">
                  <a:avLst/>
                </a:prstGeom>
                <a:blipFill>
                  <a:blip r:embed="rId12"/>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 xmlns:a16="http://schemas.microsoft.com/office/drawing/2014/main" id="{B74642B3-9E78-43BE-AEF0-732B3D968E8B}"/>
                    </a:ext>
                  </a:extLst>
                </p:cNvPr>
                <p:cNvSpPr txBox="1"/>
                <p:nvPr/>
              </p:nvSpPr>
              <p:spPr>
                <a:xfrm>
                  <a:off x="7865249" y="732822"/>
                  <a:ext cx="1396537" cy="735159"/>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2</m:t>
                            </m:r>
                          </m:sub>
                        </m:sSub>
                        <m:r>
                          <a:rPr lang="en-US" sz="2100" i="1">
                            <a:latin typeface="Cambria Math" panose="02040503050406030204" pitchFamily="18" charset="0"/>
                            <a:ea typeface="Cambria Math" panose="02040503050406030204" pitchFamily="18" charset="0"/>
                          </a:rPr>
                          <m:t>&gt;</m:t>
                        </m:r>
                        <m:f>
                          <m:fPr>
                            <m:ctrlPr>
                              <a:rPr lang="en-US" sz="2100" i="1">
                                <a:latin typeface="Cambria Math" panose="02040503050406030204" pitchFamily="18" charset="0"/>
                                <a:ea typeface="Cambria Math" panose="02040503050406030204" pitchFamily="18" charset="0"/>
                              </a:rPr>
                            </m:ctrlPr>
                          </m:fPr>
                          <m:num>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num>
                          <m:den>
                            <m:r>
                              <a:rPr lang="en-US" sz="2100" i="1">
                                <a:latin typeface="Cambria Math" panose="02040503050406030204" pitchFamily="18" charset="0"/>
                                <a:ea typeface="Cambria Math" panose="02040503050406030204" pitchFamily="18" charset="0"/>
                              </a:rPr>
                              <m:t>2</m:t>
                            </m:r>
                          </m:den>
                        </m:f>
                      </m:oMath>
                    </m:oMathPara>
                  </a14:m>
                  <a:endParaRPr lang="en-US" sz="2100" dirty="0"/>
                </a:p>
              </p:txBody>
            </p:sp>
          </mc:Choice>
          <mc:Fallback xmlns="">
            <p:sp>
              <p:nvSpPr>
                <p:cNvPr id="28" name="TextBox 27">
                  <a:extLst>
                    <a:ext uri="{FF2B5EF4-FFF2-40B4-BE49-F238E27FC236}">
                      <a16:creationId xmlns:a16="http://schemas.microsoft.com/office/drawing/2014/main" xmlns="" xmlns:a14="http://schemas.microsoft.com/office/drawing/2010/main" id="{B74642B3-9E78-43BE-AEF0-732B3D968E8B}"/>
                    </a:ext>
                  </a:extLst>
                </p:cNvPr>
                <p:cNvSpPr txBox="1">
                  <a:spLocks noRot="1" noChangeAspect="1" noMove="1" noResize="1" noEditPoints="1" noAdjustHandles="1" noChangeArrowheads="1" noChangeShapeType="1" noTextEdit="1"/>
                </p:cNvSpPr>
                <p:nvPr/>
              </p:nvSpPr>
              <p:spPr>
                <a:xfrm>
                  <a:off x="7865249" y="732822"/>
                  <a:ext cx="1396537" cy="735159"/>
                </a:xfrm>
                <a:prstGeom prst="rect">
                  <a:avLst/>
                </a:prstGeom>
                <a:blipFill>
                  <a:blip r:embed="rId13"/>
                  <a:stretch>
                    <a:fillRect/>
                  </a:stretch>
                </a:blipFill>
                <a:ln w="28575">
                  <a:noFill/>
                </a:ln>
              </p:spPr>
              <p:txBody>
                <a:bodyPr/>
                <a:lstStyle/>
                <a:p>
                  <a:r>
                    <a:rPr lang="en-US">
                      <a:noFill/>
                    </a:rPr>
                    <a:t> </a:t>
                  </a:r>
                </a:p>
              </p:txBody>
            </p:sp>
          </mc:Fallback>
        </mc:AlternateContent>
      </p:grpSp>
      <p:sp>
        <p:nvSpPr>
          <p:cNvPr id="30" name="TextBox 29">
            <a:extLst>
              <a:ext uri="{FF2B5EF4-FFF2-40B4-BE49-F238E27FC236}">
                <a16:creationId xmlns="" xmlns:a16="http://schemas.microsoft.com/office/drawing/2014/main" id="{EBE3D4F8-6FEC-4AA0-9F3A-A2071448C918}"/>
              </a:ext>
            </a:extLst>
          </p:cNvPr>
          <p:cNvSpPr txBox="1"/>
          <p:nvPr/>
        </p:nvSpPr>
        <p:spPr>
          <a:xfrm>
            <a:off x="0" y="860520"/>
            <a:ext cx="9143999" cy="1107996"/>
          </a:xfrm>
          <a:prstGeom prst="rect">
            <a:avLst/>
          </a:prstGeom>
          <a:noFill/>
        </p:spPr>
        <p:txBody>
          <a:bodyPr wrap="square" rtlCol="0">
            <a:spAutoFit/>
          </a:bodyPr>
          <a:lstStyle/>
          <a:p>
            <a:pPr algn="ctr"/>
            <a:r>
              <a:rPr lang="en-US" sz="3300" dirty="0">
                <a:latin typeface="Constantia" panose="02030602050306030303" pitchFamily="18" charset="0"/>
              </a:rPr>
              <a:t>In These Zones, The Frequency Comb Structure Will Be Evidenced</a:t>
            </a:r>
          </a:p>
        </p:txBody>
      </p:sp>
      <p:cxnSp>
        <p:nvCxnSpPr>
          <p:cNvPr id="21" name="Straight Arrow Connector 20">
            <a:extLst>
              <a:ext uri="{FF2B5EF4-FFF2-40B4-BE49-F238E27FC236}">
                <a16:creationId xmlns="" xmlns:a16="http://schemas.microsoft.com/office/drawing/2014/main" id="{8C24F362-A890-40AA-BB99-C82B5AEF0D6F}"/>
              </a:ext>
            </a:extLst>
          </p:cNvPr>
          <p:cNvCxnSpPr>
            <a:cxnSpLocks/>
          </p:cNvCxnSpPr>
          <p:nvPr/>
        </p:nvCxnSpPr>
        <p:spPr>
          <a:xfrm flipH="1">
            <a:off x="2243095" y="1702394"/>
            <a:ext cx="1988" cy="1478376"/>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 xmlns:a16="http://schemas.microsoft.com/office/drawing/2014/main" id="{A0137B08-42BD-4945-B721-4781B00FCDB0}"/>
              </a:ext>
            </a:extLst>
          </p:cNvPr>
          <p:cNvCxnSpPr>
            <a:cxnSpLocks/>
          </p:cNvCxnSpPr>
          <p:nvPr/>
        </p:nvCxnSpPr>
        <p:spPr>
          <a:xfrm flipH="1">
            <a:off x="7244076" y="1702394"/>
            <a:ext cx="1988" cy="1478376"/>
          </a:xfrm>
          <a:prstGeom prst="straightConnector1">
            <a:avLst/>
          </a:prstGeom>
          <a:ln w="28575">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 xmlns:a16="http://schemas.microsoft.com/office/drawing/2014/main" id="{9C890D54-4510-40EB-B56C-210D941CC2E1}"/>
              </a:ext>
            </a:extLst>
          </p:cNvPr>
          <p:cNvSpPr txBox="1"/>
          <p:nvPr/>
        </p:nvSpPr>
        <p:spPr>
          <a:xfrm>
            <a:off x="3551658" y="5818648"/>
            <a:ext cx="5469381" cy="369332"/>
          </a:xfrm>
          <a:prstGeom prst="rect">
            <a:avLst/>
          </a:prstGeom>
          <a:noFill/>
        </p:spPr>
        <p:txBody>
          <a:bodyPr wrap="square" rtlCol="0">
            <a:spAutoFit/>
          </a:bodyPr>
          <a:lstStyle/>
          <a:p>
            <a:pPr algn="r"/>
            <a:r>
              <a:rPr lang="en-US" i="1" dirty="0">
                <a:latin typeface="Constantia" panose="02030602050306030303" pitchFamily="18" charset="0"/>
              </a:rPr>
              <a:t>Z. Qi, C. </a:t>
            </a:r>
            <a:r>
              <a:rPr lang="en-US" i="1" dirty="0" err="1">
                <a:latin typeface="Constantia" panose="02030602050306030303" pitchFamily="18" charset="0"/>
              </a:rPr>
              <a:t>Menyuk</a:t>
            </a:r>
            <a:r>
              <a:rPr lang="en-US" i="1" dirty="0">
                <a:latin typeface="Constantia" panose="02030602050306030303" pitchFamily="18" charset="0"/>
              </a:rPr>
              <a:t>, J. Gorman &amp; A. Ganesan, APL 2020 </a:t>
            </a:r>
          </a:p>
        </p:txBody>
      </p:sp>
      <p:pic>
        <p:nvPicPr>
          <p:cNvPr id="29" name="Picture 2" descr="Related image">
            <a:extLst>
              <a:ext uri="{FF2B5EF4-FFF2-40B4-BE49-F238E27FC236}">
                <a16:creationId xmlns="" xmlns:a16="http://schemas.microsoft.com/office/drawing/2014/main" id="{6FC9BB7A-42A6-4F32-BC56-5E6A713399FA}"/>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b="3764"/>
          <a:stretch/>
        </p:blipFill>
        <p:spPr bwMode="auto">
          <a:xfrm>
            <a:off x="2792738" y="2415765"/>
            <a:ext cx="3907414" cy="2658777"/>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839646"/>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61642" t="46965" r="16299" b="18537"/>
          <a:stretch/>
        </p:blipFill>
        <p:spPr>
          <a:xfrm>
            <a:off x="368489" y="1086133"/>
            <a:ext cx="2169993" cy="1907906"/>
          </a:xfrm>
          <a:prstGeom prst="rect">
            <a:avLst/>
          </a:prstGeom>
        </p:spPr>
      </p:pic>
      <p:sp>
        <p:nvSpPr>
          <p:cNvPr id="3" name="TextBox 2"/>
          <p:cNvSpPr txBox="1"/>
          <p:nvPr/>
        </p:nvSpPr>
        <p:spPr>
          <a:xfrm>
            <a:off x="661914" y="2989387"/>
            <a:ext cx="1583141" cy="369332"/>
          </a:xfrm>
          <a:prstGeom prst="rect">
            <a:avLst/>
          </a:prstGeom>
          <a:noFill/>
        </p:spPr>
        <p:txBody>
          <a:bodyPr wrap="square" rtlCol="0">
            <a:spAutoFit/>
          </a:bodyPr>
          <a:lstStyle/>
          <a:p>
            <a:pPr algn="ctr"/>
            <a:r>
              <a:rPr lang="en-IN" dirty="0" smtClean="0">
                <a:latin typeface="Constantia" panose="02030602050306030303" pitchFamily="18" charset="0"/>
              </a:rPr>
              <a:t>Georgia Tech</a:t>
            </a:r>
            <a:endParaRPr lang="en-IN" dirty="0">
              <a:latin typeface="Constantia" panose="02030602050306030303" pitchFamily="18" charset="0"/>
            </a:endParaRPr>
          </a:p>
        </p:txBody>
      </p:sp>
      <p:sp>
        <p:nvSpPr>
          <p:cNvPr id="4" name="TextBox 3"/>
          <p:cNvSpPr txBox="1"/>
          <p:nvPr/>
        </p:nvSpPr>
        <p:spPr>
          <a:xfrm>
            <a:off x="368489" y="259308"/>
            <a:ext cx="8502555" cy="584775"/>
          </a:xfrm>
          <a:prstGeom prst="rect">
            <a:avLst/>
          </a:prstGeom>
          <a:noFill/>
        </p:spPr>
        <p:txBody>
          <a:bodyPr wrap="square" rtlCol="0">
            <a:spAutoFit/>
          </a:bodyPr>
          <a:lstStyle/>
          <a:p>
            <a:pPr algn="ctr"/>
            <a:r>
              <a:rPr lang="en-IN" sz="3200" dirty="0" err="1" smtClean="0">
                <a:latin typeface="Constantia" panose="02030602050306030303" pitchFamily="18" charset="0"/>
              </a:rPr>
              <a:t>Phononic</a:t>
            </a:r>
            <a:r>
              <a:rPr lang="en-IN" sz="3200" dirty="0" smtClean="0">
                <a:latin typeface="Constantia" panose="02030602050306030303" pitchFamily="18" charset="0"/>
              </a:rPr>
              <a:t> Frequency Combs Around the World</a:t>
            </a:r>
            <a:endParaRPr lang="en-IN" sz="3200" dirty="0">
              <a:latin typeface="Constantia" panose="02030602050306030303" pitchFamily="18" charset="0"/>
            </a:endParaRPr>
          </a:p>
        </p:txBody>
      </p:sp>
      <p:pic>
        <p:nvPicPr>
          <p:cNvPr id="5" name="Picture 4"/>
          <p:cNvPicPr>
            <a:picLocks noChangeAspect="1"/>
          </p:cNvPicPr>
          <p:nvPr/>
        </p:nvPicPr>
        <p:blipFill rotWithShape="1">
          <a:blip r:embed="rId3"/>
          <a:srcRect l="41343" t="35597" r="35672" b="24213"/>
          <a:stretch/>
        </p:blipFill>
        <p:spPr>
          <a:xfrm>
            <a:off x="6045959" y="1140524"/>
            <a:ext cx="2674962" cy="2629590"/>
          </a:xfrm>
          <a:prstGeom prst="rect">
            <a:avLst/>
          </a:prstGeom>
        </p:spPr>
      </p:pic>
      <p:sp>
        <p:nvSpPr>
          <p:cNvPr id="6" name="TextBox 5"/>
          <p:cNvSpPr txBox="1"/>
          <p:nvPr/>
        </p:nvSpPr>
        <p:spPr>
          <a:xfrm>
            <a:off x="6329859" y="3803275"/>
            <a:ext cx="2107161" cy="646331"/>
          </a:xfrm>
          <a:prstGeom prst="rect">
            <a:avLst/>
          </a:prstGeom>
          <a:noFill/>
        </p:spPr>
        <p:txBody>
          <a:bodyPr wrap="square" rtlCol="0">
            <a:spAutoFit/>
          </a:bodyPr>
          <a:lstStyle/>
          <a:p>
            <a:pPr algn="ctr"/>
            <a:r>
              <a:rPr lang="en-IN" dirty="0" smtClean="0">
                <a:latin typeface="Constantia" panose="02030602050306030303" pitchFamily="18" charset="0"/>
              </a:rPr>
              <a:t>University of Western Australia</a:t>
            </a:r>
            <a:endParaRPr lang="en-IN" dirty="0">
              <a:latin typeface="Constantia" panose="02030602050306030303" pitchFamily="18" charset="0"/>
            </a:endParaRPr>
          </a:p>
        </p:txBody>
      </p:sp>
      <p:pic>
        <p:nvPicPr>
          <p:cNvPr id="7" name="Picture 6"/>
          <p:cNvPicPr>
            <a:picLocks noChangeAspect="1"/>
          </p:cNvPicPr>
          <p:nvPr/>
        </p:nvPicPr>
        <p:blipFill rotWithShape="1">
          <a:blip r:embed="rId4"/>
          <a:srcRect l="57463" t="28961" r="8806" b="18476"/>
          <a:stretch/>
        </p:blipFill>
        <p:spPr>
          <a:xfrm>
            <a:off x="2831907" y="950890"/>
            <a:ext cx="3084394" cy="2702257"/>
          </a:xfrm>
          <a:prstGeom prst="rect">
            <a:avLst/>
          </a:prstGeom>
        </p:spPr>
      </p:pic>
      <p:sp>
        <p:nvSpPr>
          <p:cNvPr id="8" name="TextBox 7"/>
          <p:cNvSpPr txBox="1"/>
          <p:nvPr/>
        </p:nvSpPr>
        <p:spPr>
          <a:xfrm>
            <a:off x="3156039" y="3694091"/>
            <a:ext cx="1583141" cy="369332"/>
          </a:xfrm>
          <a:prstGeom prst="rect">
            <a:avLst/>
          </a:prstGeom>
          <a:noFill/>
        </p:spPr>
        <p:txBody>
          <a:bodyPr wrap="square" rtlCol="0">
            <a:spAutoFit/>
          </a:bodyPr>
          <a:lstStyle/>
          <a:p>
            <a:pPr algn="ctr"/>
            <a:r>
              <a:rPr lang="en-IN" dirty="0" smtClean="0">
                <a:latin typeface="Constantia" panose="02030602050306030303" pitchFamily="18" charset="0"/>
              </a:rPr>
              <a:t>IIT Kanpur</a:t>
            </a:r>
            <a:endParaRPr lang="en-IN" dirty="0">
              <a:latin typeface="Constantia" panose="02030602050306030303" pitchFamily="18" charset="0"/>
            </a:endParaRPr>
          </a:p>
        </p:txBody>
      </p:sp>
      <p:sp>
        <p:nvSpPr>
          <p:cNvPr id="9" name="TextBox 8"/>
          <p:cNvSpPr txBox="1"/>
          <p:nvPr/>
        </p:nvSpPr>
        <p:spPr>
          <a:xfrm>
            <a:off x="232012" y="4191623"/>
            <a:ext cx="6045959" cy="2602111"/>
          </a:xfrm>
          <a:prstGeom prst="rect">
            <a:avLst/>
          </a:prstGeom>
          <a:noFill/>
        </p:spPr>
        <p:txBody>
          <a:bodyPr wrap="square" rtlCol="0">
            <a:spAutoFit/>
          </a:bodyPr>
          <a:lstStyle/>
          <a:p>
            <a:r>
              <a:rPr lang="en-IN" dirty="0" smtClean="0">
                <a:latin typeface="Constantia" panose="02030602050306030303" pitchFamily="18" charset="0"/>
              </a:rPr>
              <a:t>Aluminium Nitride Membranes (Georgia Tech)</a:t>
            </a:r>
          </a:p>
          <a:p>
            <a:r>
              <a:rPr lang="en-IN" dirty="0" smtClean="0">
                <a:latin typeface="Constantia" panose="02030602050306030303" pitchFamily="18" charset="0"/>
              </a:rPr>
              <a:t>Graphene (IIT Kanpur &amp; TU Delft)</a:t>
            </a:r>
          </a:p>
          <a:p>
            <a:r>
              <a:rPr lang="en-US" dirty="0" err="1" smtClean="0">
                <a:latin typeface="Constantia" panose="02030602050306030303" pitchFamily="18" charset="0"/>
              </a:rPr>
              <a:t>SiN</a:t>
            </a:r>
            <a:r>
              <a:rPr lang="en-US" dirty="0" smtClean="0">
                <a:latin typeface="Constantia" panose="02030602050306030303" pitchFamily="18" charset="0"/>
              </a:rPr>
              <a:t> String (TU Munich)</a:t>
            </a:r>
            <a:endParaRPr lang="en-IN" dirty="0" smtClean="0">
              <a:latin typeface="Constantia" panose="02030602050306030303" pitchFamily="18" charset="0"/>
            </a:endParaRPr>
          </a:p>
          <a:p>
            <a:r>
              <a:rPr lang="en-IN" dirty="0" smtClean="0">
                <a:latin typeface="Constantia" panose="02030602050306030303" pitchFamily="18" charset="0"/>
              </a:rPr>
              <a:t>MoS2 (</a:t>
            </a:r>
            <a:r>
              <a:rPr lang="en-IN" dirty="0" err="1" smtClean="0">
                <a:latin typeface="Constantia" panose="02030602050306030303" pitchFamily="18" charset="0"/>
              </a:rPr>
              <a:t>Univ</a:t>
            </a:r>
            <a:r>
              <a:rPr lang="en-IN" dirty="0" smtClean="0">
                <a:latin typeface="Constantia" panose="02030602050306030303" pitchFamily="18" charset="0"/>
              </a:rPr>
              <a:t> of Florida)</a:t>
            </a:r>
          </a:p>
          <a:p>
            <a:r>
              <a:rPr lang="en-IN" dirty="0" smtClean="0">
                <a:latin typeface="Constantia" panose="02030602050306030303" pitchFamily="18" charset="0"/>
              </a:rPr>
              <a:t>Quartz Crystals (HRL Laboratories)</a:t>
            </a:r>
          </a:p>
          <a:p>
            <a:r>
              <a:rPr lang="en-IN" dirty="0" smtClean="0">
                <a:latin typeface="Constantia" panose="02030602050306030303" pitchFamily="18" charset="0"/>
              </a:rPr>
              <a:t>Bubble Clusters in Water (Swinburne University of Tech)</a:t>
            </a:r>
          </a:p>
          <a:p>
            <a:r>
              <a:rPr lang="en-IN" dirty="0" smtClean="0">
                <a:latin typeface="Constantia" panose="02030602050306030303" pitchFamily="18" charset="0"/>
              </a:rPr>
              <a:t>Bulk Acoustic Wave Cavity (</a:t>
            </a:r>
            <a:r>
              <a:rPr lang="en-IN" dirty="0" err="1" smtClean="0">
                <a:latin typeface="Constantia" panose="02030602050306030303" pitchFamily="18" charset="0"/>
              </a:rPr>
              <a:t>Univ</a:t>
            </a:r>
            <a:r>
              <a:rPr lang="en-IN" dirty="0" smtClean="0">
                <a:latin typeface="Constantia" panose="02030602050306030303" pitchFamily="18" charset="0"/>
              </a:rPr>
              <a:t> of Western Australia)</a:t>
            </a:r>
          </a:p>
          <a:p>
            <a:r>
              <a:rPr lang="en-US" dirty="0" smtClean="0">
                <a:latin typeface="Constantia" panose="02030602050306030303" pitchFamily="18" charset="0"/>
              </a:rPr>
              <a:t>Electrostatic </a:t>
            </a:r>
            <a:r>
              <a:rPr lang="en-US" dirty="0" err="1" smtClean="0">
                <a:latin typeface="Constantia" panose="02030602050306030303" pitchFamily="18" charset="0"/>
              </a:rPr>
              <a:t>Microresonators</a:t>
            </a:r>
            <a:r>
              <a:rPr lang="en-US" dirty="0" smtClean="0">
                <a:latin typeface="Constantia" panose="02030602050306030303" pitchFamily="18" charset="0"/>
              </a:rPr>
              <a:t> (</a:t>
            </a:r>
            <a:r>
              <a:rPr lang="en-US" dirty="0" err="1" smtClean="0">
                <a:latin typeface="Constantia" panose="02030602050306030303" pitchFamily="18" charset="0"/>
              </a:rPr>
              <a:t>Politecnico</a:t>
            </a:r>
            <a:r>
              <a:rPr lang="en-US" dirty="0" smtClean="0">
                <a:latin typeface="Constantia" panose="02030602050306030303" pitchFamily="18" charset="0"/>
              </a:rPr>
              <a:t> di Milano)</a:t>
            </a:r>
            <a:endParaRPr lang="en-IN" dirty="0" smtClean="0">
              <a:latin typeface="Constantia" panose="02030602050306030303" pitchFamily="18" charset="0"/>
            </a:endParaRPr>
          </a:p>
          <a:p>
            <a:r>
              <a:rPr lang="en-IN" dirty="0" err="1" smtClean="0">
                <a:latin typeface="Constantia" panose="02030602050306030303" pitchFamily="18" charset="0"/>
              </a:rPr>
              <a:t>Tortional</a:t>
            </a:r>
            <a:r>
              <a:rPr lang="en-IN" dirty="0" smtClean="0">
                <a:latin typeface="Constantia" panose="02030602050306030303" pitchFamily="18" charset="0"/>
              </a:rPr>
              <a:t> </a:t>
            </a:r>
            <a:r>
              <a:rPr lang="en-IN" dirty="0" err="1" smtClean="0">
                <a:latin typeface="Constantia" panose="02030602050306030303" pitchFamily="18" charset="0"/>
              </a:rPr>
              <a:t>Microresonators</a:t>
            </a:r>
            <a:r>
              <a:rPr lang="en-IN" dirty="0" smtClean="0">
                <a:latin typeface="Constantia" panose="02030602050306030303" pitchFamily="18" charset="0"/>
              </a:rPr>
              <a:t> (Argonne National Lab)</a:t>
            </a:r>
          </a:p>
          <a:p>
            <a:endParaRPr lang="en-IN" dirty="0">
              <a:latin typeface="Constantia" panose="02030602050306030303" pitchFamily="18" charset="0"/>
            </a:endParaRPr>
          </a:p>
        </p:txBody>
      </p:sp>
      <p:pic>
        <p:nvPicPr>
          <p:cNvPr id="10" name="Picture 9"/>
          <p:cNvPicPr>
            <a:picLocks noChangeAspect="1"/>
          </p:cNvPicPr>
          <p:nvPr/>
        </p:nvPicPr>
        <p:blipFill rotWithShape="1">
          <a:blip r:embed="rId5"/>
          <a:srcRect l="49104" t="37191" r="22090" b="18210"/>
          <a:stretch/>
        </p:blipFill>
        <p:spPr>
          <a:xfrm>
            <a:off x="6277971" y="4449606"/>
            <a:ext cx="2210937" cy="1924546"/>
          </a:xfrm>
          <a:prstGeom prst="rect">
            <a:avLst/>
          </a:prstGeom>
        </p:spPr>
      </p:pic>
      <p:sp>
        <p:nvSpPr>
          <p:cNvPr id="11" name="TextBox 10"/>
          <p:cNvSpPr txBox="1"/>
          <p:nvPr/>
        </p:nvSpPr>
        <p:spPr>
          <a:xfrm>
            <a:off x="6108607" y="6298567"/>
            <a:ext cx="2549665" cy="369332"/>
          </a:xfrm>
          <a:prstGeom prst="rect">
            <a:avLst/>
          </a:prstGeom>
          <a:noFill/>
        </p:spPr>
        <p:txBody>
          <a:bodyPr wrap="square" rtlCol="0">
            <a:spAutoFit/>
          </a:bodyPr>
          <a:lstStyle/>
          <a:p>
            <a:pPr algn="ctr"/>
            <a:r>
              <a:rPr lang="en-IN" dirty="0" smtClean="0">
                <a:latin typeface="Constantia" panose="02030602050306030303" pitchFamily="18" charset="0"/>
              </a:rPr>
              <a:t>Argonne National Labs</a:t>
            </a:r>
            <a:endParaRPr lang="en-IN" dirty="0">
              <a:latin typeface="Constantia" panose="02030602050306030303" pitchFamily="18" charset="0"/>
            </a:endParaRPr>
          </a:p>
        </p:txBody>
      </p:sp>
    </p:spTree>
    <p:extLst>
      <p:ext uri="{BB962C8B-B14F-4D97-AF65-F5344CB8AC3E}">
        <p14:creationId xmlns:p14="http://schemas.microsoft.com/office/powerpoint/2010/main" val="408419224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85751" y="114679"/>
            <a:ext cx="8601071" cy="6647974"/>
          </a:xfrm>
          <a:prstGeom prst="rect">
            <a:avLst/>
          </a:prstGeom>
        </p:spPr>
        <p:txBody>
          <a:bodyPr wrap="square">
            <a:spAutoFit/>
          </a:bodyPr>
          <a:lstStyle/>
          <a:p>
            <a:pPr algn="ctr"/>
            <a:r>
              <a:rPr lang="en-US" sz="2400" dirty="0" smtClean="0">
                <a:latin typeface="Constantia" pitchFamily="18" charset="0"/>
              </a:rPr>
              <a:t>My Journal Publications on Phononic Frequency Combs </a:t>
            </a:r>
          </a:p>
          <a:p>
            <a:pPr algn="ctr"/>
            <a:r>
              <a:rPr lang="en-US" sz="2400" dirty="0" smtClean="0">
                <a:latin typeface="Constantia" pitchFamily="18" charset="0"/>
              </a:rPr>
              <a:t>(2017-2020)</a:t>
            </a:r>
          </a:p>
          <a:p>
            <a:pPr algn="just"/>
            <a:endParaRPr lang="en-US" dirty="0" smtClean="0">
              <a:latin typeface="Constantia" pitchFamily="18" charset="0"/>
            </a:endParaRPr>
          </a:p>
          <a:p>
            <a:pPr algn="just"/>
            <a:r>
              <a:rPr lang="en-US" dirty="0" smtClean="0">
                <a:latin typeface="Constantia" pitchFamily="18" charset="0"/>
              </a:rPr>
              <a:t>Zhen </a:t>
            </a:r>
            <a:r>
              <a:rPr lang="en-US" dirty="0" err="1" smtClean="0">
                <a:latin typeface="Constantia" pitchFamily="18" charset="0"/>
              </a:rPr>
              <a:t>Qi</a:t>
            </a:r>
            <a:r>
              <a:rPr lang="en-US" dirty="0" smtClean="0">
                <a:latin typeface="Constantia" pitchFamily="18" charset="0"/>
              </a:rPr>
              <a:t>, Curtis </a:t>
            </a:r>
            <a:r>
              <a:rPr lang="en-US" dirty="0" err="1" smtClean="0">
                <a:latin typeface="Constantia" pitchFamily="18" charset="0"/>
              </a:rPr>
              <a:t>Menyuk</a:t>
            </a:r>
            <a:r>
              <a:rPr lang="en-US" dirty="0" smtClean="0">
                <a:latin typeface="Constantia" pitchFamily="18" charset="0"/>
              </a:rPr>
              <a:t>, Jason Gorman and </a:t>
            </a:r>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“Existence Conditions for Phononic Frequency Combs,” Applied Physics Letters 117, no. 18 (2020): 183503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“Resonance Tracking in a Micromechanical Device using Phononic Frequency Combs,” Scientific Reports 9, no. 1 (2019): 1-7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"Coexistence of Multiple Multimode Nonlinear Mixing Regimes in a </a:t>
            </a:r>
            <a:r>
              <a:rPr lang="en-US" dirty="0" err="1" smtClean="0">
                <a:latin typeface="Constantia" pitchFamily="18" charset="0"/>
              </a:rPr>
              <a:t>Microelectromechanical</a:t>
            </a:r>
            <a:r>
              <a:rPr lang="en-US" dirty="0" smtClean="0">
                <a:latin typeface="Constantia" pitchFamily="18" charset="0"/>
              </a:rPr>
              <a:t> Device," Applied Physics Letters 112, no. 8 (2018): 084102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t>
            </a:r>
            <a:r>
              <a:rPr lang="en-US" dirty="0" err="1" smtClean="0">
                <a:latin typeface="Constantia" pitchFamily="18" charset="0"/>
              </a:rPr>
              <a:t>Cuong</a:t>
            </a:r>
            <a:r>
              <a:rPr lang="en-US" dirty="0" smtClean="0">
                <a:latin typeface="Constantia" pitchFamily="18" charset="0"/>
              </a:rPr>
              <a:t> Do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"Phononic Frequency Comb via Three-Mode Parametric Three-Wave Mixing," Applied Physics Letters 112, no. 2 (2018): 021906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t>
            </a:r>
            <a:r>
              <a:rPr lang="en-US" dirty="0" err="1" smtClean="0">
                <a:latin typeface="Constantia" pitchFamily="18" charset="0"/>
              </a:rPr>
              <a:t>Cuong</a:t>
            </a:r>
            <a:r>
              <a:rPr lang="en-US" dirty="0" smtClean="0">
                <a:latin typeface="Constantia" pitchFamily="18" charset="0"/>
              </a:rPr>
              <a:t> Do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“Excitation of Coupled Phononic Frequency Combs via Two-Mode Parametric Three-Wave Mixing,” Physical Review B 97, no. 1 (2018): 014302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t>
            </a:r>
            <a:r>
              <a:rPr lang="en-US" dirty="0" err="1" smtClean="0">
                <a:latin typeface="Constantia" pitchFamily="18" charset="0"/>
              </a:rPr>
              <a:t>Cuong</a:t>
            </a:r>
            <a:r>
              <a:rPr lang="en-US" dirty="0" smtClean="0">
                <a:latin typeface="Constantia" pitchFamily="18" charset="0"/>
              </a:rPr>
              <a:t> Do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"Excitation of Multiple 2-Mode Parametric Resonances by a Single Driven Mode," </a:t>
            </a:r>
            <a:r>
              <a:rPr lang="en-US" dirty="0" err="1" smtClean="0">
                <a:latin typeface="Constantia" pitchFamily="18" charset="0"/>
              </a:rPr>
              <a:t>Europhysics</a:t>
            </a:r>
            <a:r>
              <a:rPr lang="en-US" dirty="0" smtClean="0">
                <a:latin typeface="Constantia" pitchFamily="18" charset="0"/>
              </a:rPr>
              <a:t> Letters 119, no. 1 (2017): 10002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t>
            </a:r>
            <a:r>
              <a:rPr lang="en-US" dirty="0" err="1" smtClean="0">
                <a:latin typeface="Constantia" pitchFamily="18" charset="0"/>
              </a:rPr>
              <a:t>Cuong</a:t>
            </a:r>
            <a:r>
              <a:rPr lang="en-US" dirty="0" smtClean="0">
                <a:latin typeface="Constantia" pitchFamily="18" charset="0"/>
              </a:rPr>
              <a:t> Do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“Frequency Transitions in Phononic Four-Wave Mixing,” Applied Physics Letters 111, no. 6 (2017): 064101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t>
            </a:r>
            <a:r>
              <a:rPr lang="en-US" dirty="0" err="1" smtClean="0">
                <a:latin typeface="Constantia" pitchFamily="18" charset="0"/>
              </a:rPr>
              <a:t>Cuong</a:t>
            </a:r>
            <a:r>
              <a:rPr lang="en-US" dirty="0" smtClean="0">
                <a:latin typeface="Constantia" pitchFamily="18" charset="0"/>
              </a:rPr>
              <a:t> Do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“Phononic Frequency Comb via Intrinsic Three-Wave Mixing,” Physical Review Letters 118, no. 3 (2017): 033903 	</a:t>
            </a:r>
          </a:p>
        </p:txBody>
      </p:sp>
    </p:spTree>
    <p:extLst>
      <p:ext uri="{BB962C8B-B14F-4D97-AF65-F5344CB8AC3E}">
        <p14:creationId xmlns:p14="http://schemas.microsoft.com/office/powerpoint/2010/main" val="28764669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85751" y="114679"/>
            <a:ext cx="8601071" cy="6647974"/>
          </a:xfrm>
          <a:prstGeom prst="rect">
            <a:avLst/>
          </a:prstGeom>
        </p:spPr>
        <p:txBody>
          <a:bodyPr wrap="square">
            <a:spAutoFit/>
          </a:bodyPr>
          <a:lstStyle/>
          <a:p>
            <a:pPr algn="ctr"/>
            <a:r>
              <a:rPr lang="en-US" sz="2400" dirty="0" smtClean="0">
                <a:latin typeface="Constantia" pitchFamily="18" charset="0"/>
              </a:rPr>
              <a:t>My Journal Publications on Phononic Frequency Combs </a:t>
            </a:r>
          </a:p>
          <a:p>
            <a:pPr algn="ctr"/>
            <a:r>
              <a:rPr lang="en-US" sz="2400" dirty="0" smtClean="0">
                <a:latin typeface="Constantia" pitchFamily="18" charset="0"/>
              </a:rPr>
              <a:t>(2017-2020)</a:t>
            </a:r>
          </a:p>
          <a:p>
            <a:pPr algn="just"/>
            <a:endParaRPr lang="en-US" dirty="0" smtClean="0">
              <a:latin typeface="Constantia" pitchFamily="18" charset="0"/>
            </a:endParaRPr>
          </a:p>
          <a:p>
            <a:pPr algn="just"/>
            <a:r>
              <a:rPr lang="en-US" dirty="0" smtClean="0">
                <a:latin typeface="Constantia" pitchFamily="18" charset="0"/>
              </a:rPr>
              <a:t>Zhen </a:t>
            </a:r>
            <a:r>
              <a:rPr lang="en-US" dirty="0" err="1" smtClean="0">
                <a:latin typeface="Constantia" pitchFamily="18" charset="0"/>
              </a:rPr>
              <a:t>Qi</a:t>
            </a:r>
            <a:r>
              <a:rPr lang="en-US" dirty="0" smtClean="0">
                <a:latin typeface="Constantia" pitchFamily="18" charset="0"/>
              </a:rPr>
              <a:t>, Curtis </a:t>
            </a:r>
            <a:r>
              <a:rPr lang="en-US" dirty="0" err="1" smtClean="0">
                <a:latin typeface="Constantia" pitchFamily="18" charset="0"/>
              </a:rPr>
              <a:t>Menyuk</a:t>
            </a:r>
            <a:r>
              <a:rPr lang="en-US" dirty="0" smtClean="0">
                <a:latin typeface="Constantia" pitchFamily="18" charset="0"/>
              </a:rPr>
              <a:t>, Jason Gorman and </a:t>
            </a:r>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“Existence Conditions for Phononic Frequency Combs,” Applied Physics Letters 117, no. 18 (2020): 183503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“Resonance Tracking in a Micromechanical Device using Phononic Frequency Combs,” Scientific Reports 9, no. 1 (2019): 1-7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"Coexistence of Multiple Multimode Nonlinear Mixing Regimes in a </a:t>
            </a:r>
            <a:r>
              <a:rPr lang="en-US" dirty="0" err="1" smtClean="0">
                <a:latin typeface="Constantia" pitchFamily="18" charset="0"/>
              </a:rPr>
              <a:t>Microelectromechanical</a:t>
            </a:r>
            <a:r>
              <a:rPr lang="en-US" dirty="0" smtClean="0">
                <a:latin typeface="Constantia" pitchFamily="18" charset="0"/>
              </a:rPr>
              <a:t> Device," Applied Physics Letters 112, no. 8 (2018): 084102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t>
            </a:r>
            <a:r>
              <a:rPr lang="en-US" dirty="0" err="1" smtClean="0">
                <a:latin typeface="Constantia" pitchFamily="18" charset="0"/>
              </a:rPr>
              <a:t>Cuong</a:t>
            </a:r>
            <a:r>
              <a:rPr lang="en-US" dirty="0" smtClean="0">
                <a:latin typeface="Constantia" pitchFamily="18" charset="0"/>
              </a:rPr>
              <a:t> Do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"Phononic Frequency Comb via Three-Mode Parametric Three-Wave Mixing," Applied Physics Letters 112, no. 2 (2018): 021906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t>
            </a:r>
            <a:r>
              <a:rPr lang="en-US" dirty="0" err="1" smtClean="0">
                <a:latin typeface="Constantia" pitchFamily="18" charset="0"/>
              </a:rPr>
              <a:t>Cuong</a:t>
            </a:r>
            <a:r>
              <a:rPr lang="en-US" dirty="0" smtClean="0">
                <a:latin typeface="Constantia" pitchFamily="18" charset="0"/>
              </a:rPr>
              <a:t> Do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“Excitation of Coupled Phononic Frequency Combs via Two-Mode Parametric Three-Wave Mixing,” Physical Review B 97, no. 1 (2018): 014302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t>
            </a:r>
            <a:r>
              <a:rPr lang="en-US" dirty="0" err="1" smtClean="0">
                <a:latin typeface="Constantia" pitchFamily="18" charset="0"/>
              </a:rPr>
              <a:t>Cuong</a:t>
            </a:r>
            <a:r>
              <a:rPr lang="en-US" dirty="0" smtClean="0">
                <a:latin typeface="Constantia" pitchFamily="18" charset="0"/>
              </a:rPr>
              <a:t> Do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"Excitation of Multiple 2-Mode Parametric Resonances by a Single Driven Mode," </a:t>
            </a:r>
            <a:r>
              <a:rPr lang="en-US" dirty="0" err="1" smtClean="0">
                <a:latin typeface="Constantia" pitchFamily="18" charset="0"/>
              </a:rPr>
              <a:t>Europhysics</a:t>
            </a:r>
            <a:r>
              <a:rPr lang="en-US" dirty="0" smtClean="0">
                <a:latin typeface="Constantia" pitchFamily="18" charset="0"/>
              </a:rPr>
              <a:t> Letters 119, no. 1 (2017): 10002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t>
            </a:r>
            <a:r>
              <a:rPr lang="en-US" dirty="0" err="1" smtClean="0">
                <a:latin typeface="Constantia" pitchFamily="18" charset="0"/>
              </a:rPr>
              <a:t>Cuong</a:t>
            </a:r>
            <a:r>
              <a:rPr lang="en-US" dirty="0" smtClean="0">
                <a:latin typeface="Constantia" pitchFamily="18" charset="0"/>
              </a:rPr>
              <a:t> Do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“Frequency Transitions in Phononic Four-Wave Mixing,” Applied Physics Letters 111, no. 6 (2017): 064101 </a:t>
            </a:r>
          </a:p>
          <a:p>
            <a:pPr algn="just"/>
            <a:r>
              <a:rPr lang="en-US" dirty="0" err="1" smtClean="0">
                <a:latin typeface="Constantia" pitchFamily="18" charset="0"/>
              </a:rPr>
              <a:t>Adarsh</a:t>
            </a:r>
            <a:r>
              <a:rPr lang="en-US" dirty="0" smtClean="0">
                <a:latin typeface="Constantia" pitchFamily="18" charset="0"/>
              </a:rPr>
              <a:t> </a:t>
            </a:r>
            <a:r>
              <a:rPr lang="en-US" dirty="0" err="1" smtClean="0">
                <a:latin typeface="Constantia" pitchFamily="18" charset="0"/>
              </a:rPr>
              <a:t>Ganesan</a:t>
            </a:r>
            <a:r>
              <a:rPr lang="en-US" dirty="0" smtClean="0">
                <a:latin typeface="Constantia" pitchFamily="18" charset="0"/>
              </a:rPr>
              <a:t>, </a:t>
            </a:r>
            <a:r>
              <a:rPr lang="en-US" dirty="0" err="1" smtClean="0">
                <a:latin typeface="Constantia" pitchFamily="18" charset="0"/>
              </a:rPr>
              <a:t>Cuong</a:t>
            </a:r>
            <a:r>
              <a:rPr lang="en-US" dirty="0" smtClean="0">
                <a:latin typeface="Constantia" pitchFamily="18" charset="0"/>
              </a:rPr>
              <a:t> Do and </a:t>
            </a:r>
            <a:r>
              <a:rPr lang="en-US" dirty="0" err="1" smtClean="0">
                <a:latin typeface="Constantia" pitchFamily="18" charset="0"/>
              </a:rPr>
              <a:t>Ashwin</a:t>
            </a:r>
            <a:r>
              <a:rPr lang="en-US" dirty="0" smtClean="0">
                <a:latin typeface="Constantia" pitchFamily="18" charset="0"/>
              </a:rPr>
              <a:t> </a:t>
            </a:r>
            <a:r>
              <a:rPr lang="en-US" dirty="0" err="1" smtClean="0">
                <a:latin typeface="Constantia" pitchFamily="18" charset="0"/>
              </a:rPr>
              <a:t>Seshia</a:t>
            </a:r>
            <a:r>
              <a:rPr lang="en-US" dirty="0" smtClean="0">
                <a:latin typeface="Constantia" pitchFamily="18" charset="0"/>
              </a:rPr>
              <a:t>, “Phononic Frequency Comb via Intrinsic Three-Wave Mixing,” Physical Review Letters 118, no. 3 (2017): 033903 	</a:t>
            </a:r>
          </a:p>
        </p:txBody>
      </p:sp>
      <p:pic>
        <p:nvPicPr>
          <p:cNvPr id="3" name="Picture 2">
            <a:extLst>
              <a:ext uri="{FF2B5EF4-FFF2-40B4-BE49-F238E27FC236}">
                <a16:creationId xmlns="" xmlns:a16="http://schemas.microsoft.com/office/drawing/2014/main" id="{80A5EC94-784B-4007-81AA-EB8672F2D119}"/>
              </a:ext>
            </a:extLst>
          </p:cNvPr>
          <p:cNvPicPr>
            <a:picLocks noChangeAspect="1"/>
          </p:cNvPicPr>
          <p:nvPr/>
        </p:nvPicPr>
        <p:blipFill rotWithShape="1">
          <a:blip r:embed="rId2"/>
          <a:srcRect l="8792" t="25788" r="6213"/>
          <a:stretch/>
        </p:blipFill>
        <p:spPr>
          <a:xfrm>
            <a:off x="2069313" y="1328738"/>
            <a:ext cx="5033641" cy="2933664"/>
          </a:xfrm>
          <a:prstGeom prst="rect">
            <a:avLst/>
          </a:prstGeom>
        </p:spPr>
      </p:pic>
      <p:sp>
        <p:nvSpPr>
          <p:cNvPr id="4" name="TextBox 3"/>
          <p:cNvSpPr txBox="1"/>
          <p:nvPr/>
        </p:nvSpPr>
        <p:spPr>
          <a:xfrm>
            <a:off x="1571626" y="4286248"/>
            <a:ext cx="6043613" cy="1446550"/>
          </a:xfrm>
          <a:prstGeom prst="rect">
            <a:avLst/>
          </a:prstGeom>
          <a:solidFill>
            <a:schemeClr val="bg1"/>
          </a:solidFill>
          <a:ln w="38100">
            <a:solidFill>
              <a:schemeClr val="tx1"/>
            </a:solidFill>
          </a:ln>
        </p:spPr>
        <p:txBody>
          <a:bodyPr wrap="square" rtlCol="0">
            <a:spAutoFit/>
          </a:bodyPr>
          <a:lstStyle/>
          <a:p>
            <a:pPr algn="ctr"/>
            <a:r>
              <a:rPr lang="en-US" sz="4400" dirty="0" smtClean="0">
                <a:latin typeface="Constantia" pitchFamily="18" charset="0"/>
              </a:rPr>
              <a:t>Using Micromechanical Resonators</a:t>
            </a:r>
            <a:endParaRPr lang="en-US" sz="4400" dirty="0">
              <a:latin typeface="Constantia" pitchFamily="18" charset="0"/>
            </a:endParaRPr>
          </a:p>
        </p:txBody>
      </p:sp>
    </p:spTree>
    <p:extLst>
      <p:ext uri="{BB962C8B-B14F-4D97-AF65-F5344CB8AC3E}">
        <p14:creationId xmlns:p14="http://schemas.microsoft.com/office/powerpoint/2010/main" val="2283293762"/>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 xmlns:a16="http://schemas.microsoft.com/office/drawing/2014/main" id="{6F5A7036-1AC5-4993-887A-8A7827D88D21}"/>
              </a:ext>
            </a:extLst>
          </p:cNvPr>
          <p:cNvCxnSpPr/>
          <p:nvPr/>
        </p:nvCxnSpPr>
        <p:spPr>
          <a:xfrm>
            <a:off x="1242773"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 xmlns:a16="http://schemas.microsoft.com/office/drawing/2014/main" id="{2549ACD1-746F-4B29-9C4E-91BD72821C86}"/>
                  </a:ext>
                </a:extLst>
              </p:cNvPr>
              <p:cNvSpPr/>
              <p:nvPr/>
            </p:nvSpPr>
            <p:spPr>
              <a:xfrm>
                <a:off x="2513196" y="2818072"/>
                <a:ext cx="716799"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700" b="1" i="1">
                              <a:solidFill>
                                <a:srgbClr val="C00000"/>
                              </a:solidFill>
                              <a:latin typeface="Cambria Math" panose="02040503050406030204" pitchFamily="18" charset="0"/>
                              <a:ea typeface="Cambria Math"/>
                            </a:rPr>
                          </m:ctrlPr>
                        </m:sSubPr>
                        <m:e>
                          <m:r>
                            <a:rPr lang="en-GB" sz="2700" b="1" i="1">
                              <a:solidFill>
                                <a:srgbClr val="C00000"/>
                              </a:solidFill>
                              <a:latin typeface="Cambria Math"/>
                              <a:ea typeface="Cambria Math"/>
                            </a:rPr>
                            <m:t>𝝎</m:t>
                          </m:r>
                        </m:e>
                        <m:sub>
                          <m:r>
                            <a:rPr lang="en-GB" sz="2700" b="1" i="1">
                              <a:solidFill>
                                <a:srgbClr val="C00000"/>
                              </a:solidFill>
                              <a:latin typeface="Cambria Math"/>
                              <a:ea typeface="Cambria Math"/>
                            </a:rPr>
                            <m:t>𝒅</m:t>
                          </m:r>
                        </m:sub>
                      </m:sSub>
                    </m:oMath>
                  </m:oMathPara>
                </a14:m>
                <a:endParaRPr lang="en-US" sz="2700" b="1" dirty="0"/>
              </a:p>
            </p:txBody>
          </p:sp>
        </mc:Choice>
        <mc:Fallback xmlns="">
          <p:sp>
            <p:nvSpPr>
              <p:cNvPr id="27" name="Rectangle 26">
                <a:extLst>
                  <a:ext uri="{FF2B5EF4-FFF2-40B4-BE49-F238E27FC236}">
                    <a16:creationId xmlns:a16="http://schemas.microsoft.com/office/drawing/2014/main" xmlns="" xmlns:a14="http://schemas.microsoft.com/office/drawing/2010/main" id="{2549ACD1-746F-4B29-9C4E-91BD72821C86}"/>
                  </a:ext>
                </a:extLst>
              </p:cNvPr>
              <p:cNvSpPr>
                <a:spLocks noRot="1" noChangeAspect="1" noMove="1" noResize="1" noEditPoints="1" noAdjustHandles="1" noChangeArrowheads="1" noChangeShapeType="1" noTextEdit="1"/>
              </p:cNvSpPr>
              <p:nvPr/>
            </p:nvSpPr>
            <p:spPr>
              <a:xfrm>
                <a:off x="2513196" y="2818072"/>
                <a:ext cx="716799" cy="507831"/>
              </a:xfrm>
              <a:prstGeom prst="rect">
                <a:avLst/>
              </a:prstGeom>
              <a:blipFill>
                <a:blip r:embed="rId2"/>
                <a:stretch>
                  <a:fillRect/>
                </a:stretch>
              </a:blipFill>
            </p:spPr>
            <p:txBody>
              <a:bodyPr/>
              <a:lstStyle/>
              <a:p>
                <a:r>
                  <a:rPr lang="en-US">
                    <a:noFill/>
                  </a:rPr>
                  <a:t> </a:t>
                </a:r>
              </a:p>
            </p:txBody>
          </p:sp>
        </mc:Fallback>
      </mc:AlternateContent>
      <p:pic>
        <p:nvPicPr>
          <p:cNvPr id="44" name="Picture 43">
            <a:extLst>
              <a:ext uri="{FF2B5EF4-FFF2-40B4-BE49-F238E27FC236}">
                <a16:creationId xmlns="" xmlns:a16="http://schemas.microsoft.com/office/drawing/2014/main" id="{80A5EC94-784B-4007-81AA-EB8672F2D119}"/>
              </a:ext>
            </a:extLst>
          </p:cNvPr>
          <p:cNvPicPr>
            <a:picLocks noChangeAspect="1"/>
          </p:cNvPicPr>
          <p:nvPr/>
        </p:nvPicPr>
        <p:blipFill rotWithShape="1">
          <a:blip r:embed="rId3"/>
          <a:srcRect l="8792" t="25788" r="6213"/>
          <a:stretch/>
        </p:blipFill>
        <p:spPr>
          <a:xfrm>
            <a:off x="3147115" y="2169709"/>
            <a:ext cx="3370052" cy="1964105"/>
          </a:xfrm>
          <a:prstGeom prst="rect">
            <a:avLst/>
          </a:prstGeom>
        </p:spPr>
      </p:pic>
      <p:cxnSp>
        <p:nvCxnSpPr>
          <p:cNvPr id="45" name="Straight Arrow Connector 44">
            <a:extLst>
              <a:ext uri="{FF2B5EF4-FFF2-40B4-BE49-F238E27FC236}">
                <a16:creationId xmlns="" xmlns:a16="http://schemas.microsoft.com/office/drawing/2014/main" id="{A7241A1F-D846-44F8-8F54-9BF21C397C98}"/>
              </a:ext>
            </a:extLst>
          </p:cNvPr>
          <p:cNvCxnSpPr>
            <a:cxnSpLocks/>
          </p:cNvCxnSpPr>
          <p:nvPr/>
        </p:nvCxnSpPr>
        <p:spPr>
          <a:xfrm flipV="1">
            <a:off x="2502737" y="2923353"/>
            <a:ext cx="0" cy="1099251"/>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86F28B9D-B8F2-49E0-ABAA-5955626F02EF}"/>
              </a:ext>
            </a:extLst>
          </p:cNvPr>
          <p:cNvSpPr txBox="1"/>
          <p:nvPr/>
        </p:nvSpPr>
        <p:spPr>
          <a:xfrm>
            <a:off x="6517167" y="2706860"/>
            <a:ext cx="2626834" cy="1338828"/>
          </a:xfrm>
          <a:prstGeom prst="rect">
            <a:avLst/>
          </a:prstGeom>
          <a:noFill/>
        </p:spPr>
        <p:txBody>
          <a:bodyPr wrap="square" rtlCol="0">
            <a:spAutoFit/>
          </a:bodyPr>
          <a:lstStyle/>
          <a:p>
            <a:pPr algn="ctr"/>
            <a:r>
              <a:rPr lang="en-US" sz="4050" i="1" dirty="0">
                <a:solidFill>
                  <a:srgbClr val="C00000"/>
                </a:solidFill>
                <a:latin typeface="Constantia" panose="02030602050306030303" pitchFamily="18" charset="0"/>
              </a:rPr>
              <a:t>Frequency Combs!</a:t>
            </a:r>
          </a:p>
        </p:txBody>
      </p:sp>
      <p:sp>
        <p:nvSpPr>
          <p:cNvPr id="11" name="TextBox 10">
            <a:extLst>
              <a:ext uri="{FF2B5EF4-FFF2-40B4-BE49-F238E27FC236}">
                <a16:creationId xmlns="" xmlns:a16="http://schemas.microsoft.com/office/drawing/2014/main" id="{FA09A2FA-AC09-4B43-B758-46E1B636AF35}"/>
              </a:ext>
            </a:extLst>
          </p:cNvPr>
          <p:cNvSpPr txBox="1"/>
          <p:nvPr/>
        </p:nvSpPr>
        <p:spPr>
          <a:xfrm>
            <a:off x="2" y="810084"/>
            <a:ext cx="9143998" cy="1200329"/>
          </a:xfrm>
          <a:prstGeom prst="rect">
            <a:avLst/>
          </a:prstGeom>
          <a:noFill/>
        </p:spPr>
        <p:txBody>
          <a:bodyPr wrap="square" rtlCol="0">
            <a:spAutoFit/>
          </a:bodyPr>
          <a:lstStyle/>
          <a:p>
            <a:pPr algn="ctr"/>
            <a:r>
              <a:rPr lang="en-US" sz="3600" dirty="0">
                <a:latin typeface="Constantia" panose="02030602050306030303" pitchFamily="18" charset="0"/>
              </a:rPr>
              <a:t>Can </a:t>
            </a:r>
            <a:r>
              <a:rPr lang="en-US" sz="3600" dirty="0" err="1">
                <a:latin typeface="Constantia" panose="02030602050306030303" pitchFamily="18" charset="0"/>
              </a:rPr>
              <a:t>Phononic</a:t>
            </a:r>
            <a:r>
              <a:rPr lang="en-US" sz="3600" dirty="0">
                <a:latin typeface="Constantia" panose="02030602050306030303" pitchFamily="18" charset="0"/>
              </a:rPr>
              <a:t> Combs Be Realized Only In Mechanical Oscillators?</a:t>
            </a:r>
          </a:p>
        </p:txBody>
      </p:sp>
      <mc:AlternateContent xmlns:mc="http://schemas.openxmlformats.org/markup-compatibility/2006" xmlns:a14="http://schemas.microsoft.com/office/drawing/2010/main">
        <mc:Choice Requires="a14">
          <p:sp>
            <p:nvSpPr>
              <p:cNvPr id="3" name="TextBox 2">
                <a:extLst>
                  <a:ext uri="{FF2B5EF4-FFF2-40B4-BE49-F238E27FC236}">
                    <a16:creationId xmlns="" xmlns:a16="http://schemas.microsoft.com/office/drawing/2014/main" id="{68FD26DF-6836-463A-B571-74F331CA85C2}"/>
                  </a:ext>
                </a:extLst>
              </p:cNvPr>
              <p:cNvSpPr txBox="1"/>
              <p:nvPr/>
            </p:nvSpPr>
            <p:spPr>
              <a:xfrm>
                <a:off x="0" y="46882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i="1">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𝐴</m:t>
                                  </m:r>
                                </m:e>
                                <m:sub>
                                  <m:r>
                                    <a:rPr lang="en-GB" sz="2400" i="1">
                                      <a:latin typeface="Cambria Math"/>
                                      <a:ea typeface="Cambria Math"/>
                                    </a:rPr>
                                    <m:t>𝑖</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3" name="TextBox 2">
                <a:extLst>
                  <a:ext uri="{FF2B5EF4-FFF2-40B4-BE49-F238E27FC236}">
                    <a16:creationId xmlns:a16="http://schemas.microsoft.com/office/drawing/2014/main" xmlns="" xmlns:a14="http://schemas.microsoft.com/office/drawing/2010/main" id="{68FD26DF-6836-463A-B571-74F331CA85C2}"/>
                  </a:ext>
                </a:extLst>
              </p:cNvPr>
              <p:cNvSpPr txBox="1">
                <a:spLocks noRot="1" noChangeAspect="1" noMove="1" noResize="1" noEditPoints="1" noAdjustHandles="1" noChangeArrowheads="1" noChangeShapeType="1" noTextEdit="1"/>
              </p:cNvSpPr>
              <p:nvPr/>
            </p:nvSpPr>
            <p:spPr>
              <a:xfrm>
                <a:off x="0" y="4688291"/>
                <a:ext cx="9144000" cy="1172629"/>
              </a:xfrm>
              <a:prstGeom prst="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3971410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GPS Global Positioning System Concept. Chart with Keywords and Icons Stock  Illustration - Illustration of drone, connect: 2076858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1439553"/>
            <a:ext cx="7620000" cy="53911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DBC755C2-F1BE-43F2-9AE9-8DC698410839}"/>
              </a:ext>
            </a:extLst>
          </p:cNvPr>
          <p:cNvSpPr txBox="1">
            <a:spLocks/>
          </p:cNvSpPr>
          <p:nvPr/>
        </p:nvSpPr>
        <p:spPr>
          <a:xfrm>
            <a:off x="0" y="342243"/>
            <a:ext cx="9144000" cy="137737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dirty="0" smtClean="0">
                <a:latin typeface="Constantia" panose="02030602050306030303" pitchFamily="18" charset="0"/>
              </a:rPr>
              <a:t>Why Bother About </a:t>
            </a:r>
          </a:p>
          <a:p>
            <a:pPr algn="ctr"/>
            <a:r>
              <a:rPr lang="en-US" b="1" u="sng" dirty="0" smtClean="0">
                <a:latin typeface="Constantia" panose="02030602050306030303" pitchFamily="18" charset="0"/>
              </a:rPr>
              <a:t>Accurate Clocks</a:t>
            </a:r>
            <a:r>
              <a:rPr lang="en-US" dirty="0" smtClean="0">
                <a:latin typeface="Constantia" panose="02030602050306030303" pitchFamily="18" charset="0"/>
              </a:rPr>
              <a:t>?</a:t>
            </a:r>
            <a:endParaRPr lang="en-US" sz="4800" dirty="0">
              <a:solidFill>
                <a:srgbClr val="C00000"/>
              </a:solidFill>
              <a:latin typeface="Constantia" panose="02030602050306030303" pitchFamily="18" charset="0"/>
            </a:endParaRPr>
          </a:p>
        </p:txBody>
      </p:sp>
    </p:spTree>
    <p:extLst>
      <p:ext uri="{BB962C8B-B14F-4D97-AF65-F5344CB8AC3E}">
        <p14:creationId xmlns:p14="http://schemas.microsoft.com/office/powerpoint/2010/main" val="1304552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 xmlns:a16="http://schemas.microsoft.com/office/drawing/2014/main" id="{6F5A7036-1AC5-4993-887A-8A7827D88D21}"/>
              </a:ext>
            </a:extLst>
          </p:cNvPr>
          <p:cNvCxnSpPr/>
          <p:nvPr/>
        </p:nvCxnSpPr>
        <p:spPr>
          <a:xfrm>
            <a:off x="1242773"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 xmlns:a16="http://schemas.microsoft.com/office/drawing/2014/main" id="{2549ACD1-746F-4B29-9C4E-91BD72821C86}"/>
                  </a:ext>
                </a:extLst>
              </p:cNvPr>
              <p:cNvSpPr/>
              <p:nvPr/>
            </p:nvSpPr>
            <p:spPr>
              <a:xfrm>
                <a:off x="2513196" y="2818072"/>
                <a:ext cx="716799"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700" b="1" i="1">
                              <a:solidFill>
                                <a:srgbClr val="C00000"/>
                              </a:solidFill>
                              <a:latin typeface="Cambria Math" panose="02040503050406030204" pitchFamily="18" charset="0"/>
                              <a:ea typeface="Cambria Math"/>
                            </a:rPr>
                          </m:ctrlPr>
                        </m:sSubPr>
                        <m:e>
                          <m:r>
                            <a:rPr lang="en-GB" sz="2700" b="1" i="1">
                              <a:solidFill>
                                <a:srgbClr val="C00000"/>
                              </a:solidFill>
                              <a:latin typeface="Cambria Math"/>
                              <a:ea typeface="Cambria Math"/>
                            </a:rPr>
                            <m:t>𝝎</m:t>
                          </m:r>
                        </m:e>
                        <m:sub>
                          <m:r>
                            <a:rPr lang="en-GB" sz="2700" b="1" i="1">
                              <a:solidFill>
                                <a:srgbClr val="C00000"/>
                              </a:solidFill>
                              <a:latin typeface="Cambria Math"/>
                              <a:ea typeface="Cambria Math"/>
                            </a:rPr>
                            <m:t>𝒅</m:t>
                          </m:r>
                        </m:sub>
                      </m:sSub>
                    </m:oMath>
                  </m:oMathPara>
                </a14:m>
                <a:endParaRPr lang="en-US" sz="2700" b="1" dirty="0"/>
              </a:p>
            </p:txBody>
          </p:sp>
        </mc:Choice>
        <mc:Fallback xmlns="">
          <p:sp>
            <p:nvSpPr>
              <p:cNvPr id="27" name="Rectangle 26">
                <a:extLst>
                  <a:ext uri="{FF2B5EF4-FFF2-40B4-BE49-F238E27FC236}">
                    <a16:creationId xmlns:a16="http://schemas.microsoft.com/office/drawing/2014/main" xmlns="" xmlns:a14="http://schemas.microsoft.com/office/drawing/2010/main" id="{2549ACD1-746F-4B29-9C4E-91BD72821C86}"/>
                  </a:ext>
                </a:extLst>
              </p:cNvPr>
              <p:cNvSpPr>
                <a:spLocks noRot="1" noChangeAspect="1" noMove="1" noResize="1" noEditPoints="1" noAdjustHandles="1" noChangeArrowheads="1" noChangeShapeType="1" noTextEdit="1"/>
              </p:cNvSpPr>
              <p:nvPr/>
            </p:nvSpPr>
            <p:spPr>
              <a:xfrm>
                <a:off x="2513196" y="2818072"/>
                <a:ext cx="716799" cy="507831"/>
              </a:xfrm>
              <a:prstGeom prst="rect">
                <a:avLst/>
              </a:prstGeom>
              <a:blipFill>
                <a:blip r:embed="rId2"/>
                <a:stretch>
                  <a:fillRect/>
                </a:stretch>
              </a:blipFill>
            </p:spPr>
            <p:txBody>
              <a:bodyPr/>
              <a:lstStyle/>
              <a:p>
                <a:r>
                  <a:rPr lang="en-US">
                    <a:noFill/>
                  </a:rPr>
                  <a:t> </a:t>
                </a:r>
              </a:p>
            </p:txBody>
          </p:sp>
        </mc:Fallback>
      </mc:AlternateContent>
      <p:cxnSp>
        <p:nvCxnSpPr>
          <p:cNvPr id="45" name="Straight Arrow Connector 44">
            <a:extLst>
              <a:ext uri="{FF2B5EF4-FFF2-40B4-BE49-F238E27FC236}">
                <a16:creationId xmlns="" xmlns:a16="http://schemas.microsoft.com/office/drawing/2014/main" id="{A7241A1F-D846-44F8-8F54-9BF21C397C98}"/>
              </a:ext>
            </a:extLst>
          </p:cNvPr>
          <p:cNvCxnSpPr>
            <a:cxnSpLocks/>
          </p:cNvCxnSpPr>
          <p:nvPr/>
        </p:nvCxnSpPr>
        <p:spPr>
          <a:xfrm flipV="1">
            <a:off x="2502737" y="2923353"/>
            <a:ext cx="0" cy="1099251"/>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 xmlns:a16="http://schemas.microsoft.com/office/drawing/2014/main" id="{86F28B9D-B8F2-49E0-ABAA-5955626F02EF}"/>
              </a:ext>
            </a:extLst>
          </p:cNvPr>
          <p:cNvSpPr txBox="1"/>
          <p:nvPr/>
        </p:nvSpPr>
        <p:spPr>
          <a:xfrm>
            <a:off x="6517167" y="2706860"/>
            <a:ext cx="2626834" cy="1338828"/>
          </a:xfrm>
          <a:prstGeom prst="rect">
            <a:avLst/>
          </a:prstGeom>
          <a:noFill/>
        </p:spPr>
        <p:txBody>
          <a:bodyPr wrap="square" rtlCol="0">
            <a:spAutoFit/>
          </a:bodyPr>
          <a:lstStyle/>
          <a:p>
            <a:pPr algn="ctr"/>
            <a:r>
              <a:rPr lang="en-US" sz="4050" i="1" dirty="0">
                <a:solidFill>
                  <a:srgbClr val="C00000"/>
                </a:solidFill>
                <a:latin typeface="Constantia" panose="02030602050306030303" pitchFamily="18" charset="0"/>
              </a:rPr>
              <a:t>Frequency Combs!</a:t>
            </a:r>
          </a:p>
        </p:txBody>
      </p:sp>
      <p:sp>
        <p:nvSpPr>
          <p:cNvPr id="11" name="TextBox 10">
            <a:extLst>
              <a:ext uri="{FF2B5EF4-FFF2-40B4-BE49-F238E27FC236}">
                <a16:creationId xmlns="" xmlns:a16="http://schemas.microsoft.com/office/drawing/2014/main" id="{FA09A2FA-AC09-4B43-B758-46E1B636AF35}"/>
              </a:ext>
            </a:extLst>
          </p:cNvPr>
          <p:cNvSpPr txBox="1"/>
          <p:nvPr/>
        </p:nvSpPr>
        <p:spPr>
          <a:xfrm>
            <a:off x="2" y="1082548"/>
            <a:ext cx="9143998" cy="646331"/>
          </a:xfrm>
          <a:prstGeom prst="rect">
            <a:avLst/>
          </a:prstGeom>
          <a:noFill/>
        </p:spPr>
        <p:txBody>
          <a:bodyPr wrap="square" rtlCol="0">
            <a:spAutoFit/>
          </a:bodyPr>
          <a:lstStyle/>
          <a:p>
            <a:pPr algn="ctr"/>
            <a:r>
              <a:rPr lang="en-US" sz="3600" dirty="0">
                <a:latin typeface="Constantia" panose="02030602050306030303" pitchFamily="18" charset="0"/>
              </a:rPr>
              <a:t>Solid Materials?</a:t>
            </a:r>
          </a:p>
        </p:txBody>
      </p:sp>
      <p:pic>
        <p:nvPicPr>
          <p:cNvPr id="2050" name="Picture 2">
            <a:extLst>
              <a:ext uri="{FF2B5EF4-FFF2-40B4-BE49-F238E27FC236}">
                <a16:creationId xmlns="" xmlns:a16="http://schemas.microsoft.com/office/drawing/2014/main" id="{F62D2737-5DFD-46E4-B963-5E2148AA12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8134" y="2074706"/>
            <a:ext cx="2732088" cy="260313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 xmlns:a16="http://schemas.microsoft.com/office/drawing/2014/main" id="{E27B4E48-31F2-480D-8DBA-2E3C6445F8C6}"/>
              </a:ext>
            </a:extLst>
          </p:cNvPr>
          <p:cNvCxnSpPr/>
          <p:nvPr/>
        </p:nvCxnSpPr>
        <p:spPr>
          <a:xfrm>
            <a:off x="1242773"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 xmlns:a16="http://schemas.microsoft.com/office/drawing/2014/main" id="{11990EB8-7A4A-4B9B-8909-DFC061418C4A}"/>
                  </a:ext>
                </a:extLst>
              </p:cNvPr>
              <p:cNvSpPr txBox="1"/>
              <p:nvPr/>
            </p:nvSpPr>
            <p:spPr>
              <a:xfrm>
                <a:off x="0" y="46882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i="1">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𝐴</m:t>
                                  </m:r>
                                </m:e>
                                <m:sub>
                                  <m:r>
                                    <a:rPr lang="en-GB" sz="2400" i="1">
                                      <a:latin typeface="Cambria Math"/>
                                      <a:ea typeface="Cambria Math"/>
                                    </a:rPr>
                                    <m:t>𝑖</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10" name="TextBox 9">
                <a:extLst>
                  <a:ext uri="{FF2B5EF4-FFF2-40B4-BE49-F238E27FC236}">
                    <a16:creationId xmlns:a16="http://schemas.microsoft.com/office/drawing/2014/main" xmlns="" xmlns:a14="http://schemas.microsoft.com/office/drawing/2010/main" id="{11990EB8-7A4A-4B9B-8909-DFC061418C4A}"/>
                  </a:ext>
                </a:extLst>
              </p:cNvPr>
              <p:cNvSpPr txBox="1">
                <a:spLocks noRot="1" noChangeAspect="1" noMove="1" noResize="1" noEditPoints="1" noAdjustHandles="1" noChangeArrowheads="1" noChangeShapeType="1" noTextEdit="1"/>
              </p:cNvSpPr>
              <p:nvPr/>
            </p:nvSpPr>
            <p:spPr>
              <a:xfrm>
                <a:off x="0" y="4688291"/>
                <a:ext cx="9144000" cy="1172629"/>
              </a:xfrm>
              <a:prstGeom prst="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794636830"/>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xmlns="" id="{6F5A7036-1AC5-4993-887A-8A7827D88D21}"/>
              </a:ext>
            </a:extLst>
          </p:cNvPr>
          <p:cNvCxnSpPr/>
          <p:nvPr/>
        </p:nvCxnSpPr>
        <p:spPr>
          <a:xfrm>
            <a:off x="1242773"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xmlns="" id="{2549ACD1-746F-4B29-9C4E-91BD72821C86}"/>
                  </a:ext>
                </a:extLst>
              </p:cNvPr>
              <p:cNvSpPr/>
              <p:nvPr/>
            </p:nvSpPr>
            <p:spPr>
              <a:xfrm>
                <a:off x="2513196" y="2818072"/>
                <a:ext cx="716799"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700" b="1" i="1">
                              <a:solidFill>
                                <a:srgbClr val="C00000"/>
                              </a:solidFill>
                              <a:latin typeface="Cambria Math" panose="02040503050406030204" pitchFamily="18" charset="0"/>
                              <a:ea typeface="Cambria Math"/>
                            </a:rPr>
                          </m:ctrlPr>
                        </m:sSubPr>
                        <m:e>
                          <m:r>
                            <a:rPr lang="en-GB" sz="2700" b="1" i="1">
                              <a:solidFill>
                                <a:srgbClr val="C00000"/>
                              </a:solidFill>
                              <a:latin typeface="Cambria Math"/>
                              <a:ea typeface="Cambria Math"/>
                            </a:rPr>
                            <m:t>𝝎</m:t>
                          </m:r>
                        </m:e>
                        <m:sub>
                          <m:r>
                            <a:rPr lang="en-GB" sz="2700" b="1" i="1">
                              <a:solidFill>
                                <a:srgbClr val="C00000"/>
                              </a:solidFill>
                              <a:latin typeface="Cambria Math"/>
                              <a:ea typeface="Cambria Math"/>
                            </a:rPr>
                            <m:t>𝒅</m:t>
                          </m:r>
                        </m:sub>
                      </m:sSub>
                    </m:oMath>
                  </m:oMathPara>
                </a14:m>
                <a:endParaRPr lang="en-US" sz="2700" b="1" dirty="0"/>
              </a:p>
            </p:txBody>
          </p:sp>
        </mc:Choice>
        <mc:Fallback xmlns="">
          <p:sp>
            <p:nvSpPr>
              <p:cNvPr id="27" name="Rectangle 26">
                <a:extLst>
                  <a:ext uri="{FF2B5EF4-FFF2-40B4-BE49-F238E27FC236}">
                    <a16:creationId xmlns:a16="http://schemas.microsoft.com/office/drawing/2014/main" xmlns="" xmlns:a14="http://schemas.microsoft.com/office/drawing/2010/main" id="{2549ACD1-746F-4B29-9C4E-91BD72821C86}"/>
                  </a:ext>
                </a:extLst>
              </p:cNvPr>
              <p:cNvSpPr>
                <a:spLocks noRot="1" noChangeAspect="1" noMove="1" noResize="1" noEditPoints="1" noAdjustHandles="1" noChangeArrowheads="1" noChangeShapeType="1" noTextEdit="1"/>
              </p:cNvSpPr>
              <p:nvPr/>
            </p:nvSpPr>
            <p:spPr>
              <a:xfrm>
                <a:off x="2513196" y="2818072"/>
                <a:ext cx="716799" cy="507831"/>
              </a:xfrm>
              <a:prstGeom prst="rect">
                <a:avLst/>
              </a:prstGeom>
              <a:blipFill>
                <a:blip r:embed="rId2"/>
                <a:stretch>
                  <a:fillRect/>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xmlns="" id="{A7241A1F-D846-44F8-8F54-9BF21C397C98}"/>
              </a:ext>
            </a:extLst>
          </p:cNvPr>
          <p:cNvCxnSpPr>
            <a:cxnSpLocks/>
          </p:cNvCxnSpPr>
          <p:nvPr/>
        </p:nvCxnSpPr>
        <p:spPr>
          <a:xfrm flipV="1">
            <a:off x="2502737" y="2923353"/>
            <a:ext cx="0" cy="1099251"/>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86F28B9D-B8F2-49E0-ABAA-5955626F02EF}"/>
              </a:ext>
            </a:extLst>
          </p:cNvPr>
          <p:cNvSpPr txBox="1"/>
          <p:nvPr/>
        </p:nvSpPr>
        <p:spPr>
          <a:xfrm>
            <a:off x="6517167" y="2706860"/>
            <a:ext cx="2626834" cy="1338828"/>
          </a:xfrm>
          <a:prstGeom prst="rect">
            <a:avLst/>
          </a:prstGeom>
          <a:noFill/>
        </p:spPr>
        <p:txBody>
          <a:bodyPr wrap="square" rtlCol="0">
            <a:spAutoFit/>
          </a:bodyPr>
          <a:lstStyle/>
          <a:p>
            <a:pPr algn="ctr"/>
            <a:r>
              <a:rPr lang="en-US" sz="4050" i="1" dirty="0">
                <a:solidFill>
                  <a:srgbClr val="C00000"/>
                </a:solidFill>
                <a:latin typeface="Constantia" panose="02030602050306030303" pitchFamily="18" charset="0"/>
              </a:rPr>
              <a:t>Frequency Combs!</a:t>
            </a:r>
          </a:p>
        </p:txBody>
      </p:sp>
      <p:sp>
        <p:nvSpPr>
          <p:cNvPr id="11" name="TextBox 10">
            <a:extLst>
              <a:ext uri="{FF2B5EF4-FFF2-40B4-BE49-F238E27FC236}">
                <a16:creationId xmlns:a16="http://schemas.microsoft.com/office/drawing/2014/main" xmlns="" id="{FA09A2FA-AC09-4B43-B758-46E1B636AF35}"/>
              </a:ext>
            </a:extLst>
          </p:cNvPr>
          <p:cNvSpPr txBox="1"/>
          <p:nvPr/>
        </p:nvSpPr>
        <p:spPr>
          <a:xfrm>
            <a:off x="2" y="1130674"/>
            <a:ext cx="9143998" cy="646331"/>
          </a:xfrm>
          <a:prstGeom prst="rect">
            <a:avLst/>
          </a:prstGeom>
          <a:noFill/>
        </p:spPr>
        <p:txBody>
          <a:bodyPr wrap="square" rtlCol="0">
            <a:spAutoFit/>
          </a:bodyPr>
          <a:lstStyle/>
          <a:p>
            <a:pPr algn="ctr"/>
            <a:r>
              <a:rPr lang="en-US" sz="3600" dirty="0">
                <a:latin typeface="Constantia" panose="02030602050306030303" pitchFamily="18" charset="0"/>
              </a:rPr>
              <a:t>Molecules?</a:t>
            </a:r>
          </a:p>
        </p:txBody>
      </p:sp>
      <p:pic>
        <p:nvPicPr>
          <p:cNvPr id="1026" name="Picture 2">
            <a:extLst>
              <a:ext uri="{FF2B5EF4-FFF2-40B4-BE49-F238E27FC236}">
                <a16:creationId xmlns:a16="http://schemas.microsoft.com/office/drawing/2014/main" xmlns="" id="{F15E4D1E-5F4B-47FD-BFE6-FDFE70D658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8523" y="2565543"/>
            <a:ext cx="2724761" cy="14304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xmlns="" id="{51184CC6-3CD1-4595-BBD5-F0E539A88AF8}"/>
              </a:ext>
            </a:extLst>
          </p:cNvPr>
          <p:cNvCxnSpPr/>
          <p:nvPr/>
        </p:nvCxnSpPr>
        <p:spPr>
          <a:xfrm>
            <a:off x="1242773"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F9A90E86-944A-4D55-AABD-418AA93F1182}"/>
                  </a:ext>
                </a:extLst>
              </p:cNvPr>
              <p:cNvSpPr txBox="1"/>
              <p:nvPr/>
            </p:nvSpPr>
            <p:spPr>
              <a:xfrm>
                <a:off x="0" y="46882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i="1">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𝐴</m:t>
                                  </m:r>
                                </m:e>
                                <m:sub>
                                  <m:r>
                                    <a:rPr lang="en-GB" sz="2400" i="1">
                                      <a:latin typeface="Cambria Math"/>
                                      <a:ea typeface="Cambria Math"/>
                                    </a:rPr>
                                    <m:t>𝑖</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10" name="TextBox 9">
                <a:extLst>
                  <a:ext uri="{FF2B5EF4-FFF2-40B4-BE49-F238E27FC236}">
                    <a16:creationId xmlns:a16="http://schemas.microsoft.com/office/drawing/2014/main" xmlns="" xmlns:a14="http://schemas.microsoft.com/office/drawing/2010/main" id="{F9A90E86-944A-4D55-AABD-418AA93F1182}"/>
                  </a:ext>
                </a:extLst>
              </p:cNvPr>
              <p:cNvSpPr txBox="1">
                <a:spLocks noRot="1" noChangeAspect="1" noMove="1" noResize="1" noEditPoints="1" noAdjustHandles="1" noChangeArrowheads="1" noChangeShapeType="1" noTextEdit="1"/>
              </p:cNvSpPr>
              <p:nvPr/>
            </p:nvSpPr>
            <p:spPr>
              <a:xfrm>
                <a:off x="0" y="4688291"/>
                <a:ext cx="9144000" cy="1172629"/>
              </a:xfrm>
              <a:prstGeom prst="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52047981"/>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5C9A816-69FB-456C-9F3E-BC9BBE20BD8F}"/>
              </a:ext>
            </a:extLst>
          </p:cNvPr>
          <p:cNvSpPr txBox="1"/>
          <p:nvPr/>
        </p:nvSpPr>
        <p:spPr>
          <a:xfrm>
            <a:off x="0" y="266976"/>
            <a:ext cx="9143998" cy="2123658"/>
          </a:xfrm>
          <a:prstGeom prst="rect">
            <a:avLst/>
          </a:prstGeom>
          <a:noFill/>
        </p:spPr>
        <p:txBody>
          <a:bodyPr wrap="square" rtlCol="0">
            <a:spAutoFit/>
          </a:bodyPr>
          <a:lstStyle/>
          <a:p>
            <a:pPr algn="ctr"/>
            <a:r>
              <a:rPr lang="en-US" sz="4400" dirty="0">
                <a:latin typeface="Constantia" panose="02030602050306030303" pitchFamily="18" charset="0"/>
              </a:rPr>
              <a:t>To This End, Continuing As A Postdoc @ NIST, I Collaborated With </a:t>
            </a:r>
            <a:r>
              <a:rPr lang="en-US" sz="4400" dirty="0" smtClean="0">
                <a:latin typeface="Constantia" panose="02030602050306030303" pitchFamily="18" charset="0"/>
              </a:rPr>
              <a:t>These People</a:t>
            </a:r>
            <a:endParaRPr lang="en-US" sz="5400" dirty="0">
              <a:latin typeface="Constantia" panose="02030602050306030303" pitchFamily="18" charset="0"/>
            </a:endParaRPr>
          </a:p>
        </p:txBody>
      </p:sp>
      <p:sp>
        <p:nvSpPr>
          <p:cNvPr id="3" name="TextBox 2">
            <a:extLst>
              <a:ext uri="{FF2B5EF4-FFF2-40B4-BE49-F238E27FC236}">
                <a16:creationId xmlns="" xmlns:a16="http://schemas.microsoft.com/office/drawing/2014/main" id="{C5C9A816-69FB-456C-9F3E-BC9BBE20BD8F}"/>
              </a:ext>
            </a:extLst>
          </p:cNvPr>
          <p:cNvSpPr txBox="1"/>
          <p:nvPr/>
        </p:nvSpPr>
        <p:spPr>
          <a:xfrm>
            <a:off x="683353" y="5666069"/>
            <a:ext cx="4141986" cy="954107"/>
          </a:xfrm>
          <a:prstGeom prst="rect">
            <a:avLst/>
          </a:prstGeom>
          <a:noFill/>
        </p:spPr>
        <p:txBody>
          <a:bodyPr wrap="square" rtlCol="0">
            <a:spAutoFit/>
          </a:bodyPr>
          <a:lstStyle/>
          <a:p>
            <a:pPr algn="ctr"/>
            <a:r>
              <a:rPr lang="en-US" sz="3200" dirty="0" smtClean="0">
                <a:latin typeface="Constantia" panose="02030602050306030303" pitchFamily="18" charset="0"/>
              </a:rPr>
              <a:t>Prof. </a:t>
            </a:r>
            <a:r>
              <a:rPr lang="en-US" sz="3200" dirty="0" err="1" smtClean="0">
                <a:latin typeface="Constantia" panose="02030602050306030303" pitchFamily="18" charset="0"/>
              </a:rPr>
              <a:t>Narang</a:t>
            </a:r>
            <a:endParaRPr lang="en-US" sz="3200" dirty="0">
              <a:latin typeface="Constantia" panose="02030602050306030303" pitchFamily="18" charset="0"/>
            </a:endParaRPr>
          </a:p>
          <a:p>
            <a:pPr algn="ctr"/>
            <a:r>
              <a:rPr lang="en-US" sz="2400" dirty="0" smtClean="0">
                <a:latin typeface="Constantia" panose="02030602050306030303" pitchFamily="18" charset="0"/>
              </a:rPr>
              <a:t>Harvard University</a:t>
            </a:r>
          </a:p>
        </p:txBody>
      </p:sp>
      <p:pic>
        <p:nvPicPr>
          <p:cNvPr id="4" name="Picture 3" descr="A picture containing person, wall, indoor, posing&#10;&#10;Description automatically generated">
            <a:extLst>
              <a:ext uri="{FF2B5EF4-FFF2-40B4-BE49-F238E27FC236}">
                <a16:creationId xmlns:a16="http://schemas.microsoft.com/office/drawing/2014/main" xmlns="" id="{1E7BA212-4BF6-4D7C-AD55-1B81B726139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9461" r="9463"/>
          <a:stretch/>
        </p:blipFill>
        <p:spPr>
          <a:xfrm>
            <a:off x="1597094" y="2708525"/>
            <a:ext cx="2328516" cy="2872025"/>
          </a:xfrm>
          <a:prstGeom prst="rect">
            <a:avLst/>
          </a:prstGeom>
        </p:spPr>
      </p:pic>
      <p:pic>
        <p:nvPicPr>
          <p:cNvPr id="5" name="Picture 2" descr="Why is chemical synthesis and property optimization easier than expected? -  Physical Chemistry Chemical Physics (RSC Publishing) DOI:10.1039/C1CP20353C"/>
          <p:cNvPicPr>
            <a:picLocks noChangeAspect="1" noChangeArrowheads="1"/>
          </p:cNvPicPr>
          <p:nvPr/>
        </p:nvPicPr>
        <p:blipFill rotWithShape="1">
          <a:blip r:embed="rId3">
            <a:extLst>
              <a:ext uri="{28A0092B-C50C-407E-A947-70E740481C1C}">
                <a14:useLocalDpi xmlns:a14="http://schemas.microsoft.com/office/drawing/2010/main" val="0"/>
              </a:ext>
            </a:extLst>
          </a:blip>
          <a:srcRect b="10139"/>
          <a:stretch/>
        </p:blipFill>
        <p:spPr bwMode="auto">
          <a:xfrm>
            <a:off x="5050418" y="2706378"/>
            <a:ext cx="2521282" cy="2829069"/>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xmlns="" id="{C5C9A816-69FB-456C-9F3E-BC9BBE20BD8F}"/>
              </a:ext>
            </a:extLst>
          </p:cNvPr>
          <p:cNvSpPr txBox="1"/>
          <p:nvPr/>
        </p:nvSpPr>
        <p:spPr>
          <a:xfrm>
            <a:off x="4240066" y="5666070"/>
            <a:ext cx="4141986" cy="954107"/>
          </a:xfrm>
          <a:prstGeom prst="rect">
            <a:avLst/>
          </a:prstGeom>
          <a:noFill/>
        </p:spPr>
        <p:txBody>
          <a:bodyPr wrap="square" rtlCol="0">
            <a:spAutoFit/>
          </a:bodyPr>
          <a:lstStyle/>
          <a:p>
            <a:pPr algn="ctr"/>
            <a:r>
              <a:rPr lang="en-US" sz="3200" dirty="0" smtClean="0">
                <a:latin typeface="Constantia" panose="02030602050306030303" pitchFamily="18" charset="0"/>
              </a:rPr>
              <a:t>Prof. </a:t>
            </a:r>
            <a:r>
              <a:rPr lang="en-US" sz="3200" dirty="0" err="1" smtClean="0">
                <a:latin typeface="Constantia" panose="02030602050306030303" pitchFamily="18" charset="0"/>
              </a:rPr>
              <a:t>Rabitz</a:t>
            </a:r>
            <a:endParaRPr lang="en-US" sz="3200" dirty="0">
              <a:latin typeface="Constantia" panose="02030602050306030303" pitchFamily="18" charset="0"/>
            </a:endParaRPr>
          </a:p>
          <a:p>
            <a:pPr algn="ctr"/>
            <a:r>
              <a:rPr lang="en-US" sz="2400" dirty="0" smtClean="0">
                <a:latin typeface="Constantia" panose="02030602050306030303" pitchFamily="18" charset="0"/>
              </a:rPr>
              <a:t>Princeton University</a:t>
            </a:r>
          </a:p>
        </p:txBody>
      </p:sp>
    </p:spTree>
    <p:extLst>
      <p:ext uri="{BB962C8B-B14F-4D97-AF65-F5344CB8AC3E}">
        <p14:creationId xmlns:p14="http://schemas.microsoft.com/office/powerpoint/2010/main" val="2393789476"/>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C5C9A816-69FB-456C-9F3E-BC9BBE20BD8F}"/>
              </a:ext>
            </a:extLst>
          </p:cNvPr>
          <p:cNvSpPr txBox="1"/>
          <p:nvPr/>
        </p:nvSpPr>
        <p:spPr>
          <a:xfrm>
            <a:off x="2" y="2959341"/>
            <a:ext cx="9143998" cy="830997"/>
          </a:xfrm>
          <a:prstGeom prst="rect">
            <a:avLst/>
          </a:prstGeom>
          <a:noFill/>
        </p:spPr>
        <p:txBody>
          <a:bodyPr wrap="square" rtlCol="0">
            <a:spAutoFit/>
          </a:bodyPr>
          <a:lstStyle/>
          <a:p>
            <a:pPr algn="ctr"/>
            <a:r>
              <a:rPr lang="en-US" sz="4800" dirty="0">
                <a:latin typeface="Constantia" panose="02030602050306030303" pitchFamily="18" charset="0"/>
              </a:rPr>
              <a:t>Here Are The Results</a:t>
            </a:r>
            <a:endParaRPr lang="en-US" sz="6000" dirty="0">
              <a:latin typeface="Constantia" panose="02030602050306030303" pitchFamily="18" charset="0"/>
            </a:endParaRPr>
          </a:p>
        </p:txBody>
      </p:sp>
    </p:spTree>
    <p:extLst>
      <p:ext uri="{BB962C8B-B14F-4D97-AF65-F5344CB8AC3E}">
        <p14:creationId xmlns:p14="http://schemas.microsoft.com/office/powerpoint/2010/main" val="118934476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C5C9A816-69FB-456C-9F3E-BC9BBE20BD8F}"/>
              </a:ext>
            </a:extLst>
          </p:cNvPr>
          <p:cNvSpPr txBox="1"/>
          <p:nvPr/>
        </p:nvSpPr>
        <p:spPr>
          <a:xfrm>
            <a:off x="0" y="406701"/>
            <a:ext cx="9143998" cy="830997"/>
          </a:xfrm>
          <a:prstGeom prst="rect">
            <a:avLst/>
          </a:prstGeom>
          <a:noFill/>
        </p:spPr>
        <p:txBody>
          <a:bodyPr wrap="square" rtlCol="0">
            <a:spAutoFit/>
          </a:bodyPr>
          <a:lstStyle/>
          <a:p>
            <a:pPr algn="ctr"/>
            <a:r>
              <a:rPr lang="en-US" sz="4800" dirty="0" smtClean="0">
                <a:latin typeface="Constantia" panose="02030602050306030303" pitchFamily="18" charset="0"/>
              </a:rPr>
              <a:t>Materials </a:t>
            </a:r>
            <a:r>
              <a:rPr lang="en-US" sz="4800" dirty="0">
                <a:latin typeface="Constantia" panose="02030602050306030303" pitchFamily="18" charset="0"/>
              </a:rPr>
              <a:t>Combs </a:t>
            </a:r>
          </a:p>
        </p:txBody>
      </p:sp>
      <p:pic>
        <p:nvPicPr>
          <p:cNvPr id="2050" name="Picture 2"/>
          <p:cNvPicPr>
            <a:picLocks noChangeAspect="1" noChangeArrowheads="1"/>
          </p:cNvPicPr>
          <p:nvPr/>
        </p:nvPicPr>
        <p:blipFill>
          <a:blip r:embed="rId2"/>
          <a:srcRect l="23464" t="27621" r="29722" b="25000"/>
          <a:stretch>
            <a:fillRect/>
          </a:stretch>
        </p:blipFill>
        <p:spPr bwMode="auto">
          <a:xfrm>
            <a:off x="553882" y="1654706"/>
            <a:ext cx="8031917" cy="4570219"/>
          </a:xfrm>
          <a:prstGeom prst="rect">
            <a:avLst/>
          </a:prstGeom>
          <a:noFill/>
          <a:ln w="9525">
            <a:noFill/>
            <a:miter lim="800000"/>
            <a:headEnd/>
            <a:tailEnd/>
          </a:ln>
          <a:effectLst/>
        </p:spPr>
      </p:pic>
      <p:sp>
        <p:nvSpPr>
          <p:cNvPr id="4" name="TextBox 3">
            <a:extLst>
              <a:ext uri="{FF2B5EF4-FFF2-40B4-BE49-F238E27FC236}">
                <a16:creationId xmlns:a16="http://schemas.microsoft.com/office/drawing/2014/main" xmlns="" id="{C5C9A816-69FB-456C-9F3E-BC9BBE20BD8F}"/>
              </a:ext>
            </a:extLst>
          </p:cNvPr>
          <p:cNvSpPr txBox="1"/>
          <p:nvPr/>
        </p:nvSpPr>
        <p:spPr>
          <a:xfrm>
            <a:off x="3490752" y="6121538"/>
            <a:ext cx="2158179" cy="584775"/>
          </a:xfrm>
          <a:prstGeom prst="rect">
            <a:avLst/>
          </a:prstGeom>
          <a:noFill/>
        </p:spPr>
        <p:txBody>
          <a:bodyPr wrap="square" rtlCol="0">
            <a:spAutoFit/>
          </a:bodyPr>
          <a:lstStyle/>
          <a:p>
            <a:pPr algn="ctr"/>
            <a:r>
              <a:rPr lang="en-US" sz="3200" dirty="0">
                <a:latin typeface="Constantia" panose="02030602050306030303" pitchFamily="18" charset="0"/>
              </a:rPr>
              <a:t>InMnO</a:t>
            </a:r>
            <a:r>
              <a:rPr lang="en-US" sz="3200" baseline="-25000" dirty="0">
                <a:latin typeface="Constantia" panose="02030602050306030303" pitchFamily="18" charset="0"/>
              </a:rPr>
              <a:t>3</a:t>
            </a:r>
            <a:endParaRPr lang="en-US" sz="4000" baseline="-25000" dirty="0">
              <a:latin typeface="Constantia" panose="02030602050306030303" pitchFamily="18" charset="0"/>
            </a:endParaRPr>
          </a:p>
        </p:txBody>
      </p:sp>
    </p:spTree>
    <p:extLst>
      <p:ext uri="{BB962C8B-B14F-4D97-AF65-F5344CB8AC3E}">
        <p14:creationId xmlns:p14="http://schemas.microsoft.com/office/powerpoint/2010/main" val="1015995394"/>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Collective modes at a disordered quantum phase transition"/>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a:p>
        </p:txBody>
      </p:sp>
      <p:pic>
        <p:nvPicPr>
          <p:cNvPr id="2052" name="Picture 4" descr="Manske | Max Planck Institute for Solid State Resear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31757" y="1442564"/>
            <a:ext cx="6280484" cy="4973848"/>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 xmlns:a16="http://schemas.microsoft.com/office/drawing/2014/main" id="{2E5B5980-5B58-4D51-928A-39CC39238A79}"/>
              </a:ext>
            </a:extLst>
          </p:cNvPr>
          <p:cNvSpPr txBox="1"/>
          <p:nvPr/>
        </p:nvSpPr>
        <p:spPr>
          <a:xfrm>
            <a:off x="0" y="495634"/>
            <a:ext cx="9143998" cy="707886"/>
          </a:xfrm>
          <a:prstGeom prst="rect">
            <a:avLst/>
          </a:prstGeom>
          <a:noFill/>
        </p:spPr>
        <p:txBody>
          <a:bodyPr wrap="square" rtlCol="0">
            <a:spAutoFit/>
          </a:bodyPr>
          <a:lstStyle/>
          <a:p>
            <a:pPr algn="ctr"/>
            <a:r>
              <a:rPr lang="en-US" sz="4000" dirty="0" smtClean="0">
                <a:latin typeface="Constantia" panose="02030602050306030303" pitchFamily="18" charset="0"/>
              </a:rPr>
              <a:t>Phonon-Phonon Coupling</a:t>
            </a:r>
            <a:endParaRPr lang="en-US" sz="4800" dirty="0">
              <a:latin typeface="Constantia" panose="02030602050306030303" pitchFamily="18" charset="0"/>
            </a:endParaRPr>
          </a:p>
        </p:txBody>
      </p:sp>
    </p:spTree>
    <p:extLst>
      <p:ext uri="{BB962C8B-B14F-4D97-AF65-F5344CB8AC3E}">
        <p14:creationId xmlns:p14="http://schemas.microsoft.com/office/powerpoint/2010/main" val="345255874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xmlns="" id="{8111B271-27BD-493A-8D5C-55ACC921653F}"/>
              </a:ext>
            </a:extLst>
          </p:cNvPr>
          <p:cNvSpPr txBox="1"/>
          <p:nvPr/>
        </p:nvSpPr>
        <p:spPr>
          <a:xfrm>
            <a:off x="0" y="646032"/>
            <a:ext cx="9143998" cy="707886"/>
          </a:xfrm>
          <a:prstGeom prst="rect">
            <a:avLst/>
          </a:prstGeom>
          <a:noFill/>
        </p:spPr>
        <p:txBody>
          <a:bodyPr wrap="square" rtlCol="0">
            <a:spAutoFit/>
          </a:bodyPr>
          <a:lstStyle/>
          <a:p>
            <a:pPr algn="ctr"/>
            <a:r>
              <a:rPr lang="en-US" sz="4000" dirty="0" smtClean="0">
                <a:latin typeface="Constantia" panose="02030602050306030303" pitchFamily="18" charset="0"/>
              </a:rPr>
              <a:t>Nonlinear Potential of InMnO</a:t>
            </a:r>
            <a:r>
              <a:rPr lang="en-US" sz="4000" baseline="-25000" dirty="0" smtClean="0">
                <a:latin typeface="Constantia" panose="02030602050306030303" pitchFamily="18" charset="0"/>
              </a:rPr>
              <a:t>3</a:t>
            </a:r>
            <a:r>
              <a:rPr lang="en-US" sz="4000" dirty="0" smtClean="0">
                <a:latin typeface="Constantia" panose="02030602050306030303" pitchFamily="18" charset="0"/>
              </a:rPr>
              <a:t> </a:t>
            </a:r>
            <a:endParaRPr lang="en-US" sz="4800" dirty="0">
              <a:latin typeface="Constantia" panose="02030602050306030303" pitchFamily="18" charset="0"/>
            </a:endParaRPr>
          </a:p>
        </p:txBody>
      </p:sp>
      <p:pic>
        <p:nvPicPr>
          <p:cNvPr id="3" name="Picture 2">
            <a:extLst>
              <a:ext uri="{FF2B5EF4-FFF2-40B4-BE49-F238E27FC236}">
                <a16:creationId xmlns:a16="http://schemas.microsoft.com/office/drawing/2014/main" xmlns="" id="{6D9F5131-3A23-49E5-82A2-6BAE924A3285}"/>
              </a:ext>
            </a:extLst>
          </p:cNvPr>
          <p:cNvPicPr>
            <a:picLocks noChangeAspect="1"/>
          </p:cNvPicPr>
          <p:nvPr/>
        </p:nvPicPr>
        <p:blipFill rotWithShape="1">
          <a:blip r:embed="rId2"/>
          <a:srcRect l="13899" t="44071" r="15085" b="23691"/>
          <a:stretch/>
        </p:blipFill>
        <p:spPr>
          <a:xfrm>
            <a:off x="208953" y="4096732"/>
            <a:ext cx="8753386" cy="2234045"/>
          </a:xfrm>
          <a:prstGeom prst="rect">
            <a:avLst/>
          </a:prstGeom>
        </p:spPr>
      </p:pic>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xmlns="" id="{54DF69B6-AF63-4FFC-B23B-BF69BE2BE64C}"/>
                  </a:ext>
                </a:extLst>
              </p:cNvPr>
              <p:cNvSpPr txBox="1"/>
              <p:nvPr/>
            </p:nvSpPr>
            <p:spPr>
              <a:xfrm>
                <a:off x="474772" y="1752686"/>
                <a:ext cx="8194453" cy="108887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pt-BR" sz="2400" i="1" dirty="0" smtClean="0">
                          <a:latin typeface="Cambria Math" panose="02040503050406030204" pitchFamily="18" charset="0"/>
                        </a:rPr>
                        <m:t>𝑉</m:t>
                      </m:r>
                      <m:r>
                        <a:rPr lang="pt-BR" sz="2400" i="1" dirty="0" smtClean="0">
                          <a:latin typeface="Cambria Math" panose="02040503050406030204" pitchFamily="18" charset="0"/>
                        </a:rPr>
                        <m:t> </m:t>
                      </m:r>
                      <m:d>
                        <m:dPr>
                          <m:ctrlPr>
                            <a:rPr lang="pt-BR" sz="2400" i="1" dirty="0" smtClean="0">
                              <a:latin typeface="Cambria Math" panose="02040503050406030204" pitchFamily="18" charset="0"/>
                            </a:rPr>
                          </m:ctrlPr>
                        </m:dPr>
                        <m:e>
                          <m:r>
                            <a:rPr lang="pt-BR" sz="2400" i="1" dirty="0" smtClean="0">
                              <a:latin typeface="Cambria Math" panose="02040503050406030204" pitchFamily="18" charset="0"/>
                            </a:rPr>
                            <m:t>𝑄</m:t>
                          </m:r>
                        </m:e>
                      </m:d>
                      <m:r>
                        <a:rPr lang="pt-BR" sz="2400" i="1" dirty="0" smtClean="0">
                          <a:latin typeface="Cambria Math" panose="02040503050406030204" pitchFamily="18" charset="0"/>
                        </a:rPr>
                        <m:t>=</m:t>
                      </m:r>
                      <m:f>
                        <m:fPr>
                          <m:ctrlPr>
                            <a:rPr lang="en-US" sz="2400" b="0" i="1" dirty="0" smtClean="0">
                              <a:latin typeface="Cambria Math" panose="02040503050406030204" pitchFamily="18" charset="0"/>
                            </a:rPr>
                          </m:ctrlPr>
                        </m:fPr>
                        <m:num>
                          <m:sSubSup>
                            <m:sSubSupPr>
                              <m:ctrlPr>
                                <a:rPr lang="en-US" sz="2400" b="0" i="1" dirty="0" smtClean="0">
                                  <a:latin typeface="Cambria Math" panose="02040503050406030204" pitchFamily="18" charset="0"/>
                                </a:rPr>
                              </m:ctrlPr>
                            </m:sSubSupPr>
                            <m:e>
                              <m:r>
                                <a:rPr lang="pt-BR" sz="2400" i="1" dirty="0" smtClean="0">
                                  <a:latin typeface="Cambria Math" panose="02040503050406030204" pitchFamily="18" charset="0"/>
                                </a:rPr>
                                <m:t>Ω</m:t>
                              </m:r>
                            </m:e>
                            <m:sub>
                              <m:r>
                                <a:rPr lang="pt-BR" sz="2400" i="1" dirty="0" smtClean="0">
                                  <a:latin typeface="Cambria Math" panose="02040503050406030204" pitchFamily="18" charset="0"/>
                                </a:rPr>
                                <m:t>𝐼𝑅</m:t>
                              </m:r>
                            </m:sub>
                            <m:sup>
                              <m:r>
                                <a:rPr lang="en-US" sz="2400" b="0" i="1" dirty="0" smtClean="0">
                                  <a:latin typeface="Cambria Math" panose="02040503050406030204" pitchFamily="18" charset="0"/>
                                </a:rPr>
                                <m:t>2</m:t>
                              </m:r>
                            </m:sup>
                          </m:sSubSup>
                        </m:num>
                        <m:den>
                          <m:r>
                            <a:rPr lang="en-US" sz="2400" b="0" i="1" dirty="0" smtClean="0">
                              <a:latin typeface="Cambria Math" panose="02040503050406030204" pitchFamily="18" charset="0"/>
                            </a:rPr>
                            <m:t>2</m:t>
                          </m:r>
                        </m:den>
                      </m:f>
                      <m:sSubSup>
                        <m:sSubSupPr>
                          <m:ctrlPr>
                            <a:rPr lang="en-US" sz="2400" i="1" dirty="0">
                              <a:latin typeface="Cambria Math" panose="02040503050406030204" pitchFamily="18" charset="0"/>
                            </a:rPr>
                          </m:ctrlPr>
                        </m:sSubSupPr>
                        <m:e>
                          <m:r>
                            <a:rPr lang="en-US" sz="2400" b="0" i="1" dirty="0" smtClean="0">
                              <a:latin typeface="Cambria Math" panose="02040503050406030204" pitchFamily="18" charset="0"/>
                            </a:rPr>
                            <m:t>𝑄</m:t>
                          </m:r>
                        </m:e>
                        <m:sub>
                          <m:r>
                            <a:rPr lang="pt-BR" sz="2400" i="1" dirty="0">
                              <a:latin typeface="Cambria Math" panose="02040503050406030204" pitchFamily="18" charset="0"/>
                            </a:rPr>
                            <m:t>𝐼𝑅</m:t>
                          </m:r>
                        </m:sub>
                        <m:sup>
                          <m:r>
                            <a:rPr lang="en-US" sz="2400" i="1" dirty="0">
                              <a:latin typeface="Cambria Math" panose="02040503050406030204" pitchFamily="18" charset="0"/>
                            </a:rPr>
                            <m:t>2</m:t>
                          </m:r>
                        </m:sup>
                      </m:sSubSup>
                      <m:r>
                        <a:rPr lang="pt-BR" sz="2400" i="1" dirty="0" smtClean="0">
                          <a:latin typeface="Cambria Math" panose="02040503050406030204" pitchFamily="18" charset="0"/>
                        </a:rPr>
                        <m:t>+</m:t>
                      </m:r>
                      <m:f>
                        <m:fPr>
                          <m:ctrlPr>
                            <a:rPr lang="en-US" sz="2400" i="1" dirty="0">
                              <a:latin typeface="Cambria Math" panose="02040503050406030204" pitchFamily="18" charset="0"/>
                            </a:rPr>
                          </m:ctrlPr>
                        </m:fPr>
                        <m:num>
                          <m:sSubSup>
                            <m:sSubSupPr>
                              <m:ctrlPr>
                                <a:rPr lang="en-US" sz="2400" i="1" dirty="0">
                                  <a:latin typeface="Cambria Math" panose="02040503050406030204" pitchFamily="18" charset="0"/>
                                </a:rPr>
                              </m:ctrlPr>
                            </m:sSubSupPr>
                            <m:e>
                              <m:r>
                                <a:rPr lang="pt-BR" sz="2400" i="1" dirty="0">
                                  <a:latin typeface="Cambria Math" panose="02040503050406030204" pitchFamily="18" charset="0"/>
                                </a:rPr>
                                <m:t>Ω</m:t>
                              </m:r>
                            </m:e>
                            <m:sub>
                              <m:r>
                                <a:rPr lang="pt-BR" sz="2400" i="1" dirty="0">
                                  <a:latin typeface="Cambria Math" panose="02040503050406030204" pitchFamily="18" charset="0"/>
                                </a:rPr>
                                <m:t>𝑅</m:t>
                              </m:r>
                            </m:sub>
                            <m:sup>
                              <m:r>
                                <a:rPr lang="en-US" sz="2400" i="1" dirty="0">
                                  <a:latin typeface="Cambria Math" panose="02040503050406030204" pitchFamily="18" charset="0"/>
                                </a:rPr>
                                <m:t>2</m:t>
                              </m:r>
                            </m:sup>
                          </m:sSubSup>
                        </m:num>
                        <m:den>
                          <m:r>
                            <a:rPr lang="en-US" sz="2400" i="1" dirty="0">
                              <a:latin typeface="Cambria Math" panose="02040503050406030204" pitchFamily="18" charset="0"/>
                            </a:rPr>
                            <m:t>2</m:t>
                          </m:r>
                        </m:den>
                      </m:f>
                      <m:sSubSup>
                        <m:sSubSupPr>
                          <m:ctrlPr>
                            <a:rPr lang="en-US" sz="2400" i="1" dirty="0">
                              <a:latin typeface="Cambria Math" panose="02040503050406030204" pitchFamily="18" charset="0"/>
                            </a:rPr>
                          </m:ctrlPr>
                        </m:sSubSupPr>
                        <m:e>
                          <m:r>
                            <a:rPr lang="en-US" sz="2400" i="1" dirty="0">
                              <a:latin typeface="Cambria Math" panose="02040503050406030204" pitchFamily="18" charset="0"/>
                            </a:rPr>
                            <m:t>𝑄</m:t>
                          </m:r>
                        </m:e>
                        <m:sub>
                          <m:r>
                            <a:rPr lang="pt-BR" sz="2400" i="1" dirty="0">
                              <a:latin typeface="Cambria Math" panose="02040503050406030204" pitchFamily="18" charset="0"/>
                            </a:rPr>
                            <m:t>𝑅</m:t>
                          </m:r>
                        </m:sub>
                        <m:sup>
                          <m:r>
                            <a:rPr lang="en-US" sz="2400" i="1" dirty="0">
                              <a:latin typeface="Cambria Math" panose="02040503050406030204" pitchFamily="18" charset="0"/>
                            </a:rPr>
                            <m:t>2</m:t>
                          </m:r>
                        </m:sup>
                      </m:sSubSup>
                      <m:r>
                        <a:rPr lang="pt-BR" sz="2400" i="1" dirty="0" smtClean="0">
                          <a:latin typeface="Cambria Math" panose="02040503050406030204" pitchFamily="18" charset="0"/>
                        </a:rPr>
                        <m:t>+ </m:t>
                      </m:r>
                      <m:r>
                        <a:rPr lang="pt-BR" sz="2400" i="1" dirty="0" smtClean="0">
                          <a:latin typeface="Cambria Math" panose="02040503050406030204" pitchFamily="18" charset="0"/>
                        </a:rPr>
                        <m:t>𝑐</m:t>
                      </m:r>
                      <m:sSubSup>
                        <m:sSubSupPr>
                          <m:ctrlPr>
                            <a:rPr lang="en-US" sz="2400" b="0" i="1" dirty="0" smtClean="0">
                              <a:latin typeface="Cambria Math" panose="02040503050406030204" pitchFamily="18" charset="0"/>
                            </a:rPr>
                          </m:ctrlPr>
                        </m:sSubSupPr>
                        <m:e>
                          <m:r>
                            <a:rPr lang="pt-BR" sz="2400" i="1" dirty="0" smtClean="0">
                              <a:latin typeface="Cambria Math" panose="02040503050406030204" pitchFamily="18" charset="0"/>
                            </a:rPr>
                            <m:t>𝑄</m:t>
                          </m:r>
                        </m:e>
                        <m:sub>
                          <m:r>
                            <a:rPr lang="pt-BR" sz="2400" i="1" dirty="0" smtClean="0">
                              <a:latin typeface="Cambria Math" panose="02040503050406030204" pitchFamily="18" charset="0"/>
                            </a:rPr>
                            <m:t>𝐼𝑅</m:t>
                          </m:r>
                        </m:sub>
                        <m:sup>
                          <m:r>
                            <a:rPr lang="pt-BR" sz="2400" i="1" dirty="0" smtClean="0">
                              <a:latin typeface="Cambria Math" panose="02040503050406030204" pitchFamily="18" charset="0"/>
                            </a:rPr>
                            <m:t>2</m:t>
                          </m:r>
                        </m:sup>
                      </m:sSubSup>
                      <m:sSub>
                        <m:sSubPr>
                          <m:ctrlPr>
                            <a:rPr lang="en-US" sz="2400" b="0" i="1" dirty="0" smtClean="0">
                              <a:latin typeface="Cambria Math" panose="02040503050406030204" pitchFamily="18" charset="0"/>
                            </a:rPr>
                          </m:ctrlPr>
                        </m:sSubPr>
                        <m:e>
                          <m:r>
                            <a:rPr lang="pt-BR" sz="2400" i="1" dirty="0" smtClean="0">
                              <a:latin typeface="Cambria Math" panose="02040503050406030204" pitchFamily="18" charset="0"/>
                            </a:rPr>
                            <m:t>𝑄</m:t>
                          </m:r>
                        </m:e>
                        <m:sub>
                          <m:r>
                            <a:rPr lang="pt-BR" sz="2400" i="1" dirty="0" smtClean="0">
                              <a:latin typeface="Cambria Math" panose="02040503050406030204" pitchFamily="18" charset="0"/>
                            </a:rPr>
                            <m:t>𝑅</m:t>
                          </m:r>
                        </m:sub>
                      </m:sSub>
                      <m:r>
                        <a:rPr lang="pt-BR" sz="2400" i="1" dirty="0" smtClean="0">
                          <a:latin typeface="Cambria Math" panose="02040503050406030204" pitchFamily="18" charset="0"/>
                        </a:rPr>
                        <m:t> + </m:t>
                      </m:r>
                      <m:r>
                        <a:rPr lang="pt-BR" sz="2400" i="1" dirty="0" smtClean="0">
                          <a:latin typeface="Cambria Math" panose="02040503050406030204" pitchFamily="18" charset="0"/>
                        </a:rPr>
                        <m:t>𝑑</m:t>
                      </m:r>
                      <m:sSub>
                        <m:sSubPr>
                          <m:ctrlPr>
                            <a:rPr lang="en-US" sz="2400" b="0" i="1" dirty="0" smtClean="0">
                              <a:latin typeface="Cambria Math" panose="02040503050406030204" pitchFamily="18" charset="0"/>
                            </a:rPr>
                          </m:ctrlPr>
                        </m:sSubPr>
                        <m:e>
                          <m:r>
                            <a:rPr lang="pt-BR" sz="2400" i="1" dirty="0" smtClean="0">
                              <a:latin typeface="Cambria Math" panose="02040503050406030204" pitchFamily="18" charset="0"/>
                            </a:rPr>
                            <m:t>𝑄</m:t>
                          </m:r>
                        </m:e>
                        <m:sub>
                          <m:r>
                            <a:rPr lang="pt-BR" sz="2400" i="1" dirty="0" smtClean="0">
                              <a:latin typeface="Cambria Math" panose="02040503050406030204" pitchFamily="18" charset="0"/>
                            </a:rPr>
                            <m:t>𝐼𝑅</m:t>
                          </m:r>
                        </m:sub>
                      </m:sSub>
                      <m:sSubSup>
                        <m:sSubSupPr>
                          <m:ctrlPr>
                            <a:rPr lang="en-US" sz="2400" b="0" i="1" dirty="0" smtClean="0">
                              <a:latin typeface="Cambria Math" panose="02040503050406030204" pitchFamily="18" charset="0"/>
                            </a:rPr>
                          </m:ctrlPr>
                        </m:sSubSupPr>
                        <m:e>
                          <m:r>
                            <a:rPr lang="pt-BR" sz="2400" i="1" dirty="0" smtClean="0">
                              <a:latin typeface="Cambria Math" panose="02040503050406030204" pitchFamily="18" charset="0"/>
                            </a:rPr>
                            <m:t>𝑄</m:t>
                          </m:r>
                        </m:e>
                        <m:sub>
                          <m:r>
                            <a:rPr lang="pt-BR" sz="2400" i="1" dirty="0" smtClean="0">
                              <a:latin typeface="Cambria Math" panose="02040503050406030204" pitchFamily="18" charset="0"/>
                            </a:rPr>
                            <m:t>𝑅</m:t>
                          </m:r>
                        </m:sub>
                        <m:sup>
                          <m:r>
                            <a:rPr lang="en-US" sz="2400" b="0" i="1" dirty="0" smtClean="0">
                              <a:latin typeface="Cambria Math" panose="02040503050406030204" pitchFamily="18" charset="0"/>
                            </a:rPr>
                            <m:t>2</m:t>
                          </m:r>
                        </m:sup>
                      </m:sSubSup>
                      <m:r>
                        <a:rPr lang="pt-BR" sz="2400" i="1" dirty="0" smtClean="0">
                          <a:latin typeface="Cambria Math" panose="02040503050406030204" pitchFamily="18" charset="0"/>
                        </a:rPr>
                        <m:t> + </m:t>
                      </m:r>
                      <m:r>
                        <a:rPr lang="pt-BR" sz="2400" i="1" dirty="0" smtClean="0">
                          <a:latin typeface="Cambria Math" panose="02040503050406030204" pitchFamily="18" charset="0"/>
                        </a:rPr>
                        <m:t>𝑒</m:t>
                      </m:r>
                      <m:sSubSup>
                        <m:sSubSupPr>
                          <m:ctrlPr>
                            <a:rPr lang="en-US" sz="2400" b="0" i="1" dirty="0" smtClean="0">
                              <a:latin typeface="Cambria Math" panose="02040503050406030204" pitchFamily="18" charset="0"/>
                            </a:rPr>
                          </m:ctrlPr>
                        </m:sSubSupPr>
                        <m:e>
                          <m:r>
                            <a:rPr lang="pt-BR" sz="2400" i="1" dirty="0" smtClean="0">
                              <a:latin typeface="Cambria Math" panose="02040503050406030204" pitchFamily="18" charset="0"/>
                            </a:rPr>
                            <m:t>𝑄</m:t>
                          </m:r>
                        </m:e>
                        <m:sub>
                          <m:r>
                            <a:rPr lang="pt-BR" sz="2400" i="1" dirty="0" smtClean="0">
                              <a:latin typeface="Cambria Math" panose="02040503050406030204" pitchFamily="18" charset="0"/>
                            </a:rPr>
                            <m:t>𝐼𝑅</m:t>
                          </m:r>
                        </m:sub>
                        <m:sup>
                          <m:r>
                            <a:rPr lang="pt-BR" sz="2400" i="1" dirty="0" smtClean="0">
                              <a:latin typeface="Cambria Math" panose="02040503050406030204" pitchFamily="18" charset="0"/>
                            </a:rPr>
                            <m:t>2</m:t>
                          </m:r>
                        </m:sup>
                      </m:sSubSup>
                      <m:sSubSup>
                        <m:sSubSupPr>
                          <m:ctrlPr>
                            <a:rPr lang="en-US" sz="2400" b="0" i="1" dirty="0" smtClean="0">
                              <a:latin typeface="Cambria Math" panose="02040503050406030204" pitchFamily="18" charset="0"/>
                            </a:rPr>
                          </m:ctrlPr>
                        </m:sSubSupPr>
                        <m:e>
                          <m:r>
                            <a:rPr lang="pt-BR" sz="2400" i="1" dirty="0" smtClean="0">
                              <a:latin typeface="Cambria Math" panose="02040503050406030204" pitchFamily="18" charset="0"/>
                            </a:rPr>
                            <m:t>𝑄</m:t>
                          </m:r>
                        </m:e>
                        <m:sub>
                          <m:r>
                            <a:rPr lang="pt-BR" sz="2400" i="1" dirty="0" smtClean="0">
                              <a:latin typeface="Cambria Math" panose="02040503050406030204" pitchFamily="18" charset="0"/>
                            </a:rPr>
                            <m:t>𝑅</m:t>
                          </m:r>
                        </m:sub>
                        <m:sup>
                          <m:r>
                            <a:rPr lang="pt-BR" sz="2400" i="1" dirty="0" smtClean="0">
                              <a:latin typeface="Cambria Math" panose="02040503050406030204" pitchFamily="18" charset="0"/>
                            </a:rPr>
                            <m:t>2</m:t>
                          </m:r>
                        </m:sup>
                      </m:sSubSup>
                    </m:oMath>
                  </m:oMathPara>
                </a14:m>
                <a:endParaRPr lang="en-US" sz="2400" dirty="0"/>
              </a:p>
            </p:txBody>
          </p:sp>
        </mc:Choice>
        <mc:Fallback xmlns="">
          <p:sp>
            <p:nvSpPr>
              <p:cNvPr id="8" name="TextBox 7">
                <a:extLst>
                  <a:ext uri="{FF2B5EF4-FFF2-40B4-BE49-F238E27FC236}">
                    <a16:creationId xmlns:a14="http://schemas.microsoft.com/office/drawing/2010/main" xmlns="" xmlns:a16="http://schemas.microsoft.com/office/drawing/2014/main" id="{54DF69B6-AF63-4FFC-B23B-BF69BE2BE64C}"/>
                  </a:ext>
                </a:extLst>
              </p:cNvPr>
              <p:cNvSpPr txBox="1">
                <a:spLocks noRot="1" noChangeAspect="1" noMove="1" noResize="1" noEditPoints="1" noAdjustHandles="1" noChangeArrowheads="1" noChangeShapeType="1" noTextEdit="1"/>
              </p:cNvSpPr>
              <p:nvPr/>
            </p:nvSpPr>
            <p:spPr>
              <a:xfrm>
                <a:off x="474772" y="1752686"/>
                <a:ext cx="8194453" cy="1088876"/>
              </a:xfrm>
              <a:prstGeom prst="rect">
                <a:avLst/>
              </a:prstGeom>
              <a:blipFill>
                <a:blip r:embed="rId3"/>
                <a:stretch>
                  <a:fillRect/>
                </a:stretch>
              </a:blipFill>
            </p:spPr>
            <p:txBody>
              <a:bodyPr/>
              <a:lstStyle/>
              <a:p>
                <a:r>
                  <a:rPr lang="en-US">
                    <a:noFill/>
                  </a:rPr>
                  <a:t> </a:t>
                </a:r>
              </a:p>
            </p:txBody>
          </p:sp>
        </mc:Fallback>
      </mc:AlternateContent>
      <p:sp>
        <p:nvSpPr>
          <p:cNvPr id="10" name="Rectangle: Rounded Corners 9">
            <a:extLst>
              <a:ext uri="{FF2B5EF4-FFF2-40B4-BE49-F238E27FC236}">
                <a16:creationId xmlns:a16="http://schemas.microsoft.com/office/drawing/2014/main" xmlns="" id="{843D09C2-E138-4CA2-8971-8B46738303B1}"/>
              </a:ext>
            </a:extLst>
          </p:cNvPr>
          <p:cNvSpPr/>
          <p:nvPr/>
        </p:nvSpPr>
        <p:spPr>
          <a:xfrm>
            <a:off x="3094955" y="3905667"/>
            <a:ext cx="1671195" cy="2577020"/>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mc:AlternateContent xmlns:mc="http://schemas.openxmlformats.org/markup-compatibility/2006" xmlns:a14="http://schemas.microsoft.com/office/drawing/2010/main">
        <mc:Choice Requires="a14">
          <p:graphicFrame>
            <p:nvGraphicFramePr>
              <p:cNvPr id="4096" name="Table 4096">
                <a:extLst>
                  <a:ext uri="{FF2B5EF4-FFF2-40B4-BE49-F238E27FC236}">
                    <a16:creationId xmlns:a16="http://schemas.microsoft.com/office/drawing/2014/main" xmlns="" id="{4CEA4D82-6370-408E-972F-22AE9EE47B9D}"/>
                  </a:ext>
                </a:extLst>
              </p:cNvPr>
              <p:cNvGraphicFramePr>
                <a:graphicFrameLocks noGrp="1"/>
              </p:cNvGraphicFramePr>
              <p:nvPr>
                <p:extLst/>
              </p:nvPr>
            </p:nvGraphicFramePr>
            <p:xfrm>
              <a:off x="2646837" y="2765855"/>
              <a:ext cx="3850322" cy="741680"/>
            </p:xfrm>
            <a:graphic>
              <a:graphicData uri="http://schemas.openxmlformats.org/drawingml/2006/table">
                <a:tbl>
                  <a:tblPr firstRow="1" bandRow="1">
                    <a:tableStyleId>{5940675A-B579-460E-94D1-54222C63F5DA}</a:tableStyleId>
                  </a:tblPr>
                  <a:tblGrid>
                    <a:gridCol w="1133856">
                      <a:extLst>
                        <a:ext uri="{9D8B030D-6E8A-4147-A177-3AD203B41FA5}">
                          <a16:colId xmlns:a16="http://schemas.microsoft.com/office/drawing/2014/main" xmlns="" val="207024545"/>
                        </a:ext>
                      </a:extLst>
                    </a:gridCol>
                    <a:gridCol w="1133856">
                      <a:extLst>
                        <a:ext uri="{9D8B030D-6E8A-4147-A177-3AD203B41FA5}">
                          <a16:colId xmlns:a16="http://schemas.microsoft.com/office/drawing/2014/main" xmlns="" val="774279767"/>
                        </a:ext>
                      </a:extLst>
                    </a:gridCol>
                    <a:gridCol w="572676">
                      <a:extLst>
                        <a:ext uri="{9D8B030D-6E8A-4147-A177-3AD203B41FA5}">
                          <a16:colId xmlns:a16="http://schemas.microsoft.com/office/drawing/2014/main" xmlns="" val="3691936847"/>
                        </a:ext>
                      </a:extLst>
                    </a:gridCol>
                    <a:gridCol w="518614">
                      <a:extLst>
                        <a:ext uri="{9D8B030D-6E8A-4147-A177-3AD203B41FA5}">
                          <a16:colId xmlns:a16="http://schemas.microsoft.com/office/drawing/2014/main" xmlns="" val="1534038412"/>
                        </a:ext>
                      </a:extLst>
                    </a:gridCol>
                    <a:gridCol w="491320">
                      <a:extLst>
                        <a:ext uri="{9D8B030D-6E8A-4147-A177-3AD203B41FA5}">
                          <a16:colId xmlns:a16="http://schemas.microsoft.com/office/drawing/2014/main" xmlns="" val="3253801498"/>
                        </a:ext>
                      </a:extLst>
                    </a:gridCol>
                  </a:tblGrid>
                  <a:tr h="370840">
                    <a:tc>
                      <a:txBody>
                        <a:bodyPr/>
                        <a:lstStyle/>
                        <a:p>
                          <a:pPr algn="ctr"/>
                          <a14:m>
                            <m:oMathPara xmlns:m="http://schemas.openxmlformats.org/officeDocument/2006/math">
                              <m:oMathParaPr>
                                <m:jc m:val="centerGroup"/>
                              </m:oMathParaPr>
                              <m:oMath xmlns:m="http://schemas.openxmlformats.org/officeDocument/2006/math">
                                <m:sSub>
                                  <m:sSubPr>
                                    <m:ctrlPr>
                                      <a:rPr lang="en-US" sz="1800" b="0" i="1" dirty="0" smtClean="0">
                                        <a:latin typeface="Cambria Math" panose="02040503050406030204" pitchFamily="18" charset="0"/>
                                      </a:rPr>
                                    </m:ctrlPr>
                                  </m:sSubPr>
                                  <m:e>
                                    <m:r>
                                      <a:rPr lang="pt-BR" sz="1800" b="0" dirty="0" smtClean="0">
                                        <a:latin typeface="Cambria Math" panose="02040503050406030204" pitchFamily="18" charset="0"/>
                                      </a:rPr>
                                      <m:t>Ω</m:t>
                                    </m:r>
                                  </m:e>
                                  <m:sub>
                                    <m:r>
                                      <a:rPr lang="en-US" sz="1800" b="0" i="1" dirty="0" smtClean="0">
                                        <a:latin typeface="Cambria Math" panose="02040503050406030204" pitchFamily="18" charset="0"/>
                                      </a:rPr>
                                      <m:t>𝐼𝑅</m:t>
                                    </m:r>
                                  </m:sub>
                                </m:sSub>
                                <m:r>
                                  <a:rPr lang="en-US" sz="1800" b="0" dirty="0" smtClean="0">
                                    <a:latin typeface="Cambria Math" panose="02040503050406030204" pitchFamily="18" charset="0"/>
                                  </a:rPr>
                                  <m:t>/(</m:t>
                                </m:r>
                                <m:r>
                                  <a:rPr lang="en-US" sz="1800" b="0" i="1" dirty="0" smtClean="0">
                                    <a:latin typeface="Cambria Math" panose="02040503050406030204" pitchFamily="18" charset="0"/>
                                  </a:rPr>
                                  <m:t>2</m:t>
                                </m:r>
                                <m:r>
                                  <a:rPr lang="en-US" sz="1800" b="0" i="1" dirty="0" smtClean="0">
                                    <a:latin typeface="Cambria Math" panose="02040503050406030204" pitchFamily="18" charset="0"/>
                                  </a:rPr>
                                  <m:t>𝜋</m:t>
                                </m:r>
                                <m:r>
                                  <a:rPr lang="en-US" sz="1800" b="0" dirty="0" smtClean="0">
                                    <a:latin typeface="Cambria Math" panose="02040503050406030204" pitchFamily="18" charset="0"/>
                                  </a:rPr>
                                  <m:t>)</m:t>
                                </m:r>
                              </m:oMath>
                            </m:oMathPara>
                          </a14:m>
                          <a:endParaRPr lang="en-US"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lang="en-US" sz="1800" b="0" i="1" dirty="0" smtClean="0">
                                        <a:latin typeface="Cambria Math" panose="02040503050406030204" pitchFamily="18" charset="0"/>
                                      </a:rPr>
                                    </m:ctrlPr>
                                  </m:sSubPr>
                                  <m:e>
                                    <m:r>
                                      <a:rPr lang="pt-BR" sz="1800" b="0" dirty="0" smtClean="0">
                                        <a:latin typeface="Cambria Math" panose="02040503050406030204" pitchFamily="18" charset="0"/>
                                      </a:rPr>
                                      <m:t>Ω</m:t>
                                    </m:r>
                                  </m:e>
                                  <m:sub>
                                    <m:r>
                                      <a:rPr lang="en-US" sz="1800" b="0" i="1" dirty="0" smtClean="0">
                                        <a:latin typeface="Cambria Math" panose="02040503050406030204" pitchFamily="18" charset="0"/>
                                      </a:rPr>
                                      <m:t>𝑅</m:t>
                                    </m:r>
                                  </m:sub>
                                </m:sSub>
                                <m:r>
                                  <a:rPr lang="en-US" sz="1800" b="0" dirty="0" smtClean="0">
                                    <a:latin typeface="Cambria Math" panose="02040503050406030204" pitchFamily="18" charset="0"/>
                                  </a:rPr>
                                  <m:t>/(</m:t>
                                </m:r>
                                <m:r>
                                  <a:rPr lang="en-US" sz="1800" b="0" i="1" dirty="0" smtClean="0">
                                    <a:latin typeface="Cambria Math" panose="02040503050406030204" pitchFamily="18" charset="0"/>
                                  </a:rPr>
                                  <m:t>2</m:t>
                                </m:r>
                                <m:r>
                                  <a:rPr lang="en-US" sz="1800" b="0" i="1" dirty="0" smtClean="0">
                                    <a:latin typeface="Cambria Math" panose="02040503050406030204" pitchFamily="18" charset="0"/>
                                  </a:rPr>
                                  <m:t>𝜋</m:t>
                                </m:r>
                                <m:r>
                                  <a:rPr lang="en-US" sz="1800" b="0" dirty="0" smtClean="0">
                                    <a:latin typeface="Cambria Math" panose="02040503050406030204" pitchFamily="18" charset="0"/>
                                  </a:rPr>
                                  <m:t>)</m:t>
                                </m:r>
                              </m:oMath>
                            </m:oMathPara>
                          </a14:m>
                          <a:endParaRPr lang="en-US" b="0" dirty="0"/>
                        </a:p>
                      </a:txBody>
                      <a:tcPr/>
                    </a:tc>
                    <a:tc>
                      <a:txBody>
                        <a:bodyPr/>
                        <a:lstStyle/>
                        <a:p>
                          <a:pPr algn="ctr"/>
                          <a14:m>
                            <m:oMathPara xmlns:m="http://schemas.openxmlformats.org/officeDocument/2006/math">
                              <m:oMathParaPr>
                                <m:jc m:val="centerGroup"/>
                              </m:oMathParaPr>
                              <m:oMath xmlns:m="http://schemas.openxmlformats.org/officeDocument/2006/math">
                                <m:r>
                                  <a:rPr lang="pt-BR" sz="1800" b="0" i="1" dirty="0" smtClean="0">
                                    <a:latin typeface="Cambria Math" panose="02040503050406030204" pitchFamily="18" charset="0"/>
                                  </a:rPr>
                                  <m:t>𝑐</m:t>
                                </m:r>
                              </m:oMath>
                            </m:oMathPara>
                          </a14:m>
                          <a:endParaRPr lang="en-US" b="0" dirty="0"/>
                        </a:p>
                      </a:txBody>
                      <a:tcPr/>
                    </a:tc>
                    <a:tc>
                      <a:txBody>
                        <a:bodyPr/>
                        <a:lstStyle/>
                        <a:p>
                          <a:pPr algn="ct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𝑑</m:t>
                                </m:r>
                              </m:oMath>
                            </m:oMathPara>
                          </a14:m>
                          <a:endParaRPr lang="en-US" b="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lang="en-US" b="0" i="1" smtClean="0">
                                    <a:latin typeface="Cambria Math" panose="02040503050406030204" pitchFamily="18" charset="0"/>
                                  </a:rPr>
                                  <m:t>𝑒</m:t>
                                </m:r>
                              </m:oMath>
                            </m:oMathPara>
                          </a14:m>
                          <a:endParaRPr lang="en-US" b="0" dirty="0"/>
                        </a:p>
                      </a:txBody>
                      <a:tcPr/>
                    </a:tc>
                    <a:extLst>
                      <a:ext uri="{0D108BD9-81ED-4DB2-BD59-A6C34878D82A}">
                        <a16:rowId xmlns:a16="http://schemas.microsoft.com/office/drawing/2014/main" xmlns="" val="125071913"/>
                      </a:ext>
                    </a:extLst>
                  </a:tr>
                  <a:tr h="370840">
                    <a:tc>
                      <a:txBody>
                        <a:bodyPr/>
                        <a:lstStyle/>
                        <a:p>
                          <a:pPr algn="ctr"/>
                          <a:r>
                            <a:rPr lang="en-US" b="0" dirty="0"/>
                            <a:t>2.4 THz</a:t>
                          </a:r>
                        </a:p>
                      </a:txBody>
                      <a:tcPr/>
                    </a:tc>
                    <a:tc>
                      <a:txBody>
                        <a:bodyPr/>
                        <a:lstStyle/>
                        <a:p>
                          <a:pPr algn="ctr"/>
                          <a:r>
                            <a:rPr lang="en-US" b="0" dirty="0"/>
                            <a:t>4.0 THz</a:t>
                          </a:r>
                        </a:p>
                      </a:txBody>
                      <a:tcPr/>
                    </a:tc>
                    <a:tc>
                      <a:txBody>
                        <a:bodyPr/>
                        <a:lstStyle/>
                        <a:p>
                          <a:pPr algn="ctr"/>
                          <a:r>
                            <a:rPr lang="en-US" b="0" dirty="0"/>
                            <a:t>9.2</a:t>
                          </a:r>
                        </a:p>
                      </a:txBody>
                      <a:tcPr/>
                    </a:tc>
                    <a:tc>
                      <a:txBody>
                        <a:bodyPr/>
                        <a:lstStyle/>
                        <a:p>
                          <a:pPr algn="ctr"/>
                          <a:r>
                            <a:rPr lang="en-US" b="0" dirty="0"/>
                            <a:t>0.9</a:t>
                          </a:r>
                        </a:p>
                      </a:txBody>
                      <a:tcPr/>
                    </a:tc>
                    <a:tc>
                      <a:txBody>
                        <a:bodyPr/>
                        <a:lstStyle/>
                        <a:p>
                          <a:pPr algn="ctr"/>
                          <a:r>
                            <a:rPr lang="en-US" b="0" dirty="0"/>
                            <a:t>1.5</a:t>
                          </a:r>
                        </a:p>
                      </a:txBody>
                      <a:tcPr/>
                    </a:tc>
                    <a:extLst>
                      <a:ext uri="{0D108BD9-81ED-4DB2-BD59-A6C34878D82A}">
                        <a16:rowId xmlns:a16="http://schemas.microsoft.com/office/drawing/2014/main" xmlns="" val="3424426028"/>
                      </a:ext>
                    </a:extLst>
                  </a:tr>
                </a:tbl>
              </a:graphicData>
            </a:graphic>
          </p:graphicFrame>
        </mc:Choice>
        <mc:Fallback xmlns="">
          <p:graphicFrame>
            <p:nvGraphicFramePr>
              <p:cNvPr id="4096" name="Table 4096">
                <a:extLst>
                  <a:ext uri="{FF2B5EF4-FFF2-40B4-BE49-F238E27FC236}">
                    <a16:creationId xmlns:a14="http://schemas.microsoft.com/office/drawing/2010/main" xmlns="" xmlns:a16="http://schemas.microsoft.com/office/drawing/2014/main" id="{4CEA4D82-6370-408E-972F-22AE9EE47B9D}"/>
                  </a:ext>
                </a:extLst>
              </p:cNvPr>
              <p:cNvGraphicFramePr>
                <a:graphicFrameLocks noGrp="1"/>
              </p:cNvGraphicFramePr>
              <p:nvPr>
                <p:extLst>
                  <p:ext uri="{D42A27DB-BD31-4B8C-83A1-F6EECF244321}">
                    <p14:modId xmlns:a14="http://schemas.microsoft.com/office/drawing/2010/main" xmlns="" xmlns:p14="http://schemas.microsoft.com/office/powerpoint/2010/main" val="4018566029"/>
                  </p:ext>
                </p:extLst>
              </p:nvPr>
            </p:nvGraphicFramePr>
            <p:xfrm>
              <a:off x="2646837" y="2765855"/>
              <a:ext cx="3850322" cy="741680"/>
            </p:xfrm>
            <a:graphic>
              <a:graphicData uri="http://schemas.openxmlformats.org/drawingml/2006/table">
                <a:tbl>
                  <a:tblPr firstRow="1" bandRow="1">
                    <a:tableStyleId>{5940675A-B579-460E-94D1-54222C63F5DA}</a:tableStyleId>
                  </a:tblPr>
                  <a:tblGrid>
                    <a:gridCol w="1133856">
                      <a:extLst>
                        <a:ext uri="{9D8B030D-6E8A-4147-A177-3AD203B41FA5}">
                          <a16:colId xmlns:a14="http://schemas.microsoft.com/office/drawing/2010/main" xmlns="" xmlns:a16="http://schemas.microsoft.com/office/drawing/2014/main" val="207024545"/>
                        </a:ext>
                      </a:extLst>
                    </a:gridCol>
                    <a:gridCol w="1133856">
                      <a:extLst>
                        <a:ext uri="{9D8B030D-6E8A-4147-A177-3AD203B41FA5}">
                          <a16:colId xmlns:a14="http://schemas.microsoft.com/office/drawing/2010/main" xmlns="" xmlns:a16="http://schemas.microsoft.com/office/drawing/2014/main" val="774279767"/>
                        </a:ext>
                      </a:extLst>
                    </a:gridCol>
                    <a:gridCol w="572676">
                      <a:extLst>
                        <a:ext uri="{9D8B030D-6E8A-4147-A177-3AD203B41FA5}">
                          <a16:colId xmlns:a14="http://schemas.microsoft.com/office/drawing/2010/main" xmlns="" xmlns:a16="http://schemas.microsoft.com/office/drawing/2014/main" val="3691936847"/>
                        </a:ext>
                      </a:extLst>
                    </a:gridCol>
                    <a:gridCol w="518614">
                      <a:extLst>
                        <a:ext uri="{9D8B030D-6E8A-4147-A177-3AD203B41FA5}">
                          <a16:colId xmlns:a14="http://schemas.microsoft.com/office/drawing/2010/main" xmlns="" xmlns:a16="http://schemas.microsoft.com/office/drawing/2014/main" val="1534038412"/>
                        </a:ext>
                      </a:extLst>
                    </a:gridCol>
                    <a:gridCol w="491320">
                      <a:extLst>
                        <a:ext uri="{9D8B030D-6E8A-4147-A177-3AD203B41FA5}">
                          <a16:colId xmlns:a14="http://schemas.microsoft.com/office/drawing/2010/main" xmlns="" xmlns:a16="http://schemas.microsoft.com/office/drawing/2014/main" val="3253801498"/>
                        </a:ext>
                      </a:extLst>
                    </a:gridCol>
                  </a:tblGrid>
                  <a:tr h="370840">
                    <a:tc>
                      <a:txBody>
                        <a:bodyPr/>
                        <a:lstStyle/>
                        <a:p>
                          <a:endParaRPr lang="en-US"/>
                        </a:p>
                      </a:txBody>
                      <a:tcPr>
                        <a:blipFill>
                          <a:blip r:embed="rId4"/>
                          <a:stretch>
                            <a:fillRect l="-538" t="-1613" r="-240860" b="-122581"/>
                          </a:stretch>
                        </a:blipFill>
                      </a:tcPr>
                    </a:tc>
                    <a:tc>
                      <a:txBody>
                        <a:bodyPr/>
                        <a:lstStyle/>
                        <a:p>
                          <a:endParaRPr lang="en-US"/>
                        </a:p>
                      </a:txBody>
                      <a:tcPr>
                        <a:blipFill>
                          <a:blip r:embed="rId4"/>
                          <a:stretch>
                            <a:fillRect l="-100538" t="-1613" r="-140860" b="-122581"/>
                          </a:stretch>
                        </a:blipFill>
                      </a:tcPr>
                    </a:tc>
                    <a:tc>
                      <a:txBody>
                        <a:bodyPr/>
                        <a:lstStyle/>
                        <a:p>
                          <a:endParaRPr lang="en-US"/>
                        </a:p>
                      </a:txBody>
                      <a:tcPr>
                        <a:blipFill>
                          <a:blip r:embed="rId4"/>
                          <a:stretch>
                            <a:fillRect l="-396809" t="-1613" r="-178723" b="-122581"/>
                          </a:stretch>
                        </a:blipFill>
                      </a:tcPr>
                    </a:tc>
                    <a:tc>
                      <a:txBody>
                        <a:bodyPr/>
                        <a:lstStyle/>
                        <a:p>
                          <a:endParaRPr lang="en-US"/>
                        </a:p>
                      </a:txBody>
                      <a:tcPr>
                        <a:blipFill>
                          <a:blip r:embed="rId4"/>
                          <a:stretch>
                            <a:fillRect l="-549412" t="-1613" r="-97647" b="-122581"/>
                          </a:stretch>
                        </a:blipFill>
                      </a:tcPr>
                    </a:tc>
                    <a:tc>
                      <a:txBody>
                        <a:bodyPr/>
                        <a:lstStyle/>
                        <a:p>
                          <a:endParaRPr lang="en-US"/>
                        </a:p>
                      </a:txBody>
                      <a:tcPr>
                        <a:blipFill>
                          <a:blip r:embed="rId4"/>
                          <a:stretch>
                            <a:fillRect l="-681481" t="-1613" r="-2469" b="-122581"/>
                          </a:stretch>
                        </a:blipFill>
                      </a:tcPr>
                    </a:tc>
                    <a:extLst>
                      <a:ext uri="{0D108BD9-81ED-4DB2-BD59-A6C34878D82A}">
                        <a16:rowId xmlns:a14="http://schemas.microsoft.com/office/drawing/2010/main" xmlns="" xmlns:a16="http://schemas.microsoft.com/office/drawing/2014/main" val="125071913"/>
                      </a:ext>
                    </a:extLst>
                  </a:tr>
                  <a:tr h="370840">
                    <a:tc>
                      <a:txBody>
                        <a:bodyPr/>
                        <a:lstStyle/>
                        <a:p>
                          <a:pPr algn="ctr"/>
                          <a:r>
                            <a:rPr lang="en-US" b="0" dirty="0"/>
                            <a:t>2.4 THz</a:t>
                          </a:r>
                        </a:p>
                      </a:txBody>
                      <a:tcPr/>
                    </a:tc>
                    <a:tc>
                      <a:txBody>
                        <a:bodyPr/>
                        <a:lstStyle/>
                        <a:p>
                          <a:pPr algn="ctr"/>
                          <a:r>
                            <a:rPr lang="en-US" b="0" dirty="0"/>
                            <a:t>4.0 THz</a:t>
                          </a:r>
                        </a:p>
                      </a:txBody>
                      <a:tcPr/>
                    </a:tc>
                    <a:tc>
                      <a:txBody>
                        <a:bodyPr/>
                        <a:lstStyle/>
                        <a:p>
                          <a:pPr algn="ctr"/>
                          <a:r>
                            <a:rPr lang="en-US" b="0" dirty="0"/>
                            <a:t>9.2</a:t>
                          </a:r>
                        </a:p>
                      </a:txBody>
                      <a:tcPr/>
                    </a:tc>
                    <a:tc>
                      <a:txBody>
                        <a:bodyPr/>
                        <a:lstStyle/>
                        <a:p>
                          <a:pPr algn="ctr"/>
                          <a:r>
                            <a:rPr lang="en-US" b="0" dirty="0"/>
                            <a:t>0.9</a:t>
                          </a:r>
                        </a:p>
                      </a:txBody>
                      <a:tcPr/>
                    </a:tc>
                    <a:tc>
                      <a:txBody>
                        <a:bodyPr/>
                        <a:lstStyle/>
                        <a:p>
                          <a:pPr algn="ctr"/>
                          <a:r>
                            <a:rPr lang="en-US" b="0" dirty="0"/>
                            <a:t>1.5</a:t>
                          </a:r>
                        </a:p>
                      </a:txBody>
                      <a:tcPr/>
                    </a:tc>
                    <a:extLst>
                      <a:ext uri="{0D108BD9-81ED-4DB2-BD59-A6C34878D82A}">
                        <a16:rowId xmlns:a14="http://schemas.microsoft.com/office/drawing/2010/main" xmlns="" xmlns:a16="http://schemas.microsoft.com/office/drawing/2014/main" val="3424426028"/>
                      </a:ext>
                    </a:extLst>
                  </a:tr>
                </a:tbl>
              </a:graphicData>
            </a:graphic>
          </p:graphicFrame>
        </mc:Fallback>
      </mc:AlternateContent>
      <p:sp>
        <p:nvSpPr>
          <p:cNvPr id="7" name="Rectangle: Rounded Corners 9">
            <a:extLst>
              <a:ext uri="{FF2B5EF4-FFF2-40B4-BE49-F238E27FC236}">
                <a16:creationId xmlns:a16="http://schemas.microsoft.com/office/drawing/2014/main" xmlns="" id="{843D09C2-E138-4CA2-8971-8B46738303B1}"/>
              </a:ext>
            </a:extLst>
          </p:cNvPr>
          <p:cNvSpPr/>
          <p:nvPr/>
        </p:nvSpPr>
        <p:spPr>
          <a:xfrm>
            <a:off x="4357453" y="1886039"/>
            <a:ext cx="1115300" cy="723049"/>
          </a:xfrm>
          <a:prstGeom prst="round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689463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7"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2"/>
          <a:srcRect l="40337" t="21875" r="32211" b="24414"/>
          <a:stretch>
            <a:fillRect/>
          </a:stretch>
        </p:blipFill>
        <p:spPr bwMode="auto">
          <a:xfrm>
            <a:off x="1943100" y="1514474"/>
            <a:ext cx="4857750" cy="5343526"/>
          </a:xfrm>
          <a:prstGeom prst="rect">
            <a:avLst/>
          </a:prstGeom>
          <a:noFill/>
          <a:ln w="9525">
            <a:noFill/>
            <a:miter lim="800000"/>
            <a:headEnd/>
            <a:tailEnd/>
          </a:ln>
          <a:effectLst/>
        </p:spPr>
      </p:pic>
      <p:sp>
        <p:nvSpPr>
          <p:cNvPr id="5" name="TextBox 4"/>
          <p:cNvSpPr txBox="1"/>
          <p:nvPr/>
        </p:nvSpPr>
        <p:spPr>
          <a:xfrm>
            <a:off x="4514842" y="4686296"/>
            <a:ext cx="2643188" cy="707886"/>
          </a:xfrm>
          <a:prstGeom prst="rect">
            <a:avLst/>
          </a:prstGeom>
          <a:noFill/>
        </p:spPr>
        <p:txBody>
          <a:bodyPr wrap="square" rtlCol="0">
            <a:spAutoFit/>
          </a:bodyPr>
          <a:lstStyle/>
          <a:p>
            <a:r>
              <a:rPr lang="en-US" sz="2000" i="1" dirty="0">
                <a:latin typeface="Constantia" pitchFamily="18" charset="0"/>
              </a:rPr>
              <a:t>Frequency Comb </a:t>
            </a:r>
          </a:p>
          <a:p>
            <a:r>
              <a:rPr lang="en-US" sz="2000" i="1" dirty="0">
                <a:latin typeface="Constantia" pitchFamily="18" charset="0"/>
              </a:rPr>
              <a:t>Pulse Trains!</a:t>
            </a:r>
          </a:p>
        </p:txBody>
      </p:sp>
      <p:sp>
        <p:nvSpPr>
          <p:cNvPr id="6" name="TextBox 5">
            <a:extLst>
              <a:ext uri="{FF2B5EF4-FFF2-40B4-BE49-F238E27FC236}">
                <a16:creationId xmlns:a16="http://schemas.microsoft.com/office/drawing/2014/main" xmlns="" id="{8111B271-27BD-493A-8D5C-55ACC921653F}"/>
              </a:ext>
            </a:extLst>
          </p:cNvPr>
          <p:cNvSpPr txBox="1"/>
          <p:nvPr/>
        </p:nvSpPr>
        <p:spPr>
          <a:xfrm>
            <a:off x="0" y="417424"/>
            <a:ext cx="9143998" cy="707886"/>
          </a:xfrm>
          <a:prstGeom prst="rect">
            <a:avLst/>
          </a:prstGeom>
          <a:noFill/>
        </p:spPr>
        <p:txBody>
          <a:bodyPr wrap="square" rtlCol="0">
            <a:spAutoFit/>
          </a:bodyPr>
          <a:lstStyle/>
          <a:p>
            <a:pPr algn="ctr"/>
            <a:r>
              <a:rPr lang="en-US" sz="4000" dirty="0" smtClean="0">
                <a:latin typeface="Constantia" panose="02030602050306030303" pitchFamily="18" charset="0"/>
              </a:rPr>
              <a:t>Comb Oscillations in InMnO</a:t>
            </a:r>
            <a:r>
              <a:rPr lang="en-US" sz="4000" baseline="-25000" dirty="0" smtClean="0">
                <a:latin typeface="Constantia" panose="02030602050306030303" pitchFamily="18" charset="0"/>
              </a:rPr>
              <a:t>3</a:t>
            </a:r>
            <a:r>
              <a:rPr lang="en-US" sz="4000" dirty="0" smtClean="0">
                <a:latin typeface="Constantia" panose="02030602050306030303" pitchFamily="18" charset="0"/>
              </a:rPr>
              <a:t>   </a:t>
            </a:r>
            <a:endParaRPr lang="en-US" sz="4800" dirty="0">
              <a:latin typeface="Constantia" panose="02030602050306030303" pitchFamily="18" charset="0"/>
            </a:endParaRPr>
          </a:p>
        </p:txBody>
      </p:sp>
      <p:sp>
        <p:nvSpPr>
          <p:cNvPr id="7" name="TextBox 6">
            <a:extLst>
              <a:ext uri="{FF2B5EF4-FFF2-40B4-BE49-F238E27FC236}">
                <a16:creationId xmlns:a16="http://schemas.microsoft.com/office/drawing/2014/main" xmlns="" id="{5C86CB29-2598-4E5C-B73C-6FC602D5F4DC}"/>
              </a:ext>
            </a:extLst>
          </p:cNvPr>
          <p:cNvSpPr txBox="1"/>
          <p:nvPr/>
        </p:nvSpPr>
        <p:spPr>
          <a:xfrm>
            <a:off x="6605224" y="4604129"/>
            <a:ext cx="2643188" cy="830997"/>
          </a:xfrm>
          <a:prstGeom prst="rect">
            <a:avLst/>
          </a:prstGeom>
          <a:noFill/>
        </p:spPr>
        <p:txBody>
          <a:bodyPr wrap="square" rtlCol="0">
            <a:spAutoFit/>
          </a:bodyPr>
          <a:lstStyle/>
          <a:p>
            <a:pPr algn="ctr"/>
            <a:r>
              <a:rPr lang="en-US" sz="1600" i="1" dirty="0">
                <a:latin typeface="Constantia" pitchFamily="18" charset="0"/>
              </a:rPr>
              <a:t>Assuming Phonon Linewidth is 10% Phonon Frequency</a:t>
            </a:r>
          </a:p>
        </p:txBody>
      </p:sp>
    </p:spTree>
    <p:extLst>
      <p:ext uri="{BB962C8B-B14F-4D97-AF65-F5344CB8AC3E}">
        <p14:creationId xmlns:p14="http://schemas.microsoft.com/office/powerpoint/2010/main" val="3727884544"/>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l="29115" t="35913" r="39315" b="38690"/>
          <a:stretch>
            <a:fillRect/>
          </a:stretch>
        </p:blipFill>
        <p:spPr bwMode="auto">
          <a:xfrm>
            <a:off x="1433448" y="2792815"/>
            <a:ext cx="6000863" cy="2714171"/>
          </a:xfrm>
          <a:prstGeom prst="rect">
            <a:avLst/>
          </a:prstGeom>
          <a:noFill/>
          <a:ln w="9525">
            <a:noFill/>
            <a:miter lim="800000"/>
            <a:headEnd/>
            <a:tailEnd/>
          </a:ln>
          <a:effectLst/>
        </p:spPr>
      </p:pic>
      <p:sp>
        <p:nvSpPr>
          <p:cNvPr id="3" name="TextBox 2">
            <a:extLst>
              <a:ext uri="{FF2B5EF4-FFF2-40B4-BE49-F238E27FC236}">
                <a16:creationId xmlns:a16="http://schemas.microsoft.com/office/drawing/2014/main" xmlns="" id="{8111B271-27BD-493A-8D5C-55ACC921653F}"/>
              </a:ext>
            </a:extLst>
          </p:cNvPr>
          <p:cNvSpPr txBox="1"/>
          <p:nvPr/>
        </p:nvSpPr>
        <p:spPr>
          <a:xfrm>
            <a:off x="0" y="1113458"/>
            <a:ext cx="9143998" cy="1323439"/>
          </a:xfrm>
          <a:prstGeom prst="rect">
            <a:avLst/>
          </a:prstGeom>
          <a:noFill/>
        </p:spPr>
        <p:txBody>
          <a:bodyPr wrap="square" rtlCol="0">
            <a:spAutoFit/>
          </a:bodyPr>
          <a:lstStyle/>
          <a:p>
            <a:pPr algn="ctr"/>
            <a:r>
              <a:rPr lang="en-US" sz="4000" dirty="0" smtClean="0">
                <a:latin typeface="Constantia" panose="02030602050306030303" pitchFamily="18" charset="0"/>
              </a:rPr>
              <a:t>Frequency Combs &amp;</a:t>
            </a:r>
          </a:p>
          <a:p>
            <a:pPr algn="ctr"/>
            <a:r>
              <a:rPr lang="en-US" sz="4000" dirty="0" smtClean="0">
                <a:latin typeface="Constantia" panose="02030602050306030303" pitchFamily="18" charset="0"/>
              </a:rPr>
              <a:t> Nonlinear </a:t>
            </a:r>
            <a:r>
              <a:rPr lang="en-US" sz="4000" dirty="0" err="1" smtClean="0">
                <a:latin typeface="Constantia" panose="02030602050306030303" pitchFamily="18" charset="0"/>
              </a:rPr>
              <a:t>Phononics</a:t>
            </a:r>
            <a:endParaRPr lang="en-US" sz="4000" dirty="0" smtClean="0">
              <a:latin typeface="Constantia" panose="02030602050306030303" pitchFamily="18" charset="0"/>
            </a:endParaRPr>
          </a:p>
        </p:txBody>
      </p:sp>
    </p:spTree>
    <p:extLst>
      <p:ext uri="{BB962C8B-B14F-4D97-AF65-F5344CB8AC3E}">
        <p14:creationId xmlns:p14="http://schemas.microsoft.com/office/powerpoint/2010/main" val="1014469969"/>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Why is chemical synthesis and property optimization easier than expected? -  Physical Chemistry Chemical Physics (RSC Publishing) DOI:10.1039/C1CP20353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2698" y="1675627"/>
            <a:ext cx="2773410" cy="346309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 xmlns:a16="http://schemas.microsoft.com/office/drawing/2014/main" id="{C5C9A816-69FB-456C-9F3E-BC9BBE20BD8F}"/>
              </a:ext>
            </a:extLst>
          </p:cNvPr>
          <p:cNvSpPr txBox="1"/>
          <p:nvPr/>
        </p:nvSpPr>
        <p:spPr>
          <a:xfrm>
            <a:off x="2093502" y="5138723"/>
            <a:ext cx="5011803" cy="954107"/>
          </a:xfrm>
          <a:prstGeom prst="rect">
            <a:avLst/>
          </a:prstGeom>
          <a:noFill/>
        </p:spPr>
        <p:txBody>
          <a:bodyPr wrap="square" rtlCol="0">
            <a:spAutoFit/>
          </a:bodyPr>
          <a:lstStyle/>
          <a:p>
            <a:pPr algn="ctr"/>
            <a:r>
              <a:rPr lang="en-US" sz="3200" dirty="0" smtClean="0">
                <a:latin typeface="Constantia" panose="02030602050306030303" pitchFamily="18" charset="0"/>
              </a:rPr>
              <a:t>Prof. Herschel </a:t>
            </a:r>
            <a:r>
              <a:rPr lang="en-US" sz="3200" dirty="0" err="1" smtClean="0">
                <a:latin typeface="Constantia" panose="02030602050306030303" pitchFamily="18" charset="0"/>
              </a:rPr>
              <a:t>Rabitz</a:t>
            </a:r>
            <a:endParaRPr lang="en-US" sz="3200" dirty="0">
              <a:latin typeface="Constantia" panose="02030602050306030303" pitchFamily="18" charset="0"/>
            </a:endParaRPr>
          </a:p>
          <a:p>
            <a:pPr algn="ctr"/>
            <a:r>
              <a:rPr lang="en-US" sz="2400" dirty="0" smtClean="0">
                <a:latin typeface="Constantia" panose="02030602050306030303" pitchFamily="18" charset="0"/>
              </a:rPr>
              <a:t>Princeton University</a:t>
            </a:r>
          </a:p>
        </p:txBody>
      </p:sp>
      <p:sp>
        <p:nvSpPr>
          <p:cNvPr id="4" name="TextBox 3">
            <a:extLst>
              <a:ext uri="{FF2B5EF4-FFF2-40B4-BE49-F238E27FC236}">
                <a16:creationId xmlns="" xmlns:a16="http://schemas.microsoft.com/office/drawing/2014/main" id="{C5C9A816-69FB-456C-9F3E-BC9BBE20BD8F}"/>
              </a:ext>
            </a:extLst>
          </p:cNvPr>
          <p:cNvSpPr txBox="1"/>
          <p:nvPr/>
        </p:nvSpPr>
        <p:spPr>
          <a:xfrm>
            <a:off x="0" y="393053"/>
            <a:ext cx="9143998" cy="830997"/>
          </a:xfrm>
          <a:prstGeom prst="rect">
            <a:avLst/>
          </a:prstGeom>
          <a:noFill/>
        </p:spPr>
        <p:txBody>
          <a:bodyPr wrap="square" rtlCol="0">
            <a:spAutoFit/>
          </a:bodyPr>
          <a:lstStyle/>
          <a:p>
            <a:pPr algn="ctr"/>
            <a:r>
              <a:rPr lang="en-US" sz="4800" dirty="0">
                <a:latin typeface="Constantia" panose="02030602050306030303" pitchFamily="18" charset="0"/>
              </a:rPr>
              <a:t>Molecular </a:t>
            </a:r>
            <a:r>
              <a:rPr lang="en-US" sz="4800" dirty="0" smtClean="0">
                <a:latin typeface="Constantia" panose="02030602050306030303" pitchFamily="18" charset="0"/>
              </a:rPr>
              <a:t>Combs</a:t>
            </a:r>
            <a:endParaRPr lang="en-US" sz="6000" dirty="0">
              <a:latin typeface="Constantia" panose="02030602050306030303" pitchFamily="18" charset="0"/>
            </a:endParaRPr>
          </a:p>
        </p:txBody>
      </p:sp>
    </p:spTree>
    <p:extLst>
      <p:ext uri="{BB962C8B-B14F-4D97-AF65-F5344CB8AC3E}">
        <p14:creationId xmlns:p14="http://schemas.microsoft.com/office/powerpoint/2010/main" val="9176467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755C2-F1BE-43F2-9AE9-8DC698410839}"/>
              </a:ext>
            </a:extLst>
          </p:cNvPr>
          <p:cNvSpPr txBox="1">
            <a:spLocks/>
          </p:cNvSpPr>
          <p:nvPr/>
        </p:nvSpPr>
        <p:spPr>
          <a:xfrm>
            <a:off x="0" y="2648719"/>
            <a:ext cx="9144000" cy="17595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smtClean="0">
                <a:latin typeface="Constantia" panose="02030602050306030303" pitchFamily="18" charset="0"/>
              </a:rPr>
              <a:t>How Do We Build An </a:t>
            </a:r>
            <a:r>
              <a:rPr lang="en-US" sz="6000" b="1" dirty="0" smtClean="0">
                <a:latin typeface="Constantia" panose="02030602050306030303" pitchFamily="18" charset="0"/>
              </a:rPr>
              <a:t>Accurate Clock</a:t>
            </a:r>
            <a:r>
              <a:rPr lang="en-US" sz="6000" dirty="0" smtClean="0">
                <a:latin typeface="Constantia" panose="02030602050306030303" pitchFamily="18" charset="0"/>
              </a:rPr>
              <a:t>?</a:t>
            </a:r>
            <a:endParaRPr lang="en-US" sz="6600" dirty="0">
              <a:solidFill>
                <a:srgbClr val="C00000"/>
              </a:solidFill>
              <a:latin typeface="Constantia" panose="02030602050306030303" pitchFamily="18" charset="0"/>
            </a:endParaRPr>
          </a:p>
        </p:txBody>
      </p:sp>
    </p:spTree>
    <p:extLst>
      <p:ext uri="{BB962C8B-B14F-4D97-AF65-F5344CB8AC3E}">
        <p14:creationId xmlns:p14="http://schemas.microsoft.com/office/powerpoint/2010/main" val="3889845106"/>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150"/>
          <p:cNvPicPr/>
          <p:nvPr/>
        </p:nvPicPr>
        <p:blipFill>
          <a:blip r:embed="rId2">
            <a:extLst>
              <a:ext uri="{28A0092B-C50C-407E-A947-70E740481C1C}">
                <a14:useLocalDpi xmlns:a14="http://schemas.microsoft.com/office/drawing/2010/main" val="0"/>
              </a:ext>
            </a:extLst>
          </a:blip>
          <a:srcRect/>
          <a:stretch>
            <a:fillRect/>
          </a:stretch>
        </p:blipFill>
        <p:spPr>
          <a:xfrm>
            <a:off x="1019344" y="1241953"/>
            <a:ext cx="7100993" cy="5489601"/>
          </a:xfrm>
          <a:prstGeom prst="rect">
            <a:avLst/>
          </a:prstGeom>
          <a:noFill/>
        </p:spPr>
      </p:pic>
      <p:sp>
        <p:nvSpPr>
          <p:cNvPr id="4" name="TextBox 3">
            <a:extLst>
              <a:ext uri="{FF2B5EF4-FFF2-40B4-BE49-F238E27FC236}">
                <a16:creationId xmlns="" xmlns:a16="http://schemas.microsoft.com/office/drawing/2014/main" id="{C5C9A816-69FB-456C-9F3E-BC9BBE20BD8F}"/>
              </a:ext>
            </a:extLst>
          </p:cNvPr>
          <p:cNvSpPr txBox="1"/>
          <p:nvPr/>
        </p:nvSpPr>
        <p:spPr>
          <a:xfrm>
            <a:off x="-2158" y="242923"/>
            <a:ext cx="9143998" cy="830997"/>
          </a:xfrm>
          <a:prstGeom prst="rect">
            <a:avLst/>
          </a:prstGeom>
          <a:noFill/>
        </p:spPr>
        <p:txBody>
          <a:bodyPr wrap="square" rtlCol="0">
            <a:spAutoFit/>
          </a:bodyPr>
          <a:lstStyle/>
          <a:p>
            <a:pPr algn="ctr"/>
            <a:r>
              <a:rPr lang="en-US" sz="4800" dirty="0" smtClean="0">
                <a:latin typeface="Constantia" panose="02030602050306030303" pitchFamily="18" charset="0"/>
              </a:rPr>
              <a:t>Molecular Combs</a:t>
            </a:r>
            <a:endParaRPr lang="en-US" sz="6000" dirty="0">
              <a:latin typeface="Constantia" panose="02030602050306030303" pitchFamily="18" charset="0"/>
            </a:endParaRPr>
          </a:p>
        </p:txBody>
      </p:sp>
    </p:spTree>
    <p:extLst>
      <p:ext uri="{BB962C8B-B14F-4D97-AF65-F5344CB8AC3E}">
        <p14:creationId xmlns:p14="http://schemas.microsoft.com/office/powerpoint/2010/main" val="8880187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9"/>
          <p:cNvPicPr/>
          <p:nvPr/>
        </p:nvPicPr>
        <p:blipFill>
          <a:blip r:embed="rId3" cstate="print">
            <a:extLst>
              <a:ext uri="{28A0092B-C50C-407E-A947-70E740481C1C}">
                <a14:useLocalDpi xmlns:a14="http://schemas.microsoft.com/office/drawing/2010/main" val="0"/>
              </a:ext>
            </a:extLst>
          </a:blip>
          <a:srcRect l="5520" t="9118" r="4793" b="8830"/>
          <a:stretch>
            <a:fillRect/>
          </a:stretch>
        </p:blipFill>
        <p:spPr>
          <a:xfrm>
            <a:off x="257175" y="2025453"/>
            <a:ext cx="8629650" cy="3263265"/>
          </a:xfrm>
          <a:prstGeom prst="rect">
            <a:avLst/>
          </a:prstGeom>
          <a:noFill/>
          <a:ln>
            <a:noFill/>
          </a:ln>
        </p:spPr>
      </p:pic>
      <p:sp>
        <p:nvSpPr>
          <p:cNvPr id="5" name="TextBox 4">
            <a:extLst>
              <a:ext uri="{FF2B5EF4-FFF2-40B4-BE49-F238E27FC236}">
                <a16:creationId xmlns:a16="http://schemas.microsoft.com/office/drawing/2014/main" xmlns="" id="{C5C9A816-69FB-456C-9F3E-BC9BBE20BD8F}"/>
              </a:ext>
            </a:extLst>
          </p:cNvPr>
          <p:cNvSpPr txBox="1"/>
          <p:nvPr/>
        </p:nvSpPr>
        <p:spPr>
          <a:xfrm>
            <a:off x="-2" y="5418643"/>
            <a:ext cx="9144000" cy="523220"/>
          </a:xfrm>
          <a:prstGeom prst="rect">
            <a:avLst/>
          </a:prstGeom>
          <a:noFill/>
        </p:spPr>
        <p:txBody>
          <a:bodyPr wrap="square" rtlCol="0">
            <a:spAutoFit/>
          </a:bodyPr>
          <a:lstStyle/>
          <a:p>
            <a:pPr algn="ctr"/>
            <a:r>
              <a:rPr lang="en-US" sz="2800" dirty="0">
                <a:latin typeface="Constantia" panose="02030602050306030303" pitchFamily="18" charset="0"/>
              </a:rPr>
              <a:t>“2-Photon Resonance”</a:t>
            </a:r>
            <a:endParaRPr lang="en-US" sz="3600" dirty="0">
              <a:latin typeface="Constantia" panose="02030602050306030303" pitchFamily="18" charset="0"/>
            </a:endParaRPr>
          </a:p>
        </p:txBody>
      </p:sp>
      <p:sp>
        <p:nvSpPr>
          <p:cNvPr id="6" name="TextBox 5">
            <a:extLst>
              <a:ext uri="{FF2B5EF4-FFF2-40B4-BE49-F238E27FC236}">
                <a16:creationId xmlns:a16="http://schemas.microsoft.com/office/drawing/2014/main" xmlns="" id="{8111B271-27BD-493A-8D5C-55ACC921653F}"/>
              </a:ext>
            </a:extLst>
          </p:cNvPr>
          <p:cNvSpPr txBox="1"/>
          <p:nvPr/>
        </p:nvSpPr>
        <p:spPr>
          <a:xfrm>
            <a:off x="0" y="684124"/>
            <a:ext cx="9143998" cy="707886"/>
          </a:xfrm>
          <a:prstGeom prst="rect">
            <a:avLst/>
          </a:prstGeom>
          <a:noFill/>
        </p:spPr>
        <p:txBody>
          <a:bodyPr wrap="square" rtlCol="0">
            <a:spAutoFit/>
          </a:bodyPr>
          <a:lstStyle/>
          <a:p>
            <a:pPr algn="ctr"/>
            <a:r>
              <a:rPr lang="en-US" sz="4000" dirty="0" smtClean="0">
                <a:latin typeface="Constantia" panose="02030602050306030303" pitchFamily="18" charset="0"/>
              </a:rPr>
              <a:t>Comb Oscillations in CO Molecules</a:t>
            </a:r>
            <a:endParaRPr lang="en-US" sz="4800" dirty="0">
              <a:latin typeface="Constantia" panose="02030602050306030303" pitchFamily="18" charset="0"/>
            </a:endParaRPr>
          </a:p>
        </p:txBody>
      </p:sp>
    </p:spTree>
    <p:extLst>
      <p:ext uri="{BB962C8B-B14F-4D97-AF65-F5344CB8AC3E}">
        <p14:creationId xmlns:p14="http://schemas.microsoft.com/office/powerpoint/2010/main" val="222501963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8111B271-27BD-493A-8D5C-55ACC921653F}"/>
              </a:ext>
            </a:extLst>
          </p:cNvPr>
          <p:cNvSpPr txBox="1"/>
          <p:nvPr/>
        </p:nvSpPr>
        <p:spPr>
          <a:xfrm>
            <a:off x="0" y="826853"/>
            <a:ext cx="9143998" cy="1323439"/>
          </a:xfrm>
          <a:prstGeom prst="rect">
            <a:avLst/>
          </a:prstGeom>
          <a:noFill/>
        </p:spPr>
        <p:txBody>
          <a:bodyPr wrap="square" rtlCol="0">
            <a:spAutoFit/>
          </a:bodyPr>
          <a:lstStyle/>
          <a:p>
            <a:pPr algn="ctr"/>
            <a:r>
              <a:rPr lang="en-US" sz="4000" dirty="0" smtClean="0">
                <a:latin typeface="Constantia" panose="02030602050306030303" pitchFamily="18" charset="0"/>
              </a:rPr>
              <a:t>Frequency Combs &amp;</a:t>
            </a:r>
          </a:p>
          <a:p>
            <a:pPr algn="ctr"/>
            <a:r>
              <a:rPr lang="en-US" sz="4000" dirty="0" smtClean="0">
                <a:latin typeface="Constantia" panose="02030602050306030303" pitchFamily="18" charset="0"/>
              </a:rPr>
              <a:t>Laser </a:t>
            </a:r>
            <a:r>
              <a:rPr lang="en-US" sz="4000" dirty="0" err="1" smtClean="0">
                <a:latin typeface="Constantia" panose="02030602050306030303" pitchFamily="18" charset="0"/>
              </a:rPr>
              <a:t>Femtochemistry</a:t>
            </a:r>
            <a:endParaRPr lang="en-US" sz="4000" dirty="0" smtClean="0">
              <a:latin typeface="Constantia" panose="02030602050306030303" pitchFamily="18" charset="0"/>
            </a:endParaRPr>
          </a:p>
        </p:txBody>
      </p:sp>
      <p:pic>
        <p:nvPicPr>
          <p:cNvPr id="1032" name="Picture 8" descr="https://ars.els-cdn.com/content/image/1-s2.0-S1010603015002129-fx1.jpg"/>
          <p:cNvPicPr>
            <a:picLocks noChangeAspect="1" noChangeArrowheads="1"/>
          </p:cNvPicPr>
          <p:nvPr/>
        </p:nvPicPr>
        <p:blipFill rotWithShape="1">
          <a:blip r:embed="rId2">
            <a:extLst>
              <a:ext uri="{28A0092B-C50C-407E-A947-70E740481C1C}">
                <a14:useLocalDpi xmlns:a14="http://schemas.microsoft.com/office/drawing/2010/main" val="0"/>
              </a:ext>
            </a:extLst>
          </a:blip>
          <a:srcRect l="11652" r="11340"/>
          <a:stretch/>
        </p:blipFill>
        <p:spPr bwMode="auto">
          <a:xfrm>
            <a:off x="1214649" y="2415648"/>
            <a:ext cx="6714699" cy="34877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172214"/>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EEE IUS 2021 : Call for Papers | IEEE UFFC"/>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557" y="299894"/>
            <a:ext cx="3474316" cy="236214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rotWithShape="1">
          <a:blip r:embed="rId3"/>
          <a:srcRect l="909" t="12136" r="45151" b="32618"/>
          <a:stretch/>
        </p:blipFill>
        <p:spPr>
          <a:xfrm>
            <a:off x="1562719" y="1939633"/>
            <a:ext cx="7484298" cy="4309781"/>
          </a:xfrm>
          <a:prstGeom prst="rect">
            <a:avLst/>
          </a:prstGeom>
        </p:spPr>
      </p:pic>
      <p:sp>
        <p:nvSpPr>
          <p:cNvPr id="4" name="Right Arrow 3"/>
          <p:cNvSpPr/>
          <p:nvPr/>
        </p:nvSpPr>
        <p:spPr>
          <a:xfrm>
            <a:off x="786809" y="4242396"/>
            <a:ext cx="775910" cy="3508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6" name="Right Arrow 5"/>
          <p:cNvSpPr/>
          <p:nvPr/>
        </p:nvSpPr>
        <p:spPr>
          <a:xfrm>
            <a:off x="786809" y="4831241"/>
            <a:ext cx="775910" cy="350875"/>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08966265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xmlns="" id="{B223CCA1-5C5A-4B32-8894-FFDFDB2EE781}"/>
              </a:ext>
            </a:extLst>
          </p:cNvPr>
          <p:cNvSpPr txBox="1"/>
          <p:nvPr/>
        </p:nvSpPr>
        <p:spPr>
          <a:xfrm>
            <a:off x="0" y="1346907"/>
            <a:ext cx="9144000" cy="4154984"/>
          </a:xfrm>
          <a:prstGeom prst="rect">
            <a:avLst/>
          </a:prstGeom>
          <a:noFill/>
        </p:spPr>
        <p:txBody>
          <a:bodyPr wrap="square" rtlCol="0">
            <a:spAutoFit/>
          </a:bodyPr>
          <a:lstStyle/>
          <a:p>
            <a:pPr algn="ctr"/>
            <a:r>
              <a:rPr lang="en-US" sz="4400" dirty="0" smtClean="0">
                <a:latin typeface="Constantia" panose="02030602050306030303" pitchFamily="18" charset="0"/>
              </a:rPr>
              <a:t>Until Now, I Demonstrated </a:t>
            </a:r>
            <a:r>
              <a:rPr lang="en-US" sz="4400" dirty="0" err="1" smtClean="0">
                <a:latin typeface="Constantia" panose="02030602050306030303" pitchFamily="18" charset="0"/>
              </a:rPr>
              <a:t>Phononic</a:t>
            </a:r>
            <a:r>
              <a:rPr lang="en-US" sz="4400" dirty="0" smtClean="0">
                <a:latin typeface="Constantia" panose="02030602050306030303" pitchFamily="18" charset="0"/>
              </a:rPr>
              <a:t> Frequency Combs in</a:t>
            </a:r>
          </a:p>
          <a:p>
            <a:pPr algn="ctr"/>
            <a:endParaRPr lang="en-US" sz="4400" dirty="0" smtClean="0">
              <a:latin typeface="Constantia" panose="02030602050306030303" pitchFamily="18" charset="0"/>
            </a:endParaRPr>
          </a:p>
          <a:p>
            <a:pPr marL="571500" indent="-571500" algn="ctr">
              <a:buFont typeface="Arial" panose="020B0604020202020204" pitchFamily="34" charset="0"/>
              <a:buChar char="•"/>
            </a:pPr>
            <a:r>
              <a:rPr lang="en-US" sz="4400" dirty="0" smtClean="0">
                <a:latin typeface="Constantia" panose="02030602050306030303" pitchFamily="18" charset="0"/>
              </a:rPr>
              <a:t> </a:t>
            </a:r>
            <a:r>
              <a:rPr lang="en-US" sz="4400" b="1" dirty="0" smtClean="0">
                <a:latin typeface="Constantia" panose="02030602050306030303" pitchFamily="18" charset="0"/>
              </a:rPr>
              <a:t>Mechanical Structures</a:t>
            </a:r>
          </a:p>
          <a:p>
            <a:pPr marL="571500" indent="-571500" algn="ctr">
              <a:buFont typeface="Arial" panose="020B0604020202020204" pitchFamily="34" charset="0"/>
              <a:buChar char="•"/>
            </a:pPr>
            <a:r>
              <a:rPr lang="en-US" sz="4400" b="1" dirty="0" smtClean="0">
                <a:latin typeface="Constantia" panose="02030602050306030303" pitchFamily="18" charset="0"/>
              </a:rPr>
              <a:t>Materials</a:t>
            </a:r>
          </a:p>
          <a:p>
            <a:pPr marL="571500" indent="-571500" algn="ctr">
              <a:buFont typeface="Arial" panose="020B0604020202020204" pitchFamily="34" charset="0"/>
              <a:buChar char="•"/>
            </a:pPr>
            <a:r>
              <a:rPr lang="en-US" sz="4400" b="1" dirty="0" smtClean="0">
                <a:latin typeface="Constantia" panose="02030602050306030303" pitchFamily="18" charset="0"/>
              </a:rPr>
              <a:t>Molecules</a:t>
            </a:r>
            <a:endParaRPr lang="en-US" sz="4400" b="1" dirty="0">
              <a:latin typeface="Constantia" panose="02030602050306030303" pitchFamily="18" charset="0"/>
            </a:endParaRPr>
          </a:p>
        </p:txBody>
      </p:sp>
    </p:spTree>
    <p:extLst>
      <p:ext uri="{BB962C8B-B14F-4D97-AF65-F5344CB8AC3E}">
        <p14:creationId xmlns:p14="http://schemas.microsoft.com/office/powerpoint/2010/main" val="12815338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xmlns="" id="{6F5A7036-1AC5-4993-887A-8A7827D88D21}"/>
              </a:ext>
            </a:extLst>
          </p:cNvPr>
          <p:cNvCxnSpPr/>
          <p:nvPr/>
        </p:nvCxnSpPr>
        <p:spPr>
          <a:xfrm>
            <a:off x="1242773"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xmlns="" id="{2549ACD1-746F-4B29-9C4E-91BD72821C86}"/>
                  </a:ext>
                </a:extLst>
              </p:cNvPr>
              <p:cNvSpPr/>
              <p:nvPr/>
            </p:nvSpPr>
            <p:spPr>
              <a:xfrm>
                <a:off x="2513196" y="2818072"/>
                <a:ext cx="716799"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700" b="1" i="1">
                              <a:solidFill>
                                <a:srgbClr val="C00000"/>
                              </a:solidFill>
                              <a:latin typeface="Cambria Math" panose="02040503050406030204" pitchFamily="18" charset="0"/>
                              <a:ea typeface="Cambria Math"/>
                            </a:rPr>
                          </m:ctrlPr>
                        </m:sSubPr>
                        <m:e>
                          <m:r>
                            <a:rPr lang="en-GB" sz="2700" b="1" i="1">
                              <a:solidFill>
                                <a:srgbClr val="C00000"/>
                              </a:solidFill>
                              <a:latin typeface="Cambria Math"/>
                              <a:ea typeface="Cambria Math"/>
                            </a:rPr>
                            <m:t>𝝎</m:t>
                          </m:r>
                        </m:e>
                        <m:sub>
                          <m:r>
                            <a:rPr lang="en-GB" sz="2700" b="1" i="1">
                              <a:solidFill>
                                <a:srgbClr val="C00000"/>
                              </a:solidFill>
                              <a:latin typeface="Cambria Math"/>
                              <a:ea typeface="Cambria Math"/>
                            </a:rPr>
                            <m:t>𝒅</m:t>
                          </m:r>
                        </m:sub>
                      </m:sSub>
                    </m:oMath>
                  </m:oMathPara>
                </a14:m>
                <a:endParaRPr lang="en-US" sz="2700" b="1" dirty="0"/>
              </a:p>
            </p:txBody>
          </p:sp>
        </mc:Choice>
        <mc:Fallback xmlns="">
          <p:sp>
            <p:nvSpPr>
              <p:cNvPr id="27" name="Rectangle 26">
                <a:extLst>
                  <a:ext uri="{FF2B5EF4-FFF2-40B4-BE49-F238E27FC236}">
                    <a16:creationId xmlns:a16="http://schemas.microsoft.com/office/drawing/2014/main" xmlns="" xmlns:a14="http://schemas.microsoft.com/office/drawing/2010/main" id="{2549ACD1-746F-4B29-9C4E-91BD72821C86}"/>
                  </a:ext>
                </a:extLst>
              </p:cNvPr>
              <p:cNvSpPr>
                <a:spLocks noRot="1" noChangeAspect="1" noMove="1" noResize="1" noEditPoints="1" noAdjustHandles="1" noChangeArrowheads="1" noChangeShapeType="1" noTextEdit="1"/>
              </p:cNvSpPr>
              <p:nvPr/>
            </p:nvSpPr>
            <p:spPr>
              <a:xfrm>
                <a:off x="2513196" y="2818072"/>
                <a:ext cx="716799" cy="507831"/>
              </a:xfrm>
              <a:prstGeom prst="rect">
                <a:avLst/>
              </a:prstGeom>
              <a:blipFill>
                <a:blip r:embed="rId2"/>
                <a:stretch>
                  <a:fillRect/>
                </a:stretch>
              </a:blipFill>
            </p:spPr>
            <p:txBody>
              <a:bodyPr/>
              <a:lstStyle/>
              <a:p>
                <a:r>
                  <a:rPr lang="en-US">
                    <a:noFill/>
                  </a:rPr>
                  <a:t> </a:t>
                </a:r>
              </a:p>
            </p:txBody>
          </p:sp>
        </mc:Fallback>
      </mc:AlternateContent>
      <p:pic>
        <p:nvPicPr>
          <p:cNvPr id="44" name="Picture 43">
            <a:extLst>
              <a:ext uri="{FF2B5EF4-FFF2-40B4-BE49-F238E27FC236}">
                <a16:creationId xmlns:a16="http://schemas.microsoft.com/office/drawing/2014/main" xmlns="" id="{80A5EC94-784B-4007-81AA-EB8672F2D119}"/>
              </a:ext>
            </a:extLst>
          </p:cNvPr>
          <p:cNvPicPr>
            <a:picLocks noChangeAspect="1"/>
          </p:cNvPicPr>
          <p:nvPr/>
        </p:nvPicPr>
        <p:blipFill rotWithShape="1">
          <a:blip r:embed="rId3"/>
          <a:srcRect l="8792" t="25788" r="6213"/>
          <a:stretch/>
        </p:blipFill>
        <p:spPr>
          <a:xfrm>
            <a:off x="3147115" y="2169709"/>
            <a:ext cx="3370052" cy="1964105"/>
          </a:xfrm>
          <a:prstGeom prst="rect">
            <a:avLst/>
          </a:prstGeom>
        </p:spPr>
      </p:pic>
      <p:cxnSp>
        <p:nvCxnSpPr>
          <p:cNvPr id="45" name="Straight Arrow Connector 44">
            <a:extLst>
              <a:ext uri="{FF2B5EF4-FFF2-40B4-BE49-F238E27FC236}">
                <a16:creationId xmlns:a16="http://schemas.microsoft.com/office/drawing/2014/main" xmlns="" id="{A7241A1F-D846-44F8-8F54-9BF21C397C98}"/>
              </a:ext>
            </a:extLst>
          </p:cNvPr>
          <p:cNvCxnSpPr>
            <a:cxnSpLocks/>
          </p:cNvCxnSpPr>
          <p:nvPr/>
        </p:nvCxnSpPr>
        <p:spPr>
          <a:xfrm flipV="1">
            <a:off x="2502737" y="2923353"/>
            <a:ext cx="0" cy="1099251"/>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86F28B9D-B8F2-49E0-ABAA-5955626F02EF}"/>
              </a:ext>
            </a:extLst>
          </p:cNvPr>
          <p:cNvSpPr txBox="1"/>
          <p:nvPr/>
        </p:nvSpPr>
        <p:spPr>
          <a:xfrm>
            <a:off x="6517167" y="2706860"/>
            <a:ext cx="2626834" cy="1338828"/>
          </a:xfrm>
          <a:prstGeom prst="rect">
            <a:avLst/>
          </a:prstGeom>
          <a:noFill/>
        </p:spPr>
        <p:txBody>
          <a:bodyPr wrap="square" rtlCol="0">
            <a:spAutoFit/>
          </a:bodyPr>
          <a:lstStyle/>
          <a:p>
            <a:pPr algn="ctr"/>
            <a:r>
              <a:rPr lang="en-US" sz="4050" i="1" dirty="0">
                <a:solidFill>
                  <a:srgbClr val="C00000"/>
                </a:solidFill>
                <a:latin typeface="Constantia" panose="02030602050306030303" pitchFamily="18" charset="0"/>
              </a:rPr>
              <a:t>Frequency Combs!</a:t>
            </a:r>
          </a:p>
        </p:txBody>
      </p:sp>
      <p:sp>
        <p:nvSpPr>
          <p:cNvPr id="11" name="TextBox 10">
            <a:extLst>
              <a:ext uri="{FF2B5EF4-FFF2-40B4-BE49-F238E27FC236}">
                <a16:creationId xmlns:a16="http://schemas.microsoft.com/office/drawing/2014/main" xmlns="" id="{FA09A2FA-AC09-4B43-B758-46E1B636AF35}"/>
              </a:ext>
            </a:extLst>
          </p:cNvPr>
          <p:cNvSpPr txBox="1"/>
          <p:nvPr/>
        </p:nvSpPr>
        <p:spPr>
          <a:xfrm>
            <a:off x="2" y="657684"/>
            <a:ext cx="9143998" cy="1200329"/>
          </a:xfrm>
          <a:prstGeom prst="rect">
            <a:avLst/>
          </a:prstGeom>
          <a:noFill/>
        </p:spPr>
        <p:txBody>
          <a:bodyPr wrap="square" rtlCol="0">
            <a:spAutoFit/>
          </a:bodyPr>
          <a:lstStyle/>
          <a:p>
            <a:pPr algn="ctr"/>
            <a:r>
              <a:rPr lang="en-US" sz="3600" dirty="0" err="1" smtClean="0">
                <a:latin typeface="Constantia" panose="02030602050306030303" pitchFamily="18" charset="0"/>
              </a:rPr>
              <a:t>Phononic</a:t>
            </a:r>
            <a:r>
              <a:rPr lang="en-US" sz="3600" dirty="0" smtClean="0">
                <a:latin typeface="Constantia" panose="02030602050306030303" pitchFamily="18" charset="0"/>
              </a:rPr>
              <a:t> </a:t>
            </a:r>
            <a:r>
              <a:rPr lang="en-US" sz="3600" dirty="0">
                <a:latin typeface="Constantia" panose="02030602050306030303" pitchFamily="18" charset="0"/>
              </a:rPr>
              <a:t>Combs </a:t>
            </a:r>
            <a:r>
              <a:rPr lang="en-US" sz="3600" dirty="0" smtClean="0">
                <a:latin typeface="Constantia" panose="02030602050306030303" pitchFamily="18" charset="0"/>
              </a:rPr>
              <a:t>In </a:t>
            </a:r>
          </a:p>
          <a:p>
            <a:pPr algn="ctr"/>
            <a:r>
              <a:rPr lang="en-US" sz="3600" dirty="0" smtClean="0">
                <a:latin typeface="Constantia" panose="02030602050306030303" pitchFamily="18" charset="0"/>
              </a:rPr>
              <a:t>Mechanical </a:t>
            </a:r>
            <a:r>
              <a:rPr lang="en-US" sz="3600" dirty="0">
                <a:latin typeface="Constantia" panose="02030602050306030303" pitchFamily="18" charset="0"/>
              </a:rPr>
              <a:t>Oscillators?</a:t>
            </a:r>
          </a:p>
        </p:txBody>
      </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xmlns="" id="{68FD26DF-6836-463A-B571-74F331CA85C2}"/>
                  </a:ext>
                </a:extLst>
              </p:cNvPr>
              <p:cNvSpPr txBox="1"/>
              <p:nvPr/>
            </p:nvSpPr>
            <p:spPr>
              <a:xfrm>
                <a:off x="0" y="46882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i="1">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𝐴</m:t>
                                  </m:r>
                                </m:e>
                                <m:sub>
                                  <m:r>
                                    <a:rPr lang="en-GB" sz="2400" i="1">
                                      <a:latin typeface="Cambria Math"/>
                                      <a:ea typeface="Cambria Math"/>
                                    </a:rPr>
                                    <m:t>𝑖</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3" name="TextBox 2">
                <a:extLst>
                  <a:ext uri="{FF2B5EF4-FFF2-40B4-BE49-F238E27FC236}">
                    <a16:creationId xmlns:a16="http://schemas.microsoft.com/office/drawing/2014/main" xmlns="" xmlns:a14="http://schemas.microsoft.com/office/drawing/2010/main" id="{68FD26DF-6836-463A-B571-74F331CA85C2}"/>
                  </a:ext>
                </a:extLst>
              </p:cNvPr>
              <p:cNvSpPr txBox="1">
                <a:spLocks noRot="1" noChangeAspect="1" noMove="1" noResize="1" noEditPoints="1" noAdjustHandles="1" noChangeArrowheads="1" noChangeShapeType="1" noTextEdit="1"/>
              </p:cNvSpPr>
              <p:nvPr/>
            </p:nvSpPr>
            <p:spPr>
              <a:xfrm>
                <a:off x="0" y="4688291"/>
                <a:ext cx="9144000" cy="1172629"/>
              </a:xfrm>
              <a:prstGeom prst="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2939443277"/>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xmlns="" id="{6F5A7036-1AC5-4993-887A-8A7827D88D21}"/>
              </a:ext>
            </a:extLst>
          </p:cNvPr>
          <p:cNvCxnSpPr/>
          <p:nvPr/>
        </p:nvCxnSpPr>
        <p:spPr>
          <a:xfrm>
            <a:off x="1242773"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xmlns="" id="{2549ACD1-746F-4B29-9C4E-91BD72821C86}"/>
                  </a:ext>
                </a:extLst>
              </p:cNvPr>
              <p:cNvSpPr/>
              <p:nvPr/>
            </p:nvSpPr>
            <p:spPr>
              <a:xfrm>
                <a:off x="2513196" y="2818072"/>
                <a:ext cx="716799"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700" b="1" i="1">
                              <a:solidFill>
                                <a:srgbClr val="C00000"/>
                              </a:solidFill>
                              <a:latin typeface="Cambria Math" panose="02040503050406030204" pitchFamily="18" charset="0"/>
                              <a:ea typeface="Cambria Math"/>
                            </a:rPr>
                          </m:ctrlPr>
                        </m:sSubPr>
                        <m:e>
                          <m:r>
                            <a:rPr lang="en-GB" sz="2700" b="1" i="1">
                              <a:solidFill>
                                <a:srgbClr val="C00000"/>
                              </a:solidFill>
                              <a:latin typeface="Cambria Math"/>
                              <a:ea typeface="Cambria Math"/>
                            </a:rPr>
                            <m:t>𝝎</m:t>
                          </m:r>
                        </m:e>
                        <m:sub>
                          <m:r>
                            <a:rPr lang="en-GB" sz="2700" b="1" i="1">
                              <a:solidFill>
                                <a:srgbClr val="C00000"/>
                              </a:solidFill>
                              <a:latin typeface="Cambria Math"/>
                              <a:ea typeface="Cambria Math"/>
                            </a:rPr>
                            <m:t>𝒅</m:t>
                          </m:r>
                        </m:sub>
                      </m:sSub>
                    </m:oMath>
                  </m:oMathPara>
                </a14:m>
                <a:endParaRPr lang="en-US" sz="2700" b="1" dirty="0"/>
              </a:p>
            </p:txBody>
          </p:sp>
        </mc:Choice>
        <mc:Fallback xmlns="">
          <p:sp>
            <p:nvSpPr>
              <p:cNvPr id="27" name="Rectangle 26">
                <a:extLst>
                  <a:ext uri="{FF2B5EF4-FFF2-40B4-BE49-F238E27FC236}">
                    <a16:creationId xmlns:a16="http://schemas.microsoft.com/office/drawing/2014/main" xmlns="" xmlns:a14="http://schemas.microsoft.com/office/drawing/2010/main" id="{2549ACD1-746F-4B29-9C4E-91BD72821C86}"/>
                  </a:ext>
                </a:extLst>
              </p:cNvPr>
              <p:cNvSpPr>
                <a:spLocks noRot="1" noChangeAspect="1" noMove="1" noResize="1" noEditPoints="1" noAdjustHandles="1" noChangeArrowheads="1" noChangeShapeType="1" noTextEdit="1"/>
              </p:cNvSpPr>
              <p:nvPr/>
            </p:nvSpPr>
            <p:spPr>
              <a:xfrm>
                <a:off x="2513196" y="2818072"/>
                <a:ext cx="716799" cy="507831"/>
              </a:xfrm>
              <a:prstGeom prst="rect">
                <a:avLst/>
              </a:prstGeom>
              <a:blipFill>
                <a:blip r:embed="rId2"/>
                <a:stretch>
                  <a:fillRect/>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xmlns="" id="{A7241A1F-D846-44F8-8F54-9BF21C397C98}"/>
              </a:ext>
            </a:extLst>
          </p:cNvPr>
          <p:cNvCxnSpPr>
            <a:cxnSpLocks/>
          </p:cNvCxnSpPr>
          <p:nvPr/>
        </p:nvCxnSpPr>
        <p:spPr>
          <a:xfrm flipV="1">
            <a:off x="2502737" y="2923353"/>
            <a:ext cx="0" cy="1099251"/>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86F28B9D-B8F2-49E0-ABAA-5955626F02EF}"/>
              </a:ext>
            </a:extLst>
          </p:cNvPr>
          <p:cNvSpPr txBox="1"/>
          <p:nvPr/>
        </p:nvSpPr>
        <p:spPr>
          <a:xfrm>
            <a:off x="6517167" y="2706860"/>
            <a:ext cx="2626834" cy="1338828"/>
          </a:xfrm>
          <a:prstGeom prst="rect">
            <a:avLst/>
          </a:prstGeom>
          <a:noFill/>
        </p:spPr>
        <p:txBody>
          <a:bodyPr wrap="square" rtlCol="0">
            <a:spAutoFit/>
          </a:bodyPr>
          <a:lstStyle/>
          <a:p>
            <a:pPr algn="ctr"/>
            <a:r>
              <a:rPr lang="en-US" sz="4050" i="1" dirty="0">
                <a:solidFill>
                  <a:srgbClr val="C00000"/>
                </a:solidFill>
                <a:latin typeface="Constantia" panose="02030602050306030303" pitchFamily="18" charset="0"/>
              </a:rPr>
              <a:t>Frequency Combs!</a:t>
            </a:r>
          </a:p>
        </p:txBody>
      </p:sp>
      <p:sp>
        <p:nvSpPr>
          <p:cNvPr id="11" name="TextBox 10">
            <a:extLst>
              <a:ext uri="{FF2B5EF4-FFF2-40B4-BE49-F238E27FC236}">
                <a16:creationId xmlns:a16="http://schemas.microsoft.com/office/drawing/2014/main" xmlns="" id="{FA09A2FA-AC09-4B43-B758-46E1B636AF35}"/>
              </a:ext>
            </a:extLst>
          </p:cNvPr>
          <p:cNvSpPr txBox="1"/>
          <p:nvPr/>
        </p:nvSpPr>
        <p:spPr>
          <a:xfrm>
            <a:off x="2" y="1082548"/>
            <a:ext cx="9143998" cy="646331"/>
          </a:xfrm>
          <a:prstGeom prst="rect">
            <a:avLst/>
          </a:prstGeom>
          <a:noFill/>
        </p:spPr>
        <p:txBody>
          <a:bodyPr wrap="square" rtlCol="0">
            <a:spAutoFit/>
          </a:bodyPr>
          <a:lstStyle/>
          <a:p>
            <a:pPr algn="ctr"/>
            <a:r>
              <a:rPr lang="en-US" sz="3600" dirty="0">
                <a:latin typeface="Constantia" panose="02030602050306030303" pitchFamily="18" charset="0"/>
              </a:rPr>
              <a:t>Solid Materials?</a:t>
            </a:r>
          </a:p>
        </p:txBody>
      </p:sp>
      <p:pic>
        <p:nvPicPr>
          <p:cNvPr id="2050" name="Picture 2">
            <a:extLst>
              <a:ext uri="{FF2B5EF4-FFF2-40B4-BE49-F238E27FC236}">
                <a16:creationId xmlns:a16="http://schemas.microsoft.com/office/drawing/2014/main" xmlns="" id="{F62D2737-5DFD-46E4-B963-5E2148AA124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48134" y="2074706"/>
            <a:ext cx="2732088" cy="2603136"/>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xmlns="" id="{E27B4E48-31F2-480D-8DBA-2E3C6445F8C6}"/>
              </a:ext>
            </a:extLst>
          </p:cNvPr>
          <p:cNvCxnSpPr/>
          <p:nvPr/>
        </p:nvCxnSpPr>
        <p:spPr>
          <a:xfrm>
            <a:off x="1242773"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11990EB8-7A4A-4B9B-8909-DFC061418C4A}"/>
                  </a:ext>
                </a:extLst>
              </p:cNvPr>
              <p:cNvSpPr txBox="1"/>
              <p:nvPr/>
            </p:nvSpPr>
            <p:spPr>
              <a:xfrm>
                <a:off x="0" y="46882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i="1">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𝐴</m:t>
                                  </m:r>
                                </m:e>
                                <m:sub>
                                  <m:r>
                                    <a:rPr lang="en-GB" sz="2400" i="1">
                                      <a:latin typeface="Cambria Math"/>
                                      <a:ea typeface="Cambria Math"/>
                                    </a:rPr>
                                    <m:t>𝑖</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10" name="TextBox 9">
                <a:extLst>
                  <a:ext uri="{FF2B5EF4-FFF2-40B4-BE49-F238E27FC236}">
                    <a16:creationId xmlns:a16="http://schemas.microsoft.com/office/drawing/2014/main" xmlns="" xmlns:a14="http://schemas.microsoft.com/office/drawing/2010/main" id="{11990EB8-7A4A-4B9B-8909-DFC061418C4A}"/>
                  </a:ext>
                </a:extLst>
              </p:cNvPr>
              <p:cNvSpPr txBox="1">
                <a:spLocks noRot="1" noChangeAspect="1" noMove="1" noResize="1" noEditPoints="1" noAdjustHandles="1" noChangeArrowheads="1" noChangeShapeType="1" noTextEdit="1"/>
              </p:cNvSpPr>
              <p:nvPr/>
            </p:nvSpPr>
            <p:spPr>
              <a:xfrm>
                <a:off x="0" y="4688291"/>
                <a:ext cx="9144000" cy="1172629"/>
              </a:xfrm>
              <a:prstGeom prst="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1101698822"/>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6" name="Straight Arrow Connector 25">
            <a:extLst>
              <a:ext uri="{FF2B5EF4-FFF2-40B4-BE49-F238E27FC236}">
                <a16:creationId xmlns:a16="http://schemas.microsoft.com/office/drawing/2014/main" xmlns="" id="{6F5A7036-1AC5-4993-887A-8A7827D88D21}"/>
              </a:ext>
            </a:extLst>
          </p:cNvPr>
          <p:cNvCxnSpPr/>
          <p:nvPr/>
        </p:nvCxnSpPr>
        <p:spPr>
          <a:xfrm>
            <a:off x="1242773"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xmlns="" id="{2549ACD1-746F-4B29-9C4E-91BD72821C86}"/>
                  </a:ext>
                </a:extLst>
              </p:cNvPr>
              <p:cNvSpPr/>
              <p:nvPr/>
            </p:nvSpPr>
            <p:spPr>
              <a:xfrm>
                <a:off x="2513196" y="2818072"/>
                <a:ext cx="716799" cy="50783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GB" sz="2700" b="1" i="1">
                              <a:solidFill>
                                <a:srgbClr val="C00000"/>
                              </a:solidFill>
                              <a:latin typeface="Cambria Math" panose="02040503050406030204" pitchFamily="18" charset="0"/>
                              <a:ea typeface="Cambria Math"/>
                            </a:rPr>
                          </m:ctrlPr>
                        </m:sSubPr>
                        <m:e>
                          <m:r>
                            <a:rPr lang="en-GB" sz="2700" b="1" i="1">
                              <a:solidFill>
                                <a:srgbClr val="C00000"/>
                              </a:solidFill>
                              <a:latin typeface="Cambria Math"/>
                              <a:ea typeface="Cambria Math"/>
                            </a:rPr>
                            <m:t>𝝎</m:t>
                          </m:r>
                        </m:e>
                        <m:sub>
                          <m:r>
                            <a:rPr lang="en-GB" sz="2700" b="1" i="1">
                              <a:solidFill>
                                <a:srgbClr val="C00000"/>
                              </a:solidFill>
                              <a:latin typeface="Cambria Math"/>
                              <a:ea typeface="Cambria Math"/>
                            </a:rPr>
                            <m:t>𝒅</m:t>
                          </m:r>
                        </m:sub>
                      </m:sSub>
                    </m:oMath>
                  </m:oMathPara>
                </a14:m>
                <a:endParaRPr lang="en-US" sz="2700" b="1" dirty="0"/>
              </a:p>
            </p:txBody>
          </p:sp>
        </mc:Choice>
        <mc:Fallback xmlns="">
          <p:sp>
            <p:nvSpPr>
              <p:cNvPr id="27" name="Rectangle 26">
                <a:extLst>
                  <a:ext uri="{FF2B5EF4-FFF2-40B4-BE49-F238E27FC236}">
                    <a16:creationId xmlns:a16="http://schemas.microsoft.com/office/drawing/2014/main" xmlns="" xmlns:a14="http://schemas.microsoft.com/office/drawing/2010/main" id="{2549ACD1-746F-4B29-9C4E-91BD72821C86}"/>
                  </a:ext>
                </a:extLst>
              </p:cNvPr>
              <p:cNvSpPr>
                <a:spLocks noRot="1" noChangeAspect="1" noMove="1" noResize="1" noEditPoints="1" noAdjustHandles="1" noChangeArrowheads="1" noChangeShapeType="1" noTextEdit="1"/>
              </p:cNvSpPr>
              <p:nvPr/>
            </p:nvSpPr>
            <p:spPr>
              <a:xfrm>
                <a:off x="2513196" y="2818072"/>
                <a:ext cx="716799" cy="507831"/>
              </a:xfrm>
              <a:prstGeom prst="rect">
                <a:avLst/>
              </a:prstGeom>
              <a:blipFill>
                <a:blip r:embed="rId2"/>
                <a:stretch>
                  <a:fillRect/>
                </a:stretch>
              </a:blipFill>
            </p:spPr>
            <p:txBody>
              <a:bodyPr/>
              <a:lstStyle/>
              <a:p>
                <a:r>
                  <a:rPr lang="en-US">
                    <a:noFill/>
                  </a:rPr>
                  <a:t> </a:t>
                </a:r>
              </a:p>
            </p:txBody>
          </p:sp>
        </mc:Fallback>
      </mc:AlternateContent>
      <p:cxnSp>
        <p:nvCxnSpPr>
          <p:cNvPr id="45" name="Straight Arrow Connector 44">
            <a:extLst>
              <a:ext uri="{FF2B5EF4-FFF2-40B4-BE49-F238E27FC236}">
                <a16:creationId xmlns:a16="http://schemas.microsoft.com/office/drawing/2014/main" xmlns="" id="{A7241A1F-D846-44F8-8F54-9BF21C397C98}"/>
              </a:ext>
            </a:extLst>
          </p:cNvPr>
          <p:cNvCxnSpPr>
            <a:cxnSpLocks/>
          </p:cNvCxnSpPr>
          <p:nvPr/>
        </p:nvCxnSpPr>
        <p:spPr>
          <a:xfrm flipV="1">
            <a:off x="2502737" y="2923353"/>
            <a:ext cx="0" cy="1099251"/>
          </a:xfrm>
          <a:prstGeom prst="straightConnector1">
            <a:avLst/>
          </a:prstGeom>
          <a:ln w="38100">
            <a:solidFill>
              <a:srgbClr val="C00000"/>
            </a:solidFill>
            <a:tailEnd type="stealth" w="lg" len="lg"/>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xmlns="" id="{86F28B9D-B8F2-49E0-ABAA-5955626F02EF}"/>
              </a:ext>
            </a:extLst>
          </p:cNvPr>
          <p:cNvSpPr txBox="1"/>
          <p:nvPr/>
        </p:nvSpPr>
        <p:spPr>
          <a:xfrm>
            <a:off x="6517167" y="2706860"/>
            <a:ext cx="2626834" cy="1338828"/>
          </a:xfrm>
          <a:prstGeom prst="rect">
            <a:avLst/>
          </a:prstGeom>
          <a:noFill/>
        </p:spPr>
        <p:txBody>
          <a:bodyPr wrap="square" rtlCol="0">
            <a:spAutoFit/>
          </a:bodyPr>
          <a:lstStyle/>
          <a:p>
            <a:pPr algn="ctr"/>
            <a:r>
              <a:rPr lang="en-US" sz="4050" i="1" dirty="0">
                <a:solidFill>
                  <a:srgbClr val="C00000"/>
                </a:solidFill>
                <a:latin typeface="Constantia" panose="02030602050306030303" pitchFamily="18" charset="0"/>
              </a:rPr>
              <a:t>Frequency Combs!</a:t>
            </a:r>
          </a:p>
        </p:txBody>
      </p:sp>
      <p:sp>
        <p:nvSpPr>
          <p:cNvPr id="11" name="TextBox 10">
            <a:extLst>
              <a:ext uri="{FF2B5EF4-FFF2-40B4-BE49-F238E27FC236}">
                <a16:creationId xmlns:a16="http://schemas.microsoft.com/office/drawing/2014/main" xmlns="" id="{FA09A2FA-AC09-4B43-B758-46E1B636AF35}"/>
              </a:ext>
            </a:extLst>
          </p:cNvPr>
          <p:cNvSpPr txBox="1"/>
          <p:nvPr/>
        </p:nvSpPr>
        <p:spPr>
          <a:xfrm>
            <a:off x="2" y="1130674"/>
            <a:ext cx="9143998" cy="646331"/>
          </a:xfrm>
          <a:prstGeom prst="rect">
            <a:avLst/>
          </a:prstGeom>
          <a:noFill/>
        </p:spPr>
        <p:txBody>
          <a:bodyPr wrap="square" rtlCol="0">
            <a:spAutoFit/>
          </a:bodyPr>
          <a:lstStyle/>
          <a:p>
            <a:pPr algn="ctr"/>
            <a:r>
              <a:rPr lang="en-US" sz="3600" dirty="0">
                <a:latin typeface="Constantia" panose="02030602050306030303" pitchFamily="18" charset="0"/>
              </a:rPr>
              <a:t>Molecules?</a:t>
            </a:r>
          </a:p>
        </p:txBody>
      </p:sp>
      <p:pic>
        <p:nvPicPr>
          <p:cNvPr id="1026" name="Picture 2">
            <a:extLst>
              <a:ext uri="{FF2B5EF4-FFF2-40B4-BE49-F238E27FC236}">
                <a16:creationId xmlns:a16="http://schemas.microsoft.com/office/drawing/2014/main" xmlns="" id="{F15E4D1E-5F4B-47FD-BFE6-FDFE70D6588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78523" y="2565543"/>
            <a:ext cx="2724761" cy="14304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Arrow Connector 8">
            <a:extLst>
              <a:ext uri="{FF2B5EF4-FFF2-40B4-BE49-F238E27FC236}">
                <a16:creationId xmlns:a16="http://schemas.microsoft.com/office/drawing/2014/main" xmlns="" id="{51184CC6-3CD1-4595-BBD5-F0E539A88AF8}"/>
              </a:ext>
            </a:extLst>
          </p:cNvPr>
          <p:cNvCxnSpPr/>
          <p:nvPr/>
        </p:nvCxnSpPr>
        <p:spPr>
          <a:xfrm>
            <a:off x="1242773" y="4022604"/>
            <a:ext cx="2268416" cy="0"/>
          </a:xfrm>
          <a:prstGeom prst="straightConnector1">
            <a:avLst/>
          </a:prstGeom>
          <a:ln w="3810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xmlns="" id="{F9A90E86-944A-4D55-AABD-418AA93F1182}"/>
                  </a:ext>
                </a:extLst>
              </p:cNvPr>
              <p:cNvSpPr txBox="1"/>
              <p:nvPr/>
            </p:nvSpPr>
            <p:spPr>
              <a:xfrm>
                <a:off x="0" y="4688291"/>
                <a:ext cx="9144000" cy="1172629"/>
              </a:xfrm>
              <a:prstGeom prst="rect">
                <a:avLst/>
              </a:prstGeom>
              <a:noFill/>
              <a:ln>
                <a:noFill/>
              </a:ln>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400" i="1" smtClean="0">
                          <a:latin typeface="Cambria Math"/>
                        </a:rPr>
                        <m:t>𝐻</m:t>
                      </m:r>
                      <m:r>
                        <a:rPr lang="en-GB" sz="2400" i="1" smtClean="0">
                          <a:latin typeface="Cambria Math"/>
                        </a:rPr>
                        <m:t>=</m:t>
                      </m:r>
                      <m:nary>
                        <m:naryPr>
                          <m:chr m:val="∑"/>
                          <m:ctrlPr>
                            <a:rPr lang="en-GB" sz="2400" i="1">
                              <a:latin typeface="Cambria Math" panose="02040503050406030204" pitchFamily="18" charset="0"/>
                            </a:rPr>
                          </m:ctrlPr>
                        </m:naryPr>
                        <m:sub>
                          <m:r>
                            <m:rPr>
                              <m:brk m:alnAt="23"/>
                            </m:rPr>
                            <a:rPr lang="en-GB" sz="2400" i="1">
                              <a:latin typeface="Cambria Math"/>
                            </a:rPr>
                            <m:t>𝑖</m:t>
                          </m:r>
                          <m:r>
                            <a:rPr lang="en-GB" sz="2400" i="1">
                              <a:latin typeface="Cambria Math"/>
                            </a:rPr>
                            <m:t>=1</m:t>
                          </m:r>
                        </m:sub>
                        <m:sup>
                          <m:r>
                            <a:rPr lang="en-US" sz="2400" i="1">
                              <a:latin typeface="Cambria Math" panose="02040503050406030204" pitchFamily="18" charset="0"/>
                            </a:rPr>
                            <m:t>𝑁</m:t>
                          </m:r>
                        </m:sup>
                        <m:e>
                          <m:d>
                            <m:dPr>
                              <m:begChr m:val="["/>
                              <m:endChr m:val="]"/>
                              <m:ctrlPr>
                                <a:rPr lang="en-GB" sz="2400" i="1">
                                  <a:latin typeface="Cambria Math" panose="02040503050406030204" pitchFamily="18" charset="0"/>
                                </a:rPr>
                              </m:ctrlPr>
                            </m:dPr>
                            <m:e>
                              <m:f>
                                <m:fPr>
                                  <m:ctrlPr>
                                    <a:rPr lang="en-GB" sz="2400" i="1">
                                      <a:latin typeface="Cambria Math" panose="02040503050406030204" pitchFamily="18" charset="0"/>
                                    </a:rPr>
                                  </m:ctrlPr>
                                </m:fPr>
                                <m:num>
                                  <m:sSubSup>
                                    <m:sSubSupPr>
                                      <m:ctrlPr>
                                        <a:rPr lang="en-GB" sz="2400" i="1">
                                          <a:latin typeface="Cambria Math" panose="02040503050406030204" pitchFamily="18" charset="0"/>
                                        </a:rPr>
                                      </m:ctrlPr>
                                    </m:sSubSupPr>
                                    <m:e>
                                      <m:r>
                                        <a:rPr lang="en-GB" sz="2400" i="1">
                                          <a:latin typeface="Cambria Math"/>
                                        </a:rPr>
                                        <m:t>𝑃</m:t>
                                      </m:r>
                                    </m:e>
                                    <m:sub>
                                      <m:r>
                                        <a:rPr lang="en-GB" sz="2400" i="1">
                                          <a:latin typeface="Cambria Math"/>
                                        </a:rPr>
                                        <m:t>𝑖</m:t>
                                      </m:r>
                                    </m:sub>
                                    <m:sup>
                                      <m:r>
                                        <a:rPr lang="en-GB" sz="2400" i="1">
                                          <a:latin typeface="Cambria Math"/>
                                        </a:rPr>
                                        <m:t>2</m:t>
                                      </m:r>
                                    </m:sup>
                                  </m:sSubSup>
                                </m:num>
                                <m:den>
                                  <m:r>
                                    <a:rPr lang="en-GB" sz="2400" i="1">
                                      <a:latin typeface="Cambria Math"/>
                                    </a:rPr>
                                    <m:t>2</m:t>
                                  </m:r>
                                </m:den>
                              </m:f>
                              <m:r>
                                <a:rPr lang="en-GB" sz="2400" i="1">
                                  <a:latin typeface="Cambria Math"/>
                                </a:rPr>
                                <m:t>+</m:t>
                              </m:r>
                              <m:f>
                                <m:fPr>
                                  <m:ctrlPr>
                                    <a:rPr lang="en-GB" sz="2400" i="1">
                                      <a:latin typeface="Cambria Math" panose="02040503050406030204" pitchFamily="18" charset="0"/>
                                      <a:ea typeface="Cambria Math"/>
                                    </a:rPr>
                                  </m:ctrlPr>
                                </m:fPr>
                                <m:num>
                                  <m:sSubSup>
                                    <m:sSubSupPr>
                                      <m:ctrlPr>
                                        <a:rPr lang="en-GB" sz="2400" i="1">
                                          <a:latin typeface="Cambria Math" panose="02040503050406030204" pitchFamily="18" charset="0"/>
                                          <a:ea typeface="Cambria Math"/>
                                        </a:rPr>
                                      </m:ctrlPr>
                                    </m:sSubSupPr>
                                    <m:e>
                                      <m:r>
                                        <a:rPr lang="en-GB" sz="2400" i="1">
                                          <a:latin typeface="Cambria Math"/>
                                          <a:ea typeface="Cambria Math"/>
                                        </a:rPr>
                                        <m:t>𝜔</m:t>
                                      </m:r>
                                    </m:e>
                                    <m:sub>
                                      <m:r>
                                        <a:rPr lang="en-GB" sz="2400" i="1">
                                          <a:latin typeface="Cambria Math"/>
                                          <a:ea typeface="Cambria Math"/>
                                        </a:rPr>
                                        <m:t>𝑖</m:t>
                                      </m:r>
                                    </m:sub>
                                    <m:sup>
                                      <m:r>
                                        <a:rPr lang="en-GB" sz="2400" i="1">
                                          <a:latin typeface="Cambria Math"/>
                                          <a:ea typeface="Cambria Math"/>
                                        </a:rPr>
                                        <m:t>2</m:t>
                                      </m:r>
                                    </m:sup>
                                  </m:sSubSup>
                                  <m:sSubSup>
                                    <m:sSubSupPr>
                                      <m:ctrlPr>
                                        <a:rPr lang="en-GB" sz="2400" i="1">
                                          <a:latin typeface="Cambria Math" panose="02040503050406030204" pitchFamily="18" charset="0"/>
                                          <a:ea typeface="Cambria Math"/>
                                        </a:rPr>
                                      </m:ctrlPr>
                                    </m:sSubSupPr>
                                    <m:e>
                                      <m:r>
                                        <a:rPr lang="en-GB" sz="2400" i="1">
                                          <a:latin typeface="Cambria Math"/>
                                          <a:ea typeface="Cambria Math"/>
                                        </a:rPr>
                                        <m:t>𝑄</m:t>
                                      </m:r>
                                    </m:e>
                                    <m:sub>
                                      <m:r>
                                        <a:rPr lang="en-GB" sz="2400" i="1">
                                          <a:latin typeface="Cambria Math"/>
                                          <a:ea typeface="Cambria Math"/>
                                        </a:rPr>
                                        <m:t>𝑖</m:t>
                                      </m:r>
                                    </m:sub>
                                    <m:sup>
                                      <m:r>
                                        <a:rPr lang="en-GB" sz="2400" i="1">
                                          <a:latin typeface="Cambria Math"/>
                                          <a:ea typeface="Cambria Math"/>
                                        </a:rPr>
                                        <m:t>2</m:t>
                                      </m:r>
                                    </m:sup>
                                  </m:sSubSup>
                                </m:num>
                                <m:den>
                                  <m:r>
                                    <a:rPr lang="en-GB" sz="2400" i="1">
                                      <a:latin typeface="Cambria Math"/>
                                      <a:ea typeface="Cambria Math"/>
                                    </a:rPr>
                                    <m:t>2</m:t>
                                  </m:r>
                                </m:den>
                              </m:f>
                              <m:r>
                                <a:rPr lang="en-GB" sz="2400" i="1">
                                  <a:latin typeface="Cambria Math"/>
                                  <a:ea typeface="Cambria Math"/>
                                </a:rPr>
                                <m:t>+</m:t>
                              </m:r>
                              <m:sSub>
                                <m:sSubPr>
                                  <m:ctrlPr>
                                    <a:rPr lang="en-GB" sz="2400" i="1">
                                      <a:latin typeface="Cambria Math" panose="02040503050406030204" pitchFamily="18" charset="0"/>
                                      <a:ea typeface="Cambria Math"/>
                                    </a:rPr>
                                  </m:ctrlPr>
                                </m:sSubPr>
                                <m:e>
                                  <m:r>
                                    <a:rPr lang="en-US" sz="2400" b="0" i="1" smtClean="0">
                                      <a:latin typeface="Cambria Math" panose="02040503050406030204" pitchFamily="18" charset="0"/>
                                      <a:ea typeface="Cambria Math"/>
                                    </a:rPr>
                                    <m:t>𝐴</m:t>
                                  </m:r>
                                </m:e>
                                <m:sub>
                                  <m:r>
                                    <a:rPr lang="en-GB" sz="2400" i="1">
                                      <a:latin typeface="Cambria Math"/>
                                      <a:ea typeface="Cambria Math"/>
                                    </a:rPr>
                                    <m:t>𝑖</m:t>
                                  </m:r>
                                </m:sub>
                              </m:sSub>
                              <m:func>
                                <m:funcPr>
                                  <m:ctrlPr>
                                    <a:rPr lang="en-GB" sz="2400" i="1">
                                      <a:latin typeface="Cambria Math" panose="02040503050406030204" pitchFamily="18" charset="0"/>
                                      <a:ea typeface="Cambria Math"/>
                                    </a:rPr>
                                  </m:ctrlPr>
                                </m:funcPr>
                                <m:fName>
                                  <m:r>
                                    <m:rPr>
                                      <m:sty m:val="p"/>
                                    </m:rPr>
                                    <a:rPr lang="en-GB" sz="2400">
                                      <a:latin typeface="Cambria Math"/>
                                      <a:ea typeface="Cambria Math"/>
                                    </a:rPr>
                                    <m:t>cos</m:t>
                                  </m:r>
                                </m:fName>
                                <m:e>
                                  <m:d>
                                    <m:dPr>
                                      <m:ctrlPr>
                                        <a:rPr lang="en-GB" sz="2400" i="1">
                                          <a:latin typeface="Cambria Math" panose="02040503050406030204" pitchFamily="18" charset="0"/>
                                          <a:ea typeface="Cambria Math"/>
                                        </a:rPr>
                                      </m:ctrlPr>
                                    </m:dPr>
                                    <m:e>
                                      <m:sSub>
                                        <m:sSubPr>
                                          <m:ctrlPr>
                                            <a:rPr lang="en-GB" sz="2400" i="1">
                                              <a:latin typeface="Cambria Math" panose="02040503050406030204" pitchFamily="18" charset="0"/>
                                              <a:ea typeface="Cambria Math"/>
                                            </a:rPr>
                                          </m:ctrlPr>
                                        </m:sSubPr>
                                        <m:e>
                                          <m:r>
                                            <a:rPr lang="en-GB" sz="2400" i="1">
                                              <a:latin typeface="Cambria Math"/>
                                              <a:ea typeface="Cambria Math"/>
                                            </a:rPr>
                                            <m:t>𝜔</m:t>
                                          </m:r>
                                        </m:e>
                                        <m:sub>
                                          <m:r>
                                            <a:rPr lang="en-GB" sz="2400" i="1">
                                              <a:latin typeface="Cambria Math"/>
                                              <a:ea typeface="Cambria Math"/>
                                            </a:rPr>
                                            <m:t>𝑑</m:t>
                                          </m:r>
                                        </m:sub>
                                      </m:sSub>
                                      <m:r>
                                        <a:rPr lang="en-GB" sz="2400" i="1">
                                          <a:latin typeface="Cambria Math"/>
                                          <a:ea typeface="Cambria Math"/>
                                        </a:rPr>
                                        <m:t>𝑡</m:t>
                                      </m:r>
                                    </m:e>
                                  </m:d>
                                </m:e>
                              </m:func>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e>
                          </m:d>
                        </m:e>
                      </m:nary>
                      <m:r>
                        <a:rPr lang="en-GB" sz="2400" i="1">
                          <a:latin typeface="Cambria Math"/>
                        </a:rPr>
                        <m:t>+</m:t>
                      </m:r>
                      <m:nary>
                        <m:naryPr>
                          <m:chr m:val="∑"/>
                          <m:supHide m:val="on"/>
                          <m:ctrlPr>
                            <a:rPr lang="en-GB" sz="2400" i="1">
                              <a:latin typeface="Cambria Math" panose="02040503050406030204" pitchFamily="18" charset="0"/>
                            </a:rPr>
                          </m:ctrlPr>
                        </m:naryPr>
                        <m:sub>
                          <m:r>
                            <m:rPr>
                              <m:brk m:alnAt="7"/>
                            </m:rPr>
                            <a:rPr lang="en-GB" sz="2400" i="1">
                              <a:latin typeface="Cambria Math"/>
                            </a:rPr>
                            <m:t>𝑖</m:t>
                          </m:r>
                          <m:r>
                            <a:rPr lang="en-GB" sz="2400" i="1">
                              <a:latin typeface="Cambria Math"/>
                            </a:rPr>
                            <m:t>,</m:t>
                          </m:r>
                          <m:r>
                            <a:rPr lang="en-GB" sz="2400" i="1">
                              <a:latin typeface="Cambria Math"/>
                            </a:rPr>
                            <m:t>𝑗</m:t>
                          </m:r>
                          <m:r>
                            <a:rPr lang="en-GB" sz="2400" i="1">
                              <a:latin typeface="Cambria Math"/>
                            </a:rPr>
                            <m:t>,</m:t>
                          </m:r>
                          <m:r>
                            <a:rPr lang="en-GB" sz="2400" i="1">
                              <a:latin typeface="Cambria Math"/>
                            </a:rPr>
                            <m:t>𝑘</m:t>
                          </m:r>
                        </m:sub>
                        <m:sup/>
                        <m:e>
                          <m:sSub>
                            <m:sSubPr>
                              <m:ctrlPr>
                                <a:rPr lang="en-GB" sz="2400" i="1">
                                  <a:latin typeface="Cambria Math" panose="02040503050406030204" pitchFamily="18" charset="0"/>
                                  <a:ea typeface="Cambria Math"/>
                                </a:rPr>
                              </m:ctrlPr>
                            </m:sSubPr>
                            <m:e>
                              <m:r>
                                <a:rPr lang="en-GB" sz="2400" i="1">
                                  <a:latin typeface="Cambria Math" panose="02040503050406030204" pitchFamily="18" charset="0"/>
                                  <a:ea typeface="Cambria Math" panose="02040503050406030204" pitchFamily="18" charset="0"/>
                                </a:rPr>
                                <m:t>𝛼</m:t>
                              </m:r>
                            </m:e>
                            <m:sub>
                              <m:r>
                                <a:rPr lang="en-GB" sz="2400" i="1">
                                  <a:latin typeface="Cambria Math"/>
                                  <a:ea typeface="Cambria Math"/>
                                </a:rPr>
                                <m:t>𝑖𝑗𝑘</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𝑖</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𝑗</m:t>
                              </m:r>
                            </m:sub>
                          </m:sSub>
                          <m:sSub>
                            <m:sSubPr>
                              <m:ctrlPr>
                                <a:rPr lang="en-GB" sz="2400" i="1">
                                  <a:latin typeface="Cambria Math" panose="02040503050406030204" pitchFamily="18" charset="0"/>
                                  <a:ea typeface="Cambria Math"/>
                                </a:rPr>
                              </m:ctrlPr>
                            </m:sSubPr>
                            <m:e>
                              <m:r>
                                <a:rPr lang="en-GB" sz="2400" i="1">
                                  <a:latin typeface="Cambria Math"/>
                                  <a:ea typeface="Cambria Math"/>
                                </a:rPr>
                                <m:t>𝑄</m:t>
                              </m:r>
                            </m:e>
                            <m:sub>
                              <m:r>
                                <a:rPr lang="en-GB" sz="2400" i="1">
                                  <a:latin typeface="Cambria Math"/>
                                  <a:ea typeface="Cambria Math"/>
                                </a:rPr>
                                <m:t>𝑘</m:t>
                              </m:r>
                            </m:sub>
                          </m:sSub>
                        </m:e>
                      </m:nary>
                    </m:oMath>
                  </m:oMathPara>
                </a14:m>
                <a:endParaRPr lang="en-US" sz="2400" i="1" dirty="0">
                  <a:latin typeface="Cambria Math" panose="02040503050406030204" pitchFamily="18" charset="0"/>
                  <a:ea typeface="Cambria Math"/>
                </a:endParaRPr>
              </a:p>
            </p:txBody>
          </p:sp>
        </mc:Choice>
        <mc:Fallback xmlns="">
          <p:sp>
            <p:nvSpPr>
              <p:cNvPr id="10" name="TextBox 9">
                <a:extLst>
                  <a:ext uri="{FF2B5EF4-FFF2-40B4-BE49-F238E27FC236}">
                    <a16:creationId xmlns:a16="http://schemas.microsoft.com/office/drawing/2014/main" xmlns="" xmlns:a14="http://schemas.microsoft.com/office/drawing/2010/main" id="{F9A90E86-944A-4D55-AABD-418AA93F1182}"/>
                  </a:ext>
                </a:extLst>
              </p:cNvPr>
              <p:cNvSpPr txBox="1">
                <a:spLocks noRot="1" noChangeAspect="1" noMove="1" noResize="1" noEditPoints="1" noAdjustHandles="1" noChangeArrowheads="1" noChangeShapeType="1" noTextEdit="1"/>
              </p:cNvSpPr>
              <p:nvPr/>
            </p:nvSpPr>
            <p:spPr>
              <a:xfrm>
                <a:off x="0" y="4688291"/>
                <a:ext cx="9144000" cy="1172629"/>
              </a:xfrm>
              <a:prstGeom prst="rect">
                <a:avLst/>
              </a:prstGeom>
              <a:blipFill>
                <a:blip r:embed="rId4"/>
                <a:stretch>
                  <a:fillRect/>
                </a:stretch>
              </a:blipFill>
              <a:ln>
                <a:noFill/>
              </a:ln>
            </p:spPr>
            <p:txBody>
              <a:bodyPr/>
              <a:lstStyle/>
              <a:p>
                <a:r>
                  <a:rPr lang="en-US">
                    <a:noFill/>
                  </a:rPr>
                  <a:t> </a:t>
                </a:r>
              </a:p>
            </p:txBody>
          </p:sp>
        </mc:Fallback>
      </mc:AlternateContent>
    </p:spTree>
    <p:extLst>
      <p:ext uri="{BB962C8B-B14F-4D97-AF65-F5344CB8AC3E}">
        <p14:creationId xmlns:p14="http://schemas.microsoft.com/office/powerpoint/2010/main" val="309902172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xmlns="" id="{C5ECC056-209F-4C84-A77A-083510F4ABF3}"/>
              </a:ext>
            </a:extLst>
          </p:cNvPr>
          <p:cNvSpPr txBox="1"/>
          <p:nvPr/>
        </p:nvSpPr>
        <p:spPr>
          <a:xfrm>
            <a:off x="116276" y="612844"/>
            <a:ext cx="8911447" cy="5632311"/>
          </a:xfrm>
          <a:prstGeom prst="rect">
            <a:avLst/>
          </a:prstGeom>
          <a:noFill/>
        </p:spPr>
        <p:txBody>
          <a:bodyPr wrap="square">
            <a:spAutoFit/>
          </a:bodyPr>
          <a:lstStyle/>
          <a:p>
            <a:pPr algn="ctr"/>
            <a:r>
              <a:rPr lang="en-US" sz="1200" dirty="0"/>
              <a:t>Photonics, MEMS, cavity </a:t>
            </a:r>
            <a:r>
              <a:rPr lang="en-US" sz="1200" dirty="0" err="1"/>
              <a:t>optomechanics</a:t>
            </a:r>
            <a:r>
              <a:rPr lang="en-US" sz="1200" dirty="0"/>
              <a:t>, frequency combs, metamaterials, </a:t>
            </a:r>
            <a:r>
              <a:rPr lang="en-US" sz="1200" dirty="0" err="1"/>
              <a:t>Floquet</a:t>
            </a:r>
            <a:r>
              <a:rPr lang="en-US" sz="1200" dirty="0"/>
              <a:t> systems, elastic waves, surface acoustic waves, bulk acoustic waves, nonlinear and statistical physics, condensed matter physics, quantum chaos, material nanoscience, physical chemistry and chemical physics, pump-probe spectroscopy, macromolecules, fluid mechanics, induced transparency, </a:t>
            </a:r>
            <a:r>
              <a:rPr lang="en-US" sz="1200" dirty="0" err="1"/>
              <a:t>femtochemistry</a:t>
            </a:r>
            <a:r>
              <a:rPr lang="en-US" sz="1200" dirty="0"/>
              <a:t>, quantum </a:t>
            </a:r>
            <a:r>
              <a:rPr lang="en-US" sz="1200" dirty="0" err="1"/>
              <a:t>magnonics</a:t>
            </a:r>
            <a:r>
              <a:rPr lang="en-US" sz="1200" dirty="0"/>
              <a:t>, nonlinear </a:t>
            </a:r>
            <a:r>
              <a:rPr lang="en-US" sz="1200" dirty="0" err="1"/>
              <a:t>phononics</a:t>
            </a:r>
            <a:r>
              <a:rPr lang="en-US" sz="1200" dirty="0"/>
              <a:t>, gravitational waves, string theory, quantum dynamics, ergodic theory, fluctuations, limit cycles, symmetry breaking, Einstein-de Haas effect, slow light, solid-state physics, quantum dots, attosecond science, mode locking, coherent states, quantum state preparation, stars, nonlinear susceptibilities, nuclear magnetic resonance (NMR), resonance, nanocrystals, synthetic dimensions, high-harmonic generation, general relativity, artificial intelligence, network science, stochastic resonance, dynamics, modulational instability, Brillouin scattering, complexity science, ultrafast phenomena, bifurcations, material processing, Morse oscillator, Lyapunov theory, galaxies, angular momentum, chemical kinetics, neuromorphic computing, squeezed states, vibrational relaxation, quantum transduction, phonon-plasmon coupling, dissipative quantum systems, Turing instability, precision measurement of resonance frequency, lattices, radio astronomy, frequency conversion, dark matter, periodically driven systems, quantum optics, equations of motion, noise, entropy, graphene, femtosecond pulses, topological phases of matter, frequency modulation, crystallography, ion traps, particle-vibration coupling, Faraday waves, thermal management, parametric phase transition, energy level splitting, hydrodynamics, spontaneous parametric down-conversion (SPDC), boson sampling, plasma physics, parametric resonances, internet-of-things, quantum electrodynamics (QED), entanglement, cluster state, cosmology, Bessel function, thermodynamics, shock waves, harmonic oscillator, quantum chemistry, chaos, amplitude modulation, mode-selective chemistry, equations of state, quantum biology, laser cooling, synthetic biology, Kerr effect, quantum materials, mode splitting, turbulence, giant resonance, topological insulators, </a:t>
            </a:r>
            <a:r>
              <a:rPr lang="en-US" sz="1200" dirty="0" err="1"/>
              <a:t>lightwave</a:t>
            </a:r>
            <a:r>
              <a:rPr lang="en-US" sz="1200" dirty="0"/>
              <a:t> astronomy, morphogenesis, </a:t>
            </a:r>
            <a:r>
              <a:rPr lang="en-US" sz="1200" dirty="0" err="1"/>
              <a:t>ultrasonics</a:t>
            </a:r>
            <a:r>
              <a:rPr lang="en-US" sz="1200" dirty="0"/>
              <a:t>, superconductivity, structural biology, ground-state properties, Raman spectroscopy, Anderson localization, Mott insulator, complex fluids, </a:t>
            </a:r>
            <a:r>
              <a:rPr lang="en-US" sz="1200" dirty="0" err="1"/>
              <a:t>anharmonic</a:t>
            </a:r>
            <a:r>
              <a:rPr lang="en-US" sz="1200" dirty="0"/>
              <a:t> oscillator, microwave-to-optics conversion, phase-coherence, graph theory, time-crystals, wave phenomena, oscillations, solitons, mathematical functions, differential equations, </a:t>
            </a:r>
            <a:r>
              <a:rPr lang="en-US" sz="1200" dirty="0" err="1"/>
              <a:t>nanoplasmonics</a:t>
            </a:r>
            <a:r>
              <a:rPr lang="en-US" sz="1200" dirty="0"/>
              <a:t>, acoustic solitons, nonlinear modal coupling, vibrational energy transfer, Hamiltonians, phonon spectroscopy, infrared spectroscopy, quantum gravity, DNA, phonon lasers, non-equilibrium chemistry, reaction-diffusion systems, mathematical physics, laser control of molecules, neutron stars, black holes, topological </a:t>
            </a:r>
            <a:r>
              <a:rPr lang="en-US" sz="1200" dirty="0" err="1"/>
              <a:t>phononics</a:t>
            </a:r>
            <a:r>
              <a:rPr lang="en-US" sz="1200" dirty="0"/>
              <a:t>, parametric interactions, nuclear physics, particle physics, Raman scattering, astrophysics, holography, electron microscopy, reaction-rate theory, quasiparticles, soft matter, structural biology, solid-state chemistry, proteins, electron-phonon interactions, atomic, mesoscopic &amp; optical physics (AMOP), </a:t>
            </a:r>
            <a:r>
              <a:rPr lang="en-US" sz="1200" dirty="0" err="1"/>
              <a:t>optofluidics</a:t>
            </a:r>
            <a:r>
              <a:rPr lang="en-US" sz="1200" dirty="0"/>
              <a:t>, phonon sources, Bose-Einstein condensates (BECs), band structure, trapped ions, optical lattices, pattern formation, optical tweezers, giant magnetoresistance, novel phases of matter, squeezing, two-level systems, quantum systems, time crystals, spintronics, quantum beating, strongly correlated systems, crystals, non-equilibrium phonon dynamics, molecules, nanomaterials, phonons, </a:t>
            </a:r>
            <a:r>
              <a:rPr lang="en-US" sz="1200" dirty="0" err="1"/>
              <a:t>thermoelectrics</a:t>
            </a:r>
            <a:r>
              <a:rPr lang="en-US" sz="1200" dirty="0"/>
              <a:t>, photovoltaics, chemical reactions, electrochemistry, catalysis, molecular electronics, synthetic chemistry, energy science, phase transitions, Fermi-Pasta-</a:t>
            </a:r>
            <a:r>
              <a:rPr lang="en-US" sz="1200" dirty="0" err="1"/>
              <a:t>Ulam</a:t>
            </a:r>
            <a:r>
              <a:rPr lang="en-US" sz="1200" dirty="0"/>
              <a:t> physics, measurement science, medical science, terahertz science, frequency conversion, quantum information science, molecular spectroscopy, vibrational spectroscopy, transistors, lasers, LEDs, solar cells, sensing, communications, and physics curriculum.</a:t>
            </a:r>
            <a:endParaRPr lang="en-US" sz="3200" dirty="0">
              <a:latin typeface="Constantia" panose="02030602050306030303" pitchFamily="18" charset="0"/>
            </a:endParaRPr>
          </a:p>
        </p:txBody>
      </p:sp>
      <p:sp>
        <p:nvSpPr>
          <p:cNvPr id="4" name="TextBox 3">
            <a:extLst>
              <a:ext uri="{FF2B5EF4-FFF2-40B4-BE49-F238E27FC236}">
                <a16:creationId xmlns:a16="http://schemas.microsoft.com/office/drawing/2014/main" xmlns="" id="{8CE41259-02ED-4B7F-86F0-63E068B10E9B}"/>
              </a:ext>
            </a:extLst>
          </p:cNvPr>
          <p:cNvSpPr txBox="1"/>
          <p:nvPr/>
        </p:nvSpPr>
        <p:spPr>
          <a:xfrm>
            <a:off x="1936088" y="1659284"/>
            <a:ext cx="5271821" cy="3046988"/>
          </a:xfrm>
          <a:prstGeom prst="rect">
            <a:avLst/>
          </a:prstGeom>
          <a:solidFill>
            <a:schemeClr val="bg1"/>
          </a:solidFill>
          <a:ln w="28575">
            <a:solidFill>
              <a:schemeClr val="tx1"/>
            </a:solidFill>
          </a:ln>
        </p:spPr>
        <p:txBody>
          <a:bodyPr wrap="square" rtlCol="0">
            <a:spAutoFit/>
          </a:bodyPr>
          <a:lstStyle/>
          <a:p>
            <a:pPr algn="ctr"/>
            <a:r>
              <a:rPr lang="en-US" sz="3200" dirty="0" err="1">
                <a:latin typeface="Constantia" panose="02030602050306030303" pitchFamily="18" charset="0"/>
              </a:rPr>
              <a:t>Phononic</a:t>
            </a:r>
            <a:r>
              <a:rPr lang="en-US" sz="3200" dirty="0">
                <a:latin typeface="Constantia" panose="02030602050306030303" pitchFamily="18" charset="0"/>
              </a:rPr>
              <a:t> Frequency Combs Could Thus Impact A Broad Range Of Fields Spanning Electrical Engineering, Material Science, Applied Physics, </a:t>
            </a:r>
            <a:r>
              <a:rPr lang="en-US" sz="3200" dirty="0" smtClean="0">
                <a:latin typeface="Constantia" panose="02030602050306030303" pitchFamily="18" charset="0"/>
              </a:rPr>
              <a:t>Physics, Chemistry</a:t>
            </a:r>
            <a:endParaRPr lang="en-US" sz="3200" dirty="0">
              <a:latin typeface="Constantia" panose="02030602050306030303" pitchFamily="18" charset="0"/>
            </a:endParaRPr>
          </a:p>
        </p:txBody>
      </p:sp>
    </p:spTree>
    <p:extLst>
      <p:ext uri="{BB962C8B-B14F-4D97-AF65-F5344CB8AC3E}">
        <p14:creationId xmlns:p14="http://schemas.microsoft.com/office/powerpoint/2010/main" val="993039634"/>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Ahmedabad University: Admission, Courses, Fees, Placemen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1174" y="641684"/>
            <a:ext cx="7620000" cy="5715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hmedabad University | Latest Reviews | Student Reviews &amp; University  Rankings EDUopinions"/>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8346" b="9716"/>
          <a:stretch/>
        </p:blipFill>
        <p:spPr bwMode="auto">
          <a:xfrm>
            <a:off x="3352262" y="64169"/>
            <a:ext cx="2377823" cy="19483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32422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BC755C2-F1BE-43F2-9AE9-8DC698410839}"/>
              </a:ext>
            </a:extLst>
          </p:cNvPr>
          <p:cNvSpPr txBox="1">
            <a:spLocks/>
          </p:cNvSpPr>
          <p:nvPr/>
        </p:nvSpPr>
        <p:spPr>
          <a:xfrm>
            <a:off x="0" y="2648719"/>
            <a:ext cx="9144000" cy="1759508"/>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6000" dirty="0" smtClean="0">
                <a:latin typeface="Constantia" panose="02030602050306030303" pitchFamily="18" charset="0"/>
              </a:rPr>
              <a:t>What is the Most</a:t>
            </a:r>
          </a:p>
          <a:p>
            <a:pPr algn="ctr"/>
            <a:r>
              <a:rPr lang="en-US" sz="6000" b="1" dirty="0" smtClean="0">
                <a:latin typeface="Constantia" panose="02030602050306030303" pitchFamily="18" charset="0"/>
              </a:rPr>
              <a:t>Accurate Clock</a:t>
            </a:r>
            <a:r>
              <a:rPr lang="en-US" sz="6000" dirty="0" smtClean="0">
                <a:latin typeface="Constantia" panose="02030602050306030303" pitchFamily="18" charset="0"/>
              </a:rPr>
              <a:t>?</a:t>
            </a:r>
            <a:endParaRPr lang="en-US" sz="6600" dirty="0">
              <a:solidFill>
                <a:srgbClr val="C00000"/>
              </a:solidFill>
              <a:latin typeface="Constantia" panose="02030602050306030303" pitchFamily="18" charset="0"/>
            </a:endParaRPr>
          </a:p>
        </p:txBody>
      </p:sp>
    </p:spTree>
    <p:extLst>
      <p:ext uri="{BB962C8B-B14F-4D97-AF65-F5344CB8AC3E}">
        <p14:creationId xmlns:p14="http://schemas.microsoft.com/office/powerpoint/2010/main" val="348224095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Ahmedabad University | Latest Reviews | Student Reviews &amp; University  Rankings EDUopinions"/>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8346" b="9716"/>
          <a:stretch/>
        </p:blipFill>
        <p:spPr bwMode="auto">
          <a:xfrm>
            <a:off x="122534" y="3299723"/>
            <a:ext cx="3800508" cy="311408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Ahmedabad Location - Geographical Location of Ahmedabad India - Ahmedabad  Geograph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99527" y="3152394"/>
            <a:ext cx="5012853" cy="340874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PHD Comics, Coming to a Theater Near You | WIRED"/>
          <p:cNvPicPr>
            <a:picLocks noChangeAspect="1" noChangeArrowheads="1"/>
          </p:cNvPicPr>
          <p:nvPr/>
        </p:nvPicPr>
        <p:blipFill rotWithShape="1">
          <a:blip r:embed="rId4">
            <a:extLst>
              <a:ext uri="{28A0092B-C50C-407E-A947-70E740481C1C}">
                <a14:useLocalDpi xmlns:a14="http://schemas.microsoft.com/office/drawing/2010/main" val="0"/>
              </a:ext>
            </a:extLst>
          </a:blip>
          <a:srcRect t="40142" r="12814" b="14452"/>
          <a:stretch/>
        </p:blipFill>
        <p:spPr bwMode="auto">
          <a:xfrm>
            <a:off x="742427" y="504008"/>
            <a:ext cx="7719183" cy="2552134"/>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p:cNvSpPr/>
          <p:nvPr/>
        </p:nvSpPr>
        <p:spPr>
          <a:xfrm>
            <a:off x="4268346" y="339046"/>
            <a:ext cx="216189" cy="204717"/>
          </a:xfrm>
          <a:prstGeom prst="ellipse">
            <a:avLst/>
          </a:prstGeom>
          <a:solidFill>
            <a:srgbClr val="C00000"/>
          </a:soli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4" name="TextBox 3"/>
          <p:cNvSpPr txBox="1"/>
          <p:nvPr/>
        </p:nvSpPr>
        <p:spPr>
          <a:xfrm>
            <a:off x="4542488" y="220804"/>
            <a:ext cx="1532246" cy="461665"/>
          </a:xfrm>
          <a:prstGeom prst="rect">
            <a:avLst/>
          </a:prstGeom>
          <a:noFill/>
        </p:spPr>
        <p:txBody>
          <a:bodyPr wrap="square" rtlCol="0">
            <a:spAutoFit/>
          </a:bodyPr>
          <a:lstStyle/>
          <a:p>
            <a:r>
              <a:rPr lang="en-US" sz="2400" dirty="0" smtClean="0">
                <a:latin typeface="Comic Sans MS" panose="030F0702030302020204" pitchFamily="66" charset="0"/>
              </a:rPr>
              <a:t>I’m Here</a:t>
            </a:r>
            <a:endParaRPr lang="en-IN" sz="2400" dirty="0">
              <a:latin typeface="Comic Sans MS" panose="030F0702030302020204" pitchFamily="66" charset="0"/>
            </a:endParaRPr>
          </a:p>
        </p:txBody>
      </p:sp>
      <p:sp>
        <p:nvSpPr>
          <p:cNvPr id="5" name="Rectangle 4"/>
          <p:cNvSpPr/>
          <p:nvPr/>
        </p:nvSpPr>
        <p:spPr>
          <a:xfrm>
            <a:off x="4300430" y="2502568"/>
            <a:ext cx="1346391" cy="521490"/>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1899379919"/>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EBE3D4F8-6FEC-4AA0-9F3A-A2071448C918}"/>
              </a:ext>
            </a:extLst>
          </p:cNvPr>
          <p:cNvSpPr txBox="1"/>
          <p:nvPr/>
        </p:nvSpPr>
        <p:spPr>
          <a:xfrm>
            <a:off x="0" y="2705600"/>
            <a:ext cx="9143999" cy="1569660"/>
          </a:xfrm>
          <a:prstGeom prst="rect">
            <a:avLst/>
          </a:prstGeom>
          <a:noFill/>
        </p:spPr>
        <p:txBody>
          <a:bodyPr wrap="square" rtlCol="0">
            <a:spAutoFit/>
          </a:bodyPr>
          <a:lstStyle/>
          <a:p>
            <a:pPr algn="ctr"/>
            <a:r>
              <a:rPr lang="en-US" sz="4800" dirty="0" smtClean="0">
                <a:latin typeface="Constantia" panose="02030602050306030303" pitchFamily="18" charset="0"/>
              </a:rPr>
              <a:t>Research Question #1</a:t>
            </a:r>
          </a:p>
          <a:p>
            <a:pPr algn="ctr"/>
            <a:r>
              <a:rPr lang="en-US" sz="4800" dirty="0" smtClean="0">
                <a:latin typeface="Constantia" panose="02030602050306030303" pitchFamily="18" charset="0"/>
              </a:rPr>
              <a:t>@ Ahmedabad University</a:t>
            </a:r>
            <a:endParaRPr lang="en-US" sz="4800" dirty="0">
              <a:latin typeface="Constantia" panose="02030602050306030303" pitchFamily="18" charset="0"/>
            </a:endParaRPr>
          </a:p>
        </p:txBody>
      </p:sp>
    </p:spTree>
    <p:extLst>
      <p:ext uri="{BB962C8B-B14F-4D97-AF65-F5344CB8AC3E}">
        <p14:creationId xmlns:p14="http://schemas.microsoft.com/office/powerpoint/2010/main" val="3981817668"/>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 xmlns:a16="http://schemas.microsoft.com/office/drawing/2014/main" id="{AE8954E8-E6CB-4E92-BBB1-A188A647FBAF}"/>
                  </a:ext>
                </a:extLst>
              </p:cNvPr>
              <p:cNvSpPr txBox="1"/>
              <p:nvPr/>
            </p:nvSpPr>
            <p:spPr>
              <a:xfrm>
                <a:off x="960840" y="1787542"/>
                <a:ext cx="7222318" cy="10375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100" i="1" smtClean="0">
                          <a:latin typeface="Cambria Math"/>
                        </a:rPr>
                        <m:t>𝐻</m:t>
                      </m:r>
                      <m:r>
                        <a:rPr lang="en-GB" sz="2100" i="1" smtClean="0">
                          <a:latin typeface="Cambria Math"/>
                        </a:rPr>
                        <m:t>=</m:t>
                      </m:r>
                      <m:nary>
                        <m:naryPr>
                          <m:chr m:val="∑"/>
                          <m:ctrlPr>
                            <a:rPr lang="en-GB" sz="2100" i="1">
                              <a:latin typeface="Cambria Math" panose="02040503050406030204" pitchFamily="18" charset="0"/>
                            </a:rPr>
                          </m:ctrlPr>
                        </m:naryPr>
                        <m:sub>
                          <m:r>
                            <m:rPr>
                              <m:brk m:alnAt="23"/>
                            </m:rPr>
                            <a:rPr lang="en-GB" sz="2100" i="1">
                              <a:latin typeface="Cambria Math"/>
                            </a:rPr>
                            <m:t>𝑖</m:t>
                          </m:r>
                          <m:r>
                            <a:rPr lang="en-GB" sz="2100" i="1">
                              <a:latin typeface="Cambria Math"/>
                            </a:rPr>
                            <m:t>=1</m:t>
                          </m:r>
                        </m:sub>
                        <m:sup>
                          <m:r>
                            <a:rPr lang="en-US" sz="2100" i="1">
                              <a:latin typeface="Cambria Math" panose="02040503050406030204" pitchFamily="18" charset="0"/>
                            </a:rPr>
                            <m:t>𝑁</m:t>
                          </m:r>
                          <m:r>
                            <a:rPr lang="en-US" sz="2100" i="1">
                              <a:latin typeface="Cambria Math" panose="02040503050406030204" pitchFamily="18" charset="0"/>
                            </a:rPr>
                            <m:t>=2</m:t>
                          </m:r>
                        </m:sup>
                        <m:e>
                          <m:d>
                            <m:dPr>
                              <m:begChr m:val="["/>
                              <m:endChr m:val="]"/>
                              <m:ctrlPr>
                                <a:rPr lang="en-GB" sz="2100" i="1">
                                  <a:latin typeface="Cambria Math" panose="02040503050406030204" pitchFamily="18" charset="0"/>
                                </a:rPr>
                              </m:ctrlPr>
                            </m:dPr>
                            <m:e>
                              <m:f>
                                <m:fPr>
                                  <m:ctrlPr>
                                    <a:rPr lang="en-GB" sz="2100" i="1">
                                      <a:latin typeface="Cambria Math" panose="02040503050406030204" pitchFamily="18" charset="0"/>
                                    </a:rPr>
                                  </m:ctrlPr>
                                </m:fPr>
                                <m:num>
                                  <m:sSubSup>
                                    <m:sSubSupPr>
                                      <m:ctrlPr>
                                        <a:rPr lang="en-GB" sz="2100" i="1">
                                          <a:latin typeface="Cambria Math" panose="02040503050406030204" pitchFamily="18" charset="0"/>
                                        </a:rPr>
                                      </m:ctrlPr>
                                    </m:sSubSupPr>
                                    <m:e>
                                      <m:r>
                                        <a:rPr lang="en-GB" sz="2100" i="1">
                                          <a:latin typeface="Cambria Math"/>
                                        </a:rPr>
                                        <m:t>𝑃</m:t>
                                      </m:r>
                                    </m:e>
                                    <m:sub>
                                      <m:r>
                                        <a:rPr lang="en-GB" sz="2100" i="1">
                                          <a:latin typeface="Cambria Math"/>
                                        </a:rPr>
                                        <m:t>𝑖</m:t>
                                      </m:r>
                                    </m:sub>
                                    <m:sup>
                                      <m:r>
                                        <a:rPr lang="en-GB" sz="2100" i="1">
                                          <a:latin typeface="Cambria Math"/>
                                        </a:rPr>
                                        <m:t>2</m:t>
                                      </m:r>
                                    </m:sup>
                                  </m:sSubSup>
                                </m:num>
                                <m:den>
                                  <m:r>
                                    <a:rPr lang="en-GB" sz="2100" i="1">
                                      <a:latin typeface="Cambria Math"/>
                                    </a:rPr>
                                    <m:t>2</m:t>
                                  </m:r>
                                </m:den>
                              </m:f>
                              <m:r>
                                <a:rPr lang="en-GB" sz="2100" i="1">
                                  <a:latin typeface="Cambria Math"/>
                                </a:rPr>
                                <m:t>+</m:t>
                              </m:r>
                              <m:f>
                                <m:fPr>
                                  <m:ctrlPr>
                                    <a:rPr lang="en-GB" sz="2100" i="1">
                                      <a:latin typeface="Cambria Math" panose="02040503050406030204" pitchFamily="18" charset="0"/>
                                      <a:ea typeface="Cambria Math"/>
                                    </a:rPr>
                                  </m:ctrlPr>
                                </m:fPr>
                                <m:num>
                                  <m:sSubSup>
                                    <m:sSubSupPr>
                                      <m:ctrlPr>
                                        <a:rPr lang="en-GB" sz="2100" i="1">
                                          <a:latin typeface="Cambria Math" panose="02040503050406030204" pitchFamily="18" charset="0"/>
                                          <a:ea typeface="Cambria Math"/>
                                        </a:rPr>
                                      </m:ctrlPr>
                                    </m:sSubSupPr>
                                    <m:e>
                                      <m:r>
                                        <a:rPr lang="en-GB" sz="2100" i="1">
                                          <a:latin typeface="Cambria Math"/>
                                          <a:ea typeface="Cambria Math"/>
                                        </a:rPr>
                                        <m:t>𝜔</m:t>
                                      </m:r>
                                    </m:e>
                                    <m:sub>
                                      <m:r>
                                        <a:rPr lang="en-GB" sz="2100" i="1">
                                          <a:latin typeface="Cambria Math"/>
                                          <a:ea typeface="Cambria Math"/>
                                        </a:rPr>
                                        <m:t>𝑖</m:t>
                                      </m:r>
                                    </m:sub>
                                    <m:sup>
                                      <m:r>
                                        <a:rPr lang="en-GB" sz="2100" i="1">
                                          <a:latin typeface="Cambria Math"/>
                                          <a:ea typeface="Cambria Math"/>
                                        </a:rPr>
                                        <m:t>2</m:t>
                                      </m:r>
                                    </m:sup>
                                  </m:sSubSup>
                                  <m:sSubSup>
                                    <m:sSubSupPr>
                                      <m:ctrlPr>
                                        <a:rPr lang="en-GB" sz="2100" i="1">
                                          <a:latin typeface="Cambria Math" panose="02040503050406030204" pitchFamily="18" charset="0"/>
                                          <a:ea typeface="Cambria Math"/>
                                        </a:rPr>
                                      </m:ctrlPr>
                                    </m:sSubSupPr>
                                    <m:e>
                                      <m:r>
                                        <a:rPr lang="en-GB" sz="2100" i="1">
                                          <a:latin typeface="Cambria Math"/>
                                          <a:ea typeface="Cambria Math"/>
                                        </a:rPr>
                                        <m:t>𝑄</m:t>
                                      </m:r>
                                    </m:e>
                                    <m:sub>
                                      <m:r>
                                        <a:rPr lang="en-GB" sz="2100" i="1">
                                          <a:latin typeface="Cambria Math"/>
                                          <a:ea typeface="Cambria Math"/>
                                        </a:rPr>
                                        <m:t>𝑖</m:t>
                                      </m:r>
                                    </m:sub>
                                    <m:sup>
                                      <m:r>
                                        <a:rPr lang="en-GB" sz="2100" i="1">
                                          <a:latin typeface="Cambria Math"/>
                                          <a:ea typeface="Cambria Math"/>
                                        </a:rPr>
                                        <m:t>2</m:t>
                                      </m:r>
                                    </m:sup>
                                  </m:sSubSup>
                                </m:num>
                                <m:den>
                                  <m:r>
                                    <a:rPr lang="en-GB" sz="2100" i="1">
                                      <a:latin typeface="Cambria Math"/>
                                      <a:ea typeface="Cambria Math"/>
                                    </a:rPr>
                                    <m:t>2</m:t>
                                  </m:r>
                                </m:den>
                              </m:f>
                              <m:r>
                                <a:rPr lang="en-GB" sz="2100" i="1">
                                  <a:latin typeface="Cambria Math"/>
                                  <a:ea typeface="Cambria Math"/>
                                </a:rPr>
                                <m:t>+</m:t>
                              </m:r>
                              <m:sSub>
                                <m:sSubPr>
                                  <m:ctrlPr>
                                    <a:rPr lang="en-GB" sz="2100" i="1">
                                      <a:latin typeface="Cambria Math" panose="02040503050406030204" pitchFamily="18" charset="0"/>
                                      <a:ea typeface="Cambria Math"/>
                                    </a:rPr>
                                  </m:ctrlPr>
                                </m:sSubPr>
                                <m:e>
                                  <m:r>
                                    <a:rPr lang="en-US" sz="2100" b="0" i="1" smtClean="0">
                                      <a:latin typeface="Cambria Math" panose="02040503050406030204" pitchFamily="18" charset="0"/>
                                      <a:ea typeface="Cambria Math"/>
                                    </a:rPr>
                                    <m:t>𝐴</m:t>
                                  </m:r>
                                </m:e>
                                <m:sub>
                                  <m:r>
                                    <a:rPr lang="en-GB" sz="2100" i="1">
                                      <a:latin typeface="Cambria Math"/>
                                      <a:ea typeface="Cambria Math"/>
                                    </a:rPr>
                                    <m:t>𝑖</m:t>
                                  </m:r>
                                </m:sub>
                              </m:sSub>
                              <m:func>
                                <m:funcPr>
                                  <m:ctrlPr>
                                    <a:rPr lang="en-GB" sz="2100" i="1">
                                      <a:latin typeface="Cambria Math" panose="02040503050406030204" pitchFamily="18" charset="0"/>
                                      <a:ea typeface="Cambria Math"/>
                                    </a:rPr>
                                  </m:ctrlPr>
                                </m:funcPr>
                                <m:fName>
                                  <m:r>
                                    <m:rPr>
                                      <m:sty m:val="p"/>
                                    </m:rPr>
                                    <a:rPr lang="en-GB" sz="2100">
                                      <a:latin typeface="Cambria Math"/>
                                      <a:ea typeface="Cambria Math"/>
                                    </a:rPr>
                                    <m:t>cos</m:t>
                                  </m:r>
                                </m:fName>
                                <m:e>
                                  <m:d>
                                    <m:dPr>
                                      <m:ctrlPr>
                                        <a:rPr lang="en-GB" sz="2100" i="1">
                                          <a:latin typeface="Cambria Math" panose="02040503050406030204" pitchFamily="18" charset="0"/>
                                          <a:ea typeface="Cambria Math"/>
                                        </a:rPr>
                                      </m:ctrlPr>
                                    </m:dPr>
                                    <m:e>
                                      <m:sSub>
                                        <m:sSubPr>
                                          <m:ctrlPr>
                                            <a:rPr lang="en-GB" sz="2100" i="1">
                                              <a:latin typeface="Cambria Math" panose="02040503050406030204" pitchFamily="18" charset="0"/>
                                              <a:ea typeface="Cambria Math"/>
                                            </a:rPr>
                                          </m:ctrlPr>
                                        </m:sSubPr>
                                        <m:e>
                                          <m:r>
                                            <a:rPr lang="en-GB" sz="2100" i="1">
                                              <a:latin typeface="Cambria Math"/>
                                              <a:ea typeface="Cambria Math"/>
                                            </a:rPr>
                                            <m:t>𝜔</m:t>
                                          </m:r>
                                        </m:e>
                                        <m:sub>
                                          <m:r>
                                            <a:rPr lang="en-US" sz="2100" i="1">
                                              <a:latin typeface="Cambria Math" panose="02040503050406030204" pitchFamily="18" charset="0"/>
                                              <a:ea typeface="Cambria Math"/>
                                            </a:rPr>
                                            <m:t>𝐷</m:t>
                                          </m:r>
                                        </m:sub>
                                      </m:sSub>
                                      <m:r>
                                        <a:rPr lang="en-GB" sz="2100" i="1">
                                          <a:latin typeface="Cambria Math"/>
                                          <a:ea typeface="Cambria Math"/>
                                        </a:rPr>
                                        <m:t>𝑡</m:t>
                                      </m:r>
                                    </m:e>
                                  </m:d>
                                </m:e>
                              </m:func>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e>
                          </m:d>
                        </m:e>
                      </m:nary>
                      <m:r>
                        <a:rPr lang="en-GB" sz="2100" i="1">
                          <a:latin typeface="Cambria Math"/>
                        </a:rPr>
                        <m:t>+</m:t>
                      </m:r>
                      <m:nary>
                        <m:naryPr>
                          <m:chr m:val="∑"/>
                          <m:supHide m:val="on"/>
                          <m:ctrlPr>
                            <a:rPr lang="en-GB" sz="2100" i="1">
                              <a:latin typeface="Cambria Math" panose="02040503050406030204" pitchFamily="18" charset="0"/>
                            </a:rPr>
                          </m:ctrlPr>
                        </m:naryPr>
                        <m:sub>
                          <m:r>
                            <m:rPr>
                              <m:brk m:alnAt="7"/>
                            </m:rPr>
                            <a:rPr lang="en-GB" sz="2100" i="1">
                              <a:latin typeface="Cambria Math"/>
                            </a:rPr>
                            <m:t>𝑖</m:t>
                          </m:r>
                          <m:r>
                            <a:rPr lang="en-GB" sz="2100" i="1">
                              <a:latin typeface="Cambria Math"/>
                            </a:rPr>
                            <m:t>,</m:t>
                          </m:r>
                          <m:r>
                            <a:rPr lang="en-GB" sz="2100" i="1">
                              <a:latin typeface="Cambria Math"/>
                            </a:rPr>
                            <m:t>𝑗</m:t>
                          </m:r>
                          <m:r>
                            <a:rPr lang="en-GB" sz="2100" i="1">
                              <a:latin typeface="Cambria Math"/>
                            </a:rPr>
                            <m:t>,</m:t>
                          </m:r>
                          <m:r>
                            <a:rPr lang="en-GB" sz="2100" i="1">
                              <a:latin typeface="Cambria Math"/>
                            </a:rPr>
                            <m:t>𝑘</m:t>
                          </m:r>
                        </m:sub>
                        <m:sup/>
                        <m:e>
                          <m:sSub>
                            <m:sSubPr>
                              <m:ctrlPr>
                                <a:rPr lang="en-GB" sz="2100" i="1">
                                  <a:latin typeface="Cambria Math" panose="02040503050406030204" pitchFamily="18" charset="0"/>
                                  <a:ea typeface="Cambria Math"/>
                                </a:rPr>
                              </m:ctrlPr>
                            </m:sSubPr>
                            <m:e>
                              <m:r>
                                <a:rPr lang="en-GB" sz="2100" i="1">
                                  <a:latin typeface="Cambria Math" panose="02040503050406030204" pitchFamily="18" charset="0"/>
                                  <a:ea typeface="Cambria Math" panose="02040503050406030204" pitchFamily="18" charset="0"/>
                                </a:rPr>
                                <m:t>𝛼</m:t>
                              </m:r>
                            </m:e>
                            <m:sub>
                              <m:r>
                                <a:rPr lang="en-GB" sz="2100" i="1">
                                  <a:latin typeface="Cambria Math"/>
                                  <a:ea typeface="Cambria Math"/>
                                </a:rPr>
                                <m:t>𝑖𝑗𝑘</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𝑗</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𝑘</m:t>
                              </m:r>
                            </m:sub>
                          </m:sSub>
                        </m:e>
                      </m:nary>
                    </m:oMath>
                  </m:oMathPara>
                </a14:m>
                <a:endParaRPr lang="en-GB" sz="2100" dirty="0"/>
              </a:p>
            </p:txBody>
          </p:sp>
        </mc:Choice>
        <mc:Fallback xmlns="">
          <p:sp>
            <p:nvSpPr>
              <p:cNvPr id="2" name="TextBox 1">
                <a:extLst>
                  <a:ext uri="{FF2B5EF4-FFF2-40B4-BE49-F238E27FC236}">
                    <a16:creationId xmlns:a16="http://schemas.microsoft.com/office/drawing/2014/main" xmlns="" xmlns:a14="http://schemas.microsoft.com/office/drawing/2010/main" id="{AE8954E8-E6CB-4E92-BBB1-A188A647FBAF}"/>
                  </a:ext>
                </a:extLst>
              </p:cNvPr>
              <p:cNvSpPr txBox="1">
                <a:spLocks noRot="1" noChangeAspect="1" noMove="1" noResize="1" noEditPoints="1" noAdjustHandles="1" noChangeArrowheads="1" noChangeShapeType="1" noTextEdit="1"/>
              </p:cNvSpPr>
              <p:nvPr/>
            </p:nvSpPr>
            <p:spPr>
              <a:xfrm>
                <a:off x="960840" y="1787542"/>
                <a:ext cx="7222318" cy="1037592"/>
              </a:xfrm>
              <a:prstGeom prst="rect">
                <a:avLst/>
              </a:prstGeom>
              <a:blipFill rotWithShape="0">
                <a:blip r:embed="rId2"/>
                <a:stretch>
                  <a:fillRect/>
                </a:stretch>
              </a:blipFill>
            </p:spPr>
            <p:txBody>
              <a:bodyPr/>
              <a:lstStyle/>
              <a:p>
                <a:r>
                  <a:rPr lang="en-IN">
                    <a:noFill/>
                  </a:rPr>
                  <a:t> </a:t>
                </a:r>
              </a:p>
            </p:txBody>
          </p:sp>
        </mc:Fallback>
      </mc:AlternateContent>
      <p:sp>
        <p:nvSpPr>
          <p:cNvPr id="3" name="TextBox 2">
            <a:extLst>
              <a:ext uri="{FF2B5EF4-FFF2-40B4-BE49-F238E27FC236}">
                <a16:creationId xmlns="" xmlns:a16="http://schemas.microsoft.com/office/drawing/2014/main" id="{EBE3D4F8-6FEC-4AA0-9F3A-A2071448C918}"/>
              </a:ext>
            </a:extLst>
          </p:cNvPr>
          <p:cNvSpPr txBox="1"/>
          <p:nvPr/>
        </p:nvSpPr>
        <p:spPr>
          <a:xfrm>
            <a:off x="0" y="437438"/>
            <a:ext cx="9143999" cy="1107996"/>
          </a:xfrm>
          <a:prstGeom prst="rect">
            <a:avLst/>
          </a:prstGeom>
          <a:noFill/>
        </p:spPr>
        <p:txBody>
          <a:bodyPr wrap="square" rtlCol="0">
            <a:spAutoFit/>
          </a:bodyPr>
          <a:lstStyle/>
          <a:p>
            <a:pPr algn="ctr"/>
            <a:r>
              <a:rPr lang="en-US" sz="3300" dirty="0" smtClean="0">
                <a:latin typeface="Constantia" panose="02030602050306030303" pitchFamily="18" charset="0"/>
              </a:rPr>
              <a:t>Is </a:t>
            </a:r>
            <a:r>
              <a:rPr lang="en-US" sz="3300" b="1" dirty="0" smtClean="0">
                <a:latin typeface="Constantia" panose="02030602050306030303" pitchFamily="18" charset="0"/>
              </a:rPr>
              <a:t>Mechanical Nonlinearity </a:t>
            </a:r>
            <a:r>
              <a:rPr lang="en-US" sz="3300" dirty="0" smtClean="0">
                <a:latin typeface="Constantia" panose="02030602050306030303" pitchFamily="18" charset="0"/>
              </a:rPr>
              <a:t>Necessary For Frequency Comb Generation? </a:t>
            </a:r>
            <a:endParaRPr lang="en-US" sz="3300" dirty="0">
              <a:latin typeface="Constantia" panose="02030602050306030303" pitchFamily="18" charset="0"/>
            </a:endParaRPr>
          </a:p>
        </p:txBody>
      </p:sp>
      <p:grpSp>
        <p:nvGrpSpPr>
          <p:cNvPr id="29" name="Group 28">
            <a:extLst>
              <a:ext uri="{FF2B5EF4-FFF2-40B4-BE49-F238E27FC236}">
                <a16:creationId xmlns="" xmlns:a16="http://schemas.microsoft.com/office/drawing/2014/main" id="{4C92CF72-A191-4EE0-B91B-D3F61C3E440C}"/>
              </a:ext>
            </a:extLst>
          </p:cNvPr>
          <p:cNvGrpSpPr/>
          <p:nvPr/>
        </p:nvGrpSpPr>
        <p:grpSpPr>
          <a:xfrm>
            <a:off x="810536" y="3137621"/>
            <a:ext cx="7522926" cy="3030017"/>
            <a:chOff x="851670" y="732822"/>
            <a:chExt cx="10030568" cy="4040022"/>
          </a:xfrm>
        </p:grpSpPr>
        <p:pic>
          <p:nvPicPr>
            <p:cNvPr id="30" name="Picture 29">
              <a:extLst>
                <a:ext uri="{FF2B5EF4-FFF2-40B4-BE49-F238E27FC236}">
                  <a16:creationId xmlns="" xmlns:a16="http://schemas.microsoft.com/office/drawing/2014/main" id="{FEB52E85-70CC-40B1-AB97-72A4686F7F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893" y="1260103"/>
              <a:ext cx="4714875" cy="3124200"/>
            </a:xfrm>
            <a:prstGeom prst="rect">
              <a:avLst/>
            </a:prstGeom>
          </p:spPr>
        </p:pic>
        <p:pic>
          <p:nvPicPr>
            <p:cNvPr id="31" name="Picture 30">
              <a:extLst>
                <a:ext uri="{FF2B5EF4-FFF2-40B4-BE49-F238E27FC236}">
                  <a16:creationId xmlns="" xmlns:a16="http://schemas.microsoft.com/office/drawing/2014/main" id="{97291ED5-1FBD-445F-B0DE-45320B6475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7363" y="1257051"/>
              <a:ext cx="4714875" cy="3124200"/>
            </a:xfrm>
            <a:prstGeom prst="rect">
              <a:avLst/>
            </a:prstGeom>
          </p:spPr>
        </p:pic>
        <mc:AlternateContent xmlns:mc="http://schemas.openxmlformats.org/markup-compatibility/2006" xmlns:a14="http://schemas.microsoft.com/office/drawing/2010/main">
          <mc:Choice Requires="a14">
            <p:sp>
              <p:nvSpPr>
                <p:cNvPr id="32" name="TextBox 31">
                  <a:extLst>
                    <a:ext uri="{FF2B5EF4-FFF2-40B4-BE49-F238E27FC236}">
                      <a16:creationId xmlns="" xmlns:a16="http://schemas.microsoft.com/office/drawing/2014/main" id="{CD994FF5-CE54-43F5-8626-17C0A5B4AB39}"/>
                    </a:ext>
                  </a:extLst>
                </p:cNvPr>
                <p:cNvSpPr txBox="1"/>
                <p:nvPr/>
              </p:nvSpPr>
              <p:spPr>
                <a:xfrm rot="16200000">
                  <a:off x="901331" y="2638547"/>
                  <a:ext cx="331565" cy="430887"/>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𝐴</m:t>
                            </m:r>
                          </m:e>
                          <m:sub>
                            <m:r>
                              <a:rPr lang="en-US" sz="2100" i="1">
                                <a:latin typeface="Cambria Math" panose="02040503050406030204" pitchFamily="18" charset="0"/>
                                <a:ea typeface="Cambria Math" panose="02040503050406030204" pitchFamily="18" charset="0"/>
                              </a:rPr>
                              <m:t>1</m:t>
                            </m:r>
                          </m:sub>
                        </m:sSub>
                      </m:oMath>
                    </m:oMathPara>
                  </a14:m>
                  <a:endParaRPr lang="en-US" sz="2100" dirty="0">
                    <a:latin typeface="Constantia" panose="02030602050306030303" pitchFamily="18" charset="0"/>
                  </a:endParaRPr>
                </a:p>
              </p:txBody>
            </p:sp>
          </mc:Choice>
          <mc:Fallback xmlns="">
            <p:sp>
              <p:nvSpPr>
                <p:cNvPr id="5" name="TextBox 4">
                  <a:extLst>
                    <a:ext uri="{FF2B5EF4-FFF2-40B4-BE49-F238E27FC236}">
                      <a16:creationId xmlns:a16="http://schemas.microsoft.com/office/drawing/2014/main" xmlns="" xmlns:a14="http://schemas.microsoft.com/office/drawing/2010/main" id="{CD994FF5-CE54-43F5-8626-17C0A5B4AB39}"/>
                    </a:ext>
                  </a:extLst>
                </p:cNvPr>
                <p:cNvSpPr txBox="1">
                  <a:spLocks noRot="1" noChangeAspect="1" noMove="1" noResize="1" noEditPoints="1" noAdjustHandles="1" noChangeArrowheads="1" noChangeShapeType="1" noTextEdit="1"/>
                </p:cNvSpPr>
                <p:nvPr/>
              </p:nvSpPr>
              <p:spPr>
                <a:xfrm rot="16200000">
                  <a:off x="901331" y="2638547"/>
                  <a:ext cx="331565" cy="430887"/>
                </a:xfrm>
                <a:prstGeom prst="rect">
                  <a:avLst/>
                </a:prstGeom>
                <a:blipFill>
                  <a:blip r:embed="rId5"/>
                  <a:stretch>
                    <a:fillRect t="-39024" r="-13208" b="-365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 xmlns:a16="http://schemas.microsoft.com/office/drawing/2014/main" id="{C4AC3F11-5A43-43F1-99C3-B1ACFFA20D08}"/>
                    </a:ext>
                  </a:extLst>
                </p:cNvPr>
                <p:cNvSpPr txBox="1"/>
                <p:nvPr/>
              </p:nvSpPr>
              <p:spPr>
                <a:xfrm rot="16200000">
                  <a:off x="5796611" y="2605114"/>
                  <a:ext cx="474660"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smtClean="0">
                                <a:latin typeface="Cambria Math" panose="02040503050406030204" pitchFamily="18" charset="0"/>
                                <a:ea typeface="Cambria Math" panose="02040503050406030204" pitchFamily="18" charset="0"/>
                              </a:rPr>
                            </m:ctrlPr>
                          </m:sSubPr>
                          <m:e>
                            <m:r>
                              <a:rPr lang="en-US" sz="2100" b="0" i="1" smtClean="0">
                                <a:latin typeface="Cambria Math" panose="02040503050406030204" pitchFamily="18" charset="0"/>
                                <a:ea typeface="Cambria Math" panose="02040503050406030204" pitchFamily="18" charset="0"/>
                              </a:rPr>
                              <m:t>𝐴</m:t>
                            </m:r>
                          </m:e>
                          <m:sub>
                            <m:r>
                              <a:rPr lang="en-US" sz="2100" i="1">
                                <a:latin typeface="Cambria Math" panose="02040503050406030204" pitchFamily="18" charset="0"/>
                                <a:ea typeface="Cambria Math" panose="02040503050406030204" pitchFamily="18" charset="0"/>
                              </a:rPr>
                              <m:t>1</m:t>
                            </m:r>
                          </m:sub>
                        </m:sSub>
                      </m:oMath>
                    </m:oMathPara>
                  </a14:m>
                  <a:endParaRPr lang="en-US" sz="2100" dirty="0">
                    <a:latin typeface="Constantia" panose="02030602050306030303" pitchFamily="18" charset="0"/>
                  </a:endParaRPr>
                </a:p>
              </p:txBody>
            </p:sp>
          </mc:Choice>
          <mc:Fallback xmlns="">
            <p:sp>
              <p:nvSpPr>
                <p:cNvPr id="7" name="TextBox 6">
                  <a:extLst>
                    <a:ext uri="{FF2B5EF4-FFF2-40B4-BE49-F238E27FC236}">
                      <a16:creationId xmlns:a16="http://schemas.microsoft.com/office/drawing/2014/main" xmlns="" xmlns:a14="http://schemas.microsoft.com/office/drawing/2010/main" id="{C4AC3F11-5A43-43F1-99C3-B1ACFFA20D08}"/>
                    </a:ext>
                  </a:extLst>
                </p:cNvPr>
                <p:cNvSpPr txBox="1">
                  <a:spLocks noRot="1" noChangeAspect="1" noMove="1" noResize="1" noEditPoints="1" noAdjustHandles="1" noChangeArrowheads="1" noChangeShapeType="1" noTextEdit="1"/>
                </p:cNvSpPr>
                <p:nvPr/>
              </p:nvSpPr>
              <p:spPr>
                <a:xfrm rot="16200000">
                  <a:off x="5796611" y="2605114"/>
                  <a:ext cx="474660" cy="430887"/>
                </a:xfrm>
                <a:prstGeom prst="rect">
                  <a:avLst/>
                </a:prstGeom>
                <a:blipFill>
                  <a:blip r:embed="rId6"/>
                  <a:stretch>
                    <a:fillRect t="-6780" r="-15094" b="-1525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a:extLst>
                    <a:ext uri="{FF2B5EF4-FFF2-40B4-BE49-F238E27FC236}">
                      <a16:creationId xmlns="" xmlns:a16="http://schemas.microsoft.com/office/drawing/2014/main" id="{AAE17AB6-59F4-4E63-B210-4203738D5B1F}"/>
                    </a:ext>
                  </a:extLst>
                </p:cNvPr>
                <p:cNvSpPr txBox="1"/>
                <p:nvPr/>
              </p:nvSpPr>
              <p:spPr>
                <a:xfrm>
                  <a:off x="1910470" y="3173306"/>
                  <a:ext cx="960433" cy="430887"/>
                </a:xfrm>
                <a:prstGeom prst="rect">
                  <a:avLst/>
                </a:prstGeom>
                <a:noFill/>
              </p:spPr>
              <p:txBody>
                <a:bodyPr wrap="none" lIns="0" tIns="0" rIns="0" bIns="0" rtlCol="0">
                  <a:spAutoFit/>
                </a:bodyPr>
                <a:lstStyle/>
                <a:p>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𝑐</m:t>
                          </m:r>
                        </m:sub>
                      </m:sSub>
                    </m:oMath>
                  </a14:m>
                  <a:r>
                    <a:rPr lang="en-US" sz="2100" dirty="0"/>
                    <a:t>/</a:t>
                  </a:r>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a14:m>
                  <a:endParaRPr lang="en-US" sz="2100" dirty="0"/>
                </a:p>
              </p:txBody>
            </p:sp>
          </mc:Choice>
          <mc:Fallback xmlns="">
            <p:sp>
              <p:nvSpPr>
                <p:cNvPr id="8" name="TextBox 7">
                  <a:extLst>
                    <a:ext uri="{FF2B5EF4-FFF2-40B4-BE49-F238E27FC236}">
                      <a16:creationId xmlns:a16="http://schemas.microsoft.com/office/drawing/2014/main" xmlns="" xmlns:a14="http://schemas.microsoft.com/office/drawing/2010/main" id="{AAE17AB6-59F4-4E63-B210-4203738D5B1F}"/>
                    </a:ext>
                  </a:extLst>
                </p:cNvPr>
                <p:cNvSpPr txBox="1">
                  <a:spLocks noRot="1" noChangeAspect="1" noMove="1" noResize="1" noEditPoints="1" noAdjustHandles="1" noChangeArrowheads="1" noChangeShapeType="1" noTextEdit="1"/>
                </p:cNvSpPr>
                <p:nvPr/>
              </p:nvSpPr>
              <p:spPr>
                <a:xfrm>
                  <a:off x="1910470" y="3173306"/>
                  <a:ext cx="960433" cy="430887"/>
                </a:xfrm>
                <a:prstGeom prst="rect">
                  <a:avLst/>
                </a:prstGeom>
                <a:blipFill>
                  <a:blip r:embed="rId7"/>
                  <a:stretch>
                    <a:fillRect l="-9322" t="-26415" r="-7627" b="-50943"/>
                  </a:stretch>
                </a:blipFill>
              </p:spPr>
              <p:txBody>
                <a:bodyPr/>
                <a:lstStyle/>
                <a:p>
                  <a:r>
                    <a:rPr lang="en-US">
                      <a:noFill/>
                    </a:rPr>
                    <a:t> </a:t>
                  </a:r>
                </a:p>
              </p:txBody>
            </p:sp>
          </mc:Fallback>
        </mc:AlternateContent>
        <p:cxnSp>
          <p:nvCxnSpPr>
            <p:cNvPr id="35" name="Straight Connector 34">
              <a:extLst>
                <a:ext uri="{FF2B5EF4-FFF2-40B4-BE49-F238E27FC236}">
                  <a16:creationId xmlns="" xmlns:a16="http://schemas.microsoft.com/office/drawing/2014/main" id="{559626B6-29B3-4D5C-B82B-BCCBA9DD4BBE}"/>
                </a:ext>
              </a:extLst>
            </p:cNvPr>
            <p:cNvCxnSpPr>
              <a:cxnSpLocks/>
            </p:cNvCxnSpPr>
            <p:nvPr/>
          </p:nvCxnSpPr>
          <p:spPr>
            <a:xfrm>
              <a:off x="2917072" y="2147632"/>
              <a:ext cx="0" cy="190276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 xmlns:a16="http://schemas.microsoft.com/office/drawing/2014/main" id="{4F0971C5-C997-43BF-8247-56F63DDCAD4B}"/>
                </a:ext>
              </a:extLst>
            </p:cNvPr>
            <p:cNvCxnSpPr>
              <a:cxnSpLocks/>
            </p:cNvCxnSpPr>
            <p:nvPr/>
          </p:nvCxnSpPr>
          <p:spPr>
            <a:xfrm>
              <a:off x="2597026" y="3626919"/>
              <a:ext cx="287577" cy="32117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 xmlns:a16="http://schemas.microsoft.com/office/drawing/2014/main" id="{AEE2B4DC-C429-4C45-B125-240E45E6752E}"/>
                </a:ext>
              </a:extLst>
            </p:cNvPr>
            <p:cNvCxnSpPr>
              <a:cxnSpLocks/>
            </p:cNvCxnSpPr>
            <p:nvPr/>
          </p:nvCxnSpPr>
          <p:spPr>
            <a:xfrm flipH="1">
              <a:off x="3627877" y="1815192"/>
              <a:ext cx="22072" cy="2174754"/>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 xmlns:a16="http://schemas.microsoft.com/office/drawing/2014/main" id="{864F7EC3-4FE0-4006-BE78-D6750F1B1FCC}"/>
                </a:ext>
              </a:extLst>
            </p:cNvPr>
            <p:cNvCxnSpPr>
              <a:cxnSpLocks/>
            </p:cNvCxnSpPr>
            <p:nvPr/>
          </p:nvCxnSpPr>
          <p:spPr>
            <a:xfrm>
              <a:off x="2964514" y="1923068"/>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 xmlns:a16="http://schemas.microsoft.com/office/drawing/2014/main" id="{5E1EDE3F-DE83-46DE-94E1-899F33C66A1B}"/>
                </a:ext>
              </a:extLst>
            </p:cNvPr>
            <p:cNvCxnSpPr>
              <a:cxnSpLocks/>
            </p:cNvCxnSpPr>
            <p:nvPr/>
          </p:nvCxnSpPr>
          <p:spPr>
            <a:xfrm flipH="1">
              <a:off x="3649950" y="1923068"/>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Rectangle 39">
                  <a:extLst>
                    <a:ext uri="{FF2B5EF4-FFF2-40B4-BE49-F238E27FC236}">
                      <a16:creationId xmlns="" xmlns:a16="http://schemas.microsoft.com/office/drawing/2014/main" id="{76EA558F-8B2E-4E46-9BB6-6284039BBCC1}"/>
                    </a:ext>
                  </a:extLst>
                </p:cNvPr>
                <p:cNvSpPr/>
                <p:nvPr/>
              </p:nvSpPr>
              <p:spPr>
                <a:xfrm>
                  <a:off x="3849711" y="1685967"/>
                  <a:ext cx="1003437"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𝛿</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14" name="Rectangle 13">
                  <a:extLst>
                    <a:ext uri="{FF2B5EF4-FFF2-40B4-BE49-F238E27FC236}">
                      <a16:creationId xmlns:a16="http://schemas.microsoft.com/office/drawing/2014/main" xmlns="" xmlns:a14="http://schemas.microsoft.com/office/drawing/2010/main" id="{76EA558F-8B2E-4E46-9BB6-6284039BBCC1}"/>
                    </a:ext>
                  </a:extLst>
                </p:cNvPr>
                <p:cNvSpPr>
                  <a:spLocks noRot="1" noChangeAspect="1" noMove="1" noResize="1" noEditPoints="1" noAdjustHandles="1" noChangeArrowheads="1" noChangeShapeType="1" noTextEdit="1"/>
                </p:cNvSpPr>
                <p:nvPr/>
              </p:nvSpPr>
              <p:spPr>
                <a:xfrm>
                  <a:off x="3849711" y="1685967"/>
                  <a:ext cx="1003437" cy="492443"/>
                </a:xfrm>
                <a:prstGeom prst="rect">
                  <a:avLst/>
                </a:prstGeom>
                <a:blipFill>
                  <a:blip r:embed="rId8"/>
                  <a:stretch>
                    <a:fillRect b="-13333"/>
                  </a:stretch>
                </a:blipFill>
              </p:spPr>
              <p:txBody>
                <a:bodyPr/>
                <a:lstStyle/>
                <a:p>
                  <a:r>
                    <a:rPr lang="en-US">
                      <a:noFill/>
                    </a:rPr>
                    <a:t> </a:t>
                  </a:r>
                </a:p>
              </p:txBody>
            </p:sp>
          </mc:Fallback>
        </mc:AlternateContent>
        <p:cxnSp>
          <p:nvCxnSpPr>
            <p:cNvPr id="41" name="Straight Connector 40">
              <a:extLst>
                <a:ext uri="{FF2B5EF4-FFF2-40B4-BE49-F238E27FC236}">
                  <a16:creationId xmlns="" xmlns:a16="http://schemas.microsoft.com/office/drawing/2014/main" id="{0B02FEF5-2F07-479A-9327-D7A359764C18}"/>
                </a:ext>
              </a:extLst>
            </p:cNvPr>
            <p:cNvCxnSpPr>
              <a:cxnSpLocks/>
            </p:cNvCxnSpPr>
            <p:nvPr/>
          </p:nvCxnSpPr>
          <p:spPr>
            <a:xfrm>
              <a:off x="8585501" y="1739600"/>
              <a:ext cx="3002" cy="2237242"/>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2" name="TextBox 41">
                  <a:extLst>
                    <a:ext uri="{FF2B5EF4-FFF2-40B4-BE49-F238E27FC236}">
                      <a16:creationId xmlns="" xmlns:a16="http://schemas.microsoft.com/office/drawing/2014/main" id="{129F3B33-8B80-46F4-8387-6A833B120044}"/>
                    </a:ext>
                  </a:extLst>
                </p:cNvPr>
                <p:cNvSpPr txBox="1"/>
                <p:nvPr/>
              </p:nvSpPr>
              <p:spPr>
                <a:xfrm>
                  <a:off x="9592306" y="3196033"/>
                  <a:ext cx="960433" cy="430887"/>
                </a:xfrm>
                <a:prstGeom prst="rect">
                  <a:avLst/>
                </a:prstGeom>
                <a:noFill/>
              </p:spPr>
              <p:txBody>
                <a:bodyPr wrap="none" lIns="0" tIns="0" rIns="0" bIns="0" rtlCol="0">
                  <a:spAutoFit/>
                </a:bodyPr>
                <a:lstStyle/>
                <a:p>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𝑐</m:t>
                          </m:r>
                        </m:sub>
                      </m:sSub>
                    </m:oMath>
                  </a14:m>
                  <a:r>
                    <a:rPr lang="en-US" sz="2100" dirty="0"/>
                    <a:t>/</a:t>
                  </a:r>
                  <a14:m>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a14:m>
                  <a:endParaRPr lang="en-US" sz="2100" dirty="0"/>
                </a:p>
              </p:txBody>
            </p:sp>
          </mc:Choice>
          <mc:Fallback xmlns="">
            <p:sp>
              <p:nvSpPr>
                <p:cNvPr id="16" name="TextBox 15">
                  <a:extLst>
                    <a:ext uri="{FF2B5EF4-FFF2-40B4-BE49-F238E27FC236}">
                      <a16:creationId xmlns:a16="http://schemas.microsoft.com/office/drawing/2014/main" xmlns="" xmlns:a14="http://schemas.microsoft.com/office/drawing/2010/main" id="{129F3B33-8B80-46F4-8387-6A833B120044}"/>
                    </a:ext>
                  </a:extLst>
                </p:cNvPr>
                <p:cNvSpPr txBox="1">
                  <a:spLocks noRot="1" noChangeAspect="1" noMove="1" noResize="1" noEditPoints="1" noAdjustHandles="1" noChangeArrowheads="1" noChangeShapeType="1" noTextEdit="1"/>
                </p:cNvSpPr>
                <p:nvPr/>
              </p:nvSpPr>
              <p:spPr>
                <a:xfrm>
                  <a:off x="9592306" y="3196033"/>
                  <a:ext cx="960433" cy="430887"/>
                </a:xfrm>
                <a:prstGeom prst="rect">
                  <a:avLst/>
                </a:prstGeom>
                <a:blipFill>
                  <a:blip r:embed="rId9"/>
                  <a:stretch>
                    <a:fillRect l="-9322" t="-26415" r="-7627" b="-50943"/>
                  </a:stretch>
                </a:blipFill>
              </p:spPr>
              <p:txBody>
                <a:bodyPr/>
                <a:lstStyle/>
                <a:p>
                  <a:r>
                    <a:rPr lang="en-US">
                      <a:noFill/>
                    </a:rPr>
                    <a:t> </a:t>
                  </a:r>
                </a:p>
              </p:txBody>
            </p:sp>
          </mc:Fallback>
        </mc:AlternateContent>
        <p:cxnSp>
          <p:nvCxnSpPr>
            <p:cNvPr id="43" name="Straight Connector 42">
              <a:extLst>
                <a:ext uri="{FF2B5EF4-FFF2-40B4-BE49-F238E27FC236}">
                  <a16:creationId xmlns="" xmlns:a16="http://schemas.microsoft.com/office/drawing/2014/main" id="{8E02D01E-57E9-4BBE-8F1B-30212D2FC51F}"/>
                </a:ext>
              </a:extLst>
            </p:cNvPr>
            <p:cNvCxnSpPr>
              <a:cxnSpLocks/>
            </p:cNvCxnSpPr>
            <p:nvPr/>
          </p:nvCxnSpPr>
          <p:spPr>
            <a:xfrm>
              <a:off x="9306046" y="2163821"/>
              <a:ext cx="0" cy="1860737"/>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 xmlns:a16="http://schemas.microsoft.com/office/drawing/2014/main" id="{E85596AF-B4DD-4CBF-BDB2-65D45E5256D4}"/>
                </a:ext>
              </a:extLst>
            </p:cNvPr>
            <p:cNvCxnSpPr>
              <a:cxnSpLocks/>
            </p:cNvCxnSpPr>
            <p:nvPr/>
          </p:nvCxnSpPr>
          <p:spPr>
            <a:xfrm>
              <a:off x="8341029" y="1922209"/>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 xmlns:a16="http://schemas.microsoft.com/office/drawing/2014/main" id="{A22562D6-4816-4009-A5D1-01002223CC3F}"/>
                </a:ext>
              </a:extLst>
            </p:cNvPr>
            <p:cNvCxnSpPr>
              <a:cxnSpLocks/>
            </p:cNvCxnSpPr>
            <p:nvPr/>
          </p:nvCxnSpPr>
          <p:spPr>
            <a:xfrm flipH="1">
              <a:off x="9037460" y="1922209"/>
              <a:ext cx="244472" cy="0"/>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46" name="Straight Arrow Connector 45">
              <a:extLst>
                <a:ext uri="{FF2B5EF4-FFF2-40B4-BE49-F238E27FC236}">
                  <a16:creationId xmlns="" xmlns:a16="http://schemas.microsoft.com/office/drawing/2014/main" id="{B8DC19E2-A12F-4252-B059-FDB01E934D8C}"/>
                </a:ext>
              </a:extLst>
            </p:cNvPr>
            <p:cNvCxnSpPr>
              <a:cxnSpLocks/>
            </p:cNvCxnSpPr>
            <p:nvPr/>
          </p:nvCxnSpPr>
          <p:spPr>
            <a:xfrm flipH="1">
              <a:off x="9340579" y="3632602"/>
              <a:ext cx="287577" cy="321173"/>
            </a:xfrm>
            <a:prstGeom prst="straightConnector1">
              <a:avLst/>
            </a:prstGeom>
            <a:ln w="19050">
              <a:solidFill>
                <a:schemeClr val="tx1"/>
              </a:solidFill>
              <a:tailEnd type="stealth" w="lg" len="lg"/>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7" name="TextBox 46">
                  <a:extLst>
                    <a:ext uri="{FF2B5EF4-FFF2-40B4-BE49-F238E27FC236}">
                      <a16:creationId xmlns="" xmlns:a16="http://schemas.microsoft.com/office/drawing/2014/main" id="{1C0750E6-CF94-4F71-81DD-A2047ECFB01F}"/>
                    </a:ext>
                  </a:extLst>
                </p:cNvPr>
                <p:cNvSpPr txBox="1"/>
                <p:nvPr/>
              </p:nvSpPr>
              <p:spPr>
                <a:xfrm>
                  <a:off x="3075754" y="4341957"/>
                  <a:ext cx="114569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𝐷</m:t>
                            </m:r>
                          </m:sub>
                        </m:sSub>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m:oMathPara>
                  </a14:m>
                  <a:endParaRPr lang="en-US" sz="2100" dirty="0"/>
                </a:p>
              </p:txBody>
            </p:sp>
          </mc:Choice>
          <mc:Fallback xmlns="">
            <p:sp>
              <p:nvSpPr>
                <p:cNvPr id="22" name="TextBox 21">
                  <a:extLst>
                    <a:ext uri="{FF2B5EF4-FFF2-40B4-BE49-F238E27FC236}">
                      <a16:creationId xmlns:a16="http://schemas.microsoft.com/office/drawing/2014/main" xmlns="" xmlns:a14="http://schemas.microsoft.com/office/drawing/2010/main" id="{1C0750E6-CF94-4F71-81DD-A2047ECFB01F}"/>
                    </a:ext>
                  </a:extLst>
                </p:cNvPr>
                <p:cNvSpPr txBox="1">
                  <a:spLocks noRot="1" noChangeAspect="1" noMove="1" noResize="1" noEditPoints="1" noAdjustHandles="1" noChangeArrowheads="1" noChangeShapeType="1" noTextEdit="1"/>
                </p:cNvSpPr>
                <p:nvPr/>
              </p:nvSpPr>
              <p:spPr>
                <a:xfrm>
                  <a:off x="3075754" y="4341957"/>
                  <a:ext cx="1145699" cy="430887"/>
                </a:xfrm>
                <a:prstGeom prst="rect">
                  <a:avLst/>
                </a:prstGeom>
                <a:blipFill>
                  <a:blip r:embed="rId10"/>
                  <a:stretch>
                    <a:fillRect l="-3546" t="-1887" r="-2128" b="-320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 xmlns:a16="http://schemas.microsoft.com/office/drawing/2014/main" id="{C6618B3C-C60A-43DF-999D-E8ED7148D869}"/>
                    </a:ext>
                  </a:extLst>
                </p:cNvPr>
                <p:cNvSpPr txBox="1"/>
                <p:nvPr/>
              </p:nvSpPr>
              <p:spPr>
                <a:xfrm>
                  <a:off x="2950334" y="732822"/>
                  <a:ext cx="1396537" cy="735159"/>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2</m:t>
                            </m:r>
                          </m:sub>
                        </m:sSub>
                        <m:r>
                          <a:rPr lang="en-US" sz="2100" i="1">
                            <a:latin typeface="Cambria Math" panose="02040503050406030204" pitchFamily="18" charset="0"/>
                            <a:ea typeface="Cambria Math" panose="02040503050406030204" pitchFamily="18" charset="0"/>
                          </a:rPr>
                          <m:t>&lt;</m:t>
                        </m:r>
                        <m:f>
                          <m:fPr>
                            <m:ctrlPr>
                              <a:rPr lang="en-US" sz="2100" i="1">
                                <a:latin typeface="Cambria Math" panose="02040503050406030204" pitchFamily="18" charset="0"/>
                                <a:ea typeface="Cambria Math" panose="02040503050406030204" pitchFamily="18" charset="0"/>
                              </a:rPr>
                            </m:ctrlPr>
                          </m:fPr>
                          <m:num>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num>
                          <m:den>
                            <m:r>
                              <a:rPr lang="en-US" sz="2100" i="1">
                                <a:latin typeface="Cambria Math" panose="02040503050406030204" pitchFamily="18" charset="0"/>
                                <a:ea typeface="Cambria Math" panose="02040503050406030204" pitchFamily="18" charset="0"/>
                              </a:rPr>
                              <m:t>2</m:t>
                            </m:r>
                          </m:den>
                        </m:f>
                      </m:oMath>
                    </m:oMathPara>
                  </a14:m>
                  <a:endParaRPr lang="en-US" sz="2100" dirty="0"/>
                </a:p>
              </p:txBody>
            </p:sp>
          </mc:Choice>
          <mc:Fallback xmlns="">
            <p:sp>
              <p:nvSpPr>
                <p:cNvPr id="23" name="TextBox 22">
                  <a:extLst>
                    <a:ext uri="{FF2B5EF4-FFF2-40B4-BE49-F238E27FC236}">
                      <a16:creationId xmlns:a16="http://schemas.microsoft.com/office/drawing/2014/main" xmlns="" xmlns:a14="http://schemas.microsoft.com/office/drawing/2010/main" id="{C6618B3C-C60A-43DF-999D-E8ED7148D869}"/>
                    </a:ext>
                  </a:extLst>
                </p:cNvPr>
                <p:cNvSpPr txBox="1">
                  <a:spLocks noRot="1" noChangeAspect="1" noMove="1" noResize="1" noEditPoints="1" noAdjustHandles="1" noChangeArrowheads="1" noChangeShapeType="1" noTextEdit="1"/>
                </p:cNvSpPr>
                <p:nvPr/>
              </p:nvSpPr>
              <p:spPr>
                <a:xfrm>
                  <a:off x="2950334" y="732822"/>
                  <a:ext cx="1396537" cy="735159"/>
                </a:xfrm>
                <a:prstGeom prst="rect">
                  <a:avLst/>
                </a:prstGeom>
                <a:blipFill>
                  <a:blip r:embed="rId11"/>
                  <a:stretch>
                    <a:fillRect/>
                  </a:stretch>
                </a:blipFill>
                <a:ln w="28575">
                  <a:no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a:extLst>
                    <a:ext uri="{FF2B5EF4-FFF2-40B4-BE49-F238E27FC236}">
                      <a16:creationId xmlns="" xmlns:a16="http://schemas.microsoft.com/office/drawing/2014/main" id="{F55E22C0-57E2-4E8A-BF68-F8927C0CEAC8}"/>
                    </a:ext>
                  </a:extLst>
                </p:cNvPr>
                <p:cNvSpPr txBox="1"/>
                <p:nvPr/>
              </p:nvSpPr>
              <p:spPr>
                <a:xfrm>
                  <a:off x="8018925" y="4340504"/>
                  <a:ext cx="1145699" cy="43088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𝐷</m:t>
                            </m:r>
                          </m:sub>
                        </m:sSub>
                        <m:r>
                          <a:rPr lang="en-US" sz="2100" i="1">
                            <a:latin typeface="Cambria Math" panose="02040503050406030204" pitchFamily="18" charset="0"/>
                            <a:ea typeface="Cambria Math" panose="02040503050406030204" pitchFamily="18" charset="0"/>
                          </a:rPr>
                          <m:t>/</m:t>
                        </m:r>
                        <m:sSub>
                          <m:sSubPr>
                            <m:ctrlPr>
                              <a:rPr lang="en-US" sz="2100" i="1">
                                <a:latin typeface="Cambria Math" panose="02040503050406030204" pitchFamily="18" charset="0"/>
                                <a:ea typeface="Cambria Math" panose="02040503050406030204" pitchFamily="18" charset="0"/>
                              </a:rPr>
                            </m:ctrlPr>
                          </m:sSubPr>
                          <m:e>
                            <m:r>
                              <a:rPr lang="el-GR"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oMath>
                    </m:oMathPara>
                  </a14:m>
                  <a:endParaRPr lang="en-US" sz="2100" dirty="0"/>
                </a:p>
              </p:txBody>
            </p:sp>
          </mc:Choice>
          <mc:Fallback xmlns="">
            <p:sp>
              <p:nvSpPr>
                <p:cNvPr id="24" name="TextBox 23">
                  <a:extLst>
                    <a:ext uri="{FF2B5EF4-FFF2-40B4-BE49-F238E27FC236}">
                      <a16:creationId xmlns:a16="http://schemas.microsoft.com/office/drawing/2014/main" xmlns="" xmlns:a14="http://schemas.microsoft.com/office/drawing/2010/main" id="{F55E22C0-57E2-4E8A-BF68-F8927C0CEAC8}"/>
                    </a:ext>
                  </a:extLst>
                </p:cNvPr>
                <p:cNvSpPr txBox="1">
                  <a:spLocks noRot="1" noChangeAspect="1" noMove="1" noResize="1" noEditPoints="1" noAdjustHandles="1" noChangeArrowheads="1" noChangeShapeType="1" noTextEdit="1"/>
                </p:cNvSpPr>
                <p:nvPr/>
              </p:nvSpPr>
              <p:spPr>
                <a:xfrm>
                  <a:off x="8018925" y="4340504"/>
                  <a:ext cx="1145699" cy="430887"/>
                </a:xfrm>
                <a:prstGeom prst="rect">
                  <a:avLst/>
                </a:prstGeom>
                <a:blipFill>
                  <a:blip r:embed="rId12"/>
                  <a:stretch>
                    <a:fillRect l="-3546" r="-2128" b="-33962"/>
                  </a:stretch>
                </a:blipFill>
              </p:spPr>
              <p:txBody>
                <a:bodyPr/>
                <a:lstStyle/>
                <a:p>
                  <a:r>
                    <a:rPr lang="en-US">
                      <a:noFill/>
                    </a:rPr>
                    <a:t> </a:t>
                  </a:r>
                </a:p>
              </p:txBody>
            </p:sp>
          </mc:Fallback>
        </mc:AlternateContent>
        <p:cxnSp>
          <p:nvCxnSpPr>
            <p:cNvPr id="50" name="Straight Connector 49">
              <a:extLst>
                <a:ext uri="{FF2B5EF4-FFF2-40B4-BE49-F238E27FC236}">
                  <a16:creationId xmlns="" xmlns:a16="http://schemas.microsoft.com/office/drawing/2014/main" id="{59059950-0CD5-4E25-A89B-A8D3B148F304}"/>
                </a:ext>
              </a:extLst>
            </p:cNvPr>
            <p:cNvCxnSpPr>
              <a:cxnSpLocks/>
            </p:cNvCxnSpPr>
            <p:nvPr/>
          </p:nvCxnSpPr>
          <p:spPr>
            <a:xfrm>
              <a:off x="3218514" y="1815192"/>
              <a:ext cx="0" cy="2235200"/>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 xmlns:a16="http://schemas.microsoft.com/office/drawing/2014/main" id="{DBE757A4-314A-44A2-9406-6842078AB3E7}"/>
                </a:ext>
              </a:extLst>
            </p:cNvPr>
            <p:cNvCxnSpPr>
              <a:cxnSpLocks/>
            </p:cNvCxnSpPr>
            <p:nvPr/>
          </p:nvCxnSpPr>
          <p:spPr>
            <a:xfrm flipH="1">
              <a:off x="9023781" y="1739600"/>
              <a:ext cx="10677" cy="2252275"/>
            </a:xfrm>
            <a:prstGeom prst="line">
              <a:avLst/>
            </a:prstGeom>
            <a:ln w="9525">
              <a:solidFill>
                <a:schemeClr val="tx1"/>
              </a:solidFill>
              <a:prstDash val="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2" name="Rectangle 51">
                  <a:extLst>
                    <a:ext uri="{FF2B5EF4-FFF2-40B4-BE49-F238E27FC236}">
                      <a16:creationId xmlns="" xmlns:a16="http://schemas.microsoft.com/office/drawing/2014/main" id="{C6A3386E-321F-4217-AF85-B84F4413CB6A}"/>
                    </a:ext>
                  </a:extLst>
                </p:cNvPr>
                <p:cNvSpPr/>
                <p:nvPr/>
              </p:nvSpPr>
              <p:spPr>
                <a:xfrm>
                  <a:off x="7480333" y="1667979"/>
                  <a:ext cx="1003437" cy="49244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i="1">
                            <a:latin typeface="Cambria Math" panose="02040503050406030204" pitchFamily="18" charset="0"/>
                          </a:rPr>
                          <m:t>𝛿</m:t>
                        </m:r>
                        <m:r>
                          <a:rPr lang="en-US" i="1">
                            <a:latin typeface="Cambria Math" panose="02040503050406030204" pitchFamily="18" charset="0"/>
                          </a:rPr>
                          <m:t>/</m:t>
                        </m:r>
                        <m:sSub>
                          <m:sSubPr>
                            <m:ctrlPr>
                              <a:rPr lang="en-US" i="1">
                                <a:latin typeface="Cambria Math" panose="02040503050406030204" pitchFamily="18" charset="0"/>
                                <a:ea typeface="Cambria Math" panose="02040503050406030204" pitchFamily="18" charset="0"/>
                              </a:rPr>
                            </m:ctrlPr>
                          </m:sSubPr>
                          <m:e>
                            <m:r>
                              <a:rPr lang="el-GR" i="1">
                                <a:latin typeface="Cambria Math" panose="02040503050406030204" pitchFamily="18" charset="0"/>
                                <a:ea typeface="Cambria Math" panose="02040503050406030204" pitchFamily="18" charset="0"/>
                              </a:rPr>
                              <m:t>𝜔</m:t>
                            </m:r>
                          </m:e>
                          <m:sub>
                            <m:r>
                              <a:rPr lang="en-US" i="1">
                                <a:latin typeface="Cambria Math" panose="02040503050406030204" pitchFamily="18" charset="0"/>
                                <a:ea typeface="Cambria Math" panose="02040503050406030204" pitchFamily="18" charset="0"/>
                              </a:rPr>
                              <m:t>1</m:t>
                            </m:r>
                          </m:sub>
                        </m:sSub>
                      </m:oMath>
                    </m:oMathPara>
                  </a14:m>
                  <a:endParaRPr lang="en-US" dirty="0"/>
                </a:p>
              </p:txBody>
            </p:sp>
          </mc:Choice>
          <mc:Fallback xmlns="">
            <p:sp>
              <p:nvSpPr>
                <p:cNvPr id="27" name="Rectangle 26">
                  <a:extLst>
                    <a:ext uri="{FF2B5EF4-FFF2-40B4-BE49-F238E27FC236}">
                      <a16:creationId xmlns:a16="http://schemas.microsoft.com/office/drawing/2014/main" xmlns="" xmlns:a14="http://schemas.microsoft.com/office/drawing/2010/main" id="{C6A3386E-321F-4217-AF85-B84F4413CB6A}"/>
                    </a:ext>
                  </a:extLst>
                </p:cNvPr>
                <p:cNvSpPr>
                  <a:spLocks noRot="1" noChangeAspect="1" noMove="1" noResize="1" noEditPoints="1" noAdjustHandles="1" noChangeArrowheads="1" noChangeShapeType="1" noTextEdit="1"/>
                </p:cNvSpPr>
                <p:nvPr/>
              </p:nvSpPr>
              <p:spPr>
                <a:xfrm>
                  <a:off x="7480333" y="1667979"/>
                  <a:ext cx="1003437" cy="492443"/>
                </a:xfrm>
                <a:prstGeom prst="rect">
                  <a:avLst/>
                </a:prstGeom>
                <a:blipFill>
                  <a:blip r:embed="rId13"/>
                  <a:stretch>
                    <a:fillRect b="-133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TextBox 52">
                  <a:extLst>
                    <a:ext uri="{FF2B5EF4-FFF2-40B4-BE49-F238E27FC236}">
                      <a16:creationId xmlns="" xmlns:a16="http://schemas.microsoft.com/office/drawing/2014/main" id="{B74642B3-9E78-43BE-AEF0-732B3D968E8B}"/>
                    </a:ext>
                  </a:extLst>
                </p:cNvPr>
                <p:cNvSpPr txBox="1"/>
                <p:nvPr/>
              </p:nvSpPr>
              <p:spPr>
                <a:xfrm>
                  <a:off x="7865249" y="732822"/>
                  <a:ext cx="1396537" cy="735159"/>
                </a:xfrm>
                <a:prstGeom prst="rect">
                  <a:avLst/>
                </a:prstGeom>
                <a:noFill/>
                <a:ln w="28575">
                  <a:noFill/>
                </a:ln>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2</m:t>
                            </m:r>
                          </m:sub>
                        </m:sSub>
                        <m:r>
                          <a:rPr lang="en-US" sz="2100" i="1">
                            <a:latin typeface="Cambria Math" panose="02040503050406030204" pitchFamily="18" charset="0"/>
                            <a:ea typeface="Cambria Math" panose="02040503050406030204" pitchFamily="18" charset="0"/>
                          </a:rPr>
                          <m:t>&gt;</m:t>
                        </m:r>
                        <m:f>
                          <m:fPr>
                            <m:ctrlPr>
                              <a:rPr lang="en-US" sz="2100" i="1">
                                <a:latin typeface="Cambria Math" panose="02040503050406030204" pitchFamily="18" charset="0"/>
                                <a:ea typeface="Cambria Math" panose="02040503050406030204" pitchFamily="18" charset="0"/>
                              </a:rPr>
                            </m:ctrlPr>
                          </m:fPr>
                          <m:num>
                            <m:sSub>
                              <m:sSubPr>
                                <m:ctrlPr>
                                  <a:rPr lang="en-US" sz="2100" i="1">
                                    <a:latin typeface="Cambria Math" panose="02040503050406030204" pitchFamily="18" charset="0"/>
                                    <a:ea typeface="Cambria Math" panose="02040503050406030204" pitchFamily="18" charset="0"/>
                                  </a:rPr>
                                </m:ctrlPr>
                              </m:sSubPr>
                              <m:e>
                                <m:r>
                                  <a:rPr lang="en-US" sz="2100" i="1">
                                    <a:latin typeface="Cambria Math" panose="02040503050406030204" pitchFamily="18" charset="0"/>
                                    <a:ea typeface="Cambria Math" panose="02040503050406030204" pitchFamily="18" charset="0"/>
                                  </a:rPr>
                                  <m:t>𝜔</m:t>
                                </m:r>
                              </m:e>
                              <m:sub>
                                <m:r>
                                  <a:rPr lang="en-US" sz="2100" i="1">
                                    <a:latin typeface="Cambria Math" panose="02040503050406030204" pitchFamily="18" charset="0"/>
                                    <a:ea typeface="Cambria Math" panose="02040503050406030204" pitchFamily="18" charset="0"/>
                                  </a:rPr>
                                  <m:t>1</m:t>
                                </m:r>
                              </m:sub>
                            </m:sSub>
                          </m:num>
                          <m:den>
                            <m:r>
                              <a:rPr lang="en-US" sz="2100" i="1">
                                <a:latin typeface="Cambria Math" panose="02040503050406030204" pitchFamily="18" charset="0"/>
                                <a:ea typeface="Cambria Math" panose="02040503050406030204" pitchFamily="18" charset="0"/>
                              </a:rPr>
                              <m:t>2</m:t>
                            </m:r>
                          </m:den>
                        </m:f>
                      </m:oMath>
                    </m:oMathPara>
                  </a14:m>
                  <a:endParaRPr lang="en-US" sz="2100" dirty="0"/>
                </a:p>
              </p:txBody>
            </p:sp>
          </mc:Choice>
          <mc:Fallback xmlns="">
            <p:sp>
              <p:nvSpPr>
                <p:cNvPr id="28" name="TextBox 27">
                  <a:extLst>
                    <a:ext uri="{FF2B5EF4-FFF2-40B4-BE49-F238E27FC236}">
                      <a16:creationId xmlns:a16="http://schemas.microsoft.com/office/drawing/2014/main" xmlns="" xmlns:a14="http://schemas.microsoft.com/office/drawing/2010/main" id="{B74642B3-9E78-43BE-AEF0-732B3D968E8B}"/>
                    </a:ext>
                  </a:extLst>
                </p:cNvPr>
                <p:cNvSpPr txBox="1">
                  <a:spLocks noRot="1" noChangeAspect="1" noMove="1" noResize="1" noEditPoints="1" noAdjustHandles="1" noChangeArrowheads="1" noChangeShapeType="1" noTextEdit="1"/>
                </p:cNvSpPr>
                <p:nvPr/>
              </p:nvSpPr>
              <p:spPr>
                <a:xfrm>
                  <a:off x="7865249" y="732822"/>
                  <a:ext cx="1396537" cy="735159"/>
                </a:xfrm>
                <a:prstGeom prst="rect">
                  <a:avLst/>
                </a:prstGeom>
                <a:blipFill>
                  <a:blip r:embed="rId14"/>
                  <a:stretch>
                    <a:fillRect/>
                  </a:stretch>
                </a:blipFill>
                <a:ln w="28575">
                  <a:noFill/>
                </a:ln>
              </p:spPr>
              <p:txBody>
                <a:bodyPr/>
                <a:lstStyle/>
                <a:p>
                  <a:r>
                    <a:rPr lang="en-US">
                      <a:noFill/>
                    </a:rPr>
                    <a:t> </a:t>
                  </a:r>
                </a:p>
              </p:txBody>
            </p:sp>
          </mc:Fallback>
        </mc:AlternateContent>
      </p:grpSp>
      <p:sp>
        <p:nvSpPr>
          <p:cNvPr id="54" name="Rounded Rectangle 53"/>
          <p:cNvSpPr/>
          <p:nvPr/>
        </p:nvSpPr>
        <p:spPr>
          <a:xfrm>
            <a:off x="6016128" y="1787542"/>
            <a:ext cx="1858630" cy="1187670"/>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Tree>
    <p:extLst>
      <p:ext uri="{BB962C8B-B14F-4D97-AF65-F5344CB8AC3E}">
        <p14:creationId xmlns:p14="http://schemas.microsoft.com/office/powerpoint/2010/main" val="358497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 xmlns:a16="http://schemas.microsoft.com/office/drawing/2014/main" id="{AE8954E8-E6CB-4E92-BBB1-A188A647FBAF}"/>
                  </a:ext>
                </a:extLst>
              </p:cNvPr>
              <p:cNvSpPr txBox="1"/>
              <p:nvPr/>
            </p:nvSpPr>
            <p:spPr>
              <a:xfrm>
                <a:off x="960840" y="1787542"/>
                <a:ext cx="7222318" cy="103759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GB" sz="2100" i="1" smtClean="0">
                          <a:latin typeface="Cambria Math"/>
                        </a:rPr>
                        <m:t>𝐻</m:t>
                      </m:r>
                      <m:r>
                        <a:rPr lang="en-GB" sz="2100" i="1" smtClean="0">
                          <a:latin typeface="Cambria Math"/>
                        </a:rPr>
                        <m:t>=</m:t>
                      </m:r>
                      <m:nary>
                        <m:naryPr>
                          <m:chr m:val="∑"/>
                          <m:ctrlPr>
                            <a:rPr lang="en-GB" sz="2100" i="1">
                              <a:latin typeface="Cambria Math" panose="02040503050406030204" pitchFamily="18" charset="0"/>
                            </a:rPr>
                          </m:ctrlPr>
                        </m:naryPr>
                        <m:sub>
                          <m:r>
                            <m:rPr>
                              <m:brk m:alnAt="23"/>
                            </m:rPr>
                            <a:rPr lang="en-GB" sz="2100" i="1">
                              <a:latin typeface="Cambria Math"/>
                            </a:rPr>
                            <m:t>𝑖</m:t>
                          </m:r>
                          <m:r>
                            <a:rPr lang="en-GB" sz="2100" i="1">
                              <a:latin typeface="Cambria Math"/>
                            </a:rPr>
                            <m:t>=1</m:t>
                          </m:r>
                        </m:sub>
                        <m:sup>
                          <m:r>
                            <a:rPr lang="en-US" sz="2100" i="1">
                              <a:latin typeface="Cambria Math" panose="02040503050406030204" pitchFamily="18" charset="0"/>
                            </a:rPr>
                            <m:t>𝑁</m:t>
                          </m:r>
                          <m:r>
                            <a:rPr lang="en-US" sz="2100" i="1">
                              <a:latin typeface="Cambria Math" panose="02040503050406030204" pitchFamily="18" charset="0"/>
                            </a:rPr>
                            <m:t>=2</m:t>
                          </m:r>
                        </m:sup>
                        <m:e>
                          <m:d>
                            <m:dPr>
                              <m:begChr m:val="["/>
                              <m:endChr m:val="]"/>
                              <m:ctrlPr>
                                <a:rPr lang="en-GB" sz="2100" i="1">
                                  <a:latin typeface="Cambria Math" panose="02040503050406030204" pitchFamily="18" charset="0"/>
                                </a:rPr>
                              </m:ctrlPr>
                            </m:dPr>
                            <m:e>
                              <m:f>
                                <m:fPr>
                                  <m:ctrlPr>
                                    <a:rPr lang="en-GB" sz="2100" i="1">
                                      <a:latin typeface="Cambria Math" panose="02040503050406030204" pitchFamily="18" charset="0"/>
                                    </a:rPr>
                                  </m:ctrlPr>
                                </m:fPr>
                                <m:num>
                                  <m:sSubSup>
                                    <m:sSubSupPr>
                                      <m:ctrlPr>
                                        <a:rPr lang="en-GB" sz="2100" i="1">
                                          <a:latin typeface="Cambria Math" panose="02040503050406030204" pitchFamily="18" charset="0"/>
                                        </a:rPr>
                                      </m:ctrlPr>
                                    </m:sSubSupPr>
                                    <m:e>
                                      <m:r>
                                        <a:rPr lang="en-GB" sz="2100" i="1">
                                          <a:latin typeface="Cambria Math"/>
                                        </a:rPr>
                                        <m:t>𝑃</m:t>
                                      </m:r>
                                    </m:e>
                                    <m:sub>
                                      <m:r>
                                        <a:rPr lang="en-GB" sz="2100" i="1">
                                          <a:latin typeface="Cambria Math"/>
                                        </a:rPr>
                                        <m:t>𝑖</m:t>
                                      </m:r>
                                    </m:sub>
                                    <m:sup>
                                      <m:r>
                                        <a:rPr lang="en-GB" sz="2100" i="1">
                                          <a:latin typeface="Cambria Math"/>
                                        </a:rPr>
                                        <m:t>2</m:t>
                                      </m:r>
                                    </m:sup>
                                  </m:sSubSup>
                                </m:num>
                                <m:den>
                                  <m:r>
                                    <a:rPr lang="en-GB" sz="2100" i="1">
                                      <a:latin typeface="Cambria Math"/>
                                    </a:rPr>
                                    <m:t>2</m:t>
                                  </m:r>
                                </m:den>
                              </m:f>
                              <m:r>
                                <a:rPr lang="en-GB" sz="2100" i="1">
                                  <a:latin typeface="Cambria Math"/>
                                </a:rPr>
                                <m:t>+</m:t>
                              </m:r>
                              <m:f>
                                <m:fPr>
                                  <m:ctrlPr>
                                    <a:rPr lang="en-GB" sz="2100" i="1">
                                      <a:latin typeface="Cambria Math" panose="02040503050406030204" pitchFamily="18" charset="0"/>
                                      <a:ea typeface="Cambria Math"/>
                                    </a:rPr>
                                  </m:ctrlPr>
                                </m:fPr>
                                <m:num>
                                  <m:sSubSup>
                                    <m:sSubSupPr>
                                      <m:ctrlPr>
                                        <a:rPr lang="en-GB" sz="2100" i="1">
                                          <a:latin typeface="Cambria Math" panose="02040503050406030204" pitchFamily="18" charset="0"/>
                                          <a:ea typeface="Cambria Math"/>
                                        </a:rPr>
                                      </m:ctrlPr>
                                    </m:sSubSupPr>
                                    <m:e>
                                      <m:r>
                                        <a:rPr lang="en-GB" sz="2100" i="1">
                                          <a:latin typeface="Cambria Math"/>
                                          <a:ea typeface="Cambria Math"/>
                                        </a:rPr>
                                        <m:t>𝜔</m:t>
                                      </m:r>
                                    </m:e>
                                    <m:sub>
                                      <m:r>
                                        <a:rPr lang="en-GB" sz="2100" i="1">
                                          <a:latin typeface="Cambria Math"/>
                                          <a:ea typeface="Cambria Math"/>
                                        </a:rPr>
                                        <m:t>𝑖</m:t>
                                      </m:r>
                                    </m:sub>
                                    <m:sup>
                                      <m:r>
                                        <a:rPr lang="en-GB" sz="2100" i="1">
                                          <a:latin typeface="Cambria Math"/>
                                          <a:ea typeface="Cambria Math"/>
                                        </a:rPr>
                                        <m:t>2</m:t>
                                      </m:r>
                                    </m:sup>
                                  </m:sSubSup>
                                  <m:sSubSup>
                                    <m:sSubSupPr>
                                      <m:ctrlPr>
                                        <a:rPr lang="en-GB" sz="2100" i="1">
                                          <a:latin typeface="Cambria Math" panose="02040503050406030204" pitchFamily="18" charset="0"/>
                                          <a:ea typeface="Cambria Math"/>
                                        </a:rPr>
                                      </m:ctrlPr>
                                    </m:sSubSupPr>
                                    <m:e>
                                      <m:r>
                                        <a:rPr lang="en-GB" sz="2100" i="1">
                                          <a:latin typeface="Cambria Math"/>
                                          <a:ea typeface="Cambria Math"/>
                                        </a:rPr>
                                        <m:t>𝑄</m:t>
                                      </m:r>
                                    </m:e>
                                    <m:sub>
                                      <m:r>
                                        <a:rPr lang="en-GB" sz="2100" i="1">
                                          <a:latin typeface="Cambria Math"/>
                                          <a:ea typeface="Cambria Math"/>
                                        </a:rPr>
                                        <m:t>𝑖</m:t>
                                      </m:r>
                                    </m:sub>
                                    <m:sup>
                                      <m:r>
                                        <a:rPr lang="en-GB" sz="2100" i="1">
                                          <a:latin typeface="Cambria Math"/>
                                          <a:ea typeface="Cambria Math"/>
                                        </a:rPr>
                                        <m:t>2</m:t>
                                      </m:r>
                                    </m:sup>
                                  </m:sSubSup>
                                </m:num>
                                <m:den>
                                  <m:r>
                                    <a:rPr lang="en-GB" sz="2100" i="1">
                                      <a:latin typeface="Cambria Math"/>
                                      <a:ea typeface="Cambria Math"/>
                                    </a:rPr>
                                    <m:t>2</m:t>
                                  </m:r>
                                </m:den>
                              </m:f>
                              <m:r>
                                <a:rPr lang="en-GB" sz="2100" i="1">
                                  <a:latin typeface="Cambria Math"/>
                                  <a:ea typeface="Cambria Math"/>
                                </a:rPr>
                                <m:t>+</m:t>
                              </m:r>
                              <m:sSub>
                                <m:sSubPr>
                                  <m:ctrlPr>
                                    <a:rPr lang="en-GB" sz="2100" i="1">
                                      <a:latin typeface="Cambria Math" panose="02040503050406030204" pitchFamily="18" charset="0"/>
                                      <a:ea typeface="Cambria Math"/>
                                    </a:rPr>
                                  </m:ctrlPr>
                                </m:sSubPr>
                                <m:e>
                                  <m:r>
                                    <a:rPr lang="en-US" sz="2100" b="0" i="1" smtClean="0">
                                      <a:latin typeface="Cambria Math" panose="02040503050406030204" pitchFamily="18" charset="0"/>
                                      <a:ea typeface="Cambria Math"/>
                                    </a:rPr>
                                    <m:t>𝐴</m:t>
                                  </m:r>
                                </m:e>
                                <m:sub>
                                  <m:r>
                                    <a:rPr lang="en-GB" sz="2100" i="1">
                                      <a:latin typeface="Cambria Math"/>
                                      <a:ea typeface="Cambria Math"/>
                                    </a:rPr>
                                    <m:t>𝑖</m:t>
                                  </m:r>
                                </m:sub>
                              </m:sSub>
                              <m:func>
                                <m:funcPr>
                                  <m:ctrlPr>
                                    <a:rPr lang="en-GB" sz="2100" i="1">
                                      <a:latin typeface="Cambria Math" panose="02040503050406030204" pitchFamily="18" charset="0"/>
                                      <a:ea typeface="Cambria Math"/>
                                    </a:rPr>
                                  </m:ctrlPr>
                                </m:funcPr>
                                <m:fName>
                                  <m:r>
                                    <m:rPr>
                                      <m:sty m:val="p"/>
                                    </m:rPr>
                                    <a:rPr lang="en-GB" sz="2100">
                                      <a:latin typeface="Cambria Math"/>
                                      <a:ea typeface="Cambria Math"/>
                                    </a:rPr>
                                    <m:t>cos</m:t>
                                  </m:r>
                                </m:fName>
                                <m:e>
                                  <m:d>
                                    <m:dPr>
                                      <m:ctrlPr>
                                        <a:rPr lang="en-GB" sz="2100" i="1">
                                          <a:latin typeface="Cambria Math" panose="02040503050406030204" pitchFamily="18" charset="0"/>
                                          <a:ea typeface="Cambria Math"/>
                                        </a:rPr>
                                      </m:ctrlPr>
                                    </m:dPr>
                                    <m:e>
                                      <m:sSub>
                                        <m:sSubPr>
                                          <m:ctrlPr>
                                            <a:rPr lang="en-GB" sz="2100" i="1">
                                              <a:latin typeface="Cambria Math" panose="02040503050406030204" pitchFamily="18" charset="0"/>
                                              <a:ea typeface="Cambria Math"/>
                                            </a:rPr>
                                          </m:ctrlPr>
                                        </m:sSubPr>
                                        <m:e>
                                          <m:r>
                                            <a:rPr lang="en-GB" sz="2100" i="1">
                                              <a:latin typeface="Cambria Math"/>
                                              <a:ea typeface="Cambria Math"/>
                                            </a:rPr>
                                            <m:t>𝜔</m:t>
                                          </m:r>
                                        </m:e>
                                        <m:sub>
                                          <m:r>
                                            <a:rPr lang="en-US" sz="2100" i="1">
                                              <a:latin typeface="Cambria Math" panose="02040503050406030204" pitchFamily="18" charset="0"/>
                                              <a:ea typeface="Cambria Math"/>
                                            </a:rPr>
                                            <m:t>𝐷</m:t>
                                          </m:r>
                                        </m:sub>
                                      </m:sSub>
                                      <m:r>
                                        <a:rPr lang="en-GB" sz="2100" i="1">
                                          <a:latin typeface="Cambria Math"/>
                                          <a:ea typeface="Cambria Math"/>
                                        </a:rPr>
                                        <m:t>𝑡</m:t>
                                      </m:r>
                                    </m:e>
                                  </m:d>
                                </m:e>
                              </m:func>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e>
                          </m:d>
                        </m:e>
                      </m:nary>
                      <m:r>
                        <a:rPr lang="en-GB" sz="2100" i="1">
                          <a:latin typeface="Cambria Math"/>
                        </a:rPr>
                        <m:t>+</m:t>
                      </m:r>
                      <m:nary>
                        <m:naryPr>
                          <m:chr m:val="∑"/>
                          <m:supHide m:val="on"/>
                          <m:ctrlPr>
                            <a:rPr lang="en-GB" sz="2100" i="1">
                              <a:latin typeface="Cambria Math" panose="02040503050406030204" pitchFamily="18" charset="0"/>
                            </a:rPr>
                          </m:ctrlPr>
                        </m:naryPr>
                        <m:sub>
                          <m:r>
                            <m:rPr>
                              <m:brk m:alnAt="7"/>
                            </m:rPr>
                            <a:rPr lang="en-GB" sz="2100" i="1">
                              <a:latin typeface="Cambria Math"/>
                            </a:rPr>
                            <m:t>𝑖</m:t>
                          </m:r>
                          <m:r>
                            <a:rPr lang="en-GB" sz="2100" i="1">
                              <a:latin typeface="Cambria Math"/>
                            </a:rPr>
                            <m:t>,</m:t>
                          </m:r>
                          <m:r>
                            <a:rPr lang="en-GB" sz="2100" i="1">
                              <a:latin typeface="Cambria Math"/>
                            </a:rPr>
                            <m:t>𝑗</m:t>
                          </m:r>
                          <m:r>
                            <a:rPr lang="en-GB" sz="2100" i="1">
                              <a:latin typeface="Cambria Math"/>
                            </a:rPr>
                            <m:t>,</m:t>
                          </m:r>
                          <m:r>
                            <a:rPr lang="en-GB" sz="2100" i="1">
                              <a:latin typeface="Cambria Math"/>
                            </a:rPr>
                            <m:t>𝑘</m:t>
                          </m:r>
                        </m:sub>
                        <m:sup/>
                        <m:e>
                          <m:sSub>
                            <m:sSubPr>
                              <m:ctrlPr>
                                <a:rPr lang="en-GB" sz="2100" i="1">
                                  <a:latin typeface="Cambria Math" panose="02040503050406030204" pitchFamily="18" charset="0"/>
                                  <a:ea typeface="Cambria Math"/>
                                </a:rPr>
                              </m:ctrlPr>
                            </m:sSubPr>
                            <m:e>
                              <m:r>
                                <a:rPr lang="en-GB" sz="2100" i="1">
                                  <a:latin typeface="Cambria Math" panose="02040503050406030204" pitchFamily="18" charset="0"/>
                                  <a:ea typeface="Cambria Math" panose="02040503050406030204" pitchFamily="18" charset="0"/>
                                </a:rPr>
                                <m:t>𝛼</m:t>
                              </m:r>
                            </m:e>
                            <m:sub>
                              <m:r>
                                <a:rPr lang="en-GB" sz="2100" i="1">
                                  <a:latin typeface="Cambria Math"/>
                                  <a:ea typeface="Cambria Math"/>
                                </a:rPr>
                                <m:t>𝑖𝑗𝑘</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𝑖</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𝑗</m:t>
                              </m:r>
                            </m:sub>
                          </m:sSub>
                          <m:sSub>
                            <m:sSubPr>
                              <m:ctrlPr>
                                <a:rPr lang="en-GB" sz="2100" i="1">
                                  <a:latin typeface="Cambria Math" panose="02040503050406030204" pitchFamily="18" charset="0"/>
                                  <a:ea typeface="Cambria Math"/>
                                </a:rPr>
                              </m:ctrlPr>
                            </m:sSubPr>
                            <m:e>
                              <m:r>
                                <a:rPr lang="en-GB" sz="2100" i="1">
                                  <a:latin typeface="Cambria Math"/>
                                  <a:ea typeface="Cambria Math"/>
                                </a:rPr>
                                <m:t>𝑄</m:t>
                              </m:r>
                            </m:e>
                            <m:sub>
                              <m:r>
                                <a:rPr lang="en-GB" sz="2100" i="1">
                                  <a:latin typeface="Cambria Math"/>
                                  <a:ea typeface="Cambria Math"/>
                                </a:rPr>
                                <m:t>𝑘</m:t>
                              </m:r>
                            </m:sub>
                          </m:sSub>
                        </m:e>
                      </m:nary>
                    </m:oMath>
                  </m:oMathPara>
                </a14:m>
                <a:endParaRPr lang="en-GB" sz="2100" dirty="0"/>
              </a:p>
            </p:txBody>
          </p:sp>
        </mc:Choice>
        <mc:Fallback xmlns="">
          <p:sp>
            <p:nvSpPr>
              <p:cNvPr id="2" name="TextBox 1">
                <a:extLst>
                  <a:ext uri="{FF2B5EF4-FFF2-40B4-BE49-F238E27FC236}">
                    <a16:creationId xmlns:a16="http://schemas.microsoft.com/office/drawing/2014/main" xmlns="" xmlns:a14="http://schemas.microsoft.com/office/drawing/2010/main" id="{AE8954E8-E6CB-4E92-BBB1-A188A647FBAF}"/>
                  </a:ext>
                </a:extLst>
              </p:cNvPr>
              <p:cNvSpPr txBox="1">
                <a:spLocks noRot="1" noChangeAspect="1" noMove="1" noResize="1" noEditPoints="1" noAdjustHandles="1" noChangeArrowheads="1" noChangeShapeType="1" noTextEdit="1"/>
              </p:cNvSpPr>
              <p:nvPr/>
            </p:nvSpPr>
            <p:spPr>
              <a:xfrm>
                <a:off x="960840" y="1787542"/>
                <a:ext cx="7222318" cy="1037592"/>
              </a:xfrm>
              <a:prstGeom prst="rect">
                <a:avLst/>
              </a:prstGeom>
              <a:blipFill rotWithShape="0">
                <a:blip r:embed="rId2"/>
                <a:stretch>
                  <a:fillRect/>
                </a:stretch>
              </a:blipFill>
            </p:spPr>
            <p:txBody>
              <a:bodyPr/>
              <a:lstStyle/>
              <a:p>
                <a:r>
                  <a:rPr lang="en-IN">
                    <a:noFill/>
                  </a:rPr>
                  <a:t> </a:t>
                </a:r>
              </a:p>
            </p:txBody>
          </p:sp>
        </mc:Fallback>
      </mc:AlternateContent>
      <p:sp>
        <p:nvSpPr>
          <p:cNvPr id="3" name="TextBox 2">
            <a:extLst>
              <a:ext uri="{FF2B5EF4-FFF2-40B4-BE49-F238E27FC236}">
                <a16:creationId xmlns="" xmlns:a16="http://schemas.microsoft.com/office/drawing/2014/main" id="{EBE3D4F8-6FEC-4AA0-9F3A-A2071448C918}"/>
              </a:ext>
            </a:extLst>
          </p:cNvPr>
          <p:cNvSpPr txBox="1"/>
          <p:nvPr/>
        </p:nvSpPr>
        <p:spPr>
          <a:xfrm>
            <a:off x="1" y="609315"/>
            <a:ext cx="9143999" cy="600164"/>
          </a:xfrm>
          <a:prstGeom prst="rect">
            <a:avLst/>
          </a:prstGeom>
          <a:noFill/>
        </p:spPr>
        <p:txBody>
          <a:bodyPr wrap="square" rtlCol="0">
            <a:spAutoFit/>
          </a:bodyPr>
          <a:lstStyle/>
          <a:p>
            <a:pPr algn="ctr"/>
            <a:r>
              <a:rPr lang="en-US" sz="3300" dirty="0" smtClean="0">
                <a:latin typeface="Constantia" panose="02030602050306030303" pitchFamily="18" charset="0"/>
              </a:rPr>
              <a:t>What If Your Device is </a:t>
            </a:r>
            <a:r>
              <a:rPr lang="en-US" sz="3300" b="1" u="sng" dirty="0" smtClean="0">
                <a:latin typeface="Constantia" panose="02030602050306030303" pitchFamily="18" charset="0"/>
              </a:rPr>
              <a:t>Not Nonlinear</a:t>
            </a:r>
            <a:r>
              <a:rPr lang="en-US" sz="3300" dirty="0" smtClean="0">
                <a:latin typeface="Constantia" panose="02030602050306030303" pitchFamily="18" charset="0"/>
              </a:rPr>
              <a:t>?</a:t>
            </a:r>
            <a:endParaRPr lang="en-US" sz="3300" dirty="0">
              <a:latin typeface="Constantia" panose="02030602050306030303" pitchFamily="18" charset="0"/>
            </a:endParaRPr>
          </a:p>
        </p:txBody>
      </p:sp>
      <p:sp>
        <p:nvSpPr>
          <p:cNvPr id="54" name="Rounded Rectangle 53"/>
          <p:cNvSpPr/>
          <p:nvPr/>
        </p:nvSpPr>
        <p:spPr>
          <a:xfrm>
            <a:off x="6016128" y="1787542"/>
            <a:ext cx="1858630" cy="1187670"/>
          </a:xfrm>
          <a:prstGeom prst="roundRect">
            <a:avLst/>
          </a:prstGeom>
          <a:noFill/>
          <a:ln w="28575">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pic>
        <p:nvPicPr>
          <p:cNvPr id="2050" name="Picture 2" descr="Team"/>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622" y="3148272"/>
            <a:ext cx="2695434" cy="269543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49500" y="5911946"/>
            <a:ext cx="2879679" cy="830997"/>
          </a:xfrm>
          <a:prstGeom prst="rect">
            <a:avLst/>
          </a:prstGeom>
          <a:noFill/>
        </p:spPr>
        <p:txBody>
          <a:bodyPr wrap="square" rtlCol="0">
            <a:spAutoFit/>
          </a:bodyPr>
          <a:lstStyle/>
          <a:p>
            <a:pPr algn="ctr"/>
            <a:r>
              <a:rPr lang="en-IN" sz="2400" dirty="0" err="1" smtClean="0">
                <a:latin typeface="Constantia" panose="02030602050306030303" pitchFamily="18" charset="0"/>
              </a:rPr>
              <a:t>Prof.</a:t>
            </a:r>
            <a:r>
              <a:rPr lang="en-IN" sz="2400" dirty="0" smtClean="0">
                <a:latin typeface="Constantia" panose="02030602050306030303" pitchFamily="18" charset="0"/>
              </a:rPr>
              <a:t> Richard </a:t>
            </a:r>
            <a:r>
              <a:rPr lang="en-IN" sz="2400" dirty="0" err="1" smtClean="0">
                <a:latin typeface="Constantia" panose="02030602050306030303" pitchFamily="18" charset="0"/>
              </a:rPr>
              <a:t>Norte</a:t>
            </a:r>
            <a:r>
              <a:rPr lang="en-IN" sz="2400" dirty="0" smtClean="0">
                <a:latin typeface="Constantia" panose="02030602050306030303" pitchFamily="18" charset="0"/>
              </a:rPr>
              <a:t> </a:t>
            </a:r>
          </a:p>
          <a:p>
            <a:pPr algn="ctr"/>
            <a:r>
              <a:rPr lang="en-IN" sz="2400" dirty="0" smtClean="0">
                <a:latin typeface="Constantia" panose="02030602050306030303" pitchFamily="18" charset="0"/>
              </a:rPr>
              <a:t>TU Delft</a:t>
            </a:r>
            <a:endParaRPr lang="en-IN" sz="2400" dirty="0">
              <a:latin typeface="Constantia" panose="02030602050306030303" pitchFamily="18" charset="0"/>
            </a:endParaRPr>
          </a:p>
        </p:txBody>
      </p:sp>
      <p:pic>
        <p:nvPicPr>
          <p:cNvPr id="2052" name="Picture 4" descr="https://upload.wikimedia.org/wikipedia/commons/thumb/7/77/Optical_trap_principle_formula_edit.svg/800px-Optical_trap_principle_formula_edit.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3351" y="3217320"/>
            <a:ext cx="3371192" cy="32869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6211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b="50325"/>
          <a:stretch/>
        </p:blipFill>
        <p:spPr>
          <a:xfrm>
            <a:off x="336884" y="2917321"/>
            <a:ext cx="8662737" cy="2752295"/>
          </a:xfrm>
          <a:prstGeom prst="rect">
            <a:avLst/>
          </a:prstGeom>
        </p:spPr>
      </p:pic>
      <p:sp>
        <p:nvSpPr>
          <p:cNvPr id="3" name="Rectangle 2"/>
          <p:cNvSpPr/>
          <p:nvPr/>
        </p:nvSpPr>
        <p:spPr>
          <a:xfrm>
            <a:off x="170121" y="2746218"/>
            <a:ext cx="914400"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 name="TextBox 4">
            <a:extLst>
              <a:ext uri="{FF2B5EF4-FFF2-40B4-BE49-F238E27FC236}">
                <a16:creationId xmlns="" xmlns:a16="http://schemas.microsoft.com/office/drawing/2014/main" id="{EBE3D4F8-6FEC-4AA0-9F3A-A2071448C918}"/>
              </a:ext>
            </a:extLst>
          </p:cNvPr>
          <p:cNvSpPr txBox="1"/>
          <p:nvPr/>
        </p:nvSpPr>
        <p:spPr>
          <a:xfrm>
            <a:off x="0" y="437438"/>
            <a:ext cx="9143999" cy="1107996"/>
          </a:xfrm>
          <a:prstGeom prst="rect">
            <a:avLst/>
          </a:prstGeom>
          <a:noFill/>
        </p:spPr>
        <p:txBody>
          <a:bodyPr wrap="square" rtlCol="0">
            <a:spAutoFit/>
          </a:bodyPr>
          <a:lstStyle/>
          <a:p>
            <a:pPr algn="ctr"/>
            <a:r>
              <a:rPr lang="en-US" sz="3300" b="1" dirty="0" smtClean="0">
                <a:latin typeface="Constantia" panose="02030602050306030303" pitchFamily="18" charset="0"/>
              </a:rPr>
              <a:t>Optical Traps </a:t>
            </a:r>
            <a:r>
              <a:rPr lang="en-US" sz="3300" dirty="0" smtClean="0">
                <a:latin typeface="Constantia" panose="02030602050306030303" pitchFamily="18" charset="0"/>
              </a:rPr>
              <a:t>Provide The </a:t>
            </a:r>
          </a:p>
          <a:p>
            <a:pPr algn="ctr"/>
            <a:r>
              <a:rPr lang="en-US" sz="3300" dirty="0" smtClean="0">
                <a:latin typeface="Constantia" panose="02030602050306030303" pitchFamily="18" charset="0"/>
              </a:rPr>
              <a:t>Necessary Nonlinear Forces  </a:t>
            </a:r>
            <a:endParaRPr lang="en-US" sz="3300" dirty="0">
              <a:latin typeface="Constantia" panose="02030602050306030303" pitchFamily="18" charset="0"/>
            </a:endParaRPr>
          </a:p>
        </p:txBody>
      </p:sp>
      <p:pic>
        <p:nvPicPr>
          <p:cNvPr id="6" name="Picture 5"/>
          <p:cNvPicPr>
            <a:picLocks noChangeAspect="1"/>
          </p:cNvPicPr>
          <p:nvPr/>
        </p:nvPicPr>
        <p:blipFill rotWithShape="1">
          <a:blip r:embed="rId3"/>
          <a:srcRect r="3180"/>
          <a:stretch/>
        </p:blipFill>
        <p:spPr>
          <a:xfrm>
            <a:off x="687706" y="1844912"/>
            <a:ext cx="7732966" cy="772931"/>
          </a:xfrm>
          <a:prstGeom prst="rect">
            <a:avLst/>
          </a:prstGeom>
        </p:spPr>
      </p:pic>
      <p:sp>
        <p:nvSpPr>
          <p:cNvPr id="7" name="Rounded Rectangle 6"/>
          <p:cNvSpPr/>
          <p:nvPr/>
        </p:nvSpPr>
        <p:spPr>
          <a:xfrm>
            <a:off x="3452885" y="1831264"/>
            <a:ext cx="2743199" cy="894674"/>
          </a:xfrm>
          <a:prstGeom prst="roundRect">
            <a:avLst/>
          </a:prstGeom>
          <a:noFill/>
          <a:ln w="28575">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mc:AlternateContent xmlns:mc="http://schemas.openxmlformats.org/markup-compatibility/2006" xmlns:a14="http://schemas.microsoft.com/office/drawing/2010/main">
        <mc:Choice Requires="a14">
          <p:sp>
            <p:nvSpPr>
              <p:cNvPr id="8" name="TextBox 7"/>
              <p:cNvSpPr txBox="1"/>
              <p:nvPr/>
            </p:nvSpPr>
            <p:spPr>
              <a:xfrm>
                <a:off x="394261" y="5840719"/>
                <a:ext cx="8547981" cy="84356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400" b="0" i="1" smtClean="0">
                              <a:latin typeface="Cambria Math" panose="02040503050406030204" pitchFamily="18" charset="0"/>
                            </a:rPr>
                          </m:ctrlPr>
                        </m:funcPr>
                        <m:fName>
                          <m:sSup>
                            <m:sSupPr>
                              <m:ctrlPr>
                                <a:rPr lang="en-US" sz="2400" b="0" i="1" smtClean="0">
                                  <a:latin typeface="Cambria Math" panose="02040503050406030204" pitchFamily="18" charset="0"/>
                                </a:rPr>
                              </m:ctrlPr>
                            </m:sSupPr>
                            <m:e>
                              <m:r>
                                <m:rPr>
                                  <m:sty m:val="p"/>
                                </m:rPr>
                                <a:rPr lang="en-US" sz="2400" b="0" i="0" smtClean="0">
                                  <a:latin typeface="Cambria Math" panose="02040503050406030204" pitchFamily="18" charset="0"/>
                                </a:rPr>
                                <m:t>sin</m:t>
                              </m:r>
                            </m:e>
                            <m:sup>
                              <m:r>
                                <a:rPr lang="en-US" sz="2400" b="0" i="1" smtClean="0">
                                  <a:latin typeface="Cambria Math" panose="02040503050406030204" pitchFamily="18" charset="0"/>
                                </a:rPr>
                                <m:t>2</m:t>
                              </m:r>
                            </m:sup>
                          </m:sSup>
                        </m:fName>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𝑜𝑓𝑓</m:t>
                                  </m:r>
                                </m:sub>
                              </m:sSub>
                            </m:e>
                          </m:d>
                          <m:r>
                            <a:rPr lang="en-US" sz="2400" b="0" i="1" smtClean="0">
                              <a:latin typeface="Cambria Math" panose="02040503050406030204" pitchFamily="18" charset="0"/>
                            </a:rPr>
                            <m:t>=</m:t>
                          </m:r>
                          <m:sSup>
                            <m:sSupPr>
                              <m:ctrlPr>
                                <a:rPr lang="en-US" sz="2400" b="0" i="1" smtClean="0">
                                  <a:latin typeface="Cambria Math" panose="02040503050406030204" pitchFamily="18" charset="0"/>
                                </a:rPr>
                              </m:ctrlPr>
                            </m:sSupPr>
                            <m:e>
                              <m:d>
                                <m:dPr>
                                  <m:ctrlPr>
                                    <a:rPr lang="en-US" sz="2400" b="0" i="1" smtClean="0">
                                      <a:latin typeface="Cambria Math" panose="02040503050406030204" pitchFamily="18" charset="0"/>
                                    </a:rPr>
                                  </m:ctrlPr>
                                </m:dPr>
                                <m:e>
                                  <m:r>
                                    <a:rPr lang="en-US" sz="2400" b="0" i="1" smtClean="0">
                                      <a:latin typeface="Cambria Math" panose="02040503050406030204" pitchFamily="18" charset="0"/>
                                    </a:rPr>
                                    <m:t>𝑥</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𝑜𝑓𝑓</m:t>
                                      </m:r>
                                    </m:sub>
                                  </m:sSub>
                                </m:e>
                              </m:d>
                            </m:e>
                            <m:sup>
                              <m:r>
                                <a:rPr lang="en-US" sz="2400" b="0" i="1" smtClean="0">
                                  <a:latin typeface="Cambria Math" panose="02040503050406030204" pitchFamily="18" charset="0"/>
                                </a:rPr>
                                <m:t>2</m:t>
                              </m:r>
                            </m:sup>
                          </m:sSup>
                          <m:r>
                            <a:rPr lang="en-US" sz="2400" b="0" i="1" smtClean="0">
                              <a:latin typeface="Cambria Math" panose="02040503050406030204" pitchFamily="18" charset="0"/>
                            </a:rPr>
                            <m:t>−</m:t>
                          </m:r>
                          <m:f>
                            <m:fPr>
                              <m:ctrlPr>
                                <a:rPr lang="en-US" sz="2400" b="0" i="1" smtClean="0">
                                  <a:latin typeface="Cambria Math" panose="02040503050406030204" pitchFamily="18" charset="0"/>
                                </a:rPr>
                              </m:ctrlPr>
                            </m:fPr>
                            <m:num>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𝑜𝑓𝑓</m:t>
                                          </m:r>
                                        </m:sub>
                                      </m:sSub>
                                    </m:e>
                                  </m:d>
                                </m:e>
                                <m:sup>
                                  <m:r>
                                    <a:rPr lang="en-US" sz="2400" b="0" i="1" smtClean="0">
                                      <a:latin typeface="Cambria Math" panose="02040503050406030204" pitchFamily="18" charset="0"/>
                                    </a:rPr>
                                    <m:t>4</m:t>
                                  </m:r>
                                </m:sup>
                              </m:sSup>
                            </m:num>
                            <m:den>
                              <m:r>
                                <a:rPr lang="en-US" sz="2400" b="0" i="1" smtClean="0">
                                  <a:latin typeface="Cambria Math" panose="02040503050406030204" pitchFamily="18" charset="0"/>
                                </a:rPr>
                                <m:t>3</m:t>
                              </m:r>
                            </m:den>
                          </m:f>
                          <m:r>
                            <a:rPr lang="en-US" sz="2400" b="0" i="1" smtClean="0">
                              <a:latin typeface="Cambria Math" panose="02040503050406030204" pitchFamily="18" charset="0"/>
                            </a:rPr>
                            <m:t>+</m:t>
                          </m:r>
                          <m:f>
                            <m:fPr>
                              <m:ctrlPr>
                                <a:rPr lang="en-US" sz="2400" i="1">
                                  <a:latin typeface="Cambria Math" panose="02040503050406030204" pitchFamily="18" charset="0"/>
                                </a:rPr>
                              </m:ctrlPr>
                            </m:fPr>
                            <m:num>
                              <m:r>
                                <a:rPr lang="en-US" sz="2400" b="0" i="1" smtClean="0">
                                  <a:latin typeface="Cambria Math" panose="02040503050406030204" pitchFamily="18" charset="0"/>
                                </a:rPr>
                                <m:t>2</m:t>
                              </m:r>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r>
                                        <a:rPr lang="en-US" sz="2400" i="1">
                                          <a:latin typeface="Cambria Math" panose="02040503050406030204" pitchFamily="18" charset="0"/>
                                        </a:rPr>
                                        <m:t>𝑥</m:t>
                                      </m:r>
                                      <m:r>
                                        <a:rPr lang="en-US" sz="2400" i="1">
                                          <a:latin typeface="Cambria Math" panose="02040503050406030204" pitchFamily="18" charset="0"/>
                                        </a:rPr>
                                        <m:t>−</m:t>
                                      </m:r>
                                      <m:sSub>
                                        <m:sSubPr>
                                          <m:ctrlPr>
                                            <a:rPr lang="en-US" sz="2400" i="1">
                                              <a:latin typeface="Cambria Math" panose="02040503050406030204" pitchFamily="18" charset="0"/>
                                            </a:rPr>
                                          </m:ctrlPr>
                                        </m:sSubPr>
                                        <m:e>
                                          <m:r>
                                            <a:rPr lang="en-US" sz="2400" i="1">
                                              <a:latin typeface="Cambria Math" panose="02040503050406030204" pitchFamily="18" charset="0"/>
                                            </a:rPr>
                                            <m:t>𝑥</m:t>
                                          </m:r>
                                        </m:e>
                                        <m:sub>
                                          <m:r>
                                            <a:rPr lang="en-US" sz="2400" i="1">
                                              <a:latin typeface="Cambria Math" panose="02040503050406030204" pitchFamily="18" charset="0"/>
                                            </a:rPr>
                                            <m:t>𝑜𝑓𝑓</m:t>
                                          </m:r>
                                        </m:sub>
                                      </m:sSub>
                                    </m:e>
                                  </m:d>
                                </m:e>
                                <m:sup>
                                  <m:r>
                                    <a:rPr lang="en-US" sz="2400" b="0" i="1" smtClean="0">
                                      <a:latin typeface="Cambria Math" panose="02040503050406030204" pitchFamily="18" charset="0"/>
                                    </a:rPr>
                                    <m:t>6</m:t>
                                  </m:r>
                                </m:sup>
                              </m:sSup>
                            </m:num>
                            <m:den>
                              <m:r>
                                <a:rPr lang="en-US" sz="2400" b="0" i="1" smtClean="0">
                                  <a:latin typeface="Cambria Math" panose="02040503050406030204" pitchFamily="18" charset="0"/>
                                </a:rPr>
                                <m:t>45</m:t>
                              </m:r>
                            </m:den>
                          </m:f>
                          <m:r>
                            <a:rPr lang="en-US" sz="2400" b="0" i="1" smtClean="0">
                              <a:latin typeface="Cambria Math" panose="02040503050406030204" pitchFamily="18" charset="0"/>
                            </a:rPr>
                            <m:t>+…</m:t>
                          </m:r>
                        </m:e>
                      </m:func>
                    </m:oMath>
                  </m:oMathPara>
                </a14:m>
                <a:endParaRPr lang="en-IN" sz="2400" dirty="0"/>
              </a:p>
            </p:txBody>
          </p:sp>
        </mc:Choice>
        <mc:Fallback xmlns="">
          <p:sp>
            <p:nvSpPr>
              <p:cNvPr id="8" name="TextBox 7"/>
              <p:cNvSpPr txBox="1">
                <a:spLocks noRot="1" noChangeAspect="1" noMove="1" noResize="1" noEditPoints="1" noAdjustHandles="1" noChangeArrowheads="1" noChangeShapeType="1" noTextEdit="1"/>
              </p:cNvSpPr>
              <p:nvPr/>
            </p:nvSpPr>
            <p:spPr>
              <a:xfrm>
                <a:off x="394261" y="5840719"/>
                <a:ext cx="8547981" cy="843564"/>
              </a:xfrm>
              <a:prstGeom prst="rect">
                <a:avLst/>
              </a:prstGeom>
              <a:blipFill rotWithShape="0">
                <a:blip r:embed="rId4"/>
                <a:stretch>
                  <a:fillRect/>
                </a:stretch>
              </a:blipFill>
            </p:spPr>
            <p:txBody>
              <a:bodyPr/>
              <a:lstStyle/>
              <a:p>
                <a:r>
                  <a:rPr lang="en-IN">
                    <a:noFill/>
                  </a:rPr>
                  <a:t> </a:t>
                </a:r>
              </a:p>
            </p:txBody>
          </p:sp>
        </mc:Fallback>
      </mc:AlternateContent>
    </p:spTree>
    <p:extLst>
      <p:ext uri="{BB962C8B-B14F-4D97-AF65-F5344CB8AC3E}">
        <p14:creationId xmlns:p14="http://schemas.microsoft.com/office/powerpoint/2010/main" val="3715578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8"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8806" t="27103" r="16866" b="30687"/>
          <a:stretch/>
        </p:blipFill>
        <p:spPr>
          <a:xfrm>
            <a:off x="68240" y="3480185"/>
            <a:ext cx="9007522" cy="3322960"/>
          </a:xfrm>
          <a:prstGeom prst="rect">
            <a:avLst/>
          </a:prstGeom>
        </p:spPr>
      </p:pic>
      <p:pic>
        <p:nvPicPr>
          <p:cNvPr id="4" name="Picture 3"/>
          <p:cNvPicPr>
            <a:picLocks noChangeAspect="1"/>
          </p:cNvPicPr>
          <p:nvPr/>
        </p:nvPicPr>
        <p:blipFill rotWithShape="1">
          <a:blip r:embed="rId3"/>
          <a:srcRect l="25970" t="23652" r="4179" b="33607"/>
          <a:stretch/>
        </p:blipFill>
        <p:spPr>
          <a:xfrm>
            <a:off x="477497" y="280882"/>
            <a:ext cx="8189008" cy="2817159"/>
          </a:xfrm>
          <a:prstGeom prst="rect">
            <a:avLst/>
          </a:prstGeom>
        </p:spPr>
      </p:pic>
    </p:spTree>
    <p:extLst>
      <p:ext uri="{BB962C8B-B14F-4D97-AF65-F5344CB8AC3E}">
        <p14:creationId xmlns:p14="http://schemas.microsoft.com/office/powerpoint/2010/main" val="18863844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 xmlns:a16="http://schemas.microsoft.com/office/drawing/2014/main" id="{EBE3D4F8-6FEC-4AA0-9F3A-A2071448C918}"/>
              </a:ext>
            </a:extLst>
          </p:cNvPr>
          <p:cNvSpPr txBox="1"/>
          <p:nvPr/>
        </p:nvSpPr>
        <p:spPr>
          <a:xfrm>
            <a:off x="0" y="2705600"/>
            <a:ext cx="9143999" cy="1569660"/>
          </a:xfrm>
          <a:prstGeom prst="rect">
            <a:avLst/>
          </a:prstGeom>
          <a:noFill/>
        </p:spPr>
        <p:txBody>
          <a:bodyPr wrap="square" rtlCol="0">
            <a:spAutoFit/>
          </a:bodyPr>
          <a:lstStyle/>
          <a:p>
            <a:pPr algn="ctr"/>
            <a:r>
              <a:rPr lang="en-US" sz="4800" dirty="0" smtClean="0">
                <a:latin typeface="Constantia" panose="02030602050306030303" pitchFamily="18" charset="0"/>
              </a:rPr>
              <a:t>Research Question #</a:t>
            </a:r>
            <a:r>
              <a:rPr lang="en-US" sz="4800" dirty="0">
                <a:latin typeface="Constantia" panose="02030602050306030303" pitchFamily="18" charset="0"/>
              </a:rPr>
              <a:t>2</a:t>
            </a:r>
            <a:endParaRPr lang="en-US" sz="4800" dirty="0" smtClean="0">
              <a:latin typeface="Constantia" panose="02030602050306030303" pitchFamily="18" charset="0"/>
            </a:endParaRPr>
          </a:p>
          <a:p>
            <a:pPr algn="ctr"/>
            <a:r>
              <a:rPr lang="en-US" sz="4800" dirty="0" smtClean="0">
                <a:latin typeface="Constantia" panose="02030602050306030303" pitchFamily="18" charset="0"/>
              </a:rPr>
              <a:t>@ Ahmedabad University</a:t>
            </a:r>
            <a:endParaRPr lang="en-US" sz="4800" dirty="0">
              <a:latin typeface="Constantia" panose="02030602050306030303" pitchFamily="18" charset="0"/>
            </a:endParaRPr>
          </a:p>
        </p:txBody>
      </p:sp>
    </p:spTree>
    <p:extLst>
      <p:ext uri="{BB962C8B-B14F-4D97-AF65-F5344CB8AC3E}">
        <p14:creationId xmlns:p14="http://schemas.microsoft.com/office/powerpoint/2010/main" val="3462027710"/>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728537" y="1956651"/>
            <a:ext cx="2823410" cy="2070397"/>
            <a:chOff x="681789" y="962044"/>
            <a:chExt cx="2823410" cy="2070397"/>
          </a:xfrm>
        </p:grpSpPr>
        <p:sp>
          <p:nvSpPr>
            <p:cNvPr id="2" name="Rounded Rectangle 1"/>
            <p:cNvSpPr/>
            <p:nvPr/>
          </p:nvSpPr>
          <p:spPr>
            <a:xfrm>
              <a:off x="914400" y="962044"/>
              <a:ext cx="2358189" cy="2070397"/>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3" name="TextBox 2"/>
            <p:cNvSpPr txBox="1"/>
            <p:nvPr/>
          </p:nvSpPr>
          <p:spPr>
            <a:xfrm>
              <a:off x="681789" y="1212412"/>
              <a:ext cx="2823410" cy="1569660"/>
            </a:xfrm>
            <a:prstGeom prst="rect">
              <a:avLst/>
            </a:prstGeom>
            <a:noFill/>
          </p:spPr>
          <p:txBody>
            <a:bodyPr wrap="square" rtlCol="0">
              <a:spAutoFit/>
            </a:bodyPr>
            <a:lstStyle/>
            <a:p>
              <a:pPr algn="ctr"/>
              <a:r>
                <a:rPr lang="en-US" sz="3200" dirty="0" smtClean="0">
                  <a:latin typeface="Constantia" panose="02030602050306030303" pitchFamily="18" charset="0"/>
                </a:rPr>
                <a:t>Fabricated Mechanical Structures</a:t>
              </a:r>
              <a:endParaRPr lang="en-IN" sz="3200" dirty="0">
                <a:latin typeface="Constantia" panose="02030602050306030303" pitchFamily="18" charset="0"/>
              </a:endParaRPr>
            </a:p>
          </p:txBody>
        </p:sp>
      </p:grpSp>
      <p:grpSp>
        <p:nvGrpSpPr>
          <p:cNvPr id="5" name="Group 4"/>
          <p:cNvGrpSpPr/>
          <p:nvPr/>
        </p:nvGrpSpPr>
        <p:grpSpPr>
          <a:xfrm>
            <a:off x="4395539" y="1956651"/>
            <a:ext cx="2823410" cy="2070397"/>
            <a:chOff x="681789" y="962044"/>
            <a:chExt cx="2823410" cy="2070397"/>
          </a:xfrm>
        </p:grpSpPr>
        <p:sp>
          <p:nvSpPr>
            <p:cNvPr id="6" name="Rounded Rectangle 5"/>
            <p:cNvSpPr/>
            <p:nvPr/>
          </p:nvSpPr>
          <p:spPr>
            <a:xfrm>
              <a:off x="914400" y="962044"/>
              <a:ext cx="2358189" cy="2070397"/>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7" name="TextBox 6"/>
            <p:cNvSpPr txBox="1"/>
            <p:nvPr/>
          </p:nvSpPr>
          <p:spPr>
            <a:xfrm>
              <a:off x="681789" y="1704854"/>
              <a:ext cx="2823410" cy="584775"/>
            </a:xfrm>
            <a:prstGeom prst="rect">
              <a:avLst/>
            </a:prstGeom>
            <a:noFill/>
          </p:spPr>
          <p:txBody>
            <a:bodyPr wrap="square" rtlCol="0">
              <a:spAutoFit/>
            </a:bodyPr>
            <a:lstStyle/>
            <a:p>
              <a:pPr algn="ctr"/>
              <a:r>
                <a:rPr lang="en-US" sz="3200" dirty="0" smtClean="0">
                  <a:latin typeface="Constantia" panose="02030602050306030303" pitchFamily="18" charset="0"/>
                </a:rPr>
                <a:t>Materials</a:t>
              </a:r>
              <a:endParaRPr lang="en-IN" sz="3200" dirty="0">
                <a:latin typeface="Constantia" panose="02030602050306030303" pitchFamily="18" charset="0"/>
              </a:endParaRPr>
            </a:p>
          </p:txBody>
        </p:sp>
      </p:grpSp>
      <p:grpSp>
        <p:nvGrpSpPr>
          <p:cNvPr id="8" name="Group 7"/>
          <p:cNvGrpSpPr/>
          <p:nvPr/>
        </p:nvGrpSpPr>
        <p:grpSpPr>
          <a:xfrm>
            <a:off x="1740569" y="4277416"/>
            <a:ext cx="2823410" cy="2070397"/>
            <a:chOff x="693821" y="962044"/>
            <a:chExt cx="2823410" cy="2070397"/>
          </a:xfrm>
        </p:grpSpPr>
        <p:sp>
          <p:nvSpPr>
            <p:cNvPr id="9" name="Rounded Rectangle 8"/>
            <p:cNvSpPr/>
            <p:nvPr/>
          </p:nvSpPr>
          <p:spPr>
            <a:xfrm>
              <a:off x="914400" y="962044"/>
              <a:ext cx="2358189" cy="2070397"/>
            </a:xfrm>
            <a:prstGeom prst="roundRect">
              <a:avLst/>
            </a:prstGeom>
            <a:solidFill>
              <a:schemeClr val="bg1">
                <a:lumMod val="85000"/>
              </a:schemeClr>
            </a:solid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0" name="TextBox 9"/>
            <p:cNvSpPr txBox="1"/>
            <p:nvPr/>
          </p:nvSpPr>
          <p:spPr>
            <a:xfrm>
              <a:off x="693821" y="1704854"/>
              <a:ext cx="2823410" cy="584775"/>
            </a:xfrm>
            <a:prstGeom prst="rect">
              <a:avLst/>
            </a:prstGeom>
            <a:noFill/>
          </p:spPr>
          <p:txBody>
            <a:bodyPr wrap="square" rtlCol="0">
              <a:spAutoFit/>
            </a:bodyPr>
            <a:lstStyle/>
            <a:p>
              <a:pPr algn="ctr"/>
              <a:r>
                <a:rPr lang="en-US" sz="3200" dirty="0" smtClean="0">
                  <a:latin typeface="Constantia" panose="02030602050306030303" pitchFamily="18" charset="0"/>
                </a:rPr>
                <a:t>Molecules</a:t>
              </a:r>
              <a:endParaRPr lang="en-IN" sz="3200" dirty="0">
                <a:latin typeface="Constantia" panose="02030602050306030303" pitchFamily="18" charset="0"/>
              </a:endParaRPr>
            </a:p>
          </p:txBody>
        </p:sp>
      </p:grpSp>
      <p:grpSp>
        <p:nvGrpSpPr>
          <p:cNvPr id="11" name="Group 10"/>
          <p:cNvGrpSpPr/>
          <p:nvPr/>
        </p:nvGrpSpPr>
        <p:grpSpPr>
          <a:xfrm>
            <a:off x="4523876" y="4277416"/>
            <a:ext cx="2566736" cy="2070397"/>
            <a:chOff x="810126" y="962044"/>
            <a:chExt cx="2566736" cy="2070397"/>
          </a:xfrm>
        </p:grpSpPr>
        <p:sp>
          <p:nvSpPr>
            <p:cNvPr id="12" name="Rounded Rectangle 11"/>
            <p:cNvSpPr/>
            <p:nvPr/>
          </p:nvSpPr>
          <p:spPr>
            <a:xfrm>
              <a:off x="914400" y="962044"/>
              <a:ext cx="2358189" cy="2070397"/>
            </a:xfrm>
            <a:prstGeom prst="roundRect">
              <a:avLst/>
            </a:prstGeom>
            <a:solidFill>
              <a:schemeClr val="bg1">
                <a:lumMod val="85000"/>
              </a:schemeClr>
            </a:solidFill>
            <a:ln w="73025" cmpd="sng">
              <a:solidFill>
                <a:schemeClr val="tx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TextBox 12"/>
            <p:cNvSpPr txBox="1"/>
            <p:nvPr/>
          </p:nvSpPr>
          <p:spPr>
            <a:xfrm>
              <a:off x="810126" y="1428708"/>
              <a:ext cx="2566736" cy="1077218"/>
            </a:xfrm>
            <a:prstGeom prst="rect">
              <a:avLst/>
            </a:prstGeom>
            <a:noFill/>
          </p:spPr>
          <p:txBody>
            <a:bodyPr wrap="square" rtlCol="0">
              <a:spAutoFit/>
            </a:bodyPr>
            <a:lstStyle/>
            <a:p>
              <a:pPr algn="ctr"/>
              <a:r>
                <a:rPr lang="en-US" sz="3200" b="1" dirty="0" smtClean="0">
                  <a:latin typeface="Constantia" panose="02030602050306030303" pitchFamily="18" charset="0"/>
                </a:rPr>
                <a:t>Chemical Reactions</a:t>
              </a:r>
              <a:endParaRPr lang="en-IN" sz="3200" b="1" dirty="0">
                <a:latin typeface="Constantia" panose="02030602050306030303" pitchFamily="18" charset="0"/>
              </a:endParaRPr>
            </a:p>
          </p:txBody>
        </p:sp>
      </p:grpSp>
      <p:sp>
        <p:nvSpPr>
          <p:cNvPr id="14" name="TextBox 13">
            <a:extLst>
              <a:ext uri="{FF2B5EF4-FFF2-40B4-BE49-F238E27FC236}">
                <a16:creationId xmlns="" xmlns:a16="http://schemas.microsoft.com/office/drawing/2014/main" id="{2E5B5980-5B58-4D51-928A-39CC39238A79}"/>
              </a:ext>
            </a:extLst>
          </p:cNvPr>
          <p:cNvSpPr txBox="1"/>
          <p:nvPr/>
        </p:nvSpPr>
        <p:spPr>
          <a:xfrm>
            <a:off x="0" y="352474"/>
            <a:ext cx="9143998" cy="1323439"/>
          </a:xfrm>
          <a:prstGeom prst="rect">
            <a:avLst/>
          </a:prstGeom>
          <a:noFill/>
        </p:spPr>
        <p:txBody>
          <a:bodyPr wrap="square" rtlCol="0">
            <a:spAutoFit/>
          </a:bodyPr>
          <a:lstStyle/>
          <a:p>
            <a:pPr algn="ctr"/>
            <a:r>
              <a:rPr lang="en-US" sz="4000" dirty="0" err="1" smtClean="0">
                <a:latin typeface="Constantia" panose="02030602050306030303" pitchFamily="18" charset="0"/>
              </a:rPr>
              <a:t>Phononic</a:t>
            </a:r>
            <a:r>
              <a:rPr lang="en-US" sz="4000" dirty="0" smtClean="0">
                <a:latin typeface="Constantia" panose="02030602050306030303" pitchFamily="18" charset="0"/>
              </a:rPr>
              <a:t> Frequency Combs Has Been Found in</a:t>
            </a:r>
            <a:endParaRPr lang="en-US" sz="4800" dirty="0">
              <a:latin typeface="Constantia" panose="02030602050306030303" pitchFamily="18" charset="0"/>
            </a:endParaRPr>
          </a:p>
        </p:txBody>
      </p:sp>
    </p:spTree>
    <p:extLst>
      <p:ext uri="{BB962C8B-B14F-4D97-AF65-F5344CB8AC3E}">
        <p14:creationId xmlns:p14="http://schemas.microsoft.com/office/powerpoint/2010/main" val="2278228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E5B5980-5B58-4D51-928A-39CC39238A79}"/>
              </a:ext>
            </a:extLst>
          </p:cNvPr>
          <p:cNvSpPr txBox="1"/>
          <p:nvPr/>
        </p:nvSpPr>
        <p:spPr>
          <a:xfrm>
            <a:off x="0" y="288306"/>
            <a:ext cx="9143998" cy="1323439"/>
          </a:xfrm>
          <a:prstGeom prst="rect">
            <a:avLst/>
          </a:prstGeom>
          <a:noFill/>
        </p:spPr>
        <p:txBody>
          <a:bodyPr wrap="square" rtlCol="0">
            <a:spAutoFit/>
          </a:bodyPr>
          <a:lstStyle/>
          <a:p>
            <a:pPr algn="ctr"/>
            <a:r>
              <a:rPr lang="en-US" sz="4000" dirty="0" err="1" smtClean="0">
                <a:latin typeface="Constantia" panose="02030602050306030303" pitchFamily="18" charset="0"/>
              </a:rPr>
              <a:t>Phononic</a:t>
            </a:r>
            <a:r>
              <a:rPr lang="en-US" sz="4000" dirty="0" smtClean="0">
                <a:latin typeface="Constantia" panose="02030602050306030303" pitchFamily="18" charset="0"/>
              </a:rPr>
              <a:t> Frequency Combs in </a:t>
            </a:r>
            <a:r>
              <a:rPr lang="en-US" sz="4000" b="1" dirty="0" smtClean="0">
                <a:latin typeface="Constantia" panose="02030602050306030303" pitchFamily="18" charset="0"/>
              </a:rPr>
              <a:t>Nonlinear Chemical Reactions</a:t>
            </a:r>
            <a:endParaRPr lang="en-US" sz="4800" b="1" dirty="0">
              <a:latin typeface="Constantia" panose="02030602050306030303" pitchFamily="18" charset="0"/>
            </a:endParaRPr>
          </a:p>
        </p:txBody>
      </p:sp>
      <p:sp>
        <p:nvSpPr>
          <p:cNvPr id="3" name="TextBox 2">
            <a:extLst>
              <a:ext uri="{FF2B5EF4-FFF2-40B4-BE49-F238E27FC236}">
                <a16:creationId xmlns="" xmlns:a16="http://schemas.microsoft.com/office/drawing/2014/main" id="{2E5B5980-5B58-4D51-928A-39CC39238A79}"/>
              </a:ext>
            </a:extLst>
          </p:cNvPr>
          <p:cNvSpPr txBox="1"/>
          <p:nvPr/>
        </p:nvSpPr>
        <p:spPr>
          <a:xfrm>
            <a:off x="0" y="1822791"/>
            <a:ext cx="9143998" cy="1077218"/>
          </a:xfrm>
          <a:prstGeom prst="rect">
            <a:avLst/>
          </a:prstGeom>
          <a:noFill/>
        </p:spPr>
        <p:txBody>
          <a:bodyPr wrap="square" rtlCol="0">
            <a:spAutoFit/>
          </a:bodyPr>
          <a:lstStyle/>
          <a:p>
            <a:pPr algn="ctr"/>
            <a:r>
              <a:rPr lang="en-US" sz="3200" dirty="0" smtClean="0">
                <a:latin typeface="Constantia" panose="02030602050306030303" pitchFamily="18" charset="0"/>
              </a:rPr>
              <a:t>Undergraduate Research </a:t>
            </a:r>
            <a:r>
              <a:rPr lang="en-US" sz="3200" dirty="0" err="1" smtClean="0">
                <a:latin typeface="Constantia" panose="02030602050306030303" pitchFamily="18" charset="0"/>
              </a:rPr>
              <a:t>Programme</a:t>
            </a:r>
            <a:r>
              <a:rPr lang="en-US" sz="3200" dirty="0" smtClean="0">
                <a:latin typeface="Constantia" panose="02030602050306030303" pitchFamily="18" charset="0"/>
              </a:rPr>
              <a:t> </a:t>
            </a:r>
          </a:p>
          <a:p>
            <a:pPr algn="ctr"/>
            <a:r>
              <a:rPr lang="en-US" sz="3200" dirty="0" smtClean="0">
                <a:latin typeface="Constantia" panose="02030602050306030303" pitchFamily="18" charset="0"/>
              </a:rPr>
              <a:t>(Summer 2022)</a:t>
            </a:r>
            <a:endParaRPr lang="en-US" sz="4000" dirty="0">
              <a:latin typeface="Constantia" panose="02030602050306030303" pitchFamily="18" charset="0"/>
            </a:endParaRPr>
          </a:p>
        </p:txBody>
      </p:sp>
      <p:pic>
        <p:nvPicPr>
          <p:cNvPr id="2050" name="Picture 2" descr="https://auris.ahduni.edu.in/core-emli/Storage_35/Student/01/Upload_File/student_photo/0101061520210012_1627882571_6660.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484" t="3954" r="8095" b="4455"/>
          <a:stretch/>
        </p:blipFill>
        <p:spPr bwMode="auto">
          <a:xfrm>
            <a:off x="6076389" y="3561432"/>
            <a:ext cx="2053802" cy="278529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5053" t="3453" r="8542"/>
          <a:stretch/>
        </p:blipFill>
        <p:spPr>
          <a:xfrm>
            <a:off x="968998" y="3561433"/>
            <a:ext cx="2657530" cy="2785290"/>
          </a:xfrm>
          <a:prstGeom prst="rect">
            <a:avLst/>
          </a:prstGeom>
        </p:spPr>
      </p:pic>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l="2086" t="1778" r="2458" b="12834"/>
          <a:stretch/>
        </p:blipFill>
        <p:spPr>
          <a:xfrm>
            <a:off x="3709358" y="3561432"/>
            <a:ext cx="2269138" cy="2785292"/>
          </a:xfrm>
          <a:prstGeom prst="rect">
            <a:avLst/>
          </a:prstGeom>
        </p:spPr>
      </p:pic>
      <p:sp>
        <p:nvSpPr>
          <p:cNvPr id="7" name="TextBox 6"/>
          <p:cNvSpPr txBox="1"/>
          <p:nvPr/>
        </p:nvSpPr>
        <p:spPr>
          <a:xfrm>
            <a:off x="1069464" y="6360371"/>
            <a:ext cx="2456597" cy="369332"/>
          </a:xfrm>
          <a:prstGeom prst="rect">
            <a:avLst/>
          </a:prstGeom>
          <a:noFill/>
        </p:spPr>
        <p:txBody>
          <a:bodyPr wrap="square" rtlCol="0">
            <a:spAutoFit/>
          </a:bodyPr>
          <a:lstStyle/>
          <a:p>
            <a:pPr algn="ctr"/>
            <a:r>
              <a:rPr lang="en-US" dirty="0" err="1" smtClean="0">
                <a:latin typeface="Constantia" panose="02030602050306030303" pitchFamily="18" charset="0"/>
              </a:rPr>
              <a:t>Milee</a:t>
            </a:r>
            <a:r>
              <a:rPr lang="en-US" dirty="0" smtClean="0">
                <a:latin typeface="Constantia" panose="02030602050306030303" pitchFamily="18" charset="0"/>
              </a:rPr>
              <a:t> </a:t>
            </a:r>
            <a:r>
              <a:rPr lang="en-US" dirty="0" err="1" smtClean="0">
                <a:latin typeface="Constantia" panose="02030602050306030303" pitchFamily="18" charset="0"/>
              </a:rPr>
              <a:t>Bajpai</a:t>
            </a:r>
            <a:endParaRPr lang="en-IN" dirty="0">
              <a:latin typeface="Constantia" panose="02030602050306030303" pitchFamily="18" charset="0"/>
            </a:endParaRPr>
          </a:p>
        </p:txBody>
      </p:sp>
      <p:sp>
        <p:nvSpPr>
          <p:cNvPr id="9" name="TextBox 8"/>
          <p:cNvSpPr txBox="1"/>
          <p:nvPr/>
        </p:nvSpPr>
        <p:spPr>
          <a:xfrm>
            <a:off x="3623954" y="6346723"/>
            <a:ext cx="2456597" cy="369332"/>
          </a:xfrm>
          <a:prstGeom prst="rect">
            <a:avLst/>
          </a:prstGeom>
          <a:noFill/>
        </p:spPr>
        <p:txBody>
          <a:bodyPr wrap="square" rtlCol="0">
            <a:spAutoFit/>
          </a:bodyPr>
          <a:lstStyle/>
          <a:p>
            <a:pPr algn="ctr"/>
            <a:r>
              <a:rPr lang="en-US" dirty="0" err="1" smtClean="0">
                <a:latin typeface="Constantia" panose="02030602050306030303" pitchFamily="18" charset="0"/>
              </a:rPr>
              <a:t>Deeprajsinh</a:t>
            </a:r>
            <a:r>
              <a:rPr lang="en-US" dirty="0" smtClean="0">
                <a:latin typeface="Constantia" panose="02030602050306030303" pitchFamily="18" charset="0"/>
              </a:rPr>
              <a:t> </a:t>
            </a:r>
            <a:r>
              <a:rPr lang="en-US" dirty="0" err="1" smtClean="0">
                <a:latin typeface="Constantia" panose="02030602050306030303" pitchFamily="18" charset="0"/>
              </a:rPr>
              <a:t>Gohil</a:t>
            </a:r>
            <a:endParaRPr lang="en-IN" dirty="0">
              <a:latin typeface="Constantia" panose="02030602050306030303" pitchFamily="18" charset="0"/>
            </a:endParaRPr>
          </a:p>
        </p:txBody>
      </p:sp>
      <p:sp>
        <p:nvSpPr>
          <p:cNvPr id="10" name="TextBox 9"/>
          <p:cNvSpPr txBox="1"/>
          <p:nvPr/>
        </p:nvSpPr>
        <p:spPr>
          <a:xfrm>
            <a:off x="5874991" y="6345805"/>
            <a:ext cx="2456597" cy="369332"/>
          </a:xfrm>
          <a:prstGeom prst="rect">
            <a:avLst/>
          </a:prstGeom>
          <a:noFill/>
        </p:spPr>
        <p:txBody>
          <a:bodyPr wrap="square" rtlCol="0">
            <a:spAutoFit/>
          </a:bodyPr>
          <a:lstStyle/>
          <a:p>
            <a:pPr algn="ctr"/>
            <a:r>
              <a:rPr lang="en-US" dirty="0" smtClean="0">
                <a:latin typeface="Constantia" panose="02030602050306030303" pitchFamily="18" charset="0"/>
              </a:rPr>
              <a:t>Dimple </a:t>
            </a:r>
            <a:r>
              <a:rPr lang="en-US" dirty="0" err="1" smtClean="0">
                <a:latin typeface="Constantia" panose="02030602050306030303" pitchFamily="18" charset="0"/>
              </a:rPr>
              <a:t>Malviya</a:t>
            </a:r>
            <a:endParaRPr lang="en-IN" dirty="0">
              <a:latin typeface="Constantia" panose="02030602050306030303" pitchFamily="18" charset="0"/>
            </a:endParaRPr>
          </a:p>
        </p:txBody>
      </p:sp>
      <p:sp>
        <p:nvSpPr>
          <p:cNvPr id="11" name="TextBox 10">
            <a:extLst>
              <a:ext uri="{FF2B5EF4-FFF2-40B4-BE49-F238E27FC236}">
                <a16:creationId xmlns="" xmlns:a16="http://schemas.microsoft.com/office/drawing/2014/main" id="{2E5B5980-5B58-4D51-928A-39CC39238A79}"/>
              </a:ext>
            </a:extLst>
          </p:cNvPr>
          <p:cNvSpPr txBox="1"/>
          <p:nvPr/>
        </p:nvSpPr>
        <p:spPr>
          <a:xfrm>
            <a:off x="2" y="2968795"/>
            <a:ext cx="9143998" cy="523220"/>
          </a:xfrm>
          <a:prstGeom prst="rect">
            <a:avLst/>
          </a:prstGeom>
          <a:noFill/>
        </p:spPr>
        <p:txBody>
          <a:bodyPr wrap="square" rtlCol="0">
            <a:spAutoFit/>
          </a:bodyPr>
          <a:lstStyle/>
          <a:p>
            <a:pPr algn="ctr"/>
            <a:r>
              <a:rPr lang="en-US" sz="2800" dirty="0" smtClean="0">
                <a:latin typeface="Constantia" panose="02030602050306030303" pitchFamily="18" charset="0"/>
              </a:rPr>
              <a:t>Second Year Undergraduate Students</a:t>
            </a:r>
            <a:endParaRPr lang="en-US" sz="3600" dirty="0">
              <a:latin typeface="Constantia" panose="02030602050306030303" pitchFamily="18" charset="0"/>
            </a:endParaRPr>
          </a:p>
        </p:txBody>
      </p:sp>
    </p:spTree>
    <p:extLst>
      <p:ext uri="{BB962C8B-B14F-4D97-AF65-F5344CB8AC3E}">
        <p14:creationId xmlns:p14="http://schemas.microsoft.com/office/powerpoint/2010/main" val="225101226"/>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 xmlns:a16="http://schemas.microsoft.com/office/drawing/2014/main" id="{2E5B5980-5B58-4D51-928A-39CC39238A79}"/>
              </a:ext>
            </a:extLst>
          </p:cNvPr>
          <p:cNvSpPr txBox="1"/>
          <p:nvPr/>
        </p:nvSpPr>
        <p:spPr>
          <a:xfrm>
            <a:off x="0" y="288306"/>
            <a:ext cx="9143998" cy="1323439"/>
          </a:xfrm>
          <a:prstGeom prst="rect">
            <a:avLst/>
          </a:prstGeom>
          <a:noFill/>
        </p:spPr>
        <p:txBody>
          <a:bodyPr wrap="square" rtlCol="0">
            <a:spAutoFit/>
          </a:bodyPr>
          <a:lstStyle/>
          <a:p>
            <a:pPr algn="ctr"/>
            <a:r>
              <a:rPr lang="en-US" sz="4000" dirty="0" err="1">
                <a:latin typeface="Constantia" panose="02030602050306030303" pitchFamily="18" charset="0"/>
              </a:rPr>
              <a:t>Phononic</a:t>
            </a:r>
            <a:r>
              <a:rPr lang="en-US" sz="4000" dirty="0">
                <a:latin typeface="Constantia" panose="02030602050306030303" pitchFamily="18" charset="0"/>
              </a:rPr>
              <a:t> Frequency Combs in Nonlinear Chemical Reactions</a:t>
            </a:r>
            <a:endParaRPr lang="en-US" sz="4800" dirty="0">
              <a:latin typeface="Constantia" panose="02030602050306030303" pitchFamily="18" charset="0"/>
            </a:endParaRPr>
          </a:p>
        </p:txBody>
      </p:sp>
      <p:sp>
        <p:nvSpPr>
          <p:cNvPr id="3" name="TextBox 2">
            <a:extLst>
              <a:ext uri="{FF2B5EF4-FFF2-40B4-BE49-F238E27FC236}">
                <a16:creationId xmlns="" xmlns:a16="http://schemas.microsoft.com/office/drawing/2014/main" id="{2E5B5980-5B58-4D51-928A-39CC39238A79}"/>
              </a:ext>
            </a:extLst>
          </p:cNvPr>
          <p:cNvSpPr txBox="1"/>
          <p:nvPr/>
        </p:nvSpPr>
        <p:spPr>
          <a:xfrm>
            <a:off x="0" y="1945623"/>
            <a:ext cx="9143998" cy="1077218"/>
          </a:xfrm>
          <a:prstGeom prst="rect">
            <a:avLst/>
          </a:prstGeom>
          <a:noFill/>
        </p:spPr>
        <p:txBody>
          <a:bodyPr wrap="square" rtlCol="0">
            <a:spAutoFit/>
          </a:bodyPr>
          <a:lstStyle/>
          <a:p>
            <a:pPr marL="457200" indent="-457200" algn="ctr">
              <a:buFont typeface="Arial" panose="020B0604020202020204" pitchFamily="34" charset="0"/>
              <a:buChar char="•"/>
            </a:pPr>
            <a:r>
              <a:rPr lang="en-US" sz="3200" dirty="0" smtClean="0">
                <a:latin typeface="Constantia" panose="02030602050306030303" pitchFamily="18" charset="0"/>
              </a:rPr>
              <a:t>Briggs-Rauscher Reaction </a:t>
            </a:r>
          </a:p>
          <a:p>
            <a:pPr marL="457200" indent="-457200" algn="ctr">
              <a:buFont typeface="Arial" panose="020B0604020202020204" pitchFamily="34" charset="0"/>
              <a:buChar char="•"/>
            </a:pPr>
            <a:r>
              <a:rPr lang="en-US" sz="3200" dirty="0" err="1" smtClean="0">
                <a:latin typeface="Constantia" panose="02030602050306030303" pitchFamily="18" charset="0"/>
              </a:rPr>
              <a:t>Belousov-Zhabotinsky</a:t>
            </a:r>
            <a:r>
              <a:rPr lang="en-US" sz="3200" dirty="0" smtClean="0">
                <a:latin typeface="Constantia" panose="02030602050306030303" pitchFamily="18" charset="0"/>
              </a:rPr>
              <a:t> Reaction</a:t>
            </a:r>
            <a:endParaRPr lang="en-US" sz="4000" dirty="0">
              <a:latin typeface="Constantia" panose="02030602050306030303" pitchFamily="18" charset="0"/>
            </a:endParaRPr>
          </a:p>
        </p:txBody>
      </p:sp>
      <p:pic>
        <p:nvPicPr>
          <p:cNvPr id="12" name="Picture 2" descr="https://auris.ahduni.edu.in/core-emli/Storage_35/Student/01/Upload_File/student_photo/0101061520210012_1627882571_6660.jpg"/>
          <p:cNvPicPr>
            <a:picLocks noChangeAspect="1" noChangeArrowheads="1"/>
          </p:cNvPicPr>
          <p:nvPr/>
        </p:nvPicPr>
        <p:blipFill rotWithShape="1">
          <a:blip r:embed="rId2" cstate="print">
            <a:duotone>
              <a:schemeClr val="bg2">
                <a:shade val="45000"/>
                <a:satMod val="135000"/>
              </a:schemeClr>
              <a:prstClr val="white"/>
            </a:duotone>
            <a:extLst>
              <a:ext uri="{28A0092B-C50C-407E-A947-70E740481C1C}">
                <a14:useLocalDpi xmlns:a14="http://schemas.microsoft.com/office/drawing/2010/main" val="0"/>
              </a:ext>
            </a:extLst>
          </a:blip>
          <a:srcRect l="7484" t="3954" r="8095" b="4455"/>
          <a:stretch/>
        </p:blipFill>
        <p:spPr bwMode="auto">
          <a:xfrm>
            <a:off x="6076389" y="3561432"/>
            <a:ext cx="2053802" cy="27852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3">
            <a:duotone>
              <a:schemeClr val="bg2">
                <a:shade val="45000"/>
                <a:satMod val="135000"/>
              </a:schemeClr>
              <a:prstClr val="white"/>
            </a:duotone>
            <a:extLst>
              <a:ext uri="{28A0092B-C50C-407E-A947-70E740481C1C}">
                <a14:useLocalDpi xmlns:a14="http://schemas.microsoft.com/office/drawing/2010/main" val="0"/>
              </a:ext>
            </a:extLst>
          </a:blip>
          <a:srcRect l="5053" t="3453" r="8542"/>
          <a:stretch/>
        </p:blipFill>
        <p:spPr>
          <a:xfrm>
            <a:off x="968998" y="3561433"/>
            <a:ext cx="2657530" cy="2785290"/>
          </a:xfrm>
          <a:prstGeom prst="rect">
            <a:avLst/>
          </a:prstGeom>
        </p:spPr>
      </p:pic>
      <p:pic>
        <p:nvPicPr>
          <p:cNvPr id="14" name="Picture 13"/>
          <p:cNvPicPr>
            <a:picLocks noChangeAspect="1"/>
          </p:cNvPicPr>
          <p:nvPr/>
        </p:nvPicPr>
        <p:blipFill rotWithShape="1">
          <a:blip r:embed="rId4" cstate="print">
            <a:duotone>
              <a:schemeClr val="bg2">
                <a:shade val="45000"/>
                <a:satMod val="135000"/>
              </a:schemeClr>
              <a:prstClr val="white"/>
            </a:duotone>
            <a:extLst>
              <a:ext uri="{28A0092B-C50C-407E-A947-70E740481C1C}">
                <a14:useLocalDpi xmlns:a14="http://schemas.microsoft.com/office/drawing/2010/main" val="0"/>
              </a:ext>
            </a:extLst>
          </a:blip>
          <a:srcRect l="2086" t="1778" r="2458" b="12834"/>
          <a:stretch/>
        </p:blipFill>
        <p:spPr>
          <a:xfrm>
            <a:off x="3709358" y="3561432"/>
            <a:ext cx="2269138" cy="2785292"/>
          </a:xfrm>
          <a:prstGeom prst="rect">
            <a:avLst/>
          </a:prstGeom>
        </p:spPr>
      </p:pic>
    </p:spTree>
    <p:extLst>
      <p:ext uri="{BB962C8B-B14F-4D97-AF65-F5344CB8AC3E}">
        <p14:creationId xmlns:p14="http://schemas.microsoft.com/office/powerpoint/2010/main" val="246322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9073</TotalTime>
  <Words>3370</Words>
  <Application>Microsoft Office PowerPoint</Application>
  <PresentationFormat>On-screen Show (4:3)</PresentationFormat>
  <Paragraphs>454</Paragraphs>
  <Slides>121</Slides>
  <Notes>6</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121</vt:i4>
      </vt:variant>
    </vt:vector>
  </HeadingPairs>
  <TitlesOfParts>
    <vt:vector size="130" baseType="lpstr">
      <vt:lpstr>MS PGothic</vt:lpstr>
      <vt:lpstr>Arial</vt:lpstr>
      <vt:lpstr>Calibri</vt:lpstr>
      <vt:lpstr>Calibri Light</vt:lpstr>
      <vt:lpstr>Cambria Math</vt:lpstr>
      <vt:lpstr>Comic Sans MS</vt:lpstr>
      <vt:lpstr>Constantia</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Adarsh Venkataraman Ganesan</dc:creator>
  <cp:lastModifiedBy>Adarsh_Ganesan</cp:lastModifiedBy>
  <cp:revision>804</cp:revision>
  <dcterms:created xsi:type="dcterms:W3CDTF">2019-04-21T11:26:40Z</dcterms:created>
  <dcterms:modified xsi:type="dcterms:W3CDTF">2023-09-07T14:58:57Z</dcterms:modified>
</cp:coreProperties>
</file>